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4" r:id="rId1"/>
  </p:sldMasterIdLst>
  <p:notesMasterIdLst>
    <p:notesMasterId r:id="rId18"/>
  </p:notesMasterIdLst>
  <p:sldIdLst>
    <p:sldId id="348" r:id="rId2"/>
    <p:sldId id="349" r:id="rId3"/>
    <p:sldId id="384" r:id="rId4"/>
    <p:sldId id="433" r:id="rId5"/>
    <p:sldId id="434" r:id="rId6"/>
    <p:sldId id="435" r:id="rId7"/>
    <p:sldId id="436" r:id="rId8"/>
    <p:sldId id="437" r:id="rId9"/>
    <p:sldId id="391" r:id="rId10"/>
    <p:sldId id="393" r:id="rId11"/>
    <p:sldId id="432" r:id="rId12"/>
    <p:sldId id="392" r:id="rId13"/>
    <p:sldId id="264" r:id="rId14"/>
    <p:sldId id="345" r:id="rId15"/>
    <p:sldId id="430" r:id="rId16"/>
    <p:sldId id="364" r:id="rId1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139" d="100"/>
          <a:sy n="139" d="100"/>
        </p:scale>
        <p:origin x="312" y="120"/>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elrisium\gachon\MCSL\assignment\360video%20encoding\&#49892;&#54744;%20&#51221;&#47532;-la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lrisium\gachon\MCSL\assignment\360video%20encoding\&#49892;&#54744;%20&#51221;&#47532;-la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dirty="0"/>
              <a:t>Gaslamp 90 FPS</a:t>
            </a:r>
          </a:p>
        </c:rich>
      </c:tx>
      <c:overlay val="0"/>
      <c:spPr>
        <a:noFill/>
        <a:ln>
          <a:noFill/>
        </a:ln>
        <a:effectLst/>
      </c:spPr>
    </c:title>
    <c:autoTitleDeleted val="0"/>
    <c:plotArea>
      <c:layout/>
      <c:scatterChart>
        <c:scatterStyle val="smoothMarker"/>
        <c:varyColors val="0"/>
        <c:ser>
          <c:idx val="1"/>
          <c:order val="0"/>
          <c:tx>
            <c:v>8k</c:v>
          </c:tx>
          <c:xVal>
            <c:numRef>
              <c:f>'fps90'!$B$3:$B$6</c:f>
              <c:numCache>
                <c:formatCode>General</c:formatCode>
                <c:ptCount val="4"/>
                <c:pt idx="0">
                  <c:v>40.206787200000001</c:v>
                </c:pt>
                <c:pt idx="1">
                  <c:v>21.517593600000001</c:v>
                </c:pt>
                <c:pt idx="2">
                  <c:v>11.673561600000001</c:v>
                </c:pt>
                <c:pt idx="3">
                  <c:v>6.2688671999999999</c:v>
                </c:pt>
              </c:numCache>
            </c:numRef>
          </c:xVal>
          <c:yVal>
            <c:numRef>
              <c:f>'fps90'!$C$3:$C$6</c:f>
              <c:numCache>
                <c:formatCode>General</c:formatCode>
                <c:ptCount val="4"/>
                <c:pt idx="0">
                  <c:v>46.767200000000003</c:v>
                </c:pt>
                <c:pt idx="1">
                  <c:v>44.865499999999997</c:v>
                </c:pt>
                <c:pt idx="2">
                  <c:v>42.4664</c:v>
                </c:pt>
                <c:pt idx="3">
                  <c:v>39.842399999999998</c:v>
                </c:pt>
              </c:numCache>
            </c:numRef>
          </c:yVal>
          <c:smooth val="1"/>
          <c:extLst>
            <c:ext xmlns:c16="http://schemas.microsoft.com/office/drawing/2014/chart" uri="{C3380CC4-5D6E-409C-BE32-E72D297353CC}">
              <c16:uniqueId val="{00000000-8C7F-46F2-83BE-3A6D674B5B54}"/>
            </c:ext>
          </c:extLst>
        </c:ser>
        <c:ser>
          <c:idx val="2"/>
          <c:order val="1"/>
          <c:tx>
            <c:v>4K</c:v>
          </c:tx>
          <c:spPr>
            <a:ln w="19050">
              <a:solidFill>
                <a:srgbClr val="D94D20"/>
              </a:solidFill>
            </a:ln>
          </c:spPr>
          <c:xVal>
            <c:numRef>
              <c:f>'fps90'!$B$7:$B$10</c:f>
              <c:numCache>
                <c:formatCode>General</c:formatCode>
                <c:ptCount val="4"/>
                <c:pt idx="0">
                  <c:v>21.034435200000001</c:v>
                </c:pt>
                <c:pt idx="1">
                  <c:v>11.138879999999999</c:v>
                </c:pt>
                <c:pt idx="2">
                  <c:v>5.8361951999999997</c:v>
                </c:pt>
                <c:pt idx="3">
                  <c:v>3.0222431999999997</c:v>
                </c:pt>
              </c:numCache>
            </c:numRef>
          </c:xVal>
          <c:yVal>
            <c:numRef>
              <c:f>'fps90'!$C$7:$C$10</c:f>
              <c:numCache>
                <c:formatCode>General</c:formatCode>
                <c:ptCount val="4"/>
                <c:pt idx="0">
                  <c:v>31.633400000000002</c:v>
                </c:pt>
                <c:pt idx="1">
                  <c:v>31.459299999999999</c:v>
                </c:pt>
                <c:pt idx="2">
                  <c:v>31.1189</c:v>
                </c:pt>
                <c:pt idx="3">
                  <c:v>30.580300000000001</c:v>
                </c:pt>
              </c:numCache>
            </c:numRef>
          </c:yVal>
          <c:smooth val="1"/>
          <c:extLst>
            <c:ext xmlns:c16="http://schemas.microsoft.com/office/drawing/2014/chart" uri="{C3380CC4-5D6E-409C-BE32-E72D297353CC}">
              <c16:uniqueId val="{00000001-8C7F-46F2-83BE-3A6D674B5B54}"/>
            </c:ext>
          </c:extLst>
        </c:ser>
        <c:ser>
          <c:idx val="0"/>
          <c:order val="2"/>
          <c:tx>
            <c:v>HD</c:v>
          </c:tx>
          <c:spPr>
            <a:ln w="19050"/>
          </c:spPr>
          <c:marker>
            <c:symbol val="circle"/>
            <c:size val="5"/>
          </c:marker>
          <c:xVal>
            <c:numRef>
              <c:f>'fps90'!$B$11:$B$14</c:f>
              <c:numCache>
                <c:formatCode>General</c:formatCode>
                <c:ptCount val="4"/>
                <c:pt idx="0">
                  <c:v>7.3898112000000005</c:v>
                </c:pt>
                <c:pt idx="1">
                  <c:v>4.0147104000000002</c:v>
                </c:pt>
                <c:pt idx="2">
                  <c:v>2.1631296000000004</c:v>
                </c:pt>
                <c:pt idx="3">
                  <c:v>1.13808</c:v>
                </c:pt>
              </c:numCache>
            </c:numRef>
          </c:xVal>
          <c:yVal>
            <c:numRef>
              <c:f>'fps90'!$C$11:$C$14</c:f>
              <c:numCache>
                <c:formatCode>General</c:formatCode>
                <c:ptCount val="4"/>
                <c:pt idx="0">
                  <c:v>30.3217</c:v>
                </c:pt>
                <c:pt idx="1">
                  <c:v>30.1526</c:v>
                </c:pt>
                <c:pt idx="2">
                  <c:v>29.8232</c:v>
                </c:pt>
                <c:pt idx="3">
                  <c:v>29.254200000000001</c:v>
                </c:pt>
              </c:numCache>
            </c:numRef>
          </c:yVal>
          <c:smooth val="1"/>
          <c:extLst>
            <c:ext xmlns:c16="http://schemas.microsoft.com/office/drawing/2014/chart" uri="{C3380CC4-5D6E-409C-BE32-E72D297353CC}">
              <c16:uniqueId val="{00000002-8C7F-46F2-83BE-3A6D674B5B54}"/>
            </c:ext>
          </c:extLst>
        </c:ser>
        <c:dLbls>
          <c:showLegendKey val="0"/>
          <c:showVal val="0"/>
          <c:showCatName val="0"/>
          <c:showSerName val="0"/>
          <c:showPercent val="0"/>
          <c:showBubbleSize val="0"/>
        </c:dLbls>
        <c:axId val="534269880"/>
        <c:axId val="534271800"/>
      </c:scatterChart>
      <c:valAx>
        <c:axId val="534269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71800"/>
        <c:crosses val="autoZero"/>
        <c:crossBetween val="midCat"/>
      </c:valAx>
      <c:valAx>
        <c:axId val="534271800"/>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69880"/>
        <c:crosses val="autoZero"/>
        <c:crossBetween val="midCat"/>
      </c:valAx>
    </c:plotArea>
    <c:plotVisOnly val="1"/>
    <c:dispBlanksAs val="gap"/>
    <c:showDLblsOverMax val="0"/>
  </c:chart>
  <c:txPr>
    <a:bodyPr/>
    <a:lstStyle/>
    <a:p>
      <a:pPr>
        <a:defRPr/>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baseline="0" dirty="0" err="1">
                <a:effectLst/>
              </a:rPr>
              <a:t>KiteFlite</a:t>
            </a:r>
            <a:r>
              <a:rPr lang="en-US" altLang="ko-KR" sz="1400" b="0" i="0" baseline="0" dirty="0">
                <a:effectLst/>
              </a:rPr>
              <a:t> 90 FPS</a:t>
            </a:r>
            <a:endParaRPr lang="ko-KR" altLang="ko-KR" sz="1400" dirty="0">
              <a:effectLst/>
            </a:endParaRPr>
          </a:p>
        </c:rich>
      </c:tx>
      <c:overlay val="0"/>
      <c:spPr>
        <a:noFill/>
        <a:ln>
          <a:noFill/>
        </a:ln>
        <a:effectLst/>
      </c:spPr>
    </c:title>
    <c:autoTitleDeleted val="0"/>
    <c:plotArea>
      <c:layout/>
      <c:scatterChart>
        <c:scatterStyle val="smoothMarker"/>
        <c:varyColors val="0"/>
        <c:ser>
          <c:idx val="1"/>
          <c:order val="0"/>
          <c:tx>
            <c:v>8K</c:v>
          </c:tx>
          <c:xVal>
            <c:numRef>
              <c:f>'fps90'!$B$15:$B$18</c:f>
              <c:numCache>
                <c:formatCode>General</c:formatCode>
                <c:ptCount val="4"/>
                <c:pt idx="0">
                  <c:v>155.14972800000001</c:v>
                </c:pt>
                <c:pt idx="1">
                  <c:v>76.1948352</c:v>
                </c:pt>
                <c:pt idx="2">
                  <c:v>40.724083200000003</c:v>
                </c:pt>
                <c:pt idx="3">
                  <c:v>21.747456</c:v>
                </c:pt>
              </c:numCache>
            </c:numRef>
          </c:xVal>
          <c:yVal>
            <c:numRef>
              <c:f>'fps90'!$C$15:$C$18</c:f>
              <c:numCache>
                <c:formatCode>General</c:formatCode>
                <c:ptCount val="4"/>
                <c:pt idx="0">
                  <c:v>44.163600000000002</c:v>
                </c:pt>
                <c:pt idx="1">
                  <c:v>41.502000000000002</c:v>
                </c:pt>
                <c:pt idx="2">
                  <c:v>38.726599999999998</c:v>
                </c:pt>
                <c:pt idx="3">
                  <c:v>35.864400000000003</c:v>
                </c:pt>
              </c:numCache>
            </c:numRef>
          </c:yVal>
          <c:smooth val="1"/>
          <c:extLst>
            <c:ext xmlns:c16="http://schemas.microsoft.com/office/drawing/2014/chart" uri="{C3380CC4-5D6E-409C-BE32-E72D297353CC}">
              <c16:uniqueId val="{00000000-0420-4437-AD41-A58C9BB95634}"/>
            </c:ext>
          </c:extLst>
        </c:ser>
        <c:ser>
          <c:idx val="2"/>
          <c:order val="1"/>
          <c:tx>
            <c:v>4K</c:v>
          </c:tx>
          <c:spPr>
            <a:ln w="19050" cap="rnd">
              <a:solidFill>
                <a:schemeClr val="accent1"/>
              </a:solidFill>
              <a:round/>
            </a:ln>
            <a:effectLst/>
          </c:spPr>
          <c:xVal>
            <c:numRef>
              <c:f>'fps90'!$B$19:$B$22</c:f>
              <c:numCache>
                <c:formatCode>General</c:formatCode>
                <c:ptCount val="4"/>
                <c:pt idx="0">
                  <c:v>81.954105599999991</c:v>
                </c:pt>
                <c:pt idx="1">
                  <c:v>39.427171199999997</c:v>
                </c:pt>
                <c:pt idx="2">
                  <c:v>20.012563199999999</c:v>
                </c:pt>
                <c:pt idx="3">
                  <c:v>9.926832000000001</c:v>
                </c:pt>
              </c:numCache>
            </c:numRef>
          </c:xVal>
          <c:yVal>
            <c:numRef>
              <c:f>'fps90'!$C$19:$C$22</c:f>
              <c:numCache>
                <c:formatCode>General</c:formatCode>
                <c:ptCount val="4"/>
                <c:pt idx="0">
                  <c:v>24.520800000000001</c:v>
                </c:pt>
                <c:pt idx="1">
                  <c:v>24.51</c:v>
                </c:pt>
                <c:pt idx="2">
                  <c:v>24.467300000000002</c:v>
                </c:pt>
                <c:pt idx="3">
                  <c:v>24.3705</c:v>
                </c:pt>
              </c:numCache>
            </c:numRef>
          </c:yVal>
          <c:smooth val="1"/>
          <c:extLst>
            <c:ext xmlns:c16="http://schemas.microsoft.com/office/drawing/2014/chart" uri="{C3380CC4-5D6E-409C-BE32-E72D297353CC}">
              <c16:uniqueId val="{00000001-0420-4437-AD41-A58C9BB95634}"/>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'fps90'!$B$23:$B$26</c:f>
              <c:numCache>
                <c:formatCode>General</c:formatCode>
                <c:ptCount val="4"/>
                <c:pt idx="0">
                  <c:v>26.052211200000002</c:v>
                </c:pt>
                <c:pt idx="1">
                  <c:v>12.872832000000001</c:v>
                </c:pt>
                <c:pt idx="2">
                  <c:v>6.6240959999999998</c:v>
                </c:pt>
                <c:pt idx="3">
                  <c:v>3.2785823999999999</c:v>
                </c:pt>
              </c:numCache>
            </c:numRef>
          </c:xVal>
          <c:yVal>
            <c:numRef>
              <c:f>'fps90'!$C$23:$C$26</c:f>
              <c:numCache>
                <c:formatCode>General</c:formatCode>
                <c:ptCount val="4"/>
                <c:pt idx="0">
                  <c:v>24.2303</c:v>
                </c:pt>
                <c:pt idx="1">
                  <c:v>24.206600000000002</c:v>
                </c:pt>
                <c:pt idx="2">
                  <c:v>24.131499999999999</c:v>
                </c:pt>
                <c:pt idx="3">
                  <c:v>23.9529</c:v>
                </c:pt>
              </c:numCache>
            </c:numRef>
          </c:yVal>
          <c:smooth val="1"/>
          <c:extLst>
            <c:ext xmlns:c16="http://schemas.microsoft.com/office/drawing/2014/chart" uri="{C3380CC4-5D6E-409C-BE32-E72D297353CC}">
              <c16:uniqueId val="{00000002-0420-4437-AD41-A58C9BB95634}"/>
            </c:ext>
          </c:extLst>
        </c:ser>
        <c:dLbls>
          <c:showLegendKey val="0"/>
          <c:showVal val="0"/>
          <c:showCatName val="0"/>
          <c:showSerName val="0"/>
          <c:showPercent val="0"/>
          <c:showBubbleSize val="0"/>
        </c:dLbls>
        <c:axId val="534280760"/>
        <c:axId val="534281080"/>
      </c:scatterChart>
      <c:valAx>
        <c:axId val="534280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000"/>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1080"/>
        <c:crosses val="autoZero"/>
        <c:crossBetween val="midCat"/>
      </c:valAx>
      <c:valAx>
        <c:axId val="53428108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0760"/>
        <c:crosses val="autoZero"/>
        <c:crossBetween val="midCat"/>
      </c:valAx>
    </c:plotArea>
    <c:plotVisOnly val="1"/>
    <c:dispBlanksAs val="gap"/>
    <c:showDLblsOverMax val="0"/>
  </c:chart>
  <c:txPr>
    <a:bodyPr/>
    <a:lstStyle/>
    <a:p>
      <a:pPr>
        <a:defRPr/>
      </a:pPr>
      <a:endParaRPr lang="ko-K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2019-01-07</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xfrm>
            <a:off x="1371600" y="1143000"/>
            <a:ext cx="4114800" cy="3086100"/>
          </a:xfrm>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xfrm>
            <a:off x="1371600" y="1143000"/>
            <a:ext cx="4114800" cy="3086100"/>
          </a:xfrm>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71600" y="1143000"/>
            <a:ext cx="4114800" cy="3086100"/>
          </a:xfrm>
        </p:spPr>
      </p:sp>
      <p:sp>
        <p:nvSpPr>
          <p:cNvPr id="3" name="슬라이드 노트 개체 틀 2"/>
          <p:cNvSpPr>
            <a:spLocks noGrp="1"/>
          </p:cNvSpPr>
          <p:nvPr>
            <p:ph type="body" idx="1"/>
          </p:nvPr>
        </p:nvSpPr>
        <p:spPr/>
        <p:txBody>
          <a:bodyPr/>
          <a:lstStyle/>
          <a:p>
            <a:r>
              <a:rPr lang="en-US" altLang="ko-KR" dirty="0"/>
              <a:t>HMD VR sickness</a:t>
            </a:r>
            <a:r>
              <a:rPr lang="ko-KR" altLang="en-US" dirty="0"/>
              <a:t>에 초점을 맞추어야 한다</a:t>
            </a:r>
            <a:r>
              <a:rPr lang="en-US" altLang="ko-KR" dirty="0"/>
              <a:t>.</a:t>
            </a:r>
          </a:p>
          <a:p>
            <a:r>
              <a:rPr lang="ko-KR" altLang="en-US" dirty="0"/>
              <a:t>이 슬라이드에서 </a:t>
            </a:r>
            <a:r>
              <a:rPr lang="en-US" altLang="ko-KR" dirty="0"/>
              <a:t>VR Sickness</a:t>
            </a:r>
            <a:r>
              <a:rPr lang="ko-KR" altLang="en-US" dirty="0"/>
              <a:t>가 </a:t>
            </a:r>
            <a:r>
              <a:rPr lang="en-US" altLang="ko-KR" dirty="0"/>
              <a:t>one of Cybersickness</a:t>
            </a:r>
            <a:r>
              <a:rPr lang="ko-KR" altLang="en-US" dirty="0"/>
              <a:t>라는 것은 크게 중요한 내용이 아니다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011BE845-B615-457C-AC59-B6A31CA72E8C}" type="slidenum">
              <a:rPr lang="ko-KR" altLang="en-US" smtClean="0"/>
              <a:t>8</a:t>
            </a:fld>
            <a:endParaRPr lang="ko-KR" altLang="en-US"/>
          </a:p>
        </p:txBody>
      </p:sp>
    </p:spTree>
    <p:extLst>
      <p:ext uri="{BB962C8B-B14F-4D97-AF65-F5344CB8AC3E}">
        <p14:creationId xmlns:p14="http://schemas.microsoft.com/office/powerpoint/2010/main" val="110441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4" y="228600"/>
            <a:ext cx="2074862"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22276" y="1143000"/>
            <a:ext cx="4073525"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1" y="1143000"/>
            <a:ext cx="4073525"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pl-PL"/>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21-19-0002-00-0000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422276" y="228600"/>
            <a:ext cx="8270875"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422276" y="1143000"/>
            <a:ext cx="8299450"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380999" y="6400802"/>
            <a:ext cx="2319867"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200">
                <a:latin typeface="+mn-lt"/>
              </a:defRPr>
            </a:lvl1pPr>
          </a:lstStyle>
          <a:p>
            <a:pPr>
              <a:defRPr/>
            </a:pPr>
            <a:r>
              <a:rPr lang="en-US" altLang="pl-PL"/>
              <a:t>21-19-0002-00-0000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7772399" y="6400800"/>
            <a:ext cx="92075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200">
                <a:latin typeface="Times" panose="02020603050405020304" pitchFamily="18" charset="0"/>
              </a:defRPr>
            </a:lvl1pPr>
          </a:lstStyle>
          <a:p>
            <a:pPr>
              <a:defRPr/>
            </a:pPr>
            <a:fld id="{9471D420-187E-4573-B751-C2C806A44A53}" type="slidenum">
              <a:rPr lang="en-US" altLang="pl-PL" smtClean="0"/>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4192" y="125410"/>
            <a:ext cx="83189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04430" y="182562"/>
            <a:ext cx="83189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571500" rtl="0" eaLnBrk="0" fontAlgn="base" hangingPunct="0">
        <a:lnSpc>
          <a:spcPct val="90000"/>
        </a:lnSpc>
        <a:spcBef>
          <a:spcPct val="0"/>
        </a:spcBef>
        <a:spcAft>
          <a:spcPct val="0"/>
        </a:spcAft>
        <a:defRPr sz="2700" b="1">
          <a:solidFill>
            <a:schemeClr val="tx1"/>
          </a:solidFill>
          <a:latin typeface="+mj-lt"/>
          <a:ea typeface="+mj-ea"/>
          <a:cs typeface="+mj-cs"/>
        </a:defRPr>
      </a:lvl1pPr>
      <a:lvl2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2pPr>
      <a:lvl3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3pPr>
      <a:lvl4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4pPr>
      <a:lvl5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5pPr>
      <a:lvl6pPr marL="3429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6pPr>
      <a:lvl7pPr marL="6858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7pPr>
      <a:lvl8pPr marL="10287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8pPr>
      <a:lvl9pPr marL="13716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9pPr>
    </p:titleStyle>
    <p:bodyStyle>
      <a:lvl1pPr marL="210741" indent="-210741" algn="l" defTabSz="571500" rtl="0" eaLnBrk="0" fontAlgn="base" hangingPunct="0">
        <a:lnSpc>
          <a:spcPct val="90000"/>
        </a:lnSpc>
        <a:spcBef>
          <a:spcPct val="40000"/>
        </a:spcBef>
        <a:spcAft>
          <a:spcPct val="0"/>
        </a:spcAft>
        <a:buClr>
          <a:schemeClr val="accent1"/>
        </a:buClr>
        <a:buChar char="•"/>
        <a:defRPr sz="1800">
          <a:solidFill>
            <a:schemeClr val="tx1"/>
          </a:solidFill>
          <a:latin typeface="+mn-lt"/>
          <a:ea typeface="+mn-ea"/>
          <a:cs typeface="+mn-cs"/>
        </a:defRPr>
      </a:lvl1pPr>
      <a:lvl2pPr marL="500063" indent="-146447" algn="l" defTabSz="571500" rtl="0" eaLnBrk="0" fontAlgn="base" hangingPunct="0">
        <a:lnSpc>
          <a:spcPct val="90000"/>
        </a:lnSpc>
        <a:spcBef>
          <a:spcPct val="0"/>
        </a:spcBef>
        <a:spcAft>
          <a:spcPct val="0"/>
        </a:spcAft>
        <a:buClr>
          <a:schemeClr val="accent1"/>
        </a:buClr>
        <a:buSzPct val="75000"/>
        <a:buChar char="•"/>
        <a:defRPr sz="1800">
          <a:solidFill>
            <a:schemeClr val="tx1"/>
          </a:solidFill>
          <a:latin typeface="+mn-lt"/>
        </a:defRPr>
      </a:lvl2pPr>
      <a:lvl3pPr marL="860822" indent="-146447" algn="l" defTabSz="5715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353741" indent="-208360" algn="l" defTabSz="571500" rtl="0" eaLnBrk="0" fontAlgn="base" hangingPunct="0">
        <a:spcBef>
          <a:spcPct val="20000"/>
        </a:spcBef>
        <a:spcAft>
          <a:spcPct val="0"/>
        </a:spcAft>
        <a:buChar char="–"/>
        <a:defRPr sz="1500">
          <a:solidFill>
            <a:schemeClr val="tx1"/>
          </a:solidFill>
          <a:latin typeface="Rotis Sans Serif for Nokia" pitchFamily="34" charset="0"/>
        </a:defRPr>
      </a:lvl4pPr>
      <a:lvl5pPr marL="17145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5pPr>
      <a:lvl6pPr marL="20574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6pPr>
      <a:lvl7pPr marL="24003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7pPr>
      <a:lvl8pPr marL="27432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8pPr>
      <a:lvl9pPr marL="30861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195925" y="1046464"/>
            <a:ext cx="8752150" cy="5169160"/>
          </a:xfrm>
          <a:solidFill>
            <a:srgbClr val="66CCFF"/>
          </a:solidFill>
        </p:spPr>
        <p:txBody>
          <a:bodyPr/>
          <a:lstStyle/>
          <a:p>
            <a:pPr>
              <a:buClr>
                <a:srgbClr val="FAFD00"/>
              </a:buClr>
              <a:buFontTx/>
              <a:buNone/>
            </a:pPr>
            <a:r>
              <a:rPr lang="en-US" altLang="pl-PL" sz="2400" b="1" dirty="0">
                <a:cs typeface="Times New Roman" panose="02020603050405020304" pitchFamily="18" charset="0"/>
              </a:rPr>
              <a:t>IEEE 802.21 MEDIA INDEPENDENT SERVICES </a:t>
            </a:r>
          </a:p>
          <a:p>
            <a:pPr>
              <a:buClr>
                <a:srgbClr val="FAFD00"/>
              </a:buClr>
              <a:buFontTx/>
              <a:buNone/>
            </a:pPr>
            <a:r>
              <a:rPr lang="en-US" altLang="pl-PL" sz="2400" dirty="0">
                <a:cs typeface="Times New Roman" panose="02020603050405020304" pitchFamily="18" charset="0"/>
              </a:rPr>
              <a:t>DCN: 21-19-0002-00-0000</a:t>
            </a:r>
          </a:p>
          <a:p>
            <a:pPr marL="535781" indent="-535781">
              <a:buClr>
                <a:srgbClr val="FAFD00"/>
              </a:buClr>
              <a:buNone/>
            </a:pPr>
            <a:r>
              <a:rPr lang="en-US" altLang="pl-PL" sz="2400" dirty="0">
                <a:cs typeface="Times New Roman" panose="02020603050405020304" pitchFamily="18" charset="0"/>
              </a:rPr>
              <a:t>Title: Introduction to VR SG</a:t>
            </a:r>
            <a:endParaRPr lang="en-US" altLang="pl-PL" sz="2400" b="1" dirty="0">
              <a:cs typeface="Times New Roman" panose="02020603050405020304" pitchFamily="18" charset="0"/>
            </a:endParaRPr>
          </a:p>
          <a:p>
            <a:pPr>
              <a:buClr>
                <a:srgbClr val="FAFD00"/>
              </a:buClr>
              <a:buFontTx/>
              <a:buNone/>
            </a:pPr>
            <a:r>
              <a:rPr lang="en-US" altLang="pl-PL" sz="2400" dirty="0">
                <a:cs typeface="Times New Roman" panose="02020603050405020304" pitchFamily="18" charset="0"/>
              </a:rPr>
              <a:t>Date Submitted: January 7, 2019</a:t>
            </a:r>
          </a:p>
          <a:p>
            <a:pPr>
              <a:buClr>
                <a:srgbClr val="FAFD00"/>
              </a:buClr>
              <a:buNone/>
            </a:pPr>
            <a:r>
              <a:rPr lang="en-US" altLang="pl-PL" sz="2400" dirty="0">
                <a:cs typeface="Times New Roman" panose="02020603050405020304" pitchFamily="18" charset="0"/>
              </a:rPr>
              <a:t>Presented at IEEE 802.21 session #89 in St. Louis, USA</a:t>
            </a:r>
          </a:p>
          <a:p>
            <a:pPr>
              <a:lnSpc>
                <a:spcPct val="100000"/>
              </a:lnSpc>
              <a:buClr>
                <a:srgbClr val="FAFD00"/>
              </a:buClr>
              <a:buNone/>
            </a:pPr>
            <a:r>
              <a:rPr lang="en-US" altLang="pl-PL" sz="2400" dirty="0">
                <a:cs typeface="Times New Roman" panose="02020603050405020304" pitchFamily="18" charset="0"/>
              </a:rPr>
              <a:t>Authors or Source(s):  </a:t>
            </a:r>
            <a:r>
              <a:rPr lang="en-US" altLang="pl-PL" sz="2400" b="1" dirty="0">
                <a:ea typeface="ＭＳ Ｐゴシック" panose="020B0600070205080204" pitchFamily="34" charset="-128"/>
                <a:cs typeface="Times New Roman" panose="02020603050405020304" pitchFamily="18" charset="0"/>
              </a:rPr>
              <a:t>Jeong, Sangkwon Peter (JoyFun)</a:t>
            </a:r>
            <a:endParaRPr lang="en-US" altLang="pl-PL" sz="2400" b="1" dirty="0">
              <a:cs typeface="Times New Roman" panose="02020603050405020304" pitchFamily="18" charset="0"/>
            </a:endParaRPr>
          </a:p>
          <a:p>
            <a:pPr marL="2778125" indent="0">
              <a:lnSpc>
                <a:spcPct val="100000"/>
              </a:lnSpc>
              <a:buClr>
                <a:srgbClr val="FAFD00"/>
              </a:buClr>
              <a:buNone/>
            </a:pPr>
            <a:r>
              <a:rPr lang="en-US" altLang="pl-PL" sz="2400" b="1" dirty="0" err="1">
                <a:ea typeface="ＭＳ Ｐゴシック" panose="020B0600070205080204" pitchFamily="34" charset="-128"/>
                <a:cs typeface="Times New Roman" panose="02020603050405020304" pitchFamily="18" charset="0"/>
              </a:rPr>
              <a:t>Seo</a:t>
            </a:r>
            <a:r>
              <a:rPr lang="en-US" altLang="pl-PL" sz="2400" b="1" dirty="0">
                <a:ea typeface="ＭＳ Ｐゴシック" panose="020B0600070205080204" pitchFamily="34" charset="-128"/>
                <a:cs typeface="Times New Roman" panose="02020603050405020304" pitchFamily="18" charset="0"/>
              </a:rPr>
              <a:t>, Dong-Il Dillon</a:t>
            </a:r>
            <a:r>
              <a:rPr lang="ja-JP" altLang="en-US" sz="2400" b="1" dirty="0">
                <a:ea typeface="ＭＳ Ｐゴシック" panose="020B0600070205080204" pitchFamily="34" charset="-128"/>
                <a:cs typeface="Times New Roman" panose="02020603050405020304" pitchFamily="18" charset="0"/>
              </a:rPr>
              <a:t> </a:t>
            </a:r>
            <a:r>
              <a:rPr lang="en-US" altLang="ja-JP" sz="2400" b="1" dirty="0">
                <a:ea typeface="ＭＳ Ｐゴシック" panose="020B0600070205080204" pitchFamily="34" charset="-128"/>
                <a:cs typeface="Times New Roman" panose="02020603050405020304" pitchFamily="18" charset="0"/>
              </a:rPr>
              <a:t>(</a:t>
            </a:r>
            <a:r>
              <a:rPr lang="en-US" altLang="ja-JP" sz="2400" b="1" dirty="0" err="1">
                <a:ea typeface="ＭＳ Ｐゴシック" panose="020B0600070205080204" pitchFamily="34" charset="-128"/>
                <a:cs typeface="Times New Roman" panose="02020603050405020304" pitchFamily="18" charset="0"/>
              </a:rPr>
              <a:t>VoleR</a:t>
            </a:r>
            <a:r>
              <a:rPr lang="en-US" altLang="ja-JP" sz="2400" b="1" dirty="0">
                <a:ea typeface="ＭＳ Ｐゴシック" panose="020B0600070205080204" pitchFamily="34" charset="-128"/>
                <a:cs typeface="Times New Roman" panose="02020603050405020304" pitchFamily="18" charset="0"/>
              </a:rPr>
              <a:t> Creative)</a:t>
            </a:r>
            <a:endParaRPr lang="en-US" altLang="pl-PL" sz="2400" b="1" dirty="0">
              <a:ea typeface="ＭＳ Ｐゴシック" panose="020B0600070205080204" pitchFamily="34" charset="-128"/>
              <a:cs typeface="Times New Roman" panose="02020603050405020304" pitchFamily="18" charset="0"/>
            </a:endParaRPr>
          </a:p>
          <a:p>
            <a:pPr>
              <a:lnSpc>
                <a:spcPct val="100000"/>
              </a:lnSpc>
              <a:buClr>
                <a:srgbClr val="FAFD00"/>
              </a:buClr>
              <a:buNone/>
            </a:pPr>
            <a:r>
              <a:rPr lang="en-US" altLang="pl-PL" sz="2400" dirty="0">
                <a:cs typeface="Times New Roman" panose="02020603050405020304" pitchFamily="18" charset="0"/>
              </a:rPr>
              <a:t>Presenter:  </a:t>
            </a:r>
            <a:r>
              <a:rPr lang="en-US" altLang="pl-PL" sz="2400" b="1" dirty="0" err="1">
                <a:ea typeface="ＭＳ Ｐゴシック" panose="020B0600070205080204" pitchFamily="34" charset="-128"/>
                <a:cs typeface="Times New Roman" panose="02020603050405020304" pitchFamily="18" charset="0"/>
              </a:rPr>
              <a:t>Seo</a:t>
            </a:r>
            <a:r>
              <a:rPr lang="en-US" altLang="pl-PL" sz="2400" b="1" dirty="0">
                <a:ea typeface="ＭＳ Ｐゴシック" panose="020B0600070205080204" pitchFamily="34" charset="-128"/>
                <a:cs typeface="Times New Roman" panose="02020603050405020304" pitchFamily="18" charset="0"/>
              </a:rPr>
              <a:t>, Dong-Il Dillon (</a:t>
            </a:r>
            <a:r>
              <a:rPr lang="en-US" altLang="pl-PL" sz="2400" b="1" dirty="0" err="1">
                <a:ea typeface="ＭＳ Ｐゴシック" panose="020B0600070205080204" pitchFamily="34" charset="-128"/>
                <a:cs typeface="Times New Roman" panose="02020603050405020304" pitchFamily="18" charset="0"/>
              </a:rPr>
              <a:t>VoleR</a:t>
            </a:r>
            <a:r>
              <a:rPr lang="en-US" altLang="pl-PL" sz="2400" b="1" dirty="0">
                <a:ea typeface="ＭＳ Ｐゴシック" panose="020B0600070205080204" pitchFamily="34" charset="-128"/>
                <a:cs typeface="Times New Roman" panose="02020603050405020304" pitchFamily="18" charset="0"/>
              </a:rPr>
              <a:t> Creative)</a:t>
            </a:r>
          </a:p>
          <a:p>
            <a:pPr marL="871538" indent="-871538" algn="just">
              <a:buClr>
                <a:srgbClr val="FAFD00"/>
              </a:buClr>
              <a:buNone/>
            </a:pPr>
            <a:r>
              <a:rPr lang="en-US" altLang="pl-PL" sz="2400" dirty="0">
                <a:cs typeface="Times New Roman" panose="02020603050405020304" pitchFamily="18" charset="0"/>
              </a:rPr>
              <a:t>Abstract: This document describes</a:t>
            </a:r>
            <a:r>
              <a:rPr lang="ko-KR" altLang="en-US" sz="2400" dirty="0">
                <a:cs typeface="Times New Roman" panose="02020603050405020304" pitchFamily="18" charset="0"/>
              </a:rPr>
              <a:t> </a:t>
            </a:r>
            <a:r>
              <a:rPr lang="en-US" altLang="ko-KR" sz="2400" dirty="0">
                <a:cs typeface="Times New Roman" panose="02020603050405020304" pitchFamily="18" charset="0"/>
              </a:rPr>
              <a:t>the</a:t>
            </a:r>
            <a:r>
              <a:rPr lang="ko-KR" altLang="en-US" sz="2400" dirty="0">
                <a:cs typeface="Times New Roman" panose="02020603050405020304" pitchFamily="18" charset="0"/>
              </a:rPr>
              <a:t> </a:t>
            </a:r>
            <a:r>
              <a:rPr lang="en-US" altLang="ko-KR" sz="2400" dirty="0">
                <a:cs typeface="Times New Roman" panose="02020603050405020304" pitchFamily="18" charset="0"/>
              </a:rPr>
              <a:t>current VR system layout and the industrial problems around so that the participants for the SG is aware of the problems they need to solve.</a:t>
            </a:r>
            <a:endParaRPr lang="en-US" altLang="pl-PL" sz="2400"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21-19-0002-00-0000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제목 14">
            <a:extLst>
              <a:ext uri="{FF2B5EF4-FFF2-40B4-BE49-F238E27FC236}">
                <a16:creationId xmlns:a16="http://schemas.microsoft.com/office/drawing/2014/main" id="{2892A29C-447A-450A-B5D2-E731C12510DF}"/>
              </a:ext>
            </a:extLst>
          </p:cNvPr>
          <p:cNvSpPr>
            <a:spLocks noGrp="1"/>
          </p:cNvSpPr>
          <p:nvPr>
            <p:ph type="title"/>
          </p:nvPr>
        </p:nvSpPr>
        <p:spPr/>
        <p:txBody>
          <a:bodyPr/>
          <a:lstStyle/>
          <a:p>
            <a:r>
              <a:rPr lang="en-US" altLang="ko-KR" dirty="0"/>
              <a:t>Technical Requirements for VR </a:t>
            </a:r>
            <a:r>
              <a:rPr lang="en-US" altLang="ko-KR" dirty="0" err="1"/>
              <a:t>QoE</a:t>
            </a:r>
            <a:endParaRPr lang="ko-KR" altLang="en-US" dirty="0"/>
          </a:p>
        </p:txBody>
      </p:sp>
      <p:sp>
        <p:nvSpPr>
          <p:cNvPr id="4" name="바닥글 개체 틀 3">
            <a:extLst>
              <a:ext uri="{FF2B5EF4-FFF2-40B4-BE49-F238E27FC236}">
                <a16:creationId xmlns:a16="http://schemas.microsoft.com/office/drawing/2014/main" id="{48BF2AAA-E688-4DE8-A676-454B5ABFF5ED}"/>
              </a:ext>
            </a:extLst>
          </p:cNvPr>
          <p:cNvSpPr>
            <a:spLocks noGrp="1"/>
          </p:cNvSpPr>
          <p:nvPr>
            <p:ph type="ftr" sz="quarter" idx="10"/>
          </p:nvPr>
        </p:nvSpPr>
        <p:spPr/>
        <p:txBody>
          <a:bodyPr/>
          <a:lstStyle/>
          <a:p>
            <a:r>
              <a:rPr lang="en-US" altLang="ko-KR"/>
              <a:t>21-19-0002-00-0000</a:t>
            </a:r>
            <a:endParaRPr lang="ko-KR" altLang="en-US" dirty="0"/>
          </a:p>
        </p:txBody>
      </p:sp>
      <p:sp>
        <p:nvSpPr>
          <p:cNvPr id="5" name="슬라이드 번호 개체 틀 4">
            <a:extLst>
              <a:ext uri="{FF2B5EF4-FFF2-40B4-BE49-F238E27FC236}">
                <a16:creationId xmlns:a16="http://schemas.microsoft.com/office/drawing/2014/main" id="{1564A151-51D0-4FE5-B1EB-8B65B9445B6B}"/>
              </a:ext>
            </a:extLst>
          </p:cNvPr>
          <p:cNvSpPr>
            <a:spLocks noGrp="1"/>
          </p:cNvSpPr>
          <p:nvPr>
            <p:ph type="sldNum" sz="quarter" idx="11"/>
          </p:nvPr>
        </p:nvSpPr>
        <p:spPr/>
        <p:txBody>
          <a:bodyPr/>
          <a:lstStyle/>
          <a:p>
            <a:fld id="{7415E7A1-C024-4955-BFDD-BFFB64410B76}" type="slidenum">
              <a:rPr lang="ko-KR" altLang="en-US" smtClean="0"/>
              <a:pPr/>
              <a:t>9</a:t>
            </a:fld>
            <a:endParaRPr lang="ko-KR" altLang="en-US"/>
          </a:p>
        </p:txBody>
      </p:sp>
      <p:graphicFrame>
        <p:nvGraphicFramePr>
          <p:cNvPr id="10" name="표 9">
            <a:extLst>
              <a:ext uri="{FF2B5EF4-FFF2-40B4-BE49-F238E27FC236}">
                <a16:creationId xmlns:a16="http://schemas.microsoft.com/office/drawing/2014/main" id="{F75F89C3-4E52-417C-BDBE-2131DE903133}"/>
              </a:ext>
            </a:extLst>
          </p:cNvPr>
          <p:cNvGraphicFramePr>
            <a:graphicFrameLocks noGrp="1"/>
          </p:cNvGraphicFramePr>
          <p:nvPr>
            <p:extLst>
              <p:ext uri="{D42A27DB-BD31-4B8C-83A1-F6EECF244321}">
                <p14:modId xmlns:p14="http://schemas.microsoft.com/office/powerpoint/2010/main" val="3627930794"/>
              </p:ext>
            </p:extLst>
          </p:nvPr>
        </p:nvGraphicFramePr>
        <p:xfrm>
          <a:off x="177283" y="1722120"/>
          <a:ext cx="8751336" cy="4625340"/>
        </p:xfrm>
        <a:graphic>
          <a:graphicData uri="http://schemas.openxmlformats.org/drawingml/2006/table">
            <a:tbl>
              <a:tblPr firstRow="1" bandRow="1"/>
              <a:tblGrid>
                <a:gridCol w="2678980">
                  <a:extLst>
                    <a:ext uri="{9D8B030D-6E8A-4147-A177-3AD203B41FA5}">
                      <a16:colId xmlns:a16="http://schemas.microsoft.com/office/drawing/2014/main" val="1680465032"/>
                    </a:ext>
                  </a:extLst>
                </a:gridCol>
                <a:gridCol w="6072356">
                  <a:extLst>
                    <a:ext uri="{9D8B030D-6E8A-4147-A177-3AD203B41FA5}">
                      <a16:colId xmlns:a16="http://schemas.microsoft.com/office/drawing/2014/main" val="700386822"/>
                    </a:ext>
                  </a:extLst>
                </a:gridCol>
              </a:tblGrid>
              <a:tr h="2514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 Requirement</a:t>
                      </a:r>
                      <a:r>
                        <a:rPr lang="en-US" altLang="ko-KR" sz="1600" baseline="0" dirty="0">
                          <a:latin typeface="Times New Roman" panose="02020603050405020304" pitchFamily="18" charset="0"/>
                          <a:cs typeface="Times New Roman" panose="02020603050405020304" pitchFamily="18" charset="0"/>
                        </a:rPr>
                        <a:t> </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details</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extLst>
                  <a:ext uri="{0D108BD9-81ED-4DB2-BD59-A6C34878D82A}">
                    <a16:rowId xmlns:a16="http://schemas.microsoft.com/office/drawing/2014/main" val="4239793386"/>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pixels/degree</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baseline="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a:solidFill>
                            <a:srgbClr val="00B0F0"/>
                          </a:solidFill>
                          <a:effectLst/>
                          <a:latin typeface="Times New Roman" panose="02020603050405020304" pitchFamily="18" charset="0"/>
                          <a:ea typeface="+mn-ea"/>
                          <a:cs typeface="Times New Roman" panose="02020603050405020304" pitchFamily="18" charset="0"/>
                        </a:rPr>
                        <a:t>40 pix/deg </a:t>
                      </a:r>
                    </a:p>
                    <a:p>
                      <a:pPr marL="0" indent="0" algn="l" latinLnBrk="1">
                        <a:buFontTx/>
                        <a:buNone/>
                      </a:pPr>
                      <a:r>
                        <a:rPr lang="en-US" altLang="ko-KR" sz="1600">
                          <a:latin typeface="Times New Roman" panose="02020603050405020304" pitchFamily="18" charset="0"/>
                          <a:cs typeface="Times New Roman" panose="02020603050405020304" pitchFamily="18" charset="0"/>
                        </a:rPr>
                        <a:t>- no HMD is capable of displaying 40pix/deg today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3294525124"/>
                  </a:ext>
                </a:extLst>
              </a:tr>
              <a:tr h="2514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video resolution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3 times 4K(3840x1920) vertical resolution = </a:t>
                      </a:r>
                      <a:r>
                        <a:rPr lang="en-US" altLang="ko-KR" sz="1600" dirty="0">
                          <a:solidFill>
                            <a:srgbClr val="00B0F0"/>
                          </a:solidFill>
                          <a:latin typeface="Times New Roman" panose="02020603050405020304" pitchFamily="18" charset="0"/>
                          <a:cs typeface="Times New Roman" panose="02020603050405020304" pitchFamily="18" charset="0"/>
                        </a:rPr>
                        <a:t>11520x6480</a:t>
                      </a:r>
                      <a:endParaRPr lang="en-US" altLang="ko-KR" sz="1600" baseline="0" dirty="0">
                        <a:solidFill>
                          <a:schemeClr val="dk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1920560484"/>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framerate </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dirty="0">
                          <a:solidFill>
                            <a:srgbClr val="00B0F0"/>
                          </a:solidFill>
                          <a:latin typeface="Times New Roman" panose="02020603050405020304" pitchFamily="18" charset="0"/>
                          <a:cs typeface="Times New Roman" panose="02020603050405020304" pitchFamily="18" charset="0"/>
                        </a:rPr>
                        <a:t>90 fps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 90fps framerate offers a latency low enough to prevent nausea</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917794608"/>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3D Audio</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support of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scene-based and/or environmental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- 360 surround sound, object-based audio,</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baseline="0" dirty="0" err="1">
                          <a:solidFill>
                            <a:schemeClr val="tx1"/>
                          </a:solidFill>
                          <a:latin typeface="Times New Roman" panose="02020603050405020304" pitchFamily="18" charset="0"/>
                          <a:cs typeface="Times New Roman" panose="02020603050405020304" pitchFamily="18" charset="0"/>
                        </a:rPr>
                        <a:t>Ambisonics</a:t>
                      </a:r>
                      <a:r>
                        <a:rPr lang="en-US" altLang="ko-KR" sz="1600" baseline="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3316702911"/>
                  </a:ext>
                </a:extLst>
              </a:tr>
              <a:tr h="434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motion-to-photon latency &amp; </a:t>
                      </a:r>
                    </a:p>
                    <a:p>
                      <a:pPr algn="ctr" latinLnBrk="1"/>
                      <a:r>
                        <a:rPr lang="en-US" altLang="ko-KR" sz="1600">
                          <a:latin typeface="Times New Roman" panose="02020603050405020304" pitchFamily="18" charset="0"/>
                          <a:cs typeface="Times New Roman" panose="02020603050405020304" pitchFamily="18" charset="0"/>
                        </a:rPr>
                        <a:t>motion-to-audio latency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how much time there is between the user interacts and an image /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maximum 20ms</a:t>
                      </a:r>
                      <a:endParaRPr lang="ko-KR" altLang="en-US" sz="1600" kern="1200" dirty="0">
                        <a:solidFill>
                          <a:srgbClr val="00B0F0"/>
                        </a:solidFill>
                        <a:latin typeface="Times New Roman" panose="02020603050405020304" pitchFamily="18" charset="0"/>
                        <a:ea typeface="+mn-ea"/>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1618527022"/>
                  </a:ext>
                </a:extLst>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endParaRPr lang="en-US" altLang="ko-KR" sz="1600">
                        <a:latin typeface="Times New Roman" panose="02020603050405020304" pitchFamily="18" charset="0"/>
                        <a:cs typeface="Times New Roman" panose="02020603050405020304" pitchFamily="18" charset="0"/>
                      </a:endParaRPr>
                    </a:p>
                    <a:p>
                      <a:pPr algn="ctr" latinLnBrk="1">
                        <a:lnSpc>
                          <a:spcPct val="150000"/>
                        </a:lnSpc>
                      </a:pPr>
                      <a:r>
                        <a:rPr lang="en-US" altLang="ko-KR" sz="1600">
                          <a:latin typeface="Times New Roman" panose="02020603050405020304" pitchFamily="18" charset="0"/>
                          <a:cs typeface="Times New Roman" panose="02020603050405020304" pitchFamily="18" charset="0"/>
                        </a:rPr>
                        <a:t>foreground &amp; parallax</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objects in the foreground </a:t>
                      </a:r>
                      <a:r>
                        <a:rPr lang="en-US" altLang="ko-KR" sz="1600" dirty="0">
                          <a:solidFill>
                            <a:schemeClr val="tx1"/>
                          </a:solidFill>
                          <a:latin typeface="Times New Roman" panose="02020603050405020304" pitchFamily="18" charset="0"/>
                          <a:cs typeface="Times New Roman" panose="02020603050405020304" pitchFamily="18" charset="0"/>
                        </a:rPr>
                        <a:t>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far enough </a:t>
                      </a:r>
                      <a:r>
                        <a:rPr lang="en-US" altLang="ko-KR" sz="1600" dirty="0">
                          <a:solidFill>
                            <a:schemeClr val="tx1"/>
                          </a:solidFill>
                          <a:latin typeface="Times New Roman" panose="02020603050405020304" pitchFamily="18" charset="0"/>
                          <a:cs typeface="Times New Roman" panose="02020603050405020304" pitchFamily="18" charset="0"/>
                        </a:rPr>
                        <a:t>to</a:t>
                      </a:r>
                      <a:r>
                        <a:rPr lang="en-US" altLang="ko-KR" sz="1600" dirty="0">
                          <a:solidFill>
                            <a:schemeClr val="accent3"/>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prevent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if objects are too close it is likely they can become an important cause of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interactive parallax </a:t>
                      </a:r>
                      <a:r>
                        <a:rPr lang="en-US" altLang="ko-KR" sz="1600" dirty="0">
                          <a:solidFill>
                            <a:schemeClr val="tx1"/>
                          </a:solidFill>
                          <a:latin typeface="Times New Roman" panose="02020603050405020304" pitchFamily="18" charset="0"/>
                          <a:cs typeface="Times New Roman" panose="02020603050405020304" pitchFamily="18" charset="0"/>
                        </a:rPr>
                        <a:t>with background 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present for such objects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pic1 shows how it is possible to look behind the figure in the foreground</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2983761737"/>
                  </a:ext>
                </a:extLst>
              </a:tr>
            </a:tbl>
          </a:graphicData>
        </a:graphic>
      </p:graphicFrame>
      <p:sp>
        <p:nvSpPr>
          <p:cNvPr id="11" name="내용 개체 틀 2">
            <a:extLst>
              <a:ext uri="{FF2B5EF4-FFF2-40B4-BE49-F238E27FC236}">
                <a16:creationId xmlns:a16="http://schemas.microsoft.com/office/drawing/2014/main" id="{BEB93137-B5BF-46CD-916F-F25B087BD433}"/>
              </a:ext>
            </a:extLst>
          </p:cNvPr>
          <p:cNvSpPr txBox="1">
            <a:spLocks/>
          </p:cNvSpPr>
          <p:nvPr/>
        </p:nvSpPr>
        <p:spPr>
          <a:xfrm>
            <a:off x="880036" y="1321249"/>
            <a:ext cx="6352649" cy="460863"/>
          </a:xfrm>
          <a:prstGeom prst="rect">
            <a:avLst/>
          </a:prstGeom>
        </p:spPr>
        <p:txBody>
          <a:bodyPr vert="horz" lIns="68580" tIns="34290" rIns="68580" bIns="34290" rtlCol="0">
            <a:normAutofit/>
          </a:bodyPr>
          <a:lstStyle>
            <a:lvl1pPr marL="341313" indent="-341313" algn="l" defTabSz="457200" rtl="0" eaLnBrk="1" latinLnBrk="0" hangingPunct="1">
              <a:spcBef>
                <a:spcPct val="20000"/>
              </a:spcBef>
              <a:buClr>
                <a:srgbClr val="00B0F0"/>
              </a:buClr>
              <a:buSzPct val="120000"/>
              <a:buFont typeface="Arial" pitchFamily="34" charset="0"/>
              <a:buChar char="•"/>
              <a:tabLst/>
              <a:defRPr sz="2600" b="0" i="0" kern="1200">
                <a:solidFill>
                  <a:srgbClr val="716C6B"/>
                </a:solidFill>
                <a:latin typeface="Arial"/>
                <a:ea typeface="+mn-ea"/>
                <a:cs typeface="Arial"/>
              </a:defRPr>
            </a:lvl1pPr>
            <a:lvl2pPr marL="573088" indent="-231775" algn="l" defTabSz="457200" rtl="0" eaLnBrk="1" latinLnBrk="0" hangingPunct="1">
              <a:spcBef>
                <a:spcPts val="300"/>
              </a:spcBef>
              <a:buClr>
                <a:srgbClr val="00B0F0"/>
              </a:buClr>
              <a:buFont typeface="Arial" pitchFamily="34" charset="0"/>
              <a:buChar char="•"/>
              <a:defRPr sz="2400" b="0" i="0" kern="1200">
                <a:solidFill>
                  <a:srgbClr val="716C6B"/>
                </a:solidFill>
                <a:latin typeface="Arial"/>
                <a:ea typeface="+mn-ea"/>
                <a:cs typeface="Arial"/>
              </a:defRPr>
            </a:lvl2pPr>
            <a:lvl3pPr marL="682625" indent="-109538" algn="l" defTabSz="457200" rtl="0" eaLnBrk="1" latinLnBrk="0" hangingPunct="1">
              <a:spcBef>
                <a:spcPts val="0"/>
              </a:spcBef>
              <a:buClr>
                <a:schemeClr val="tx1">
                  <a:lumMod val="50000"/>
                  <a:lumOff val="50000"/>
                </a:schemeClr>
              </a:buClr>
              <a:buFont typeface="Arial"/>
              <a:buChar char="•"/>
              <a:defRPr sz="2000" b="0" i="0" kern="1200">
                <a:solidFill>
                  <a:srgbClr val="716C6B"/>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800" b="0" i="0" kern="1200">
                <a:solidFill>
                  <a:srgbClr val="716C6B"/>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716C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5985" indent="-255985" defTabSz="342900">
              <a:defRPr/>
            </a:pP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Technicolor, Oct. 2016 (m39532, MPEG 116</a:t>
            </a:r>
            <a:r>
              <a:rPr lang="en-US" altLang="ko-KR" sz="1800" b="1" baseline="30000"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 Meeting)</a:t>
            </a:r>
          </a:p>
          <a:p>
            <a:pPr marL="0" indent="0" defTabSz="342900">
              <a:buNone/>
              <a:defRPr/>
            </a:pPr>
            <a:endParaRPr lang="ko-KR" altLang="en-US" sz="1950" dirty="0">
              <a:ea typeface="맑은 고딕" panose="020B0503020000020004" pitchFamily="50" charset="-127"/>
            </a:endParaRPr>
          </a:p>
        </p:txBody>
      </p:sp>
      <p:sp>
        <p:nvSpPr>
          <p:cNvPr id="12" name="TextBox 11">
            <a:extLst>
              <a:ext uri="{FF2B5EF4-FFF2-40B4-BE49-F238E27FC236}">
                <a16:creationId xmlns:a16="http://schemas.microsoft.com/office/drawing/2014/main" id="{5E7AD6EF-48FD-49B2-A4F9-E3BFBF9B033D}"/>
              </a:ext>
            </a:extLst>
          </p:cNvPr>
          <p:cNvSpPr txBox="1"/>
          <p:nvPr/>
        </p:nvSpPr>
        <p:spPr>
          <a:xfrm>
            <a:off x="2547006" y="6405418"/>
            <a:ext cx="3981475" cy="307777"/>
          </a:xfrm>
          <a:prstGeom prst="rect">
            <a:avLst/>
          </a:prstGeom>
          <a:noFill/>
        </p:spPr>
        <p:txBody>
          <a:bodyPr wrap="none" rtlCol="0">
            <a:spAutoFit/>
          </a:bodyPr>
          <a:lstStyle/>
          <a:p>
            <a:r>
              <a:rPr lang="en-US" altLang="ko-KR" sz="1400" dirty="0"/>
              <a:t>※ Sourced by Prof. </a:t>
            </a:r>
            <a:r>
              <a:rPr lang="en-US" altLang="ko-KR" sz="1400" dirty="0" err="1"/>
              <a:t>Lyou</a:t>
            </a:r>
            <a:r>
              <a:rPr lang="en-US" altLang="ko-KR" sz="1400" dirty="0"/>
              <a:t>, </a:t>
            </a:r>
            <a:r>
              <a:rPr lang="en-US" altLang="ko-KR" sz="1400" dirty="0" err="1"/>
              <a:t>Eunseok</a:t>
            </a:r>
            <a:r>
              <a:rPr lang="en-US" altLang="ko-KR" sz="1400" dirty="0"/>
              <a:t> (</a:t>
            </a:r>
            <a:r>
              <a:rPr lang="en-US" altLang="ko-KR" sz="1400" dirty="0" err="1"/>
              <a:t>Gacheon</a:t>
            </a:r>
            <a:r>
              <a:rPr lang="en-US" altLang="ko-KR" sz="1400" dirty="0"/>
              <a:t> Univ.)</a:t>
            </a:r>
            <a:endParaRPr lang="ko-KR" altLang="en-US" sz="1400" dirty="0"/>
          </a:p>
        </p:txBody>
      </p:sp>
    </p:spTree>
    <p:extLst>
      <p:ext uri="{BB962C8B-B14F-4D97-AF65-F5344CB8AC3E}">
        <p14:creationId xmlns:p14="http://schemas.microsoft.com/office/powerpoint/2010/main" val="287825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p:txBody>
          <a:bodyPr>
            <a:normAutofit/>
          </a:bodyPr>
          <a:lstStyle/>
          <a:p>
            <a:r>
              <a:rPr lang="en-US" altLang="ko-KR" dirty="0"/>
              <a:t>Technical Challenges</a:t>
            </a:r>
            <a:endParaRPr lang="ko-KR" altLang="en-US" dirty="0"/>
          </a:p>
        </p:txBody>
      </p:sp>
      <p:sp>
        <p:nvSpPr>
          <p:cNvPr id="4" name="바닥글 개체 틀 3">
            <a:extLst>
              <a:ext uri="{FF2B5EF4-FFF2-40B4-BE49-F238E27FC236}">
                <a16:creationId xmlns:a16="http://schemas.microsoft.com/office/drawing/2014/main" id="{D1D32B48-D328-4E4A-A69B-C95645E82BAC}"/>
              </a:ext>
            </a:extLst>
          </p:cNvPr>
          <p:cNvSpPr>
            <a:spLocks noGrp="1"/>
          </p:cNvSpPr>
          <p:nvPr>
            <p:ph type="ftr" sz="quarter" idx="10"/>
          </p:nvPr>
        </p:nvSpPr>
        <p:spPr/>
        <p:txBody>
          <a:bodyPr/>
          <a:lstStyle/>
          <a:p>
            <a:r>
              <a:rPr lang="en-US" altLang="ko-KR"/>
              <a:t>21-19-0002-00-0000</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11"/>
          </p:nvPr>
        </p:nvSpPr>
        <p:spPr/>
        <p:txBody>
          <a:bodyPr/>
          <a:lstStyle/>
          <a:p>
            <a:fld id="{7415E7A1-C024-4955-BFDD-BFFB64410B76}" type="slidenum">
              <a:rPr lang="ko-KR" altLang="en-US" smtClean="0"/>
              <a:pPr/>
              <a:t>10</a:t>
            </a:fld>
            <a:endParaRPr lang="ko-KR" altLang="en-US"/>
          </a:p>
        </p:txBody>
      </p:sp>
      <p:pic>
        <p:nvPicPr>
          <p:cNvPr id="25" name="그림 24">
            <a:extLst>
              <a:ext uri="{FF2B5EF4-FFF2-40B4-BE49-F238E27FC236}">
                <a16:creationId xmlns:a16="http://schemas.microsoft.com/office/drawing/2014/main" id="{9445C2AF-85D6-47DF-878A-310FB507768E}"/>
              </a:ext>
            </a:extLst>
          </p:cNvPr>
          <p:cNvPicPr>
            <a:picLocks noChangeAspect="1"/>
          </p:cNvPicPr>
          <p:nvPr/>
        </p:nvPicPr>
        <p:blipFill>
          <a:blip r:embed="rId2"/>
          <a:stretch>
            <a:fillRect/>
          </a:stretch>
        </p:blipFill>
        <p:spPr>
          <a:xfrm>
            <a:off x="2611877" y="2506398"/>
            <a:ext cx="3933683" cy="2619282"/>
          </a:xfrm>
          <a:prstGeom prst="rect">
            <a:avLst/>
          </a:prstGeom>
        </p:spPr>
      </p:pic>
      <p:grpSp>
        <p:nvGrpSpPr>
          <p:cNvPr id="26" name="그룹 25">
            <a:extLst>
              <a:ext uri="{FF2B5EF4-FFF2-40B4-BE49-F238E27FC236}">
                <a16:creationId xmlns:a16="http://schemas.microsoft.com/office/drawing/2014/main" id="{623DFAA7-B9A7-40C4-8A26-B3166CC58003}"/>
              </a:ext>
            </a:extLst>
          </p:cNvPr>
          <p:cNvGrpSpPr/>
          <p:nvPr/>
        </p:nvGrpSpPr>
        <p:grpSpPr>
          <a:xfrm>
            <a:off x="450850" y="5122082"/>
            <a:ext cx="8519666" cy="1413622"/>
            <a:chOff x="472115" y="5156100"/>
            <a:chExt cx="8381265" cy="1355437"/>
          </a:xfrm>
        </p:grpSpPr>
        <p:grpSp>
          <p:nvGrpSpPr>
            <p:cNvPr id="27" name="그룹 26">
              <a:extLst>
                <a:ext uri="{FF2B5EF4-FFF2-40B4-BE49-F238E27FC236}">
                  <a16:creationId xmlns:a16="http://schemas.microsoft.com/office/drawing/2014/main" id="{C0E96D37-22EF-4CCD-B240-29AE6970CA27}"/>
                </a:ext>
              </a:extLst>
            </p:cNvPr>
            <p:cNvGrpSpPr/>
            <p:nvPr/>
          </p:nvGrpSpPr>
          <p:grpSpPr>
            <a:xfrm>
              <a:off x="578283" y="5156100"/>
              <a:ext cx="8204127" cy="1152625"/>
              <a:chOff x="472329" y="4973538"/>
              <a:chExt cx="8204127" cy="1152625"/>
            </a:xfrm>
          </p:grpSpPr>
          <p:grpSp>
            <p:nvGrpSpPr>
              <p:cNvPr id="31" name="그룹 30">
                <a:extLst>
                  <a:ext uri="{FF2B5EF4-FFF2-40B4-BE49-F238E27FC236}">
                    <a16:creationId xmlns:a16="http://schemas.microsoft.com/office/drawing/2014/main" id="{C6DE1885-A934-4A42-8617-F7C07893176E}"/>
                  </a:ext>
                </a:extLst>
              </p:cNvPr>
              <p:cNvGrpSpPr/>
              <p:nvPr/>
            </p:nvGrpSpPr>
            <p:grpSpPr>
              <a:xfrm>
                <a:off x="472329" y="4973538"/>
                <a:ext cx="8204127" cy="1152625"/>
                <a:chOff x="755576" y="4725144"/>
                <a:chExt cx="8204127" cy="1152625"/>
              </a:xfrm>
            </p:grpSpPr>
            <p:grpSp>
              <p:nvGrpSpPr>
                <p:cNvPr id="38" name="그룹 37">
                  <a:extLst>
                    <a:ext uri="{FF2B5EF4-FFF2-40B4-BE49-F238E27FC236}">
                      <a16:creationId xmlns:a16="http://schemas.microsoft.com/office/drawing/2014/main" id="{776083F3-F6F5-444E-9EF1-335F3CFAE793}"/>
                    </a:ext>
                  </a:extLst>
                </p:cNvPr>
                <p:cNvGrpSpPr/>
                <p:nvPr/>
              </p:nvGrpSpPr>
              <p:grpSpPr>
                <a:xfrm>
                  <a:off x="755576" y="4797152"/>
                  <a:ext cx="6984776" cy="997780"/>
                  <a:chOff x="14061" y="4365104"/>
                  <a:chExt cx="8050327" cy="1149995"/>
                </a:xfrm>
              </p:grpSpPr>
              <p:sp>
                <p:nvSpPr>
                  <p:cNvPr id="40" name="오른쪽 화살표 7">
                    <a:extLst>
                      <a:ext uri="{FF2B5EF4-FFF2-40B4-BE49-F238E27FC236}">
                        <a16:creationId xmlns:a16="http://schemas.microsoft.com/office/drawing/2014/main" id="{4279D4A0-42D8-4E8F-BFFD-26369F655763}"/>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algn="ctr" defTabSz="342900" latinLnBrk="0">
                      <a:defRPr/>
                    </a:pPr>
                    <a:endParaRPr lang="ko-KR" altLang="en-US" sz="1400" kern="0">
                      <a:solidFill>
                        <a:prstClr val="white"/>
                      </a:solidFill>
                      <a:latin typeface="Calibri" panose="020F0502020204030204"/>
                      <a:ea typeface="맑은 고딕" panose="020B0503020000020004" pitchFamily="50" charset="-127"/>
                    </a:endParaRPr>
                  </a:p>
                </p:txBody>
              </p:sp>
              <p:grpSp>
                <p:nvGrpSpPr>
                  <p:cNvPr id="41" name="그룹 40">
                    <a:extLst>
                      <a:ext uri="{FF2B5EF4-FFF2-40B4-BE49-F238E27FC236}">
                        <a16:creationId xmlns:a16="http://schemas.microsoft.com/office/drawing/2014/main" id="{93CA6AE7-F5BE-4C1E-B7D7-B432D561BFE6}"/>
                      </a:ext>
                    </a:extLst>
                  </p:cNvPr>
                  <p:cNvGrpSpPr/>
                  <p:nvPr/>
                </p:nvGrpSpPr>
                <p:grpSpPr>
                  <a:xfrm>
                    <a:off x="1619672" y="4777407"/>
                    <a:ext cx="5868756" cy="390202"/>
                    <a:chOff x="1619672" y="4777407"/>
                    <a:chExt cx="5868756" cy="390202"/>
                  </a:xfrm>
                </p:grpSpPr>
                <p:sp>
                  <p:nvSpPr>
                    <p:cNvPr id="43" name="TextBox 42">
                      <a:extLst>
                        <a:ext uri="{FF2B5EF4-FFF2-40B4-BE49-F238E27FC236}">
                          <a16:creationId xmlns:a16="http://schemas.microsoft.com/office/drawing/2014/main" id="{49C8F49A-C4FA-4D77-9840-6514E0AB8024}"/>
                        </a:ext>
                      </a:extLst>
                    </p:cNvPr>
                    <p:cNvSpPr txBox="1"/>
                    <p:nvPr/>
                  </p:nvSpPr>
                  <p:spPr>
                    <a:xfrm>
                      <a:off x="1619672" y="4777407"/>
                      <a:ext cx="924266"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Tracker</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4" name="TextBox 43">
                      <a:extLst>
                        <a:ext uri="{FF2B5EF4-FFF2-40B4-BE49-F238E27FC236}">
                          <a16:creationId xmlns:a16="http://schemas.microsoft.com/office/drawing/2014/main" id="{F793B1BF-B220-4ADA-BB91-C7EDA2B6D35B}"/>
                        </a:ext>
                      </a:extLst>
                    </p:cNvPr>
                    <p:cNvSpPr txBox="1"/>
                    <p:nvPr/>
                  </p:nvSpPr>
                  <p:spPr>
                    <a:xfrm>
                      <a:off x="2685377" y="4777407"/>
                      <a:ext cx="638512"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CPU</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5" name="TextBox 44">
                      <a:extLst>
                        <a:ext uri="{FF2B5EF4-FFF2-40B4-BE49-F238E27FC236}">
                          <a16:creationId xmlns:a16="http://schemas.microsoft.com/office/drawing/2014/main" id="{17D99C52-296C-4C66-8A3A-06478FC4E02A}"/>
                        </a:ext>
                      </a:extLst>
                    </p:cNvPr>
                    <p:cNvSpPr txBox="1"/>
                    <p:nvPr/>
                  </p:nvSpPr>
                  <p:spPr>
                    <a:xfrm>
                      <a:off x="3545704" y="4777407"/>
                      <a:ext cx="663145"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GPU</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6" name="TextBox 45">
                      <a:extLst>
                        <a:ext uri="{FF2B5EF4-FFF2-40B4-BE49-F238E27FC236}">
                          <a16:creationId xmlns:a16="http://schemas.microsoft.com/office/drawing/2014/main" id="{BE0A889C-91A7-4FB8-9D93-C8FF2C79BBBC}"/>
                        </a:ext>
                      </a:extLst>
                    </p:cNvPr>
                    <p:cNvSpPr txBox="1"/>
                    <p:nvPr/>
                  </p:nvSpPr>
                  <p:spPr>
                    <a:xfrm>
                      <a:off x="4423666" y="4777407"/>
                      <a:ext cx="911950" cy="390202"/>
                    </a:xfrm>
                    <a:prstGeom prst="rect">
                      <a:avLst/>
                    </a:prstGeom>
                    <a:noFill/>
                  </p:spPr>
                  <p:txBody>
                    <a:bodyPr wrap="none" rtlCol="0">
                      <a:spAutoFit/>
                    </a:bodyPr>
                    <a:lstStyle/>
                    <a:p>
                      <a:pPr defTabSz="342900" latinLnBrk="0">
                        <a:defRPr/>
                      </a:pPr>
                      <a:r>
                        <a:rPr lang="en-US" altLang="ko-KR" sz="1050" b="1" kern="0">
                          <a:solidFill>
                            <a:prstClr val="black"/>
                          </a:solidFill>
                          <a:latin typeface="Calibri" panose="020F0502020204030204"/>
                          <a:ea typeface="맑은 고딕" panose="020B0503020000020004" pitchFamily="50" charset="-127"/>
                        </a:rPr>
                        <a:t>Display</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7" name="TextBox 46">
                      <a:extLst>
                        <a:ext uri="{FF2B5EF4-FFF2-40B4-BE49-F238E27FC236}">
                          <a16:creationId xmlns:a16="http://schemas.microsoft.com/office/drawing/2014/main" id="{DCC8D0E5-1CE3-4779-B9BF-9CB26621F9A2}"/>
                        </a:ext>
                      </a:extLst>
                    </p:cNvPr>
                    <p:cNvSpPr txBox="1"/>
                    <p:nvPr/>
                  </p:nvSpPr>
                  <p:spPr>
                    <a:xfrm>
                      <a:off x="5503476" y="4777407"/>
                      <a:ext cx="993241"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Photons</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8" name="TextBox 47">
                      <a:extLst>
                        <a:ext uri="{FF2B5EF4-FFF2-40B4-BE49-F238E27FC236}">
                          <a16:creationId xmlns:a16="http://schemas.microsoft.com/office/drawing/2014/main" id="{BC7C852A-9C43-43FB-9452-BC7BC6633F01}"/>
                        </a:ext>
                      </a:extLst>
                    </p:cNvPr>
                    <p:cNvSpPr txBox="1"/>
                    <p:nvPr/>
                  </p:nvSpPr>
                  <p:spPr>
                    <a:xfrm>
                      <a:off x="6660234" y="4777407"/>
                      <a:ext cx="828194"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Optics</a:t>
                      </a:r>
                      <a:endParaRPr lang="ko-KR" altLang="en-US" sz="1050" b="1" kern="0" dirty="0" err="1">
                        <a:solidFill>
                          <a:prstClr val="black"/>
                        </a:solidFill>
                        <a:latin typeface="Calibri" panose="020F0502020204030204"/>
                        <a:ea typeface="맑은 고딕" panose="020B0503020000020004" pitchFamily="50" charset="-127"/>
                      </a:endParaRPr>
                    </a:p>
                  </p:txBody>
                </p:sp>
              </p:grpSp>
              <p:pic>
                <p:nvPicPr>
                  <p:cNvPr id="42" name="그림 41">
                    <a:extLst>
                      <a:ext uri="{FF2B5EF4-FFF2-40B4-BE49-F238E27FC236}">
                        <a16:creationId xmlns:a16="http://schemas.microsoft.com/office/drawing/2014/main" id="{E22C84EC-8757-47BD-8E81-C6966A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39" name="그림 38">
                  <a:extLst>
                    <a:ext uri="{FF2B5EF4-FFF2-40B4-BE49-F238E27FC236}">
                      <a16:creationId xmlns:a16="http://schemas.microsoft.com/office/drawing/2014/main" id="{015E1C76-8C50-401A-9292-C44E898DF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32" name="원호 31">
                <a:extLst>
                  <a:ext uri="{FF2B5EF4-FFF2-40B4-BE49-F238E27FC236}">
                    <a16:creationId xmlns:a16="http://schemas.microsoft.com/office/drawing/2014/main" id="{829F875F-8EC8-4100-BE29-9BDF9D14452D}"/>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algn="ctr" defTabSz="342900" latinLnBrk="0">
                  <a:defRPr/>
                </a:pPr>
                <a:endParaRPr lang="ko-KR" altLang="en-US" sz="1400" kern="0">
                  <a:solidFill>
                    <a:prstClr val="black"/>
                  </a:solidFill>
                  <a:latin typeface="Calibri" panose="020F0502020204030204"/>
                  <a:ea typeface="맑은 고딕" panose="020B0503020000020004" pitchFamily="50" charset="-127"/>
                </a:endParaRPr>
              </a:p>
            </p:txBody>
          </p:sp>
          <p:cxnSp>
            <p:nvCxnSpPr>
              <p:cNvPr id="33" name="직선 화살표 연결선 32">
                <a:extLst>
                  <a:ext uri="{FF2B5EF4-FFF2-40B4-BE49-F238E27FC236}">
                    <a16:creationId xmlns:a16="http://schemas.microsoft.com/office/drawing/2014/main" id="{77EA43F0-C7F7-4E00-9336-72A71AD4E6B4}"/>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4" name="직선 화살표 연결선 33">
                <a:extLst>
                  <a:ext uri="{FF2B5EF4-FFF2-40B4-BE49-F238E27FC236}">
                    <a16:creationId xmlns:a16="http://schemas.microsoft.com/office/drawing/2014/main" id="{15B790A2-8000-4F6D-B2FB-9EBF349C42B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5" name="직선 화살표 연결선 34">
                <a:extLst>
                  <a:ext uri="{FF2B5EF4-FFF2-40B4-BE49-F238E27FC236}">
                    <a16:creationId xmlns:a16="http://schemas.microsoft.com/office/drawing/2014/main" id="{64E0DB52-7A63-4F0B-8555-78DCB6E402DC}"/>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6" name="직선 화살표 연결선 35">
                <a:extLst>
                  <a:ext uri="{FF2B5EF4-FFF2-40B4-BE49-F238E27FC236}">
                    <a16:creationId xmlns:a16="http://schemas.microsoft.com/office/drawing/2014/main" id="{D657FB60-2612-459A-BEB6-F38522961728}"/>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7" name="직선 화살표 연결선 36">
                <a:extLst>
                  <a:ext uri="{FF2B5EF4-FFF2-40B4-BE49-F238E27FC236}">
                    <a16:creationId xmlns:a16="http://schemas.microsoft.com/office/drawing/2014/main" id="{6183F8F4-2221-49EC-BB45-E7078FE9E2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28" name="TextBox 27">
              <a:extLst>
                <a:ext uri="{FF2B5EF4-FFF2-40B4-BE49-F238E27FC236}">
                  <a16:creationId xmlns:a16="http://schemas.microsoft.com/office/drawing/2014/main" id="{98B6FE3D-2976-4FB5-902A-A291B52D508B}"/>
                </a:ext>
              </a:extLst>
            </p:cNvPr>
            <p:cNvSpPr txBox="1"/>
            <p:nvPr/>
          </p:nvSpPr>
          <p:spPr>
            <a:xfrm>
              <a:off x="472115" y="6172983"/>
              <a:ext cx="1214436" cy="338554"/>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Head motion</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29" name="TextBox 28">
              <a:extLst>
                <a:ext uri="{FF2B5EF4-FFF2-40B4-BE49-F238E27FC236}">
                  <a16:creationId xmlns:a16="http://schemas.microsoft.com/office/drawing/2014/main" id="{E325213D-5B23-4671-A1CF-267B00D558CE}"/>
                </a:ext>
              </a:extLst>
            </p:cNvPr>
            <p:cNvSpPr txBox="1"/>
            <p:nvPr/>
          </p:nvSpPr>
          <p:spPr>
            <a:xfrm>
              <a:off x="7658181" y="6172983"/>
              <a:ext cx="1195199" cy="338554"/>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User’s retina</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30" name="TextBox 29">
              <a:extLst>
                <a:ext uri="{FF2B5EF4-FFF2-40B4-BE49-F238E27FC236}">
                  <a16:creationId xmlns:a16="http://schemas.microsoft.com/office/drawing/2014/main" id="{4E6680FD-C09A-4FDD-86AB-0A14FAAFB2FB}"/>
                </a:ext>
              </a:extLst>
            </p:cNvPr>
            <p:cNvSpPr txBox="1"/>
            <p:nvPr/>
          </p:nvSpPr>
          <p:spPr>
            <a:xfrm>
              <a:off x="2427309" y="6104618"/>
              <a:ext cx="3941679" cy="338554"/>
            </a:xfrm>
            <a:prstGeom prst="rect">
              <a:avLst/>
            </a:prstGeom>
            <a:noFill/>
          </p:spPr>
          <p:txBody>
            <a:bodyPr wrap="none" rtlCol="0">
              <a:spAutoFit/>
            </a:bodyPr>
            <a:lstStyle/>
            <a:p>
              <a:pPr defTabSz="342900" latinLnBrk="0">
                <a:defRPr/>
              </a:pPr>
              <a:r>
                <a:rPr lang="en-US" altLang="ko-KR" sz="1050" kern="0" dirty="0">
                  <a:solidFill>
                    <a:prstClr val="black"/>
                  </a:solidFill>
                  <a:latin typeface="Calibri" panose="020F0502020204030204"/>
                  <a:ea typeface="맑은 고딕" panose="020B0503020000020004" pitchFamily="50" charset="-127"/>
                </a:rPr>
                <a:t>Under 20 milliseconds of latency for comfortability</a:t>
              </a:r>
              <a:endParaRPr lang="ko-KR" altLang="en-US" sz="1050" kern="0" dirty="0" err="1">
                <a:solidFill>
                  <a:prstClr val="black"/>
                </a:solidFill>
                <a:latin typeface="Calibri" panose="020F0502020204030204"/>
                <a:ea typeface="맑은 고딕" panose="020B0503020000020004" pitchFamily="50" charset="-127"/>
              </a:endParaRPr>
            </a:p>
          </p:txBody>
        </p:sp>
      </p:grpSp>
      <p:sp>
        <p:nvSpPr>
          <p:cNvPr id="49" name="직사각형 48">
            <a:extLst>
              <a:ext uri="{FF2B5EF4-FFF2-40B4-BE49-F238E27FC236}">
                <a16:creationId xmlns:a16="http://schemas.microsoft.com/office/drawing/2014/main" id="{CB78E2EA-6095-469F-9912-412BBA000641}"/>
              </a:ext>
            </a:extLst>
          </p:cNvPr>
          <p:cNvSpPr/>
          <p:nvPr/>
        </p:nvSpPr>
        <p:spPr>
          <a:xfrm>
            <a:off x="537379" y="990876"/>
            <a:ext cx="8078762" cy="1525418"/>
          </a:xfrm>
          <a:prstGeom prst="rect">
            <a:avLst/>
          </a:prstGeom>
          <a:noFill/>
        </p:spPr>
        <p:txBody>
          <a:bodyPr wrap="square" rtlCol="0">
            <a:spAutoFit/>
          </a:bodyPr>
          <a:lstStyle/>
          <a:p>
            <a:pPr marL="354013" indent="-354013">
              <a:lnSpc>
                <a:spcPct val="150000"/>
              </a:lnSpc>
              <a:buFont typeface="Wingdings" panose="05000000000000000000" pitchFamily="2" charset="2"/>
              <a:buChar char="v"/>
            </a:pPr>
            <a:r>
              <a:rPr lang="en-US" altLang="ko-KR" sz="1600" b="1" spc="-75" dirty="0">
                <a:solidFill>
                  <a:schemeClr val="tx2"/>
                </a:solidFill>
                <a:ea typeface="나눔고딕" panose="020D0604000000000000" pitchFamily="50" charset="-127"/>
              </a:rPr>
              <a:t>Network requirements are directly related to MTP latency</a:t>
            </a:r>
          </a:p>
          <a:p>
            <a:pPr marL="354013" indent="-354013">
              <a:lnSpc>
                <a:spcPct val="150000"/>
              </a:lnSpc>
              <a:buFont typeface="Wingdings" panose="05000000000000000000" pitchFamily="2" charset="2"/>
              <a:buChar char="v"/>
            </a:pPr>
            <a:r>
              <a:rPr lang="en-US" altLang="ko-KR" sz="1600" b="1" spc="-75" dirty="0">
                <a:solidFill>
                  <a:schemeClr val="tx2"/>
                </a:solidFill>
                <a:ea typeface="나눔고딕" panose="020D0604000000000000" pitchFamily="50" charset="-127"/>
              </a:rPr>
              <a:t>For VR HMD based VR Content Service, the network should provide the following features:</a:t>
            </a:r>
          </a:p>
          <a:p>
            <a:pPr marL="742950" lvl="1" indent="-285750">
              <a:lnSpc>
                <a:spcPct val="150000"/>
              </a:lnSpc>
              <a:buFont typeface="Wingdings" panose="05000000000000000000" pitchFamily="2" charset="2"/>
              <a:buChar char="l"/>
            </a:pPr>
            <a:r>
              <a:rPr lang="en-US" altLang="ko-KR" sz="1600" dirty="0"/>
              <a:t>Link Layer Issues: Jitter, Latency</a:t>
            </a:r>
          </a:p>
          <a:p>
            <a:pPr marL="742950" lvl="1" indent="-285750">
              <a:lnSpc>
                <a:spcPct val="150000"/>
              </a:lnSpc>
              <a:buFont typeface="Wingdings" panose="05000000000000000000" pitchFamily="2" charset="2"/>
              <a:buChar char="l"/>
            </a:pPr>
            <a:r>
              <a:rPr lang="en-US" altLang="ko-KR" sz="1600" dirty="0"/>
              <a:t>High Layer Issue: QoS, </a:t>
            </a:r>
            <a:r>
              <a:rPr lang="en-US" altLang="ko-KR" sz="1600" dirty="0" err="1"/>
              <a:t>QoE</a:t>
            </a:r>
            <a:r>
              <a:rPr lang="en-US" altLang="ko-KR" sz="1600" dirty="0"/>
              <a:t> &amp; Mobility</a:t>
            </a:r>
          </a:p>
        </p:txBody>
      </p:sp>
      <p:sp>
        <p:nvSpPr>
          <p:cNvPr id="50" name="TextBox 49">
            <a:extLst>
              <a:ext uri="{FF2B5EF4-FFF2-40B4-BE49-F238E27FC236}">
                <a16:creationId xmlns:a16="http://schemas.microsoft.com/office/drawing/2014/main" id="{57AD9E98-5307-4D85-A961-4499D06ABACF}"/>
              </a:ext>
            </a:extLst>
          </p:cNvPr>
          <p:cNvSpPr txBox="1"/>
          <p:nvPr/>
        </p:nvSpPr>
        <p:spPr>
          <a:xfrm>
            <a:off x="7020904" y="4582625"/>
            <a:ext cx="1963999" cy="276999"/>
          </a:xfrm>
          <a:prstGeom prst="rect">
            <a:avLst/>
          </a:prstGeom>
          <a:noFill/>
        </p:spPr>
        <p:txBody>
          <a:bodyPr wrap="none" rtlCol="0">
            <a:spAutoFit/>
          </a:bodyPr>
          <a:lstStyle/>
          <a:p>
            <a:r>
              <a:rPr lang="en-US" altLang="ko-KR" sz="1200" b="1" dirty="0"/>
              <a:t>※ MTP: Motion to Photon</a:t>
            </a:r>
            <a:endParaRPr lang="ko-KR" altLang="en-US" sz="1200" b="1" dirty="0"/>
          </a:p>
        </p:txBody>
      </p:sp>
    </p:spTree>
    <p:extLst>
      <p:ext uri="{BB962C8B-B14F-4D97-AF65-F5344CB8AC3E}">
        <p14:creationId xmlns:p14="http://schemas.microsoft.com/office/powerpoint/2010/main" val="185909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01A6FF-E367-42C5-9585-90605E5B0D37}"/>
              </a:ext>
            </a:extLst>
          </p:cNvPr>
          <p:cNvSpPr>
            <a:spLocks noGrp="1"/>
          </p:cNvSpPr>
          <p:nvPr>
            <p:ph type="title"/>
          </p:nvPr>
        </p:nvSpPr>
        <p:spPr/>
        <p:txBody>
          <a:bodyPr/>
          <a:lstStyle/>
          <a:p>
            <a:r>
              <a:rPr lang="en-US" altLang="ko-KR" dirty="0"/>
              <a:t>Industry Relevance</a:t>
            </a:r>
            <a:endParaRPr lang="ko-KR" altLang="en-US" dirty="0"/>
          </a:p>
        </p:txBody>
      </p:sp>
      <p:sp>
        <p:nvSpPr>
          <p:cNvPr id="3" name="바닥글 개체 틀 2">
            <a:extLst>
              <a:ext uri="{FF2B5EF4-FFF2-40B4-BE49-F238E27FC236}">
                <a16:creationId xmlns:a16="http://schemas.microsoft.com/office/drawing/2014/main" id="{A4FF2C5B-49C8-461A-9F36-AEEE9452B7DF}"/>
              </a:ext>
            </a:extLst>
          </p:cNvPr>
          <p:cNvSpPr>
            <a:spLocks noGrp="1"/>
          </p:cNvSpPr>
          <p:nvPr>
            <p:ph type="ftr" sz="quarter" idx="10"/>
          </p:nvPr>
        </p:nvSpPr>
        <p:spPr/>
        <p:txBody>
          <a:bodyPr/>
          <a:lstStyle/>
          <a:p>
            <a:r>
              <a:rPr lang="en-US" altLang="ko-KR"/>
              <a:t>21-19-0002-00-0000</a:t>
            </a:r>
            <a:endParaRPr lang="ko-KR" altLang="en-US" dirty="0"/>
          </a:p>
        </p:txBody>
      </p:sp>
      <p:sp>
        <p:nvSpPr>
          <p:cNvPr id="4" name="슬라이드 번호 개체 틀 3">
            <a:extLst>
              <a:ext uri="{FF2B5EF4-FFF2-40B4-BE49-F238E27FC236}">
                <a16:creationId xmlns:a16="http://schemas.microsoft.com/office/drawing/2014/main" id="{14C5E4F2-3CF5-4572-87FB-C8B9DD0C2804}"/>
              </a:ext>
            </a:extLst>
          </p:cNvPr>
          <p:cNvSpPr>
            <a:spLocks noGrp="1"/>
          </p:cNvSpPr>
          <p:nvPr>
            <p:ph type="sldNum" sz="quarter" idx="11"/>
          </p:nvPr>
        </p:nvSpPr>
        <p:spPr/>
        <p:txBody>
          <a:bodyPr/>
          <a:lstStyle/>
          <a:p>
            <a:fld id="{7415E7A1-C024-4955-BFDD-BFFB64410B76}" type="slidenum">
              <a:rPr lang="ko-KR" altLang="en-US" smtClean="0"/>
              <a:pPr/>
              <a:t>11</a:t>
            </a:fld>
            <a:endParaRPr lang="ko-KR" altLang="en-US"/>
          </a:p>
        </p:txBody>
      </p:sp>
      <p:sp>
        <p:nvSpPr>
          <p:cNvPr id="5" name="TextBox 4">
            <a:extLst>
              <a:ext uri="{FF2B5EF4-FFF2-40B4-BE49-F238E27FC236}">
                <a16:creationId xmlns:a16="http://schemas.microsoft.com/office/drawing/2014/main" id="{6D9DCCEF-84D7-45A4-9EEE-F34DEFD4D2A8}"/>
              </a:ext>
            </a:extLst>
          </p:cNvPr>
          <p:cNvSpPr txBox="1"/>
          <p:nvPr/>
        </p:nvSpPr>
        <p:spPr>
          <a:xfrm>
            <a:off x="214604" y="1324947"/>
            <a:ext cx="8714792" cy="4861716"/>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vl4pPr lvl="3">
              <a:lnSpc>
                <a:spcPct val="150000"/>
              </a:lnSpc>
            </a:lvl4pPr>
          </a:lstStyle>
          <a:p>
            <a:pPr>
              <a:lnSpc>
                <a:spcPct val="130000"/>
              </a:lnSpc>
            </a:pPr>
            <a:r>
              <a:rPr lang="en-US" altLang="ko-KR" sz="1600"/>
              <a:t>Securing QoE</a:t>
            </a:r>
            <a:r>
              <a:rPr lang="en-US" altLang="ko-KR" sz="1600" dirty="0"/>
              <a:t> is important for the following industry participants (Content Delivers)</a:t>
            </a:r>
          </a:p>
          <a:p>
            <a:pPr lvl="1">
              <a:lnSpc>
                <a:spcPct val="130000"/>
              </a:lnSpc>
            </a:pPr>
            <a:r>
              <a:rPr lang="en-US" altLang="ko-KR" sz="1600" dirty="0"/>
              <a:t>Mobile Network Infrastructure Providers</a:t>
            </a:r>
          </a:p>
          <a:p>
            <a:pPr lvl="2">
              <a:lnSpc>
                <a:spcPct val="130000"/>
              </a:lnSpc>
            </a:pPr>
            <a:r>
              <a:rPr lang="en-US" altLang="ko-KR" sz="1600" dirty="0"/>
              <a:t>Immediate killer app for 5G is immersive media (VR &amp; AR) for Telecom Companies</a:t>
            </a:r>
          </a:p>
          <a:p>
            <a:pPr lvl="2">
              <a:lnSpc>
                <a:spcPct val="130000"/>
              </a:lnSpc>
            </a:pPr>
            <a:r>
              <a:rPr lang="en-US" altLang="ko-KR" sz="1600" dirty="0"/>
              <a:t>Need to have good </a:t>
            </a:r>
            <a:r>
              <a:rPr lang="en-US" altLang="ko-KR" sz="1600"/>
              <a:t>VR QoE</a:t>
            </a:r>
            <a:r>
              <a:rPr lang="en-US" altLang="ko-KR" sz="1600" dirty="0"/>
              <a:t> to grab more users to their 5G network</a:t>
            </a:r>
          </a:p>
          <a:p>
            <a:pPr lvl="1">
              <a:lnSpc>
                <a:spcPct val="130000"/>
              </a:lnSpc>
            </a:pPr>
            <a:r>
              <a:rPr lang="en-US" altLang="ko-KR" sz="1600" dirty="0"/>
              <a:t>HMD Manufacturers </a:t>
            </a:r>
          </a:p>
          <a:p>
            <a:pPr lvl="2">
              <a:lnSpc>
                <a:spcPct val="130000"/>
              </a:lnSpc>
            </a:pPr>
            <a:r>
              <a:rPr lang="en-US" altLang="ko-KR" sz="1600" dirty="0"/>
              <a:t>Stand-alone also known as all-in-one devices are designed to create a </a:t>
            </a:r>
            <a:r>
              <a:rPr lang="en-US" altLang="ko-KR" sz="1600"/>
              <a:t>better QoE</a:t>
            </a:r>
            <a:r>
              <a:rPr lang="en-US" altLang="ko-KR" sz="1600" dirty="0"/>
              <a:t> as it eliminates the cord that was attached to the device</a:t>
            </a:r>
          </a:p>
          <a:p>
            <a:pPr lvl="2">
              <a:lnSpc>
                <a:spcPct val="130000"/>
              </a:lnSpc>
            </a:pPr>
            <a:r>
              <a:rPr lang="en-US" altLang="ko-KR" sz="1600" dirty="0"/>
              <a:t>Added processor and batteries in a limited physical case space increase the weight and the heat; hence network solution is required to for cloud VR service</a:t>
            </a:r>
          </a:p>
          <a:p>
            <a:pPr lvl="1">
              <a:lnSpc>
                <a:spcPct val="130000"/>
              </a:lnSpc>
            </a:pPr>
            <a:r>
              <a:rPr lang="en-US" altLang="ko-KR" sz="1600"/>
              <a:t>Content </a:t>
            </a:r>
            <a:r>
              <a:rPr lang="en-US" altLang="ko-KR" sz="1600" dirty="0"/>
              <a:t>Creators </a:t>
            </a:r>
          </a:p>
          <a:p>
            <a:pPr lvl="2">
              <a:lnSpc>
                <a:spcPct val="130000"/>
              </a:lnSpc>
            </a:pPr>
            <a:r>
              <a:rPr lang="en-US" altLang="ko-KR" sz="1600" dirty="0"/>
              <a:t>Creating more compelling visual experience comparable to the modern PCs and gaming consoles for VR using the stand-alone device is very challenging</a:t>
            </a:r>
          </a:p>
          <a:p>
            <a:pPr lvl="2">
              <a:lnSpc>
                <a:spcPct val="130000"/>
              </a:lnSpc>
            </a:pPr>
            <a:r>
              <a:rPr lang="en-US" altLang="ko-KR" sz="1600" dirty="0"/>
              <a:t>Current wired system limits </a:t>
            </a:r>
            <a:r>
              <a:rPr lang="en-US" altLang="ko-KR" sz="1600"/>
              <a:t>the QoE</a:t>
            </a:r>
            <a:r>
              <a:rPr lang="en-US" altLang="ko-KR" sz="1600" dirty="0"/>
              <a:t> of VR content; hence, needs a cloud VR</a:t>
            </a:r>
          </a:p>
          <a:p>
            <a:pPr lvl="1">
              <a:lnSpc>
                <a:spcPct val="130000"/>
              </a:lnSpc>
            </a:pPr>
            <a:r>
              <a:rPr lang="en-US" altLang="ko-KR" sz="1600"/>
              <a:t>Platform </a:t>
            </a:r>
            <a:r>
              <a:rPr lang="en-US" altLang="ko-KR" sz="1600" dirty="0"/>
              <a:t>Holders</a:t>
            </a:r>
          </a:p>
          <a:p>
            <a:pPr lvl="2">
              <a:lnSpc>
                <a:spcPct val="130000"/>
              </a:lnSpc>
            </a:pPr>
            <a:r>
              <a:rPr lang="en-US" altLang="ko-KR" sz="1600" dirty="0"/>
              <a:t>Want to aggregate compelling VR content to grow their VR </a:t>
            </a:r>
            <a:r>
              <a:rPr lang="en-US" altLang="ko-KR" sz="1600"/>
              <a:t>content ecosystem</a:t>
            </a:r>
            <a:endParaRPr lang="en-US" altLang="ko-KR" sz="1600" dirty="0"/>
          </a:p>
        </p:txBody>
      </p:sp>
    </p:spTree>
    <p:extLst>
      <p:ext uri="{BB962C8B-B14F-4D97-AF65-F5344CB8AC3E}">
        <p14:creationId xmlns:p14="http://schemas.microsoft.com/office/powerpoint/2010/main" val="11766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en-US" altLang="ko-KR" dirty="0"/>
              <a:t>IEEE 802.21 Interest Group Activities</a:t>
            </a:r>
            <a:endParaRPr lang="ko-KR" altLang="en-US" dirty="0"/>
          </a:p>
        </p:txBody>
      </p:sp>
      <p:sp>
        <p:nvSpPr>
          <p:cNvPr id="3" name="바닥글 개체 틀 2"/>
          <p:cNvSpPr>
            <a:spLocks noGrp="1"/>
          </p:cNvSpPr>
          <p:nvPr>
            <p:ph type="ftr" sz="quarter" idx="10"/>
          </p:nvPr>
        </p:nvSpPr>
        <p:spPr>
          <a:xfrm>
            <a:off x="380999" y="6400802"/>
            <a:ext cx="2319867" cy="245743"/>
          </a:xfrm>
        </p:spPr>
        <p:txBody>
          <a:bodyPr/>
          <a:lstStyle/>
          <a:p>
            <a:r>
              <a:rPr lang="en-US" altLang="pl-PL"/>
              <a:t>21-19-0002-00-0000</a:t>
            </a:r>
            <a:endParaRPr lang="en-US" altLang="pl-PL" dirty="0"/>
          </a:p>
        </p:txBody>
      </p:sp>
      <p:sp>
        <p:nvSpPr>
          <p:cNvPr id="4" name="슬라이드 번호 개체 틀 3"/>
          <p:cNvSpPr>
            <a:spLocks noGrp="1"/>
          </p:cNvSpPr>
          <p:nvPr>
            <p:ph type="sldNum" sz="quarter" idx="11"/>
          </p:nvPr>
        </p:nvSpPr>
        <p:spPr/>
        <p:txBody>
          <a:bodyPr/>
          <a:lstStyle/>
          <a:p>
            <a:fld id="{4CF27402-2C48-4A31-90B3-0422C1082987}" type="slidenum">
              <a:rPr lang="en-US" altLang="pl-PL"/>
              <a:pPr/>
              <a:t>12</a:t>
            </a:fld>
            <a:endParaRPr lang="en-US" altLang="pl-PL" dirty="0"/>
          </a:p>
        </p:txBody>
      </p:sp>
      <p:sp>
        <p:nvSpPr>
          <p:cNvPr id="5" name="TextBox 4"/>
          <p:cNvSpPr txBox="1"/>
          <p:nvPr/>
        </p:nvSpPr>
        <p:spPr>
          <a:xfrm>
            <a:off x="520473" y="1306286"/>
            <a:ext cx="8074479" cy="5115311"/>
          </a:xfrm>
          <a:prstGeom prst="rect">
            <a:avLst/>
          </a:prstGeom>
          <a:noFill/>
        </p:spPr>
        <p:txBody>
          <a:bodyPr wrap="square">
            <a:spAutoFit/>
          </a:bodyPr>
          <a:lstStyle>
            <a:defPPr>
              <a:defRPr lang="ko-KR"/>
            </a:defPPr>
            <a:lvl1pPr marL="354013" indent="-354013">
              <a:lnSpc>
                <a:spcPct val="150000"/>
              </a:lnSpc>
              <a:buFont typeface="Wingdings"/>
              <a:buChar char="v"/>
              <a:defRPr sz="2000" b="1" spc="-75">
                <a:solidFill>
                  <a:schemeClr val="tx2"/>
                </a:solidFill>
                <a:ea typeface="나눔고딕"/>
              </a:defRPr>
            </a:lvl1pPr>
            <a:lvl2pPr marL="742950" lvl="1" indent="-285750">
              <a:lnSpc>
                <a:spcPct val="150000"/>
              </a:lnSpc>
              <a:buFont typeface="Wingdings"/>
              <a:buChar char="l"/>
              <a:defRPr sz="2000"/>
            </a:lvl2pPr>
            <a:lvl3pPr marL="1200150" lvl="2" indent="-285750">
              <a:lnSpc>
                <a:spcPct val="150000"/>
              </a:lnSpc>
              <a:buFont typeface="Arial"/>
              <a:buChar char="•"/>
              <a:defRPr sz="2000"/>
            </a:lvl3pPr>
          </a:lstStyle>
          <a:p>
            <a:pPr lvl="0"/>
            <a:r>
              <a:rPr lang="en-US" altLang="ko-KR" dirty="0">
                <a:latin typeface="+mn-lt"/>
                <a:ea typeface="+mn-ea"/>
                <a:cs typeface="+mn-cs"/>
              </a:rPr>
              <a:t>For the last few months, IG produced the followings:</a:t>
            </a:r>
          </a:p>
          <a:p>
            <a:pPr lvl="1"/>
            <a:r>
              <a:rPr lang="en-US" altLang="ko-KR" dirty="0">
                <a:latin typeface="+mn-lt"/>
                <a:ea typeface="+mn-ea"/>
                <a:cs typeface="+mn-cs"/>
              </a:rPr>
              <a:t>Produced a White Paper on problem statement, use case and analysis of existing technologies </a:t>
            </a:r>
          </a:p>
          <a:p>
            <a:pPr lvl="1"/>
            <a:r>
              <a:rPr lang="en-US" altLang="ko-KR" dirty="0">
                <a:latin typeface="+mn-lt"/>
                <a:ea typeface="+mn-ea"/>
                <a:cs typeface="+mn-cs"/>
              </a:rPr>
              <a:t>Conducted a test to verify the application data throughput requirements (MPEG test procedure) in a constraint environment </a:t>
            </a:r>
          </a:p>
          <a:p>
            <a:pPr lvl="2"/>
            <a:r>
              <a:rPr lang="en-US" altLang="ko-KR" dirty="0">
                <a:latin typeface="+mn-lt"/>
                <a:ea typeface="+mn-ea"/>
                <a:cs typeface="+mn-cs"/>
              </a:rPr>
              <a:t>Test Server</a:t>
            </a:r>
            <a:r>
              <a:rPr lang="ko-KR" altLang="en-US" dirty="0">
                <a:latin typeface="+mn-lt"/>
                <a:ea typeface="+mn-ea"/>
                <a:cs typeface="+mn-cs"/>
              </a:rPr>
              <a:t> </a:t>
            </a:r>
            <a:r>
              <a:rPr lang="en-US" altLang="ko-KR" dirty="0">
                <a:latin typeface="+mn-lt"/>
                <a:ea typeface="+mn-ea"/>
                <a:cs typeface="+mn-cs"/>
              </a:rPr>
              <a:t>: Linux Ubuntu</a:t>
            </a:r>
          </a:p>
          <a:p>
            <a:pPr lvl="2"/>
            <a:r>
              <a:rPr lang="en-US" altLang="ko-KR" dirty="0">
                <a:latin typeface="+mn-lt"/>
                <a:ea typeface="+mn-ea"/>
                <a:cs typeface="+mn-cs"/>
              </a:rPr>
              <a:t>Test Sequences : Gaslamp, </a:t>
            </a:r>
            <a:r>
              <a:rPr lang="en-US" altLang="ko-KR" dirty="0" err="1">
                <a:latin typeface="+mn-lt"/>
                <a:ea typeface="+mn-ea"/>
                <a:cs typeface="+mn-cs"/>
              </a:rPr>
              <a:t>KiteFlite</a:t>
            </a:r>
            <a:r>
              <a:rPr lang="en-US" altLang="ko-KR" dirty="0">
                <a:latin typeface="+mn-lt"/>
                <a:ea typeface="+mn-ea"/>
                <a:cs typeface="+mn-cs"/>
              </a:rPr>
              <a:t> </a:t>
            </a:r>
          </a:p>
          <a:p>
            <a:pPr lvl="2"/>
            <a:r>
              <a:rPr lang="en-US" altLang="ko-KR" dirty="0">
                <a:latin typeface="+mn-lt"/>
                <a:ea typeface="+mn-ea"/>
                <a:cs typeface="+mn-cs"/>
              </a:rPr>
              <a:t>Quantization Parameters : 22, 27, 32, 37</a:t>
            </a:r>
          </a:p>
          <a:p>
            <a:pPr lvl="2"/>
            <a:r>
              <a:rPr lang="en-US" altLang="ko-KR" dirty="0">
                <a:latin typeface="+mn-lt"/>
                <a:ea typeface="+mn-ea"/>
                <a:cs typeface="+mn-cs"/>
              </a:rPr>
              <a:t>FPS : 30, 60, 90</a:t>
            </a:r>
          </a:p>
          <a:p>
            <a:pPr lvl="2"/>
            <a:r>
              <a:rPr lang="en-US" altLang="ko-KR" dirty="0">
                <a:latin typeface="+mn-lt"/>
                <a:ea typeface="+mn-ea"/>
                <a:cs typeface="+mn-cs"/>
              </a:rPr>
              <a:t>Resolution : HD, UHD 4K, 8K </a:t>
            </a:r>
          </a:p>
          <a:p>
            <a:pPr lvl="2"/>
            <a:r>
              <a:rPr lang="en-US" altLang="ko-KR" dirty="0">
                <a:latin typeface="+mn-lt"/>
                <a:ea typeface="+mn-ea"/>
                <a:cs typeface="+mn-cs"/>
              </a:rPr>
              <a:t>Encoder/Decoder: HEVC/H.265 Reference SW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2D6A59-84CC-4554-9BFE-5C4852F25123}"/>
              </a:ext>
            </a:extLst>
          </p:cNvPr>
          <p:cNvSpPr>
            <a:spLocks noGrp="1"/>
          </p:cNvSpPr>
          <p:nvPr>
            <p:ph type="title"/>
          </p:nvPr>
        </p:nvSpPr>
        <p:spPr/>
        <p:txBody>
          <a:bodyPr/>
          <a:lstStyle/>
          <a:p>
            <a:r>
              <a:rPr lang="en-US" altLang="ko-KR" dirty="0"/>
              <a:t>Test Sequences </a:t>
            </a:r>
            <a:r>
              <a:rPr lang="en-US" altLang="ko-KR" sz="1500" dirty="0"/>
              <a:t>(Defined by ISO/IEC MPEG Standard-I)</a:t>
            </a:r>
            <a:endParaRPr lang="ko-KR" altLang="en-US" dirty="0"/>
          </a:p>
        </p:txBody>
      </p:sp>
      <p:sp>
        <p:nvSpPr>
          <p:cNvPr id="3" name="바닥글 개체 틀 2">
            <a:extLst>
              <a:ext uri="{FF2B5EF4-FFF2-40B4-BE49-F238E27FC236}">
                <a16:creationId xmlns:a16="http://schemas.microsoft.com/office/drawing/2014/main" id="{3EC15A72-A362-4EBD-B59C-C6C46143ADDC}"/>
              </a:ext>
            </a:extLst>
          </p:cNvPr>
          <p:cNvSpPr>
            <a:spLocks noGrp="1"/>
          </p:cNvSpPr>
          <p:nvPr>
            <p:ph type="ftr" sz="quarter" idx="10"/>
          </p:nvPr>
        </p:nvSpPr>
        <p:spPr/>
        <p:txBody>
          <a:bodyPr/>
          <a:lstStyle/>
          <a:p>
            <a:r>
              <a:rPr lang="en-US" altLang="ko-KR"/>
              <a:t>21-19-0002-00-0000</a:t>
            </a:r>
            <a:endParaRPr lang="ko-KR" altLang="en-US" dirty="0"/>
          </a:p>
        </p:txBody>
      </p:sp>
      <p:sp>
        <p:nvSpPr>
          <p:cNvPr id="5" name="슬라이드 번호 개체 틀 4">
            <a:extLst>
              <a:ext uri="{FF2B5EF4-FFF2-40B4-BE49-F238E27FC236}">
                <a16:creationId xmlns:a16="http://schemas.microsoft.com/office/drawing/2014/main" id="{1914DAD0-B8D4-4AAA-A8F2-755671588F43}"/>
              </a:ext>
            </a:extLst>
          </p:cNvPr>
          <p:cNvSpPr>
            <a:spLocks noGrp="1"/>
          </p:cNvSpPr>
          <p:nvPr>
            <p:ph type="sldNum" sz="quarter" idx="11"/>
          </p:nvPr>
        </p:nvSpPr>
        <p:spPr/>
        <p:txBody>
          <a:bodyPr/>
          <a:lstStyle/>
          <a:p>
            <a:fld id="{7415E7A1-C024-4955-BFDD-BFFB64410B76}" type="slidenum">
              <a:rPr lang="ko-KR" altLang="en-US" smtClean="0"/>
              <a:pPr/>
              <a:t>13</a:t>
            </a:fld>
            <a:endParaRPr lang="ko-KR" altLang="en-US"/>
          </a:p>
        </p:txBody>
      </p:sp>
      <p:sp>
        <p:nvSpPr>
          <p:cNvPr id="10" name="TextBox 9">
            <a:extLst>
              <a:ext uri="{FF2B5EF4-FFF2-40B4-BE49-F238E27FC236}">
                <a16:creationId xmlns:a16="http://schemas.microsoft.com/office/drawing/2014/main" id="{041FC6EA-70C6-4C34-8ABA-4BD55EAF43B7}"/>
              </a:ext>
            </a:extLst>
          </p:cNvPr>
          <p:cNvSpPr txBox="1"/>
          <p:nvPr/>
        </p:nvSpPr>
        <p:spPr>
          <a:xfrm>
            <a:off x="1946654" y="2517710"/>
            <a:ext cx="1216423" cy="300082"/>
          </a:xfrm>
          <a:prstGeom prst="rect">
            <a:avLst/>
          </a:prstGeom>
          <a:noFill/>
        </p:spPr>
        <p:txBody>
          <a:bodyPr wrap="square" rtlCol="0">
            <a:spAutoFit/>
          </a:bodyPr>
          <a:lstStyle/>
          <a:p>
            <a:r>
              <a:rPr lang="en-US" altLang="ko-KR" sz="1350" dirty="0">
                <a:latin typeface="Arial" panose="020B0604020202020204" pitchFamily="34" charset="0"/>
                <a:cs typeface="Arial" panose="020B0604020202020204" pitchFamily="34" charset="0"/>
              </a:rPr>
              <a:t>- Gaslamp</a:t>
            </a:r>
            <a:endParaRPr lang="ko-KR" altLang="en-US" sz="13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BCE5951-7FAC-4088-8B8D-DF85BA1D430D}"/>
              </a:ext>
            </a:extLst>
          </p:cNvPr>
          <p:cNvSpPr txBox="1"/>
          <p:nvPr/>
        </p:nvSpPr>
        <p:spPr>
          <a:xfrm>
            <a:off x="6163478" y="2517710"/>
            <a:ext cx="959628" cy="300082"/>
          </a:xfrm>
          <a:prstGeom prst="rect">
            <a:avLst/>
          </a:prstGeom>
          <a:noFill/>
        </p:spPr>
        <p:txBody>
          <a:bodyPr wrap="square" rtlCol="0">
            <a:spAutoFit/>
          </a:bodyPr>
          <a:lstStyle/>
          <a:p>
            <a:r>
              <a:rPr lang="en-US" altLang="ko-KR" sz="1350" dirty="0">
                <a:latin typeface="Arial" panose="020B0604020202020204" pitchFamily="34" charset="0"/>
                <a:cs typeface="Arial" panose="020B0604020202020204" pitchFamily="34" charset="0"/>
              </a:rPr>
              <a:t>- </a:t>
            </a:r>
            <a:r>
              <a:rPr lang="en-US" altLang="ko-KR" sz="1350" dirty="0" err="1">
                <a:latin typeface="Arial" panose="020B0604020202020204" pitchFamily="34" charset="0"/>
                <a:cs typeface="Arial" panose="020B0604020202020204" pitchFamily="34" charset="0"/>
              </a:rPr>
              <a:t>KiteFlite</a:t>
            </a:r>
            <a:endParaRPr lang="ko-KR" altLang="en-US" sz="1350"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C602D557-6DB4-4ACD-893F-0E21918E8ED6}"/>
              </a:ext>
            </a:extLst>
          </p:cNvPr>
          <p:cNvPicPr>
            <a:picLocks noChangeAspect="1"/>
          </p:cNvPicPr>
          <p:nvPr/>
        </p:nvPicPr>
        <p:blipFill>
          <a:blip r:embed="rId2"/>
          <a:stretch>
            <a:fillRect/>
          </a:stretch>
        </p:blipFill>
        <p:spPr>
          <a:xfrm>
            <a:off x="922215" y="871022"/>
            <a:ext cx="3194310" cy="1597155"/>
          </a:xfrm>
          <a:prstGeom prst="rect">
            <a:avLst/>
          </a:prstGeom>
        </p:spPr>
      </p:pic>
      <p:pic>
        <p:nvPicPr>
          <p:cNvPr id="8" name="그림 7">
            <a:extLst>
              <a:ext uri="{FF2B5EF4-FFF2-40B4-BE49-F238E27FC236}">
                <a16:creationId xmlns:a16="http://schemas.microsoft.com/office/drawing/2014/main" id="{9B933D52-8730-45B8-93E4-730762CB0628}"/>
              </a:ext>
            </a:extLst>
          </p:cNvPr>
          <p:cNvPicPr>
            <a:picLocks noChangeAspect="1"/>
          </p:cNvPicPr>
          <p:nvPr/>
        </p:nvPicPr>
        <p:blipFill>
          <a:blip r:embed="rId3"/>
          <a:stretch>
            <a:fillRect/>
          </a:stretch>
        </p:blipFill>
        <p:spPr>
          <a:xfrm>
            <a:off x="5092791" y="871022"/>
            <a:ext cx="3194309" cy="1597155"/>
          </a:xfrm>
          <a:prstGeom prst="rect">
            <a:avLst/>
          </a:prstGeom>
        </p:spPr>
      </p:pic>
      <p:sp>
        <p:nvSpPr>
          <p:cNvPr id="9" name="TextBox 8">
            <a:extLst>
              <a:ext uri="{FF2B5EF4-FFF2-40B4-BE49-F238E27FC236}">
                <a16:creationId xmlns:a16="http://schemas.microsoft.com/office/drawing/2014/main" id="{18507D62-4373-473C-ACA4-BE864F3229A4}"/>
              </a:ext>
            </a:extLst>
          </p:cNvPr>
          <p:cNvSpPr txBox="1"/>
          <p:nvPr/>
        </p:nvSpPr>
        <p:spPr>
          <a:xfrm>
            <a:off x="2989663" y="6123801"/>
            <a:ext cx="3150093" cy="276999"/>
          </a:xfrm>
          <a:prstGeom prst="rect">
            <a:avLst/>
          </a:prstGeom>
          <a:noFill/>
        </p:spPr>
        <p:txBody>
          <a:bodyPr wrap="none" rtlCol="0">
            <a:spAutoFit/>
          </a:bodyPr>
          <a:lstStyle/>
          <a:p>
            <a:pPr algn="ctr"/>
            <a:r>
              <a:rPr lang="en-US" altLang="ko-KR" sz="1200" dirty="0">
                <a:latin typeface="Times New Roman" panose="02020603050405020304" pitchFamily="18" charset="0"/>
                <a:cs typeface="Times New Roman" panose="02020603050405020304" pitchFamily="18" charset="0"/>
              </a:rPr>
              <a:t>※ Source: </a:t>
            </a:r>
            <a:r>
              <a:rPr lang="en-US" altLang="ko-KR" sz="1200" dirty="0"/>
              <a:t>Prof. Ryu, </a:t>
            </a:r>
            <a:r>
              <a:rPr lang="en-US" altLang="ko-KR" sz="1200" dirty="0" err="1"/>
              <a:t>Eunseok</a:t>
            </a:r>
            <a:r>
              <a:rPr lang="en-US" altLang="ko-KR" sz="1200" dirty="0"/>
              <a:t> (</a:t>
            </a:r>
            <a:r>
              <a:rPr lang="en-US" altLang="ko-KR" sz="1200" dirty="0" err="1"/>
              <a:t>Gacheon</a:t>
            </a:r>
            <a:r>
              <a:rPr lang="en-US" altLang="ko-KR" sz="1200" dirty="0"/>
              <a:t> Univ.)</a:t>
            </a:r>
            <a:endParaRPr lang="ko-KR" altLang="en-US" sz="1200" b="1" dirty="0">
              <a:latin typeface="Times New Roman" panose="02020603050405020304" pitchFamily="18" charset="0"/>
              <a:cs typeface="Times New Roman" panose="02020603050405020304" pitchFamily="18" charset="0"/>
            </a:endParaRPr>
          </a:p>
        </p:txBody>
      </p:sp>
      <p:graphicFrame>
        <p:nvGraphicFramePr>
          <p:cNvPr id="12" name="차트 11">
            <a:extLst>
              <a:ext uri="{FF2B5EF4-FFF2-40B4-BE49-F238E27FC236}">
                <a16:creationId xmlns:a16="http://schemas.microsoft.com/office/drawing/2014/main" id="{019367CF-254F-414F-B678-4A118D50A762}"/>
              </a:ext>
            </a:extLst>
          </p:cNvPr>
          <p:cNvGraphicFramePr>
            <a:graphicFrameLocks/>
          </p:cNvGraphicFramePr>
          <p:nvPr>
            <p:extLst/>
          </p:nvPr>
        </p:nvGraphicFramePr>
        <p:xfrm>
          <a:off x="156991" y="2763495"/>
          <a:ext cx="2290727" cy="36202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차트 12">
            <a:extLst>
              <a:ext uri="{FF2B5EF4-FFF2-40B4-BE49-F238E27FC236}">
                <a16:creationId xmlns:a16="http://schemas.microsoft.com/office/drawing/2014/main" id="{5643E95B-CB26-4E27-BB42-B9E7D4D14A12}"/>
              </a:ext>
            </a:extLst>
          </p:cNvPr>
          <p:cNvGraphicFramePr>
            <a:graphicFrameLocks/>
          </p:cNvGraphicFramePr>
          <p:nvPr>
            <p:extLst/>
          </p:nvPr>
        </p:nvGraphicFramePr>
        <p:xfrm>
          <a:off x="6758682" y="2768264"/>
          <a:ext cx="2290727" cy="3615464"/>
        </p:xfrm>
        <a:graphic>
          <a:graphicData uri="http://schemas.openxmlformats.org/drawingml/2006/chart">
            <c:chart xmlns:c="http://schemas.openxmlformats.org/drawingml/2006/chart" xmlns:r="http://schemas.openxmlformats.org/officeDocument/2006/relationships" r:id="rId5"/>
          </a:graphicData>
        </a:graphic>
      </p:graphicFrame>
      <p:sp>
        <p:nvSpPr>
          <p:cNvPr id="14" name="화살표: 오른쪽 13">
            <a:extLst>
              <a:ext uri="{FF2B5EF4-FFF2-40B4-BE49-F238E27FC236}">
                <a16:creationId xmlns:a16="http://schemas.microsoft.com/office/drawing/2014/main" id="{354EBA28-F98C-47F6-9E2D-F8B786008C4B}"/>
              </a:ext>
            </a:extLst>
          </p:cNvPr>
          <p:cNvSpPr/>
          <p:nvPr/>
        </p:nvSpPr>
        <p:spPr>
          <a:xfrm rot="10800000">
            <a:off x="8656542" y="3581117"/>
            <a:ext cx="326084" cy="263769"/>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350"/>
          </a:p>
        </p:txBody>
      </p:sp>
      <p:sp>
        <p:nvSpPr>
          <p:cNvPr id="15" name="타원 14">
            <a:extLst>
              <a:ext uri="{FF2B5EF4-FFF2-40B4-BE49-F238E27FC236}">
                <a16:creationId xmlns:a16="http://schemas.microsoft.com/office/drawing/2014/main" id="{1661437F-7059-42F5-9662-B7A29C8D46BE}"/>
              </a:ext>
            </a:extLst>
          </p:cNvPr>
          <p:cNvSpPr/>
          <p:nvPr/>
        </p:nvSpPr>
        <p:spPr>
          <a:xfrm>
            <a:off x="8330458" y="3551445"/>
            <a:ext cx="326084" cy="3231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350"/>
          </a:p>
        </p:txBody>
      </p:sp>
      <p:sp>
        <p:nvSpPr>
          <p:cNvPr id="6" name="TextBox 5">
            <a:extLst>
              <a:ext uri="{FF2B5EF4-FFF2-40B4-BE49-F238E27FC236}">
                <a16:creationId xmlns:a16="http://schemas.microsoft.com/office/drawing/2014/main" id="{B4FB9DDB-B9CA-4FE8-836B-9BC66538E487}"/>
              </a:ext>
            </a:extLst>
          </p:cNvPr>
          <p:cNvSpPr txBox="1"/>
          <p:nvPr/>
        </p:nvSpPr>
        <p:spPr>
          <a:xfrm>
            <a:off x="2234045" y="3369897"/>
            <a:ext cx="4748646" cy="2633413"/>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stStyle>
          <a:p>
            <a:pPr lvl="0"/>
            <a:r>
              <a:rPr lang="en-US" altLang="ko-KR" sz="1600" b="0" dirty="0"/>
              <a:t>Application throughput (8K Res &amp; 90</a:t>
            </a:r>
            <a:r>
              <a:rPr lang="ko-KR" altLang="en-US" sz="1600" b="0" dirty="0"/>
              <a:t> </a:t>
            </a:r>
            <a:r>
              <a:rPr lang="en-US" altLang="ko-KR" sz="1600" b="0" dirty="0"/>
              <a:t>FPS): 40 ~ 160 Mbps</a:t>
            </a:r>
          </a:p>
          <a:p>
            <a:pPr lvl="0"/>
            <a:r>
              <a:rPr lang="en-US" altLang="ko-KR" sz="1600" b="0" dirty="0"/>
              <a:t>Test is conducted on non-real time application</a:t>
            </a:r>
          </a:p>
          <a:p>
            <a:endParaRPr lang="en-US" altLang="ko-KR" sz="1600" b="0" dirty="0"/>
          </a:p>
          <a:p>
            <a:endParaRPr lang="en-US" altLang="ko-KR" sz="1600" b="0" dirty="0"/>
          </a:p>
          <a:p>
            <a:pPr>
              <a:buFont typeface="Wingdings" panose="05000000000000000000" pitchFamily="2" charset="2"/>
              <a:buChar char="l"/>
            </a:pPr>
            <a:r>
              <a:rPr lang="en-US" altLang="ko-KR" sz="1600" dirty="0">
                <a:solidFill>
                  <a:srgbClr val="FF0000"/>
                </a:solidFill>
              </a:rPr>
              <a:t>Future test will investigate the data throughput at the network and the link layers</a:t>
            </a:r>
            <a:endParaRPr lang="en-US" altLang="ko-KR" dirty="0">
              <a:solidFill>
                <a:srgbClr val="FF0000"/>
              </a:solidFill>
            </a:endParaRPr>
          </a:p>
        </p:txBody>
      </p:sp>
    </p:spTree>
    <p:extLst>
      <p:ext uri="{BB962C8B-B14F-4D97-AF65-F5344CB8AC3E}">
        <p14:creationId xmlns:p14="http://schemas.microsoft.com/office/powerpoint/2010/main" val="17486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9883952-6175-45FA-A532-B372C9C1BD89}"/>
              </a:ext>
            </a:extLst>
          </p:cNvPr>
          <p:cNvSpPr>
            <a:spLocks noGrp="1"/>
          </p:cNvSpPr>
          <p:nvPr>
            <p:ph type="title"/>
          </p:nvPr>
        </p:nvSpPr>
        <p:spPr/>
        <p:txBody>
          <a:bodyPr/>
          <a:lstStyle/>
          <a:p>
            <a:r>
              <a:rPr lang="en-US" altLang="ko-KR" dirty="0"/>
              <a:t>SG Scopes</a:t>
            </a:r>
            <a:endParaRPr lang="ko-KR" altLang="en-US" dirty="0"/>
          </a:p>
        </p:txBody>
      </p:sp>
      <p:sp>
        <p:nvSpPr>
          <p:cNvPr id="3" name="바닥글 개체 틀 2">
            <a:extLst>
              <a:ext uri="{FF2B5EF4-FFF2-40B4-BE49-F238E27FC236}">
                <a16:creationId xmlns:a16="http://schemas.microsoft.com/office/drawing/2014/main" id="{94161E81-6815-4BE8-AB05-5536BC323BBC}"/>
              </a:ext>
            </a:extLst>
          </p:cNvPr>
          <p:cNvSpPr>
            <a:spLocks noGrp="1"/>
          </p:cNvSpPr>
          <p:nvPr>
            <p:ph type="ftr" sz="quarter" idx="10"/>
          </p:nvPr>
        </p:nvSpPr>
        <p:spPr/>
        <p:txBody>
          <a:bodyPr/>
          <a:lstStyle/>
          <a:p>
            <a:pPr>
              <a:defRPr/>
            </a:pPr>
            <a:r>
              <a:rPr lang="en-US" altLang="pl-PL"/>
              <a:t>21-19-0002-00-0000</a:t>
            </a:r>
          </a:p>
        </p:txBody>
      </p:sp>
      <p:sp>
        <p:nvSpPr>
          <p:cNvPr id="4" name="슬라이드 번호 개체 틀 3">
            <a:extLst>
              <a:ext uri="{FF2B5EF4-FFF2-40B4-BE49-F238E27FC236}">
                <a16:creationId xmlns:a16="http://schemas.microsoft.com/office/drawing/2014/main" id="{8CD8219D-F189-4D30-9F54-D24E8B97ABE5}"/>
              </a:ext>
            </a:extLst>
          </p:cNvPr>
          <p:cNvSpPr>
            <a:spLocks noGrp="1"/>
          </p:cNvSpPr>
          <p:nvPr>
            <p:ph type="sldNum" sz="quarter" idx="11"/>
          </p:nvPr>
        </p:nvSpPr>
        <p:spPr/>
        <p:txBody>
          <a:bodyPr/>
          <a:lstStyle/>
          <a:p>
            <a:pPr>
              <a:defRPr/>
            </a:pPr>
            <a:fld id="{4CF27402-2C48-4A31-90B3-0422C1082987}" type="slidenum">
              <a:rPr lang="en-US" altLang="pl-PL" smtClean="0"/>
              <a:pPr>
                <a:defRPr/>
              </a:pPr>
              <a:t>14</a:t>
            </a:fld>
            <a:endParaRPr lang="en-US" altLang="pl-PL" dirty="0"/>
          </a:p>
        </p:txBody>
      </p:sp>
      <p:sp>
        <p:nvSpPr>
          <p:cNvPr id="5" name="TextBox 4">
            <a:extLst>
              <a:ext uri="{FF2B5EF4-FFF2-40B4-BE49-F238E27FC236}">
                <a16:creationId xmlns:a16="http://schemas.microsoft.com/office/drawing/2014/main" id="{827F7455-6B73-4D28-84BC-FA255B500232}"/>
              </a:ext>
            </a:extLst>
          </p:cNvPr>
          <p:cNvSpPr txBox="1"/>
          <p:nvPr/>
        </p:nvSpPr>
        <p:spPr>
          <a:xfrm>
            <a:off x="520473" y="1306286"/>
            <a:ext cx="8074479" cy="2806987"/>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stStyle>
          <a:p>
            <a:r>
              <a:rPr lang="en-US" altLang="ko-KR" dirty="0"/>
              <a:t>Wire side</a:t>
            </a:r>
          </a:p>
          <a:p>
            <a:pPr lvl="1"/>
            <a:r>
              <a:rPr lang="en-US" altLang="ko-KR" dirty="0"/>
              <a:t>Use case 1, 3</a:t>
            </a:r>
          </a:p>
          <a:p>
            <a:r>
              <a:rPr lang="en-US" altLang="ko-KR" dirty="0"/>
              <a:t>Wireless side</a:t>
            </a:r>
          </a:p>
          <a:p>
            <a:pPr lvl="1"/>
            <a:r>
              <a:rPr lang="en-US" altLang="ko-KR" dirty="0"/>
              <a:t>Use case 2, 3, 4</a:t>
            </a:r>
          </a:p>
          <a:p>
            <a:r>
              <a:rPr lang="en-US" altLang="ko-KR" dirty="0"/>
              <a:t>Handover side</a:t>
            </a:r>
          </a:p>
          <a:p>
            <a:pPr lvl="1"/>
            <a:r>
              <a:rPr lang="en-US" altLang="ko-KR" dirty="0"/>
              <a:t>Use case 2, 3 and so on.</a:t>
            </a:r>
          </a:p>
        </p:txBody>
      </p:sp>
    </p:spTree>
    <p:extLst>
      <p:ext uri="{BB962C8B-B14F-4D97-AF65-F5344CB8AC3E}">
        <p14:creationId xmlns:p14="http://schemas.microsoft.com/office/powerpoint/2010/main" val="180373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Next Steps for SG</a:t>
            </a:r>
            <a:endParaRPr lang="ko-KR" altLang="en-US" dirty="0"/>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10"/>
          </p:nvPr>
        </p:nvSpPr>
        <p:spPr/>
        <p:txBody>
          <a:bodyPr/>
          <a:lstStyle/>
          <a:p>
            <a:r>
              <a:rPr lang="en-US" altLang="ko-KR"/>
              <a:t>21-19-0002-00-0000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11"/>
          </p:nvPr>
        </p:nvSpPr>
        <p:spPr/>
        <p:txBody>
          <a:bodyPr/>
          <a:lstStyle/>
          <a:p>
            <a:fld id="{7415E7A1-C024-4955-BFDD-BFFB64410B76}" type="slidenum">
              <a:rPr lang="ko-KR" altLang="en-US" smtClean="0"/>
              <a:pPr/>
              <a:t>15</a:t>
            </a:fld>
            <a:endParaRPr lang="ko-KR" altLang="en-US"/>
          </a:p>
        </p:txBody>
      </p:sp>
      <p:sp>
        <p:nvSpPr>
          <p:cNvPr id="4" name="TextBox 3">
            <a:extLst>
              <a:ext uri="{FF2B5EF4-FFF2-40B4-BE49-F238E27FC236}">
                <a16:creationId xmlns:a16="http://schemas.microsoft.com/office/drawing/2014/main" id="{CB873462-968B-470C-9ABC-E4220627B46F}"/>
              </a:ext>
            </a:extLst>
          </p:cNvPr>
          <p:cNvSpPr txBox="1"/>
          <p:nvPr/>
        </p:nvSpPr>
        <p:spPr>
          <a:xfrm>
            <a:off x="195944" y="1464906"/>
            <a:ext cx="8705460" cy="498663"/>
          </a:xfrm>
          <a:prstGeom prst="rect">
            <a:avLst/>
          </a:prstGeom>
          <a:noFill/>
        </p:spPr>
        <p:txBody>
          <a:bodyPr wrap="square" rtlCol="0">
            <a:spAutoFit/>
          </a:bodyPr>
          <a:lstStyle>
            <a:defPPr>
              <a:defRPr lang="ko-KR"/>
            </a:defPPr>
            <a:lvl1pPr marL="214313" indent="-2143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stStyle>
          <a:p>
            <a:pPr marL="354013" indent="-354013"/>
            <a:r>
              <a:rPr lang="en-US" altLang="ko-KR" dirty="0"/>
              <a:t>PAR’s scope fix to until April meeting</a:t>
            </a:r>
          </a:p>
        </p:txBody>
      </p:sp>
    </p:spTree>
    <p:extLst>
      <p:ext uri="{BB962C8B-B14F-4D97-AF65-F5344CB8AC3E}">
        <p14:creationId xmlns:p14="http://schemas.microsoft.com/office/powerpoint/2010/main" val="103680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428751" y="1600200"/>
            <a:ext cx="6369844" cy="40005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15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15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1500">
                <a:latin typeface="Times New Roman" panose="02020603050405020304" pitchFamily="18" charset="0"/>
                <a:cs typeface="Times New Roman" panose="02020603050405020304" pitchFamily="18" charset="0"/>
              </a:rPr>
              <a:t>’</a:t>
            </a:r>
            <a:r>
              <a:rPr lang="en-US" altLang="pl-PL" sz="1500">
                <a:cs typeface="Times New Roman" panose="02020603050405020304" pitchFamily="18" charset="0"/>
              </a:rPr>
              <a:t>s name any IEEE Standards publication even though it may include portions of this contribution; and at the IEEE</a:t>
            </a:r>
            <a:r>
              <a:rPr lang="en-US" altLang="pl-PL" sz="1500">
                <a:latin typeface="Times New Roman" panose="02020603050405020304" pitchFamily="18" charset="0"/>
                <a:cs typeface="Times New Roman" panose="02020603050405020304" pitchFamily="18" charset="0"/>
              </a:rPr>
              <a:t>’</a:t>
            </a:r>
            <a:r>
              <a:rPr lang="en-US" altLang="pl-PL" sz="15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1500">
                <a:cs typeface="Times New Roman" panose="02020603050405020304" pitchFamily="18" charset="0"/>
              </a:rPr>
              <a:t>The contributor is familiar with IEEE patent policy, as outlined in </a:t>
            </a:r>
            <a:r>
              <a:rPr lang="en-US" altLang="pl-PL" sz="1500">
                <a:cs typeface="Times New Roman" panose="02020603050405020304" pitchFamily="18" charset="0"/>
                <a:hlinkClick r:id="rId3"/>
              </a:rPr>
              <a:t>Section 6.3 of the IEEE-SA Standards Board Operations Manual</a:t>
            </a:r>
            <a:r>
              <a:rPr lang="en-US" altLang="pl-PL" sz="1500">
                <a:solidFill>
                  <a:srgbClr val="000099"/>
                </a:solidFill>
                <a:cs typeface="Times New Roman" panose="02020603050405020304" pitchFamily="18" charset="0"/>
              </a:rPr>
              <a:t> </a:t>
            </a:r>
            <a:r>
              <a:rPr lang="en-US" altLang="pl-PL" sz="1500">
                <a:cs typeface="Times New Roman" panose="02020603050405020304" pitchFamily="18" charset="0"/>
              </a:rPr>
              <a:t>&lt;</a:t>
            </a:r>
            <a:r>
              <a:rPr lang="en-US" altLang="pl-PL" sz="1500">
                <a:cs typeface="Times New Roman" panose="02020603050405020304" pitchFamily="18" charset="0"/>
                <a:hlinkClick r:id="rId3"/>
              </a:rPr>
              <a:t>http://standards.ieee.org/guides/opman/sect6.html#6.3</a:t>
            </a:r>
            <a:r>
              <a:rPr lang="en-US" altLang="pl-PL" sz="1500">
                <a:cs typeface="Times New Roman" panose="02020603050405020304" pitchFamily="18" charset="0"/>
              </a:rPr>
              <a:t>&gt; and in </a:t>
            </a:r>
            <a:r>
              <a:rPr lang="en-US" altLang="pl-PL" sz="1500" i="1">
                <a:cs typeface="Times New Roman" panose="02020603050405020304" pitchFamily="18" charset="0"/>
              </a:rPr>
              <a:t>Understanding Patent Issues During IEEE Standards Development</a:t>
            </a:r>
            <a:r>
              <a:rPr lang="en-US" altLang="pl-PL" sz="1500">
                <a:cs typeface="Times New Roman" panose="02020603050405020304" pitchFamily="18" charset="0"/>
              </a:rPr>
              <a:t> </a:t>
            </a:r>
            <a:r>
              <a:rPr lang="en-US" altLang="pl-PL" sz="1500">
                <a:cs typeface="Times New Roman" panose="02020603050405020304" pitchFamily="18" charset="0"/>
                <a:hlinkClick r:id="rId4"/>
              </a:rPr>
              <a:t>http://standards.ieee.org/board/pat/guide.html</a:t>
            </a:r>
            <a:r>
              <a:rPr lang="en-US" altLang="pl-PL" sz="1500">
                <a:cs typeface="Times New Roman" panose="02020603050405020304" pitchFamily="18" charset="0"/>
              </a:rPr>
              <a:t>&gt;</a:t>
            </a:r>
            <a:r>
              <a:rPr lang="en-US" altLang="pl-PL" sz="1500">
                <a:latin typeface="Times New Roman" panose="02020603050405020304" pitchFamily="18" charset="0"/>
                <a:cs typeface="Times New Roman" panose="02020603050405020304" pitchFamily="18" charset="0"/>
              </a:rPr>
              <a:t> </a:t>
            </a:r>
            <a:endParaRPr lang="en-US" altLang="pl-PL" sz="15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531846" y="1257300"/>
            <a:ext cx="8161304" cy="5012871"/>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1800" dirty="0">
                <a:solidFill>
                  <a:srgbClr val="000000"/>
                </a:solidFill>
                <a:latin typeface="Times New Roman" panose="02020603050405020304" pitchFamily="18" charset="0"/>
                <a:cs typeface="Times New Roman" panose="02020603050405020304" pitchFamily="18" charset="0"/>
              </a:rPr>
              <a:t>’</a:t>
            </a:r>
            <a:r>
              <a:rPr lang="en-US" altLang="pl-PL" sz="18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1800" dirty="0">
                <a:solidFill>
                  <a:srgbClr val="000000"/>
                </a:solidFill>
                <a:latin typeface="Times New Roman" panose="02020603050405020304" pitchFamily="18" charset="0"/>
                <a:cs typeface="Times New Roman" panose="02020603050405020304" pitchFamily="18" charset="0"/>
              </a:rPr>
              <a:t>’</a:t>
            </a:r>
            <a:r>
              <a:rPr lang="en-US" altLang="pl-PL" sz="18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The contributor is familiar with IEEE patent policy, as stated in </a:t>
            </a:r>
            <a:r>
              <a:rPr lang="en-US" altLang="pl-PL" sz="1800" dirty="0">
                <a:solidFill>
                  <a:srgbClr val="000000"/>
                </a:solidFill>
                <a:cs typeface="Times New Roman" panose="02020603050405020304" pitchFamily="18" charset="0"/>
                <a:hlinkClick r:id="rId3"/>
              </a:rPr>
              <a:t>Section 6 of the IEEE-SA Standards Board bylaws</a:t>
            </a:r>
            <a:r>
              <a:rPr lang="en-US" altLang="pl-PL" sz="1800" dirty="0">
                <a:solidFill>
                  <a:srgbClr val="000099"/>
                </a:solidFill>
                <a:cs typeface="Times New Roman" panose="02020603050405020304" pitchFamily="18" charset="0"/>
              </a:rPr>
              <a:t> </a:t>
            </a:r>
            <a:r>
              <a:rPr lang="en-US" altLang="pl-PL" sz="1800" dirty="0">
                <a:solidFill>
                  <a:srgbClr val="000000"/>
                </a:solidFill>
                <a:cs typeface="Times New Roman" panose="02020603050405020304" pitchFamily="18" charset="0"/>
              </a:rPr>
              <a:t>&lt;</a:t>
            </a:r>
            <a:r>
              <a:rPr lang="en-US" altLang="pl-PL" sz="1800" dirty="0">
                <a:solidFill>
                  <a:srgbClr val="000000"/>
                </a:solidFill>
                <a:cs typeface="Times New Roman" panose="02020603050405020304" pitchFamily="18" charset="0"/>
                <a:hlinkClick r:id="rId5"/>
              </a:rPr>
              <a:t>http://standards.ieee.org/guides/bylaws/sect6-7.html#6</a:t>
            </a:r>
            <a:r>
              <a:rPr lang="en-US" altLang="pl-PL" sz="1800" dirty="0">
                <a:solidFill>
                  <a:srgbClr val="000000"/>
                </a:solidFill>
                <a:cs typeface="Times New Roman" panose="02020603050405020304" pitchFamily="18" charset="0"/>
              </a:rPr>
              <a:t>&gt; and in </a:t>
            </a:r>
            <a:r>
              <a:rPr lang="en-US" altLang="pl-PL" sz="1800" i="1" dirty="0">
                <a:solidFill>
                  <a:srgbClr val="000000"/>
                </a:solidFill>
                <a:cs typeface="Times New Roman" panose="02020603050405020304" pitchFamily="18" charset="0"/>
              </a:rPr>
              <a:t>Understanding Patent Issues During IEEE Standards Development</a:t>
            </a:r>
            <a:r>
              <a:rPr lang="en-US" altLang="pl-PL" sz="1800" dirty="0">
                <a:solidFill>
                  <a:srgbClr val="000000"/>
                </a:solidFill>
                <a:cs typeface="Times New Roman" panose="02020603050405020304" pitchFamily="18" charset="0"/>
              </a:rPr>
              <a:t> </a:t>
            </a:r>
            <a:r>
              <a:rPr lang="en-US" altLang="pl-PL" sz="1800" dirty="0">
                <a:solidFill>
                  <a:srgbClr val="000000"/>
                </a:solidFill>
                <a:cs typeface="Times New Roman" panose="02020603050405020304" pitchFamily="18" charset="0"/>
                <a:hlinkClick r:id="rId6"/>
              </a:rPr>
              <a:t>http://standards.ieee.org/board/pat/faq.pdf</a:t>
            </a:r>
            <a:r>
              <a:rPr lang="en-US" altLang="pl-PL" sz="1800" dirty="0">
                <a:solidFill>
                  <a:srgbClr val="000000"/>
                </a:solidFill>
                <a:cs typeface="Times New Roman" panose="02020603050405020304" pitchFamily="18" charset="0"/>
              </a:rPr>
              <a:t>&gt;</a:t>
            </a:r>
            <a:r>
              <a:rPr lang="en-US" altLang="pl-PL" sz="1800" dirty="0">
                <a:solidFill>
                  <a:srgbClr val="000000"/>
                </a:solidFill>
                <a:latin typeface="Times New Roman" panose="02020603050405020304" pitchFamily="18" charset="0"/>
                <a:cs typeface="Times New Roman" panose="02020603050405020304" pitchFamily="18" charset="0"/>
              </a:rPr>
              <a:t> </a:t>
            </a:r>
            <a:endParaRPr lang="en-US" altLang="pl-PL" sz="18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21-19-0002-00-0000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4294967295"/>
          </p:nvPr>
        </p:nvSpPr>
        <p:spPr/>
        <p:txBody>
          <a:bodyPr/>
          <a:lstStyle/>
          <a:p>
            <a:r>
              <a:rPr lang="en-US" altLang="ko-KR"/>
              <a:t>21-19-0002-00-0000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294967295"/>
          </p:nvPr>
        </p:nvSpPr>
        <p:spPr/>
        <p:txBody>
          <a:bodyPr/>
          <a:lstStyle/>
          <a:p>
            <a:fld id="{7415E7A1-C024-4955-BFDD-BFFB64410B76}" type="slidenum">
              <a:rPr lang="ko-KR" altLang="en-US" smtClean="0"/>
              <a:pPr/>
              <a:t>2</a:t>
            </a:fld>
            <a:endParaRPr lang="ko-KR" altLang="en-US"/>
          </a:p>
        </p:txBody>
      </p:sp>
      <p:pic>
        <p:nvPicPr>
          <p:cNvPr id="5" name="그림 4" descr="Person playing Resident Evil 7 on PS VRì ëí ì´ë¯¸ì§ ê²ìê²°ê³¼">
            <a:extLst>
              <a:ext uri="{FF2B5EF4-FFF2-40B4-BE49-F238E27FC236}">
                <a16:creationId xmlns:a16="http://schemas.microsoft.com/office/drawing/2014/main" id="{87FD9667-FF14-4449-9A48-F4B8CB7D87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4071" y="1166647"/>
            <a:ext cx="3833986" cy="2362775"/>
          </a:xfrm>
          <a:prstGeom prst="rect">
            <a:avLst/>
          </a:prstGeom>
          <a:noFill/>
          <a:ln>
            <a:noFill/>
          </a:ln>
        </p:spPr>
      </p:pic>
      <p:pic>
        <p:nvPicPr>
          <p:cNvPr id="8" name="그림 7">
            <a:extLst>
              <a:ext uri="{FF2B5EF4-FFF2-40B4-BE49-F238E27FC236}">
                <a16:creationId xmlns:a16="http://schemas.microsoft.com/office/drawing/2014/main" id="{DC7B22A8-CBEB-4468-9633-F79AE7F6DF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10775" y="1166647"/>
            <a:ext cx="3833986" cy="2362775"/>
          </a:xfrm>
          <a:prstGeom prst="rect">
            <a:avLst/>
          </a:prstGeom>
          <a:noFill/>
          <a:ln>
            <a:noFill/>
          </a:ln>
        </p:spPr>
      </p:pic>
      <p:pic>
        <p:nvPicPr>
          <p:cNvPr id="9" name="그림 8" descr="playing eve valkyrie in networkì ëí ì´ë¯¸ì§ ê²ìê²°ê³¼">
            <a:extLst>
              <a:ext uri="{FF2B5EF4-FFF2-40B4-BE49-F238E27FC236}">
                <a16:creationId xmlns:a16="http://schemas.microsoft.com/office/drawing/2014/main" id="{BD4F70D9-F226-4EE6-BC94-393C9F8EC7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6" y="3855858"/>
            <a:ext cx="3833986" cy="2362775"/>
          </a:xfrm>
          <a:prstGeom prst="rect">
            <a:avLst/>
          </a:prstGeom>
          <a:noFill/>
          <a:ln>
            <a:noFill/>
          </a:ln>
        </p:spPr>
      </p:pic>
      <p:pic>
        <p:nvPicPr>
          <p:cNvPr id="11" name="그림 10" descr="ê´ë ¨ ì´ë¯¸ì§">
            <a:extLst>
              <a:ext uri="{FF2B5EF4-FFF2-40B4-BE49-F238E27FC236}">
                <a16:creationId xmlns:a16="http://schemas.microsoft.com/office/drawing/2014/main" id="{A079F9B6-28A9-45E0-9A81-0E86533453C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10775" y="3855859"/>
            <a:ext cx="3833986" cy="2362775"/>
          </a:xfrm>
          <a:prstGeom prst="rect">
            <a:avLst/>
          </a:prstGeom>
          <a:noFill/>
          <a:ln>
            <a:noFill/>
          </a:ln>
        </p:spPr>
      </p:pic>
    </p:spTree>
    <p:extLst>
      <p:ext uri="{BB962C8B-B14F-4D97-AF65-F5344CB8AC3E}">
        <p14:creationId xmlns:p14="http://schemas.microsoft.com/office/powerpoint/2010/main" val="88611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B68235E-484A-4CB2-9753-329AF4854F6D}"/>
              </a:ext>
            </a:extLst>
          </p:cNvPr>
          <p:cNvSpPr>
            <a:spLocks noGrp="1"/>
          </p:cNvSpPr>
          <p:nvPr>
            <p:ph type="title"/>
          </p:nvPr>
        </p:nvSpPr>
        <p:spPr/>
        <p:txBody>
          <a:bodyPr/>
          <a:lstStyle/>
          <a:p>
            <a:r>
              <a:rPr lang="en-US" altLang="ko-KR" dirty="0"/>
              <a:t>Case 1</a:t>
            </a:r>
            <a:endParaRPr lang="ko-KR" altLang="en-US" dirty="0"/>
          </a:p>
        </p:txBody>
      </p:sp>
      <p:sp>
        <p:nvSpPr>
          <p:cNvPr id="3" name="바닥글 개체 틀 2">
            <a:extLst>
              <a:ext uri="{FF2B5EF4-FFF2-40B4-BE49-F238E27FC236}">
                <a16:creationId xmlns:a16="http://schemas.microsoft.com/office/drawing/2014/main" id="{BB329F52-329A-41B4-BDB0-4773AA79F938}"/>
              </a:ext>
            </a:extLst>
          </p:cNvPr>
          <p:cNvSpPr>
            <a:spLocks noGrp="1"/>
          </p:cNvSpPr>
          <p:nvPr>
            <p:ph type="ftr" sz="quarter" idx="10"/>
          </p:nvPr>
        </p:nvSpPr>
        <p:spPr/>
        <p:txBody>
          <a:bodyPr/>
          <a:lstStyle/>
          <a:p>
            <a:pPr>
              <a:defRPr/>
            </a:pPr>
            <a:r>
              <a:rPr lang="en-US" altLang="pl-PL"/>
              <a:t>21-19-0002-00-0000</a:t>
            </a:r>
          </a:p>
        </p:txBody>
      </p:sp>
      <p:sp>
        <p:nvSpPr>
          <p:cNvPr id="4" name="슬라이드 번호 개체 틀 3">
            <a:extLst>
              <a:ext uri="{FF2B5EF4-FFF2-40B4-BE49-F238E27FC236}">
                <a16:creationId xmlns:a16="http://schemas.microsoft.com/office/drawing/2014/main" id="{1693A99C-2589-41EC-83D8-68B019FED5A3}"/>
              </a:ext>
            </a:extLst>
          </p:cNvPr>
          <p:cNvSpPr>
            <a:spLocks noGrp="1"/>
          </p:cNvSpPr>
          <p:nvPr>
            <p:ph type="sldNum" sz="quarter" idx="11"/>
          </p:nvPr>
        </p:nvSpPr>
        <p:spPr/>
        <p:txBody>
          <a:bodyPr/>
          <a:lstStyle/>
          <a:p>
            <a:pPr>
              <a:defRPr/>
            </a:pPr>
            <a:fld id="{4CF27402-2C48-4A31-90B3-0422C1082987}" type="slidenum">
              <a:rPr lang="en-US" altLang="pl-PL" smtClean="0"/>
              <a:pPr>
                <a:defRPr/>
              </a:pPr>
              <a:t>3</a:t>
            </a:fld>
            <a:endParaRPr lang="en-US" altLang="pl-PL" dirty="0"/>
          </a:p>
        </p:txBody>
      </p:sp>
      <p:cxnSp>
        <p:nvCxnSpPr>
          <p:cNvPr id="16" name="직선 화살표 연결선 15">
            <a:extLst>
              <a:ext uri="{FF2B5EF4-FFF2-40B4-BE49-F238E27FC236}">
                <a16:creationId xmlns:a16="http://schemas.microsoft.com/office/drawing/2014/main" id="{7E63B9CC-0DBA-4DC3-AFB9-8095F05C57DD}"/>
              </a:ext>
            </a:extLst>
          </p:cNvPr>
          <p:cNvCxnSpPr>
            <a:cxnSpLocks/>
            <a:stCxn id="22" idx="2"/>
            <a:endCxn id="17" idx="0"/>
          </p:cNvCxnSpPr>
          <p:nvPr/>
        </p:nvCxnSpPr>
        <p:spPr>
          <a:xfrm>
            <a:off x="2163844" y="2276525"/>
            <a:ext cx="3997" cy="1158574"/>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17" name="직사각형 16">
            <a:extLst>
              <a:ext uri="{FF2B5EF4-FFF2-40B4-BE49-F238E27FC236}">
                <a16:creationId xmlns:a16="http://schemas.microsoft.com/office/drawing/2014/main" id="{04400348-3C54-40C6-9F2C-68830566D784}"/>
              </a:ext>
            </a:extLst>
          </p:cNvPr>
          <p:cNvSpPr/>
          <p:nvPr/>
        </p:nvSpPr>
        <p:spPr>
          <a:xfrm>
            <a:off x="1794867" y="3435100"/>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18" name="그룹 17">
            <a:extLst>
              <a:ext uri="{FF2B5EF4-FFF2-40B4-BE49-F238E27FC236}">
                <a16:creationId xmlns:a16="http://schemas.microsoft.com/office/drawing/2014/main" id="{2615F32C-5C1C-4CEE-94B2-A4DC70205835}"/>
              </a:ext>
            </a:extLst>
          </p:cNvPr>
          <p:cNvGrpSpPr/>
          <p:nvPr/>
        </p:nvGrpSpPr>
        <p:grpSpPr>
          <a:xfrm>
            <a:off x="1365966" y="2569171"/>
            <a:ext cx="1607485" cy="594570"/>
            <a:chOff x="2733486" y="3898214"/>
            <a:chExt cx="6758608" cy="1121675"/>
          </a:xfrm>
        </p:grpSpPr>
        <p:sp>
          <p:nvSpPr>
            <p:cNvPr id="19" name="구름 18">
              <a:extLst>
                <a:ext uri="{FF2B5EF4-FFF2-40B4-BE49-F238E27FC236}">
                  <a16:creationId xmlns:a16="http://schemas.microsoft.com/office/drawing/2014/main" id="{0DA09A8F-6FA3-489F-A553-3020BDB727FD}"/>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TextBox 19">
              <a:extLst>
                <a:ext uri="{FF2B5EF4-FFF2-40B4-BE49-F238E27FC236}">
                  <a16:creationId xmlns:a16="http://schemas.microsoft.com/office/drawing/2014/main" id="{B0C5A14F-E676-43F4-AF55-7AABD1494466}"/>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21" name="TextBox 20">
            <a:extLst>
              <a:ext uri="{FF2B5EF4-FFF2-40B4-BE49-F238E27FC236}">
                <a16:creationId xmlns:a16="http://schemas.microsoft.com/office/drawing/2014/main" id="{AA989182-A937-45AF-B0CD-965BAB61DBA4}"/>
              </a:ext>
            </a:extLst>
          </p:cNvPr>
          <p:cNvSpPr txBox="1"/>
          <p:nvPr/>
        </p:nvSpPr>
        <p:spPr>
          <a:xfrm>
            <a:off x="1722858" y="1380957"/>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1</a:t>
            </a:r>
            <a:endParaRPr lang="ko-KR" altLang="en-US" dirty="0">
              <a:solidFill>
                <a:prstClr val="black"/>
              </a:solidFill>
              <a:latin typeface="맑은 고딕" panose="020F0502020204030204"/>
              <a:ea typeface="맑은 고딕" panose="020B0503020000020004" pitchFamily="50" charset="-127"/>
            </a:endParaRPr>
          </a:p>
        </p:txBody>
      </p:sp>
      <p:sp>
        <p:nvSpPr>
          <p:cNvPr id="22" name="직사각형 21">
            <a:extLst>
              <a:ext uri="{FF2B5EF4-FFF2-40B4-BE49-F238E27FC236}">
                <a16:creationId xmlns:a16="http://schemas.microsoft.com/office/drawing/2014/main" id="{F4F4149A-4399-4A34-A277-E1872CD357BA}"/>
              </a:ext>
            </a:extLst>
          </p:cNvPr>
          <p:cNvSpPr/>
          <p:nvPr/>
        </p:nvSpPr>
        <p:spPr>
          <a:xfrm>
            <a:off x="1326754" y="1877039"/>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3" name="TextBox 22">
            <a:extLst>
              <a:ext uri="{FF2B5EF4-FFF2-40B4-BE49-F238E27FC236}">
                <a16:creationId xmlns:a16="http://schemas.microsoft.com/office/drawing/2014/main" id="{5C286F18-7050-4A0E-9D3D-B5029E0B62C4}"/>
              </a:ext>
            </a:extLst>
          </p:cNvPr>
          <p:cNvSpPr txBox="1"/>
          <p:nvPr/>
        </p:nvSpPr>
        <p:spPr>
          <a:xfrm>
            <a:off x="4115814" y="1382270"/>
            <a:ext cx="4953000" cy="2031325"/>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connected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to a</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local</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content</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server such a PC or a gaming console</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by a wired or wireless network.</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VR content is being rendered or decoded in the local content server and HMD is receiving the VR content through either a wired or a wireless network.</a:t>
            </a:r>
            <a:endParaRPr lang="ko-KR" altLang="en-US" dirty="0">
              <a:solidFill>
                <a:prstClr val="black"/>
              </a:solidFill>
              <a:latin typeface="맑은 고딕" panose="020F0502020204030204"/>
              <a:ea typeface="맑은 고딕" panose="020B0503020000020004" pitchFamily="50" charset="-127"/>
            </a:endParaRPr>
          </a:p>
        </p:txBody>
      </p:sp>
      <p:sp>
        <p:nvSpPr>
          <p:cNvPr id="33" name="TextBox 32">
            <a:extLst>
              <a:ext uri="{FF2B5EF4-FFF2-40B4-BE49-F238E27FC236}">
                <a16:creationId xmlns:a16="http://schemas.microsoft.com/office/drawing/2014/main" id="{438142DB-CF70-4143-8AA8-692F296D9B40}"/>
              </a:ext>
            </a:extLst>
          </p:cNvPr>
          <p:cNvSpPr txBox="1"/>
          <p:nvPr/>
        </p:nvSpPr>
        <p:spPr>
          <a:xfrm>
            <a:off x="357673" y="5412593"/>
            <a:ext cx="2700483" cy="369332"/>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LAN: wired or wireless</a:t>
            </a:r>
            <a:endParaRPr lang="ko-KR" altLang="en-US" dirty="0">
              <a:solidFill>
                <a:prstClr val="black"/>
              </a:solidFill>
              <a:latin typeface="맑은 고딕" panose="020F0502020204030204"/>
              <a:ea typeface="맑은 고딕" panose="020B0503020000020004" pitchFamily="50" charset="-127"/>
            </a:endParaRPr>
          </a:p>
        </p:txBody>
      </p:sp>
      <p:sp>
        <p:nvSpPr>
          <p:cNvPr id="34" name="TextBox 33">
            <a:extLst>
              <a:ext uri="{FF2B5EF4-FFF2-40B4-BE49-F238E27FC236}">
                <a16:creationId xmlns:a16="http://schemas.microsoft.com/office/drawing/2014/main" id="{02F2DA09-C47F-4C09-90C2-A7F875A86816}"/>
              </a:ext>
            </a:extLst>
          </p:cNvPr>
          <p:cNvSpPr txBox="1"/>
          <p:nvPr/>
        </p:nvSpPr>
        <p:spPr>
          <a:xfrm>
            <a:off x="1488691" y="5980989"/>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3748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50D725B-4E48-4350-8EC3-7D7E51E42B5E}"/>
              </a:ext>
            </a:extLst>
          </p:cNvPr>
          <p:cNvSpPr>
            <a:spLocks noGrp="1"/>
          </p:cNvSpPr>
          <p:nvPr>
            <p:ph type="title"/>
          </p:nvPr>
        </p:nvSpPr>
        <p:spPr/>
        <p:txBody>
          <a:bodyPr/>
          <a:lstStyle/>
          <a:p>
            <a:r>
              <a:rPr lang="en-US" altLang="ko-KR" dirty="0"/>
              <a:t>Case 2</a:t>
            </a:r>
            <a:endParaRPr lang="ko-KR" altLang="en-US" dirty="0"/>
          </a:p>
        </p:txBody>
      </p:sp>
      <p:sp>
        <p:nvSpPr>
          <p:cNvPr id="3" name="바닥글 개체 틀 2">
            <a:extLst>
              <a:ext uri="{FF2B5EF4-FFF2-40B4-BE49-F238E27FC236}">
                <a16:creationId xmlns:a16="http://schemas.microsoft.com/office/drawing/2014/main" id="{4099A7B3-5809-404E-A834-C2DD7AF5614F}"/>
              </a:ext>
            </a:extLst>
          </p:cNvPr>
          <p:cNvSpPr>
            <a:spLocks noGrp="1"/>
          </p:cNvSpPr>
          <p:nvPr>
            <p:ph type="ftr" sz="quarter" idx="10"/>
          </p:nvPr>
        </p:nvSpPr>
        <p:spPr/>
        <p:txBody>
          <a:bodyPr/>
          <a:lstStyle/>
          <a:p>
            <a:pPr>
              <a:defRPr/>
            </a:pPr>
            <a:r>
              <a:rPr lang="en-US" altLang="pl-PL"/>
              <a:t>21-19-0002-00-0000</a:t>
            </a:r>
          </a:p>
        </p:txBody>
      </p:sp>
      <p:sp>
        <p:nvSpPr>
          <p:cNvPr id="4" name="슬라이드 번호 개체 틀 3">
            <a:extLst>
              <a:ext uri="{FF2B5EF4-FFF2-40B4-BE49-F238E27FC236}">
                <a16:creationId xmlns:a16="http://schemas.microsoft.com/office/drawing/2014/main" id="{526E2B98-8174-4E5D-A4F7-85917D842051}"/>
              </a:ext>
            </a:extLst>
          </p:cNvPr>
          <p:cNvSpPr>
            <a:spLocks noGrp="1"/>
          </p:cNvSpPr>
          <p:nvPr>
            <p:ph type="sldNum" sz="quarter" idx="11"/>
          </p:nvPr>
        </p:nvSpPr>
        <p:spPr/>
        <p:txBody>
          <a:bodyPr/>
          <a:lstStyle/>
          <a:p>
            <a:pPr>
              <a:defRPr/>
            </a:pPr>
            <a:fld id="{4CF27402-2C48-4A31-90B3-0422C1082987}" type="slidenum">
              <a:rPr lang="en-US" altLang="pl-PL" smtClean="0"/>
              <a:pPr>
                <a:defRPr/>
              </a:pPr>
              <a:t>4</a:t>
            </a:fld>
            <a:endParaRPr lang="en-US" altLang="pl-PL" dirty="0"/>
          </a:p>
        </p:txBody>
      </p:sp>
      <p:sp>
        <p:nvSpPr>
          <p:cNvPr id="15" name="TextBox 14">
            <a:extLst>
              <a:ext uri="{FF2B5EF4-FFF2-40B4-BE49-F238E27FC236}">
                <a16:creationId xmlns:a16="http://schemas.microsoft.com/office/drawing/2014/main" id="{828356E5-F8E6-4A54-9C30-1BBF5245C28F}"/>
              </a:ext>
            </a:extLst>
          </p:cNvPr>
          <p:cNvSpPr txBox="1"/>
          <p:nvPr/>
        </p:nvSpPr>
        <p:spPr>
          <a:xfrm>
            <a:off x="357673" y="5412593"/>
            <a:ext cx="2735492" cy="369332"/>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24" name="TextBox 23">
            <a:extLst>
              <a:ext uri="{FF2B5EF4-FFF2-40B4-BE49-F238E27FC236}">
                <a16:creationId xmlns:a16="http://schemas.microsoft.com/office/drawing/2014/main" id="{545BB0F0-1F3A-485D-9F9F-083813B5B097}"/>
              </a:ext>
            </a:extLst>
          </p:cNvPr>
          <p:cNvSpPr txBox="1"/>
          <p:nvPr/>
        </p:nvSpPr>
        <p:spPr>
          <a:xfrm>
            <a:off x="1488692" y="5980989"/>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cxnSp>
        <p:nvCxnSpPr>
          <p:cNvPr id="25" name="직선 화살표 연결선 24">
            <a:extLst>
              <a:ext uri="{FF2B5EF4-FFF2-40B4-BE49-F238E27FC236}">
                <a16:creationId xmlns:a16="http://schemas.microsoft.com/office/drawing/2014/main" id="{198C3EBB-C25B-4574-B915-95E1E5B7B095}"/>
              </a:ext>
            </a:extLst>
          </p:cNvPr>
          <p:cNvCxnSpPr>
            <a:cxnSpLocks/>
            <a:stCxn id="30" idx="2"/>
            <a:endCxn id="26" idx="0"/>
          </p:cNvCxnSpPr>
          <p:nvPr/>
        </p:nvCxnSpPr>
        <p:spPr>
          <a:xfrm>
            <a:off x="2163844" y="2276525"/>
            <a:ext cx="10757" cy="1158575"/>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26" name="직사각형 25">
            <a:extLst>
              <a:ext uri="{FF2B5EF4-FFF2-40B4-BE49-F238E27FC236}">
                <a16:creationId xmlns:a16="http://schemas.microsoft.com/office/drawing/2014/main" id="{6B13AFB4-5968-4F79-93F5-D36D78207BDB}"/>
              </a:ext>
            </a:extLst>
          </p:cNvPr>
          <p:cNvSpPr/>
          <p:nvPr/>
        </p:nvSpPr>
        <p:spPr>
          <a:xfrm>
            <a:off x="1801627" y="3435100"/>
            <a:ext cx="745947"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27" name="그룹 26">
            <a:extLst>
              <a:ext uri="{FF2B5EF4-FFF2-40B4-BE49-F238E27FC236}">
                <a16:creationId xmlns:a16="http://schemas.microsoft.com/office/drawing/2014/main" id="{71382437-E50B-4DAE-AF7F-CB1DA33C7EEF}"/>
              </a:ext>
            </a:extLst>
          </p:cNvPr>
          <p:cNvGrpSpPr/>
          <p:nvPr/>
        </p:nvGrpSpPr>
        <p:grpSpPr>
          <a:xfrm>
            <a:off x="1372725" y="2569171"/>
            <a:ext cx="1607485" cy="594570"/>
            <a:chOff x="2733486" y="3898214"/>
            <a:chExt cx="6758608" cy="1121675"/>
          </a:xfrm>
        </p:grpSpPr>
        <p:sp>
          <p:nvSpPr>
            <p:cNvPr id="28" name="구름 27">
              <a:extLst>
                <a:ext uri="{FF2B5EF4-FFF2-40B4-BE49-F238E27FC236}">
                  <a16:creationId xmlns:a16="http://schemas.microsoft.com/office/drawing/2014/main" id="{A543F7DB-025D-4055-98D8-CE3629F17C6D}"/>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3B2AAF4B-412E-48DD-A09C-D555172A7709}"/>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30" name="직사각형 29">
            <a:extLst>
              <a:ext uri="{FF2B5EF4-FFF2-40B4-BE49-F238E27FC236}">
                <a16:creationId xmlns:a16="http://schemas.microsoft.com/office/drawing/2014/main" id="{5593462F-02C5-4CA6-AE58-99D34422EF10}"/>
              </a:ext>
            </a:extLst>
          </p:cNvPr>
          <p:cNvSpPr/>
          <p:nvPr/>
        </p:nvSpPr>
        <p:spPr>
          <a:xfrm>
            <a:off x="1234522" y="1877038"/>
            <a:ext cx="185864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1" name="TextBox 30">
            <a:extLst>
              <a:ext uri="{FF2B5EF4-FFF2-40B4-BE49-F238E27FC236}">
                <a16:creationId xmlns:a16="http://schemas.microsoft.com/office/drawing/2014/main" id="{DFC4DBBB-3BAA-4C77-8837-BDE31F9DDEAF}"/>
              </a:ext>
            </a:extLst>
          </p:cNvPr>
          <p:cNvSpPr txBox="1"/>
          <p:nvPr/>
        </p:nvSpPr>
        <p:spPr>
          <a:xfrm>
            <a:off x="1722857" y="1380646"/>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2</a:t>
            </a:r>
            <a:endParaRPr lang="ko-KR" altLang="en-US" dirty="0">
              <a:solidFill>
                <a:prstClr val="black"/>
              </a:solidFill>
              <a:latin typeface="맑은 고딕" panose="020F0502020204030204"/>
              <a:ea typeface="맑은 고딕" panose="020B0503020000020004" pitchFamily="50" charset="-127"/>
            </a:endParaRPr>
          </a:p>
        </p:txBody>
      </p:sp>
      <p:sp>
        <p:nvSpPr>
          <p:cNvPr id="32" name="TextBox 31">
            <a:extLst>
              <a:ext uri="{FF2B5EF4-FFF2-40B4-BE49-F238E27FC236}">
                <a16:creationId xmlns:a16="http://schemas.microsoft.com/office/drawing/2014/main" id="{532F233A-D4BB-41D7-9259-E32355BFF19B}"/>
              </a:ext>
            </a:extLst>
          </p:cNvPr>
          <p:cNvSpPr txBox="1"/>
          <p:nvPr/>
        </p:nvSpPr>
        <p:spPr>
          <a:xfrm>
            <a:off x="4115812" y="1381959"/>
            <a:ext cx="4953000" cy="2585323"/>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connected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to</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a remote</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content</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server</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such as cloud rendering by wired and wireless network.</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VR content is being rendered or decoded in the remote content server and streamed to the HMD.</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The remote content server is connected via WAN as the remote content server is located outside of the local area.</a:t>
            </a:r>
            <a:endParaRPr lang="ko-KR" altLang="en-US" dirty="0">
              <a:solidFill>
                <a:prstClr val="black"/>
              </a:solidFill>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213322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D455F86-A297-4F8E-8F76-631D9A0AE3CE}"/>
              </a:ext>
            </a:extLst>
          </p:cNvPr>
          <p:cNvSpPr>
            <a:spLocks noGrp="1"/>
          </p:cNvSpPr>
          <p:nvPr>
            <p:ph type="title"/>
          </p:nvPr>
        </p:nvSpPr>
        <p:spPr/>
        <p:txBody>
          <a:bodyPr/>
          <a:lstStyle/>
          <a:p>
            <a:r>
              <a:rPr lang="en-US" altLang="ko-KR" dirty="0"/>
              <a:t>Case 3</a:t>
            </a:r>
            <a:endParaRPr lang="ko-KR" altLang="en-US" dirty="0"/>
          </a:p>
        </p:txBody>
      </p:sp>
      <p:sp>
        <p:nvSpPr>
          <p:cNvPr id="3" name="바닥글 개체 틀 2">
            <a:extLst>
              <a:ext uri="{FF2B5EF4-FFF2-40B4-BE49-F238E27FC236}">
                <a16:creationId xmlns:a16="http://schemas.microsoft.com/office/drawing/2014/main" id="{883911B4-8447-48F1-9E55-F370059569B0}"/>
              </a:ext>
            </a:extLst>
          </p:cNvPr>
          <p:cNvSpPr>
            <a:spLocks noGrp="1"/>
          </p:cNvSpPr>
          <p:nvPr>
            <p:ph type="ftr" sz="quarter" idx="10"/>
          </p:nvPr>
        </p:nvSpPr>
        <p:spPr/>
        <p:txBody>
          <a:bodyPr/>
          <a:lstStyle/>
          <a:p>
            <a:pPr>
              <a:defRPr/>
            </a:pPr>
            <a:r>
              <a:rPr lang="en-US" altLang="pl-PL"/>
              <a:t>21-19-0002-00-0000</a:t>
            </a:r>
          </a:p>
        </p:txBody>
      </p:sp>
      <p:sp>
        <p:nvSpPr>
          <p:cNvPr id="4" name="슬라이드 번호 개체 틀 3">
            <a:extLst>
              <a:ext uri="{FF2B5EF4-FFF2-40B4-BE49-F238E27FC236}">
                <a16:creationId xmlns:a16="http://schemas.microsoft.com/office/drawing/2014/main" id="{24E1466F-BE9A-4646-AD6E-750FAB20FBDA}"/>
              </a:ext>
            </a:extLst>
          </p:cNvPr>
          <p:cNvSpPr>
            <a:spLocks noGrp="1"/>
          </p:cNvSpPr>
          <p:nvPr>
            <p:ph type="sldNum" sz="quarter" idx="11"/>
          </p:nvPr>
        </p:nvSpPr>
        <p:spPr/>
        <p:txBody>
          <a:bodyPr/>
          <a:lstStyle/>
          <a:p>
            <a:pPr>
              <a:defRPr/>
            </a:pPr>
            <a:fld id="{4CF27402-2C48-4A31-90B3-0422C1082987}" type="slidenum">
              <a:rPr lang="en-US" altLang="pl-PL" smtClean="0"/>
              <a:pPr>
                <a:defRPr/>
              </a:pPr>
              <a:t>5</a:t>
            </a:fld>
            <a:endParaRPr lang="en-US" altLang="pl-PL" dirty="0"/>
          </a:p>
        </p:txBody>
      </p:sp>
      <p:cxnSp>
        <p:nvCxnSpPr>
          <p:cNvPr id="93" name="직선 화살표 연결선 92">
            <a:extLst>
              <a:ext uri="{FF2B5EF4-FFF2-40B4-BE49-F238E27FC236}">
                <a16:creationId xmlns:a16="http://schemas.microsoft.com/office/drawing/2014/main" id="{AB58DDDC-0A95-4F18-9E8B-E166B0A7A4CB}"/>
              </a:ext>
            </a:extLst>
          </p:cNvPr>
          <p:cNvCxnSpPr>
            <a:cxnSpLocks/>
            <a:endCxn id="101" idx="0"/>
          </p:cNvCxnSpPr>
          <p:nvPr/>
        </p:nvCxnSpPr>
        <p:spPr>
          <a:xfrm>
            <a:off x="1135142" y="2273670"/>
            <a:ext cx="1" cy="1088162"/>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94" name="직선 화살표 연결선 93">
            <a:extLst>
              <a:ext uri="{FF2B5EF4-FFF2-40B4-BE49-F238E27FC236}">
                <a16:creationId xmlns:a16="http://schemas.microsoft.com/office/drawing/2014/main" id="{33FC76B2-F0AF-4073-8876-FBFD282E9AE5}"/>
              </a:ext>
            </a:extLst>
          </p:cNvPr>
          <p:cNvCxnSpPr>
            <a:cxnSpLocks/>
            <a:endCxn id="110" idx="0"/>
          </p:cNvCxnSpPr>
          <p:nvPr/>
        </p:nvCxnSpPr>
        <p:spPr>
          <a:xfrm>
            <a:off x="3173993" y="2273670"/>
            <a:ext cx="18550" cy="1083680"/>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95" name="직선 화살표 연결선 94">
            <a:extLst>
              <a:ext uri="{FF2B5EF4-FFF2-40B4-BE49-F238E27FC236}">
                <a16:creationId xmlns:a16="http://schemas.microsoft.com/office/drawing/2014/main" id="{8EF00F6C-D7A3-4674-BD6C-4546128D5A82}"/>
              </a:ext>
            </a:extLst>
          </p:cNvPr>
          <p:cNvCxnSpPr>
            <a:cxnSpLocks/>
            <a:stCxn id="101" idx="2"/>
            <a:endCxn id="97" idx="0"/>
          </p:cNvCxnSpPr>
          <p:nvPr/>
        </p:nvCxnSpPr>
        <p:spPr>
          <a:xfrm>
            <a:off x="1135143" y="3761319"/>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96" name="직선 화살표 연결선 95">
            <a:extLst>
              <a:ext uri="{FF2B5EF4-FFF2-40B4-BE49-F238E27FC236}">
                <a16:creationId xmlns:a16="http://schemas.microsoft.com/office/drawing/2014/main" id="{223C968E-ABB9-45E1-BBDB-449FC9408681}"/>
              </a:ext>
            </a:extLst>
          </p:cNvPr>
          <p:cNvCxnSpPr>
            <a:cxnSpLocks/>
            <a:stCxn id="110" idx="2"/>
            <a:endCxn id="106" idx="0"/>
          </p:cNvCxnSpPr>
          <p:nvPr/>
        </p:nvCxnSpPr>
        <p:spPr>
          <a:xfrm>
            <a:off x="3192544" y="3756837"/>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97" name="직사각형 96">
            <a:extLst>
              <a:ext uri="{FF2B5EF4-FFF2-40B4-BE49-F238E27FC236}">
                <a16:creationId xmlns:a16="http://schemas.microsoft.com/office/drawing/2014/main" id="{8486DCA0-AA4C-4FB4-890D-7E269E737857}"/>
              </a:ext>
            </a:extLst>
          </p:cNvPr>
          <p:cNvSpPr/>
          <p:nvPr/>
        </p:nvSpPr>
        <p:spPr>
          <a:xfrm>
            <a:off x="775422" y="4926666"/>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98" name="그룹 97">
            <a:extLst>
              <a:ext uri="{FF2B5EF4-FFF2-40B4-BE49-F238E27FC236}">
                <a16:creationId xmlns:a16="http://schemas.microsoft.com/office/drawing/2014/main" id="{9E580A77-AA6D-448F-B008-41F84A3FA2AE}"/>
              </a:ext>
            </a:extLst>
          </p:cNvPr>
          <p:cNvGrpSpPr/>
          <p:nvPr/>
        </p:nvGrpSpPr>
        <p:grpSpPr>
          <a:xfrm>
            <a:off x="344653" y="4042209"/>
            <a:ext cx="1607485" cy="594570"/>
            <a:chOff x="2733486" y="3898214"/>
            <a:chExt cx="6758608" cy="1121675"/>
          </a:xfrm>
        </p:grpSpPr>
        <p:sp>
          <p:nvSpPr>
            <p:cNvPr id="99" name="구름 98">
              <a:extLst>
                <a:ext uri="{FF2B5EF4-FFF2-40B4-BE49-F238E27FC236}">
                  <a16:creationId xmlns:a16="http://schemas.microsoft.com/office/drawing/2014/main" id="{6B806679-E779-4DF8-B3F2-29607EC78243}"/>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0" name="TextBox 99">
              <a:extLst>
                <a:ext uri="{FF2B5EF4-FFF2-40B4-BE49-F238E27FC236}">
                  <a16:creationId xmlns:a16="http://schemas.microsoft.com/office/drawing/2014/main" id="{0ACF2780-7F6D-46ED-81B7-BBCE04A25EE4}"/>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101" name="직사각형 100">
            <a:extLst>
              <a:ext uri="{FF2B5EF4-FFF2-40B4-BE49-F238E27FC236}">
                <a16:creationId xmlns:a16="http://schemas.microsoft.com/office/drawing/2014/main" id="{CB3F81A2-14A1-450C-A3B2-A4CD06842696}"/>
              </a:ext>
            </a:extLst>
          </p:cNvPr>
          <p:cNvSpPr/>
          <p:nvPr/>
        </p:nvSpPr>
        <p:spPr>
          <a:xfrm>
            <a:off x="298053" y="3361833"/>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2" name="직사각형 101">
            <a:extLst>
              <a:ext uri="{FF2B5EF4-FFF2-40B4-BE49-F238E27FC236}">
                <a16:creationId xmlns:a16="http://schemas.microsoft.com/office/drawing/2014/main" id="{814CFC3B-E52E-4707-B3B4-8C1D3C10D43B}"/>
              </a:ext>
            </a:extLst>
          </p:cNvPr>
          <p:cNvSpPr/>
          <p:nvPr/>
        </p:nvSpPr>
        <p:spPr>
          <a:xfrm>
            <a:off x="298052" y="1878665"/>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103" name="그룹 102">
            <a:extLst>
              <a:ext uri="{FF2B5EF4-FFF2-40B4-BE49-F238E27FC236}">
                <a16:creationId xmlns:a16="http://schemas.microsoft.com/office/drawing/2014/main" id="{0BD945A8-FEC6-4A63-860F-299735066E8A}"/>
              </a:ext>
            </a:extLst>
          </p:cNvPr>
          <p:cNvGrpSpPr/>
          <p:nvPr/>
        </p:nvGrpSpPr>
        <p:grpSpPr>
          <a:xfrm>
            <a:off x="298052" y="2495106"/>
            <a:ext cx="3731581" cy="594570"/>
            <a:chOff x="2733486" y="3898214"/>
            <a:chExt cx="6758608" cy="1121675"/>
          </a:xfrm>
        </p:grpSpPr>
        <p:sp>
          <p:nvSpPr>
            <p:cNvPr id="104" name="구름 103">
              <a:extLst>
                <a:ext uri="{FF2B5EF4-FFF2-40B4-BE49-F238E27FC236}">
                  <a16:creationId xmlns:a16="http://schemas.microsoft.com/office/drawing/2014/main" id="{D87D33FC-3792-41AD-990C-2B48398B77E7}"/>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5" name="TextBox 104">
              <a:extLst>
                <a:ext uri="{FF2B5EF4-FFF2-40B4-BE49-F238E27FC236}">
                  <a16:creationId xmlns:a16="http://schemas.microsoft.com/office/drawing/2014/main" id="{6BB637C1-1960-4744-BC5D-D5FB82DA31B7}"/>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106" name="직사각형 105">
            <a:extLst>
              <a:ext uri="{FF2B5EF4-FFF2-40B4-BE49-F238E27FC236}">
                <a16:creationId xmlns:a16="http://schemas.microsoft.com/office/drawing/2014/main" id="{21D319B6-0C59-456C-8104-E5750BC4D8CF}"/>
              </a:ext>
            </a:extLst>
          </p:cNvPr>
          <p:cNvSpPr/>
          <p:nvPr/>
        </p:nvSpPr>
        <p:spPr>
          <a:xfrm>
            <a:off x="2832823" y="4922184"/>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107" name="그룹 106">
            <a:extLst>
              <a:ext uri="{FF2B5EF4-FFF2-40B4-BE49-F238E27FC236}">
                <a16:creationId xmlns:a16="http://schemas.microsoft.com/office/drawing/2014/main" id="{1B994D5E-C2B5-4580-BC5D-625B670D58E3}"/>
              </a:ext>
            </a:extLst>
          </p:cNvPr>
          <p:cNvGrpSpPr/>
          <p:nvPr/>
        </p:nvGrpSpPr>
        <p:grpSpPr>
          <a:xfrm>
            <a:off x="2402054" y="4037727"/>
            <a:ext cx="1607485" cy="594570"/>
            <a:chOff x="2733486" y="3898214"/>
            <a:chExt cx="6758608" cy="1121675"/>
          </a:xfrm>
        </p:grpSpPr>
        <p:sp>
          <p:nvSpPr>
            <p:cNvPr id="108" name="구름 107">
              <a:extLst>
                <a:ext uri="{FF2B5EF4-FFF2-40B4-BE49-F238E27FC236}">
                  <a16:creationId xmlns:a16="http://schemas.microsoft.com/office/drawing/2014/main" id="{B1E01126-D7CB-4DBD-AB90-4873211198F5}"/>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9" name="TextBox 108">
              <a:extLst>
                <a:ext uri="{FF2B5EF4-FFF2-40B4-BE49-F238E27FC236}">
                  <a16:creationId xmlns:a16="http://schemas.microsoft.com/office/drawing/2014/main" id="{A4AFF530-E616-480C-9369-011BC0E480EB}"/>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110" name="직사각형 109">
            <a:extLst>
              <a:ext uri="{FF2B5EF4-FFF2-40B4-BE49-F238E27FC236}">
                <a16:creationId xmlns:a16="http://schemas.microsoft.com/office/drawing/2014/main" id="{DC380C67-A0A8-4B51-A8EE-DFC1CA006FD9}"/>
              </a:ext>
            </a:extLst>
          </p:cNvPr>
          <p:cNvSpPr/>
          <p:nvPr/>
        </p:nvSpPr>
        <p:spPr>
          <a:xfrm>
            <a:off x="2355454" y="3357351"/>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1" name="TextBox 110">
            <a:extLst>
              <a:ext uri="{FF2B5EF4-FFF2-40B4-BE49-F238E27FC236}">
                <a16:creationId xmlns:a16="http://schemas.microsoft.com/office/drawing/2014/main" id="{F8D85F17-F978-4032-9640-667288B4D85D}"/>
              </a:ext>
            </a:extLst>
          </p:cNvPr>
          <p:cNvSpPr txBox="1"/>
          <p:nvPr/>
        </p:nvSpPr>
        <p:spPr>
          <a:xfrm>
            <a:off x="1722855" y="1379108"/>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3</a:t>
            </a:r>
            <a:endParaRPr lang="ko-KR" altLang="en-US" dirty="0">
              <a:solidFill>
                <a:prstClr val="black"/>
              </a:solidFill>
              <a:latin typeface="맑은 고딕" panose="020F0502020204030204"/>
              <a:ea typeface="맑은 고딕" panose="020B0503020000020004" pitchFamily="50" charset="-127"/>
            </a:endParaRPr>
          </a:p>
        </p:txBody>
      </p:sp>
      <p:sp>
        <p:nvSpPr>
          <p:cNvPr id="112" name="TextBox 111">
            <a:extLst>
              <a:ext uri="{FF2B5EF4-FFF2-40B4-BE49-F238E27FC236}">
                <a16:creationId xmlns:a16="http://schemas.microsoft.com/office/drawing/2014/main" id="{097A7153-6B95-48FA-BB3A-DB6D98A08F99}"/>
              </a:ext>
            </a:extLst>
          </p:cNvPr>
          <p:cNvSpPr txBox="1"/>
          <p:nvPr/>
        </p:nvSpPr>
        <p:spPr>
          <a:xfrm>
            <a:off x="4090891" y="1379109"/>
            <a:ext cx="4953000" cy="3693319"/>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This is an extended version of case 1 – more than one VR</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system are connected to the remote content server.</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 connected to a local server like case 1 and the local content server is rendering or decoding VR content and send it back to the HMD.</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The remote content server in this case is computing the content sent by the local content servers and redistributing the calculated data back to the local content servers rather than rendering the content in local content server.</a:t>
            </a:r>
            <a:endParaRPr lang="ko-KR" altLang="en-US" dirty="0">
              <a:solidFill>
                <a:prstClr val="black"/>
              </a:solidFill>
              <a:latin typeface="맑은 고딕" panose="020F0502020204030204"/>
              <a:ea typeface="맑은 고딕" panose="020B0503020000020004" pitchFamily="50" charset="-127"/>
            </a:endParaRPr>
          </a:p>
        </p:txBody>
      </p:sp>
      <p:sp>
        <p:nvSpPr>
          <p:cNvPr id="113" name="TextBox 112">
            <a:extLst>
              <a:ext uri="{FF2B5EF4-FFF2-40B4-BE49-F238E27FC236}">
                <a16:creationId xmlns:a16="http://schemas.microsoft.com/office/drawing/2014/main" id="{C4012C61-F71B-4AD4-AA2A-9BFCD1D8FA61}"/>
              </a:ext>
            </a:extLst>
          </p:cNvPr>
          <p:cNvSpPr txBox="1"/>
          <p:nvPr/>
        </p:nvSpPr>
        <p:spPr>
          <a:xfrm>
            <a:off x="355111" y="5412593"/>
            <a:ext cx="2735492" cy="646331"/>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LAN: wired or wireless</a:t>
            </a:r>
          </a:p>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128" name="TextBox 127">
            <a:extLst>
              <a:ext uri="{FF2B5EF4-FFF2-40B4-BE49-F238E27FC236}">
                <a16:creationId xmlns:a16="http://schemas.microsoft.com/office/drawing/2014/main" id="{CCE7E692-2E3C-4DBE-BF59-CD4B585B7065}"/>
              </a:ext>
            </a:extLst>
          </p:cNvPr>
          <p:cNvSpPr txBox="1"/>
          <p:nvPr/>
        </p:nvSpPr>
        <p:spPr>
          <a:xfrm>
            <a:off x="1485336" y="5972627"/>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22737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311778-4646-4C91-AF6A-2901AB35AE4D}"/>
              </a:ext>
            </a:extLst>
          </p:cNvPr>
          <p:cNvSpPr>
            <a:spLocks noGrp="1"/>
          </p:cNvSpPr>
          <p:nvPr>
            <p:ph type="title"/>
          </p:nvPr>
        </p:nvSpPr>
        <p:spPr/>
        <p:txBody>
          <a:bodyPr/>
          <a:lstStyle/>
          <a:p>
            <a:r>
              <a:rPr lang="en-US" altLang="ko-KR" dirty="0"/>
              <a:t>Case 4</a:t>
            </a:r>
            <a:endParaRPr lang="ko-KR" altLang="en-US" dirty="0"/>
          </a:p>
        </p:txBody>
      </p:sp>
      <p:sp>
        <p:nvSpPr>
          <p:cNvPr id="3" name="바닥글 개체 틀 2">
            <a:extLst>
              <a:ext uri="{FF2B5EF4-FFF2-40B4-BE49-F238E27FC236}">
                <a16:creationId xmlns:a16="http://schemas.microsoft.com/office/drawing/2014/main" id="{714EE007-E57F-4D41-AD3D-3396E2085BA2}"/>
              </a:ext>
            </a:extLst>
          </p:cNvPr>
          <p:cNvSpPr>
            <a:spLocks noGrp="1"/>
          </p:cNvSpPr>
          <p:nvPr>
            <p:ph type="ftr" sz="quarter" idx="10"/>
          </p:nvPr>
        </p:nvSpPr>
        <p:spPr/>
        <p:txBody>
          <a:bodyPr/>
          <a:lstStyle/>
          <a:p>
            <a:pPr>
              <a:defRPr/>
            </a:pPr>
            <a:r>
              <a:rPr lang="en-US" altLang="pl-PL"/>
              <a:t>21-19-0002-00-0000</a:t>
            </a:r>
          </a:p>
        </p:txBody>
      </p:sp>
      <p:sp>
        <p:nvSpPr>
          <p:cNvPr id="4" name="슬라이드 번호 개체 틀 3">
            <a:extLst>
              <a:ext uri="{FF2B5EF4-FFF2-40B4-BE49-F238E27FC236}">
                <a16:creationId xmlns:a16="http://schemas.microsoft.com/office/drawing/2014/main" id="{E054BBAE-61FF-4C90-B4AB-37497A65556C}"/>
              </a:ext>
            </a:extLst>
          </p:cNvPr>
          <p:cNvSpPr>
            <a:spLocks noGrp="1"/>
          </p:cNvSpPr>
          <p:nvPr>
            <p:ph type="sldNum" sz="quarter" idx="11"/>
          </p:nvPr>
        </p:nvSpPr>
        <p:spPr/>
        <p:txBody>
          <a:bodyPr/>
          <a:lstStyle/>
          <a:p>
            <a:pPr>
              <a:defRPr/>
            </a:pPr>
            <a:fld id="{4CF27402-2C48-4A31-90B3-0422C1082987}" type="slidenum">
              <a:rPr lang="en-US" altLang="pl-PL" smtClean="0"/>
              <a:pPr>
                <a:defRPr/>
              </a:pPr>
              <a:t>6</a:t>
            </a:fld>
            <a:endParaRPr lang="en-US" altLang="pl-PL" dirty="0"/>
          </a:p>
        </p:txBody>
      </p:sp>
      <p:cxnSp>
        <p:nvCxnSpPr>
          <p:cNvPr id="29" name="직선 화살표 연결선 28">
            <a:extLst>
              <a:ext uri="{FF2B5EF4-FFF2-40B4-BE49-F238E27FC236}">
                <a16:creationId xmlns:a16="http://schemas.microsoft.com/office/drawing/2014/main" id="{97D916B5-BCFA-4319-963A-E50EBE5E9749}"/>
              </a:ext>
            </a:extLst>
          </p:cNvPr>
          <p:cNvCxnSpPr>
            <a:cxnSpLocks/>
            <a:endCxn id="36" idx="0"/>
          </p:cNvCxnSpPr>
          <p:nvPr/>
        </p:nvCxnSpPr>
        <p:spPr>
          <a:xfrm>
            <a:off x="3141205" y="2295726"/>
            <a:ext cx="13253" cy="1179778"/>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30" name="직선 화살표 연결선 29">
            <a:extLst>
              <a:ext uri="{FF2B5EF4-FFF2-40B4-BE49-F238E27FC236}">
                <a16:creationId xmlns:a16="http://schemas.microsoft.com/office/drawing/2014/main" id="{0F6B13FA-0A88-497C-9A7A-BEAA2B756337}"/>
              </a:ext>
            </a:extLst>
          </p:cNvPr>
          <p:cNvCxnSpPr>
            <a:cxnSpLocks/>
            <a:endCxn id="31" idx="0"/>
          </p:cNvCxnSpPr>
          <p:nvPr/>
        </p:nvCxnSpPr>
        <p:spPr>
          <a:xfrm>
            <a:off x="1097056" y="2295726"/>
            <a:ext cx="0" cy="1184260"/>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31" name="직사각형 30">
            <a:extLst>
              <a:ext uri="{FF2B5EF4-FFF2-40B4-BE49-F238E27FC236}">
                <a16:creationId xmlns:a16="http://schemas.microsoft.com/office/drawing/2014/main" id="{51C70DE6-5851-4ABF-A4D7-8DE9D0E00F3E}"/>
              </a:ext>
            </a:extLst>
          </p:cNvPr>
          <p:cNvSpPr/>
          <p:nvPr/>
        </p:nvSpPr>
        <p:spPr>
          <a:xfrm>
            <a:off x="724083" y="3479987"/>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2" name="직사각형 31">
            <a:extLst>
              <a:ext uri="{FF2B5EF4-FFF2-40B4-BE49-F238E27FC236}">
                <a16:creationId xmlns:a16="http://schemas.microsoft.com/office/drawing/2014/main" id="{9948B2BD-B2E9-4383-A00B-3FD17EECD2A0}"/>
              </a:ext>
            </a:extLst>
          </p:cNvPr>
          <p:cNvSpPr/>
          <p:nvPr/>
        </p:nvSpPr>
        <p:spPr>
          <a:xfrm>
            <a:off x="298051" y="1896240"/>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33" name="그룹 32">
            <a:extLst>
              <a:ext uri="{FF2B5EF4-FFF2-40B4-BE49-F238E27FC236}">
                <a16:creationId xmlns:a16="http://schemas.microsoft.com/office/drawing/2014/main" id="{2C9331C9-0C5B-4227-944E-95B98418C6A7}"/>
              </a:ext>
            </a:extLst>
          </p:cNvPr>
          <p:cNvGrpSpPr/>
          <p:nvPr/>
        </p:nvGrpSpPr>
        <p:grpSpPr>
          <a:xfrm>
            <a:off x="298053" y="2530449"/>
            <a:ext cx="3731581" cy="594570"/>
            <a:chOff x="2733486" y="3898214"/>
            <a:chExt cx="6758608" cy="1121675"/>
          </a:xfrm>
        </p:grpSpPr>
        <p:sp>
          <p:nvSpPr>
            <p:cNvPr id="34" name="구름 33">
              <a:extLst>
                <a:ext uri="{FF2B5EF4-FFF2-40B4-BE49-F238E27FC236}">
                  <a16:creationId xmlns:a16="http://schemas.microsoft.com/office/drawing/2014/main" id="{48DA74CB-F8E3-42FD-BCA5-EC3AEE22601C}"/>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5" name="TextBox 34">
              <a:extLst>
                <a:ext uri="{FF2B5EF4-FFF2-40B4-BE49-F238E27FC236}">
                  <a16:creationId xmlns:a16="http://schemas.microsoft.com/office/drawing/2014/main" id="{7E3AA5CC-37BD-4A42-8669-53537FE910FD}"/>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36" name="직사각형 35">
            <a:extLst>
              <a:ext uri="{FF2B5EF4-FFF2-40B4-BE49-F238E27FC236}">
                <a16:creationId xmlns:a16="http://schemas.microsoft.com/office/drawing/2014/main" id="{649DCF8C-24B6-4128-99AA-B8D11C50C336}"/>
              </a:ext>
            </a:extLst>
          </p:cNvPr>
          <p:cNvSpPr/>
          <p:nvPr/>
        </p:nvSpPr>
        <p:spPr>
          <a:xfrm>
            <a:off x="2781484" y="3475505"/>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7" name="TextBox 36">
            <a:extLst>
              <a:ext uri="{FF2B5EF4-FFF2-40B4-BE49-F238E27FC236}">
                <a16:creationId xmlns:a16="http://schemas.microsoft.com/office/drawing/2014/main" id="{A09540F5-B912-4D1B-9744-E6D4A94C65C1}"/>
              </a:ext>
            </a:extLst>
          </p:cNvPr>
          <p:cNvSpPr txBox="1"/>
          <p:nvPr/>
        </p:nvSpPr>
        <p:spPr>
          <a:xfrm>
            <a:off x="1722855" y="1386562"/>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4</a:t>
            </a:r>
            <a:endParaRPr lang="ko-KR" altLang="en-US" dirty="0">
              <a:solidFill>
                <a:prstClr val="black"/>
              </a:solidFill>
              <a:latin typeface="맑은 고딕" panose="020F0502020204030204"/>
              <a:ea typeface="맑은 고딕" panose="020B0503020000020004" pitchFamily="50" charset="-127"/>
            </a:endParaRPr>
          </a:p>
        </p:txBody>
      </p:sp>
      <p:sp>
        <p:nvSpPr>
          <p:cNvPr id="38" name="TextBox 37">
            <a:extLst>
              <a:ext uri="{FF2B5EF4-FFF2-40B4-BE49-F238E27FC236}">
                <a16:creationId xmlns:a16="http://schemas.microsoft.com/office/drawing/2014/main" id="{9693E52C-F203-4BC4-A5B7-2C6C5DA04EAC}"/>
              </a:ext>
            </a:extLst>
          </p:cNvPr>
          <p:cNvSpPr txBox="1"/>
          <p:nvPr/>
        </p:nvSpPr>
        <p:spPr>
          <a:xfrm>
            <a:off x="4110986" y="1383367"/>
            <a:ext cx="4953000" cy="2031325"/>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This is an extended version of case 2 - more than one HMD are connected to the remote server.</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 connected to a remote server like case 2 and the remote server is rendering or decoding VR content and send it back to the HMD.</a:t>
            </a:r>
          </a:p>
        </p:txBody>
      </p:sp>
      <p:sp>
        <p:nvSpPr>
          <p:cNvPr id="39" name="TextBox 38">
            <a:extLst>
              <a:ext uri="{FF2B5EF4-FFF2-40B4-BE49-F238E27FC236}">
                <a16:creationId xmlns:a16="http://schemas.microsoft.com/office/drawing/2014/main" id="{29428979-FAC2-4880-AEEB-EFD63BF80B75}"/>
              </a:ext>
            </a:extLst>
          </p:cNvPr>
          <p:cNvSpPr txBox="1"/>
          <p:nvPr/>
        </p:nvSpPr>
        <p:spPr>
          <a:xfrm>
            <a:off x="354317" y="5409642"/>
            <a:ext cx="2735492" cy="369332"/>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41" name="TextBox 40">
            <a:extLst>
              <a:ext uri="{FF2B5EF4-FFF2-40B4-BE49-F238E27FC236}">
                <a16:creationId xmlns:a16="http://schemas.microsoft.com/office/drawing/2014/main" id="{C0A093F4-07C4-443A-9E8E-958138717BC2}"/>
              </a:ext>
            </a:extLst>
          </p:cNvPr>
          <p:cNvSpPr txBox="1"/>
          <p:nvPr/>
        </p:nvSpPr>
        <p:spPr>
          <a:xfrm>
            <a:off x="1485336" y="5978038"/>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56150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BF4117-E429-4C67-9AC7-F1C20497B7EA}"/>
              </a:ext>
            </a:extLst>
          </p:cNvPr>
          <p:cNvSpPr>
            <a:spLocks noGrp="1"/>
          </p:cNvSpPr>
          <p:nvPr>
            <p:ph type="title"/>
          </p:nvPr>
        </p:nvSpPr>
        <p:spPr/>
        <p:txBody>
          <a:bodyPr/>
          <a:lstStyle/>
          <a:p>
            <a:r>
              <a:rPr lang="en-US" altLang="ko-KR" dirty="0"/>
              <a:t>Diagrams</a:t>
            </a:r>
            <a:endParaRPr lang="ko-KR" altLang="en-US" dirty="0"/>
          </a:p>
        </p:txBody>
      </p:sp>
      <p:sp>
        <p:nvSpPr>
          <p:cNvPr id="3" name="바닥글 개체 틀 2">
            <a:extLst>
              <a:ext uri="{FF2B5EF4-FFF2-40B4-BE49-F238E27FC236}">
                <a16:creationId xmlns:a16="http://schemas.microsoft.com/office/drawing/2014/main" id="{2D42E71E-C80E-4E36-A6C5-08DE7DEFA1FA}"/>
              </a:ext>
            </a:extLst>
          </p:cNvPr>
          <p:cNvSpPr>
            <a:spLocks noGrp="1"/>
          </p:cNvSpPr>
          <p:nvPr>
            <p:ph type="ftr" sz="quarter" idx="10"/>
          </p:nvPr>
        </p:nvSpPr>
        <p:spPr/>
        <p:txBody>
          <a:bodyPr/>
          <a:lstStyle/>
          <a:p>
            <a:pPr>
              <a:defRPr/>
            </a:pPr>
            <a:r>
              <a:rPr lang="en-US" altLang="pl-PL"/>
              <a:t>21-19-0002-00-0000</a:t>
            </a:r>
          </a:p>
        </p:txBody>
      </p:sp>
      <p:sp>
        <p:nvSpPr>
          <p:cNvPr id="4" name="슬라이드 번호 개체 틀 3">
            <a:extLst>
              <a:ext uri="{FF2B5EF4-FFF2-40B4-BE49-F238E27FC236}">
                <a16:creationId xmlns:a16="http://schemas.microsoft.com/office/drawing/2014/main" id="{BF696354-3601-46EF-9BC4-ABE430C8DE18}"/>
              </a:ext>
            </a:extLst>
          </p:cNvPr>
          <p:cNvSpPr>
            <a:spLocks noGrp="1"/>
          </p:cNvSpPr>
          <p:nvPr>
            <p:ph type="sldNum" sz="quarter" idx="11"/>
          </p:nvPr>
        </p:nvSpPr>
        <p:spPr/>
        <p:txBody>
          <a:bodyPr/>
          <a:lstStyle/>
          <a:p>
            <a:pPr>
              <a:defRPr/>
            </a:pPr>
            <a:fld id="{4CF27402-2C48-4A31-90B3-0422C1082987}" type="slidenum">
              <a:rPr lang="en-US" altLang="pl-PL" smtClean="0"/>
              <a:pPr>
                <a:defRPr/>
              </a:pPr>
              <a:t>7</a:t>
            </a:fld>
            <a:endParaRPr lang="en-US" altLang="pl-PL" dirty="0"/>
          </a:p>
        </p:txBody>
      </p:sp>
      <p:cxnSp>
        <p:nvCxnSpPr>
          <p:cNvPr id="49" name="직선 화살표 연결선 48">
            <a:extLst>
              <a:ext uri="{FF2B5EF4-FFF2-40B4-BE49-F238E27FC236}">
                <a16:creationId xmlns:a16="http://schemas.microsoft.com/office/drawing/2014/main" id="{B2E06787-95E8-42F9-BBB1-00BB722F56D6}"/>
              </a:ext>
            </a:extLst>
          </p:cNvPr>
          <p:cNvCxnSpPr>
            <a:cxnSpLocks/>
            <a:endCxn id="87" idx="0"/>
          </p:cNvCxnSpPr>
          <p:nvPr/>
        </p:nvCxnSpPr>
        <p:spPr>
          <a:xfrm>
            <a:off x="3323541" y="4476250"/>
            <a:ext cx="13253" cy="1179778"/>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0" name="직선 화살표 연결선 49">
            <a:extLst>
              <a:ext uri="{FF2B5EF4-FFF2-40B4-BE49-F238E27FC236}">
                <a16:creationId xmlns:a16="http://schemas.microsoft.com/office/drawing/2014/main" id="{E6220369-332A-4140-994A-8C74FC649DD2}"/>
              </a:ext>
            </a:extLst>
          </p:cNvPr>
          <p:cNvCxnSpPr>
            <a:cxnSpLocks/>
            <a:endCxn id="82" idx="0"/>
          </p:cNvCxnSpPr>
          <p:nvPr/>
        </p:nvCxnSpPr>
        <p:spPr>
          <a:xfrm>
            <a:off x="1279392" y="4476250"/>
            <a:ext cx="0" cy="1184260"/>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1" name="직선 화살표 연결선 50">
            <a:extLst>
              <a:ext uri="{FF2B5EF4-FFF2-40B4-BE49-F238E27FC236}">
                <a16:creationId xmlns:a16="http://schemas.microsoft.com/office/drawing/2014/main" id="{9AA5ABF1-4E9B-414B-A2D4-7B518563D5B0}"/>
              </a:ext>
            </a:extLst>
          </p:cNvPr>
          <p:cNvCxnSpPr>
            <a:cxnSpLocks/>
            <a:endCxn id="71" idx="0"/>
          </p:cNvCxnSpPr>
          <p:nvPr/>
        </p:nvCxnSpPr>
        <p:spPr>
          <a:xfrm>
            <a:off x="5945506" y="1930033"/>
            <a:ext cx="1" cy="1088162"/>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2" name="직선 화살표 연결선 51">
            <a:extLst>
              <a:ext uri="{FF2B5EF4-FFF2-40B4-BE49-F238E27FC236}">
                <a16:creationId xmlns:a16="http://schemas.microsoft.com/office/drawing/2014/main" id="{CC054DA1-383E-4ABB-8177-2F812F95FE2D}"/>
              </a:ext>
            </a:extLst>
          </p:cNvPr>
          <p:cNvCxnSpPr>
            <a:cxnSpLocks/>
            <a:endCxn id="80" idx="0"/>
          </p:cNvCxnSpPr>
          <p:nvPr/>
        </p:nvCxnSpPr>
        <p:spPr>
          <a:xfrm>
            <a:off x="7984357" y="1930033"/>
            <a:ext cx="18550" cy="1083680"/>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3" name="직선 화살표 연결선 52">
            <a:extLst>
              <a:ext uri="{FF2B5EF4-FFF2-40B4-BE49-F238E27FC236}">
                <a16:creationId xmlns:a16="http://schemas.microsoft.com/office/drawing/2014/main" id="{DE496F7E-B89B-4FA7-AE0B-579FED5DB588}"/>
              </a:ext>
            </a:extLst>
          </p:cNvPr>
          <p:cNvCxnSpPr>
            <a:cxnSpLocks/>
            <a:stCxn id="71" idx="2"/>
            <a:endCxn id="67" idx="0"/>
          </p:cNvCxnSpPr>
          <p:nvPr/>
        </p:nvCxnSpPr>
        <p:spPr>
          <a:xfrm>
            <a:off x="5945507" y="3417682"/>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4" name="직선 화살표 연결선 53">
            <a:extLst>
              <a:ext uri="{FF2B5EF4-FFF2-40B4-BE49-F238E27FC236}">
                <a16:creationId xmlns:a16="http://schemas.microsoft.com/office/drawing/2014/main" id="{7BF8408E-A1FA-4E4C-AFB0-9386D29B74EF}"/>
              </a:ext>
            </a:extLst>
          </p:cNvPr>
          <p:cNvCxnSpPr>
            <a:cxnSpLocks/>
            <a:stCxn id="80" idx="2"/>
            <a:endCxn id="76" idx="0"/>
          </p:cNvCxnSpPr>
          <p:nvPr/>
        </p:nvCxnSpPr>
        <p:spPr>
          <a:xfrm>
            <a:off x="8002908" y="3413200"/>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5" name="직선 화살표 연결선 54">
            <a:extLst>
              <a:ext uri="{FF2B5EF4-FFF2-40B4-BE49-F238E27FC236}">
                <a16:creationId xmlns:a16="http://schemas.microsoft.com/office/drawing/2014/main" id="{FDD5E43E-8359-4276-B1FF-E25BED994FAC}"/>
              </a:ext>
            </a:extLst>
          </p:cNvPr>
          <p:cNvCxnSpPr>
            <a:cxnSpLocks/>
            <a:stCxn id="89" idx="2"/>
            <a:endCxn id="57" idx="0"/>
          </p:cNvCxnSpPr>
          <p:nvPr/>
        </p:nvCxnSpPr>
        <p:spPr>
          <a:xfrm>
            <a:off x="1436576" y="1884241"/>
            <a:ext cx="3997" cy="1158574"/>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6" name="직선 화살표 연결선 55">
            <a:extLst>
              <a:ext uri="{FF2B5EF4-FFF2-40B4-BE49-F238E27FC236}">
                <a16:creationId xmlns:a16="http://schemas.microsoft.com/office/drawing/2014/main" id="{131E2519-DB31-4AC7-9C51-D598F8B815DB}"/>
              </a:ext>
            </a:extLst>
          </p:cNvPr>
          <p:cNvCxnSpPr>
            <a:cxnSpLocks/>
            <a:stCxn id="90" idx="2"/>
            <a:endCxn id="61" idx="0"/>
          </p:cNvCxnSpPr>
          <p:nvPr/>
        </p:nvCxnSpPr>
        <p:spPr>
          <a:xfrm>
            <a:off x="3507947" y="1884241"/>
            <a:ext cx="10757" cy="1158575"/>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57" name="직사각형 56">
            <a:extLst>
              <a:ext uri="{FF2B5EF4-FFF2-40B4-BE49-F238E27FC236}">
                <a16:creationId xmlns:a16="http://schemas.microsoft.com/office/drawing/2014/main" id="{47E736E9-0A79-43A2-BDDA-3046924F98A0}"/>
              </a:ext>
            </a:extLst>
          </p:cNvPr>
          <p:cNvSpPr/>
          <p:nvPr/>
        </p:nvSpPr>
        <p:spPr>
          <a:xfrm>
            <a:off x="1067599" y="3042816"/>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58" name="그룹 57">
            <a:extLst>
              <a:ext uri="{FF2B5EF4-FFF2-40B4-BE49-F238E27FC236}">
                <a16:creationId xmlns:a16="http://schemas.microsoft.com/office/drawing/2014/main" id="{9E3C23A8-C133-4544-9569-C8A867C2BC42}"/>
              </a:ext>
            </a:extLst>
          </p:cNvPr>
          <p:cNvGrpSpPr/>
          <p:nvPr/>
        </p:nvGrpSpPr>
        <p:grpSpPr>
          <a:xfrm>
            <a:off x="638698" y="2176887"/>
            <a:ext cx="1607485" cy="594570"/>
            <a:chOff x="2733486" y="3898214"/>
            <a:chExt cx="6758608" cy="1121675"/>
          </a:xfrm>
        </p:grpSpPr>
        <p:sp>
          <p:nvSpPr>
            <p:cNvPr id="59" name="구름 58">
              <a:extLst>
                <a:ext uri="{FF2B5EF4-FFF2-40B4-BE49-F238E27FC236}">
                  <a16:creationId xmlns:a16="http://schemas.microsoft.com/office/drawing/2014/main" id="{E4F9595A-F58B-46A0-8AA2-A3C5958B2146}"/>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0" name="TextBox 59">
              <a:extLst>
                <a:ext uri="{FF2B5EF4-FFF2-40B4-BE49-F238E27FC236}">
                  <a16:creationId xmlns:a16="http://schemas.microsoft.com/office/drawing/2014/main" id="{4FBF5618-9970-4A24-94D1-F45E06E61CC2}"/>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61" name="직사각형 60">
            <a:extLst>
              <a:ext uri="{FF2B5EF4-FFF2-40B4-BE49-F238E27FC236}">
                <a16:creationId xmlns:a16="http://schemas.microsoft.com/office/drawing/2014/main" id="{7CD7112B-D767-4D01-8248-F78D102A9E15}"/>
              </a:ext>
            </a:extLst>
          </p:cNvPr>
          <p:cNvSpPr/>
          <p:nvPr/>
        </p:nvSpPr>
        <p:spPr>
          <a:xfrm>
            <a:off x="3145730" y="3042816"/>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62" name="그룹 61">
            <a:extLst>
              <a:ext uri="{FF2B5EF4-FFF2-40B4-BE49-F238E27FC236}">
                <a16:creationId xmlns:a16="http://schemas.microsoft.com/office/drawing/2014/main" id="{02F2B985-9797-4F95-8D5A-FD057260B830}"/>
              </a:ext>
            </a:extLst>
          </p:cNvPr>
          <p:cNvGrpSpPr/>
          <p:nvPr/>
        </p:nvGrpSpPr>
        <p:grpSpPr>
          <a:xfrm>
            <a:off x="2716829" y="2176887"/>
            <a:ext cx="1607485" cy="594570"/>
            <a:chOff x="2733486" y="3898214"/>
            <a:chExt cx="6758608" cy="1121675"/>
          </a:xfrm>
        </p:grpSpPr>
        <p:sp>
          <p:nvSpPr>
            <p:cNvPr id="63" name="구름 62">
              <a:extLst>
                <a:ext uri="{FF2B5EF4-FFF2-40B4-BE49-F238E27FC236}">
                  <a16:creationId xmlns:a16="http://schemas.microsoft.com/office/drawing/2014/main" id="{A8B71DEB-12A0-4053-B569-DD62CB9F78BC}"/>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4" name="TextBox 63">
              <a:extLst>
                <a:ext uri="{FF2B5EF4-FFF2-40B4-BE49-F238E27FC236}">
                  <a16:creationId xmlns:a16="http://schemas.microsoft.com/office/drawing/2014/main" id="{08AF3026-C8DA-4F6D-BB69-0DE80B6D9C09}"/>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65" name="TextBox 64">
            <a:extLst>
              <a:ext uri="{FF2B5EF4-FFF2-40B4-BE49-F238E27FC236}">
                <a16:creationId xmlns:a16="http://schemas.microsoft.com/office/drawing/2014/main" id="{5B28D60A-0FFE-44BA-BF70-1A348F097B5B}"/>
              </a:ext>
            </a:extLst>
          </p:cNvPr>
          <p:cNvSpPr txBox="1"/>
          <p:nvPr/>
        </p:nvSpPr>
        <p:spPr>
          <a:xfrm>
            <a:off x="995590" y="988673"/>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1</a:t>
            </a:r>
            <a:endParaRPr lang="ko-KR" altLang="en-US" dirty="0">
              <a:solidFill>
                <a:prstClr val="black"/>
              </a:solidFill>
              <a:latin typeface="맑은 고딕" panose="020F0502020204030204"/>
              <a:ea typeface="맑은 고딕" panose="020B0503020000020004" pitchFamily="50" charset="-127"/>
            </a:endParaRPr>
          </a:p>
        </p:txBody>
      </p:sp>
      <p:sp>
        <p:nvSpPr>
          <p:cNvPr id="66" name="TextBox 65">
            <a:extLst>
              <a:ext uri="{FF2B5EF4-FFF2-40B4-BE49-F238E27FC236}">
                <a16:creationId xmlns:a16="http://schemas.microsoft.com/office/drawing/2014/main" id="{D7023ABD-7E66-404F-A39C-E0413A3B7093}"/>
              </a:ext>
            </a:extLst>
          </p:cNvPr>
          <p:cNvSpPr txBox="1"/>
          <p:nvPr/>
        </p:nvSpPr>
        <p:spPr>
          <a:xfrm>
            <a:off x="3011028" y="983880"/>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2</a:t>
            </a:r>
            <a:endParaRPr lang="ko-KR" altLang="en-US" dirty="0">
              <a:solidFill>
                <a:prstClr val="black"/>
              </a:solidFill>
              <a:latin typeface="맑은 고딕" panose="020F0502020204030204"/>
              <a:ea typeface="맑은 고딕" panose="020B0503020000020004" pitchFamily="50" charset="-127"/>
            </a:endParaRPr>
          </a:p>
        </p:txBody>
      </p:sp>
      <p:sp>
        <p:nvSpPr>
          <p:cNvPr id="67" name="직사각형 66">
            <a:extLst>
              <a:ext uri="{FF2B5EF4-FFF2-40B4-BE49-F238E27FC236}">
                <a16:creationId xmlns:a16="http://schemas.microsoft.com/office/drawing/2014/main" id="{C8E61AD7-C60D-40BF-BB5B-6E0B87FFDAEC}"/>
              </a:ext>
            </a:extLst>
          </p:cNvPr>
          <p:cNvSpPr/>
          <p:nvPr/>
        </p:nvSpPr>
        <p:spPr>
          <a:xfrm>
            <a:off x="5585786" y="4583029"/>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68" name="그룹 67">
            <a:extLst>
              <a:ext uri="{FF2B5EF4-FFF2-40B4-BE49-F238E27FC236}">
                <a16:creationId xmlns:a16="http://schemas.microsoft.com/office/drawing/2014/main" id="{C97E5A49-B602-4130-A762-B946A2D37F64}"/>
              </a:ext>
            </a:extLst>
          </p:cNvPr>
          <p:cNvGrpSpPr/>
          <p:nvPr/>
        </p:nvGrpSpPr>
        <p:grpSpPr>
          <a:xfrm>
            <a:off x="5155017" y="3698572"/>
            <a:ext cx="1607485" cy="594570"/>
            <a:chOff x="2733486" y="3898214"/>
            <a:chExt cx="6758608" cy="1121675"/>
          </a:xfrm>
        </p:grpSpPr>
        <p:sp>
          <p:nvSpPr>
            <p:cNvPr id="69" name="구름 68">
              <a:extLst>
                <a:ext uri="{FF2B5EF4-FFF2-40B4-BE49-F238E27FC236}">
                  <a16:creationId xmlns:a16="http://schemas.microsoft.com/office/drawing/2014/main" id="{8B5B43D6-45CA-473A-B83E-9DB8ED914A68}"/>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0" name="TextBox 69">
              <a:extLst>
                <a:ext uri="{FF2B5EF4-FFF2-40B4-BE49-F238E27FC236}">
                  <a16:creationId xmlns:a16="http://schemas.microsoft.com/office/drawing/2014/main" id="{7A467B3F-43B7-4990-B533-A56D3BE3CD60}"/>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71" name="직사각형 70">
            <a:extLst>
              <a:ext uri="{FF2B5EF4-FFF2-40B4-BE49-F238E27FC236}">
                <a16:creationId xmlns:a16="http://schemas.microsoft.com/office/drawing/2014/main" id="{27D8B177-F4DA-4548-8D3C-38D57BAA23D3}"/>
              </a:ext>
            </a:extLst>
          </p:cNvPr>
          <p:cNvSpPr/>
          <p:nvPr/>
        </p:nvSpPr>
        <p:spPr>
          <a:xfrm>
            <a:off x="5108417" y="3018196"/>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2" name="직사각형 71">
            <a:extLst>
              <a:ext uri="{FF2B5EF4-FFF2-40B4-BE49-F238E27FC236}">
                <a16:creationId xmlns:a16="http://schemas.microsoft.com/office/drawing/2014/main" id="{5793A587-A578-4AB3-9A8B-8A03811333EC}"/>
              </a:ext>
            </a:extLst>
          </p:cNvPr>
          <p:cNvSpPr/>
          <p:nvPr/>
        </p:nvSpPr>
        <p:spPr>
          <a:xfrm>
            <a:off x="5108416" y="1535028"/>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73" name="그룹 72">
            <a:extLst>
              <a:ext uri="{FF2B5EF4-FFF2-40B4-BE49-F238E27FC236}">
                <a16:creationId xmlns:a16="http://schemas.microsoft.com/office/drawing/2014/main" id="{0B0A1C9A-55CF-4469-935C-39F51C637BD5}"/>
              </a:ext>
            </a:extLst>
          </p:cNvPr>
          <p:cNvGrpSpPr/>
          <p:nvPr/>
        </p:nvGrpSpPr>
        <p:grpSpPr>
          <a:xfrm>
            <a:off x="5108416" y="2151469"/>
            <a:ext cx="3731581" cy="594570"/>
            <a:chOff x="2733486" y="3898214"/>
            <a:chExt cx="6758608" cy="1121675"/>
          </a:xfrm>
        </p:grpSpPr>
        <p:sp>
          <p:nvSpPr>
            <p:cNvPr id="74" name="구름 73">
              <a:extLst>
                <a:ext uri="{FF2B5EF4-FFF2-40B4-BE49-F238E27FC236}">
                  <a16:creationId xmlns:a16="http://schemas.microsoft.com/office/drawing/2014/main" id="{877B3C5D-1922-4BE4-9333-89A708F9BECB}"/>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5" name="TextBox 74">
              <a:extLst>
                <a:ext uri="{FF2B5EF4-FFF2-40B4-BE49-F238E27FC236}">
                  <a16:creationId xmlns:a16="http://schemas.microsoft.com/office/drawing/2014/main" id="{DA36E67F-80A0-4C45-998A-568BFF357317}"/>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76" name="직사각형 75">
            <a:extLst>
              <a:ext uri="{FF2B5EF4-FFF2-40B4-BE49-F238E27FC236}">
                <a16:creationId xmlns:a16="http://schemas.microsoft.com/office/drawing/2014/main" id="{F44072E5-4E66-4A39-9735-AF952C609405}"/>
              </a:ext>
            </a:extLst>
          </p:cNvPr>
          <p:cNvSpPr/>
          <p:nvPr/>
        </p:nvSpPr>
        <p:spPr>
          <a:xfrm>
            <a:off x="7643187" y="4578547"/>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77" name="그룹 76">
            <a:extLst>
              <a:ext uri="{FF2B5EF4-FFF2-40B4-BE49-F238E27FC236}">
                <a16:creationId xmlns:a16="http://schemas.microsoft.com/office/drawing/2014/main" id="{413FCE80-5195-4507-A7EB-A58F04E80E64}"/>
              </a:ext>
            </a:extLst>
          </p:cNvPr>
          <p:cNvGrpSpPr/>
          <p:nvPr/>
        </p:nvGrpSpPr>
        <p:grpSpPr>
          <a:xfrm>
            <a:off x="7212418" y="3694090"/>
            <a:ext cx="1607485" cy="594570"/>
            <a:chOff x="2733486" y="3898214"/>
            <a:chExt cx="6758608" cy="1121675"/>
          </a:xfrm>
        </p:grpSpPr>
        <p:sp>
          <p:nvSpPr>
            <p:cNvPr id="78" name="구름 77">
              <a:extLst>
                <a:ext uri="{FF2B5EF4-FFF2-40B4-BE49-F238E27FC236}">
                  <a16:creationId xmlns:a16="http://schemas.microsoft.com/office/drawing/2014/main" id="{B536766F-9AB9-4DBD-9140-C97FEE51D877}"/>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9" name="TextBox 78">
              <a:extLst>
                <a:ext uri="{FF2B5EF4-FFF2-40B4-BE49-F238E27FC236}">
                  <a16:creationId xmlns:a16="http://schemas.microsoft.com/office/drawing/2014/main" id="{BE1DDFF9-2E7C-4346-8CB0-52CB77BDC194}"/>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80" name="직사각형 79">
            <a:extLst>
              <a:ext uri="{FF2B5EF4-FFF2-40B4-BE49-F238E27FC236}">
                <a16:creationId xmlns:a16="http://schemas.microsoft.com/office/drawing/2014/main" id="{BE32B835-C4DF-4158-9096-F3AE843EC56B}"/>
              </a:ext>
            </a:extLst>
          </p:cNvPr>
          <p:cNvSpPr/>
          <p:nvPr/>
        </p:nvSpPr>
        <p:spPr>
          <a:xfrm>
            <a:off x="7165818" y="3013714"/>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1" name="TextBox 80">
            <a:extLst>
              <a:ext uri="{FF2B5EF4-FFF2-40B4-BE49-F238E27FC236}">
                <a16:creationId xmlns:a16="http://schemas.microsoft.com/office/drawing/2014/main" id="{0D4AB9C8-DD42-4673-834D-D428B9BBFCF8}"/>
              </a:ext>
            </a:extLst>
          </p:cNvPr>
          <p:cNvSpPr txBox="1"/>
          <p:nvPr/>
        </p:nvSpPr>
        <p:spPr>
          <a:xfrm>
            <a:off x="6533219" y="983880"/>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3</a:t>
            </a:r>
            <a:endParaRPr lang="ko-KR" altLang="en-US" dirty="0">
              <a:solidFill>
                <a:prstClr val="black"/>
              </a:solidFill>
              <a:latin typeface="맑은 고딕" panose="020F0502020204030204"/>
              <a:ea typeface="맑은 고딕" panose="020B0503020000020004" pitchFamily="50" charset="-127"/>
            </a:endParaRPr>
          </a:p>
        </p:txBody>
      </p:sp>
      <p:sp>
        <p:nvSpPr>
          <p:cNvPr id="82" name="직사각형 81">
            <a:extLst>
              <a:ext uri="{FF2B5EF4-FFF2-40B4-BE49-F238E27FC236}">
                <a16:creationId xmlns:a16="http://schemas.microsoft.com/office/drawing/2014/main" id="{F178D625-CBC1-40A4-BEFA-3073D4062666}"/>
              </a:ext>
            </a:extLst>
          </p:cNvPr>
          <p:cNvSpPr/>
          <p:nvPr/>
        </p:nvSpPr>
        <p:spPr>
          <a:xfrm>
            <a:off x="906419" y="5660511"/>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3" name="직사각형 82">
            <a:extLst>
              <a:ext uri="{FF2B5EF4-FFF2-40B4-BE49-F238E27FC236}">
                <a16:creationId xmlns:a16="http://schemas.microsoft.com/office/drawing/2014/main" id="{04993093-D932-45B3-9A70-66564A6518D7}"/>
              </a:ext>
            </a:extLst>
          </p:cNvPr>
          <p:cNvSpPr/>
          <p:nvPr/>
        </p:nvSpPr>
        <p:spPr>
          <a:xfrm>
            <a:off x="480387" y="4076764"/>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84" name="그룹 83">
            <a:extLst>
              <a:ext uri="{FF2B5EF4-FFF2-40B4-BE49-F238E27FC236}">
                <a16:creationId xmlns:a16="http://schemas.microsoft.com/office/drawing/2014/main" id="{0A729F4C-4009-4BB2-8D10-41D1F4FEAC42}"/>
              </a:ext>
            </a:extLst>
          </p:cNvPr>
          <p:cNvGrpSpPr/>
          <p:nvPr/>
        </p:nvGrpSpPr>
        <p:grpSpPr>
          <a:xfrm>
            <a:off x="450850" y="4831029"/>
            <a:ext cx="3731581" cy="594570"/>
            <a:chOff x="2733486" y="3898214"/>
            <a:chExt cx="6758608" cy="1121675"/>
          </a:xfrm>
        </p:grpSpPr>
        <p:sp>
          <p:nvSpPr>
            <p:cNvPr id="85" name="구름 84">
              <a:extLst>
                <a:ext uri="{FF2B5EF4-FFF2-40B4-BE49-F238E27FC236}">
                  <a16:creationId xmlns:a16="http://schemas.microsoft.com/office/drawing/2014/main" id="{5BC3D3F2-AA3F-4D74-BA26-25F81D828CE9}"/>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6" name="TextBox 85">
              <a:extLst>
                <a:ext uri="{FF2B5EF4-FFF2-40B4-BE49-F238E27FC236}">
                  <a16:creationId xmlns:a16="http://schemas.microsoft.com/office/drawing/2014/main" id="{13F63DA3-D3C0-473D-AEFB-D3C3D83769F4}"/>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87" name="직사각형 86">
            <a:extLst>
              <a:ext uri="{FF2B5EF4-FFF2-40B4-BE49-F238E27FC236}">
                <a16:creationId xmlns:a16="http://schemas.microsoft.com/office/drawing/2014/main" id="{609C5ECA-37BE-45CA-A9D3-A448DC7729FE}"/>
              </a:ext>
            </a:extLst>
          </p:cNvPr>
          <p:cNvSpPr/>
          <p:nvPr/>
        </p:nvSpPr>
        <p:spPr>
          <a:xfrm>
            <a:off x="2963820" y="5656029"/>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8" name="TextBox 87">
            <a:extLst>
              <a:ext uri="{FF2B5EF4-FFF2-40B4-BE49-F238E27FC236}">
                <a16:creationId xmlns:a16="http://schemas.microsoft.com/office/drawing/2014/main" id="{982051FA-7CEE-4197-A381-0B88032BB0F6}"/>
              </a:ext>
            </a:extLst>
          </p:cNvPr>
          <p:cNvSpPr txBox="1"/>
          <p:nvPr/>
        </p:nvSpPr>
        <p:spPr>
          <a:xfrm>
            <a:off x="1905190" y="3525616"/>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4</a:t>
            </a:r>
            <a:endParaRPr lang="ko-KR" altLang="en-US" dirty="0">
              <a:solidFill>
                <a:prstClr val="black"/>
              </a:solidFill>
              <a:latin typeface="맑은 고딕" panose="020F0502020204030204"/>
              <a:ea typeface="맑은 고딕" panose="020B0503020000020004" pitchFamily="50" charset="-127"/>
            </a:endParaRPr>
          </a:p>
        </p:txBody>
      </p:sp>
      <p:sp>
        <p:nvSpPr>
          <p:cNvPr id="89" name="직사각형 88">
            <a:extLst>
              <a:ext uri="{FF2B5EF4-FFF2-40B4-BE49-F238E27FC236}">
                <a16:creationId xmlns:a16="http://schemas.microsoft.com/office/drawing/2014/main" id="{E4147918-3780-417C-BF13-9DBF699E20CE}"/>
              </a:ext>
            </a:extLst>
          </p:cNvPr>
          <p:cNvSpPr/>
          <p:nvPr/>
        </p:nvSpPr>
        <p:spPr>
          <a:xfrm>
            <a:off x="599486" y="1484755"/>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0" name="직사각형 89">
            <a:extLst>
              <a:ext uri="{FF2B5EF4-FFF2-40B4-BE49-F238E27FC236}">
                <a16:creationId xmlns:a16="http://schemas.microsoft.com/office/drawing/2014/main" id="{ECCF3A82-8EB8-421C-930F-F88EEDCF49F4}"/>
              </a:ext>
            </a:extLst>
          </p:cNvPr>
          <p:cNvSpPr/>
          <p:nvPr/>
        </p:nvSpPr>
        <p:spPr>
          <a:xfrm>
            <a:off x="2578625" y="1484754"/>
            <a:ext cx="1858642"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1" name="TextBox 90">
            <a:extLst>
              <a:ext uri="{FF2B5EF4-FFF2-40B4-BE49-F238E27FC236}">
                <a16:creationId xmlns:a16="http://schemas.microsoft.com/office/drawing/2014/main" id="{6D422290-9978-4E0F-8C3C-A919F0C65150}"/>
              </a:ext>
            </a:extLst>
          </p:cNvPr>
          <p:cNvSpPr txBox="1"/>
          <p:nvPr/>
        </p:nvSpPr>
        <p:spPr>
          <a:xfrm>
            <a:off x="5430954" y="5243687"/>
            <a:ext cx="2735492" cy="646331"/>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LAN: wired or wireless</a:t>
            </a:r>
          </a:p>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92" name="TextBox 91">
            <a:extLst>
              <a:ext uri="{FF2B5EF4-FFF2-40B4-BE49-F238E27FC236}">
                <a16:creationId xmlns:a16="http://schemas.microsoft.com/office/drawing/2014/main" id="{6C2AE935-E996-4A62-9D0F-4E35EE200A35}"/>
              </a:ext>
            </a:extLst>
          </p:cNvPr>
          <p:cNvSpPr txBox="1"/>
          <p:nvPr/>
        </p:nvSpPr>
        <p:spPr>
          <a:xfrm>
            <a:off x="958740" y="6123801"/>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94826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US" altLang="ko-KR" dirty="0"/>
              <a:t>Industry Problems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10"/>
          </p:nvPr>
        </p:nvSpPr>
        <p:spPr/>
        <p:txBody>
          <a:bodyPr/>
          <a:lstStyle/>
          <a:p>
            <a:r>
              <a:rPr lang="en-US" altLang="ko-KR"/>
              <a:t>21-19-0002-00-0000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11"/>
          </p:nvPr>
        </p:nvSpPr>
        <p:spPr/>
        <p:txBody>
          <a:bodyPr/>
          <a:lstStyle/>
          <a:p>
            <a:fld id="{7415E7A1-C024-4955-BFDD-BFFB64410B76}" type="slidenum">
              <a:rPr lang="ko-KR" altLang="en-US" smtClean="0"/>
              <a:pPr/>
              <a:t>8</a:t>
            </a:fld>
            <a:endParaRPr lang="ko-KR" altLang="en-US"/>
          </a:p>
        </p:txBody>
      </p:sp>
      <p:grpSp>
        <p:nvGrpSpPr>
          <p:cNvPr id="22" name="그룹 21">
            <a:extLst>
              <a:ext uri="{FF2B5EF4-FFF2-40B4-BE49-F238E27FC236}">
                <a16:creationId xmlns:a16="http://schemas.microsoft.com/office/drawing/2014/main" id="{689E3776-BE19-4616-83C8-D61DC505C4F4}"/>
              </a:ext>
            </a:extLst>
          </p:cNvPr>
          <p:cNvGrpSpPr/>
          <p:nvPr/>
        </p:nvGrpSpPr>
        <p:grpSpPr>
          <a:xfrm>
            <a:off x="585349" y="3670438"/>
            <a:ext cx="4088858" cy="2437494"/>
            <a:chOff x="3122022" y="1066800"/>
            <a:chExt cx="7752079" cy="4472357"/>
          </a:xfrm>
        </p:grpSpPr>
        <p:pic>
          <p:nvPicPr>
            <p:cNvPr id="23" name="Picture 2" descr="C:\Users\HyunTaek Kim\Desktop\94582-004-FC5B44D5.jpg">
              <a:extLst>
                <a:ext uri="{FF2B5EF4-FFF2-40B4-BE49-F238E27FC236}">
                  <a16:creationId xmlns:a16="http://schemas.microsoft.com/office/drawing/2014/main" id="{4402FF52-C3BA-434E-8F16-8F9E45C75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63185CC8-F21A-4084-9404-7357DCDE4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직선 연결선 24">
              <a:extLst>
                <a:ext uri="{FF2B5EF4-FFF2-40B4-BE49-F238E27FC236}">
                  <a16:creationId xmlns:a16="http://schemas.microsoft.com/office/drawing/2014/main" id="{C24F82B9-8F25-4BF6-B850-509B0645C84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grpSp>
      <p:sp>
        <p:nvSpPr>
          <p:cNvPr id="27" name="TextBox 26">
            <a:extLst>
              <a:ext uri="{FF2B5EF4-FFF2-40B4-BE49-F238E27FC236}">
                <a16:creationId xmlns:a16="http://schemas.microsoft.com/office/drawing/2014/main" id="{75EC477C-2EB9-485E-8957-7D36A72F7C19}"/>
              </a:ext>
            </a:extLst>
          </p:cNvPr>
          <p:cNvSpPr txBox="1"/>
          <p:nvPr/>
        </p:nvSpPr>
        <p:spPr>
          <a:xfrm>
            <a:off x="5391465" y="914400"/>
            <a:ext cx="3615899" cy="5444054"/>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16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1600"/>
            </a:lvl2pPr>
          </a:lstStyle>
          <a:p>
            <a:r>
              <a:rPr lang="en-US" altLang="ko-KR" sz="1800" dirty="0"/>
              <a:t>VR sickness is a subset of Motion Sickness</a:t>
            </a:r>
          </a:p>
          <a:p>
            <a:r>
              <a:rPr lang="en-US" altLang="ko-KR" sz="1800" dirty="0"/>
              <a:t>The IG focuses on the VR HMD based VR Sickness only</a:t>
            </a:r>
          </a:p>
          <a:p>
            <a:r>
              <a:rPr lang="en-US" altLang="ko-KR" sz="1800" dirty="0"/>
              <a:t>Caused by the mismatch between the visually received information and the vestibular system</a:t>
            </a:r>
          </a:p>
          <a:p>
            <a:r>
              <a:rPr lang="en-US" altLang="ko-KR" sz="1800" dirty="0"/>
              <a:t>Various Standard Organizations such as IEEE 3079, IEEE 2048, </a:t>
            </a:r>
            <a:r>
              <a:rPr lang="en-US" altLang="ko-KR" sz="1800" dirty="0" err="1"/>
              <a:t>Khronos</a:t>
            </a:r>
            <a:r>
              <a:rPr lang="en-US" altLang="ko-KR" sz="1800" dirty="0"/>
              <a:t> Group, ISO/IEC JTC1/SC24, SC29 WG11(MPEG), W3C, ITU-T SG12 are developing technical standards for VR</a:t>
            </a:r>
          </a:p>
        </p:txBody>
      </p:sp>
      <p:grpSp>
        <p:nvGrpSpPr>
          <p:cNvPr id="5" name="그룹 4">
            <a:extLst>
              <a:ext uri="{FF2B5EF4-FFF2-40B4-BE49-F238E27FC236}">
                <a16:creationId xmlns:a16="http://schemas.microsoft.com/office/drawing/2014/main" id="{D4B95099-59B1-454A-BC96-036AED58F178}"/>
              </a:ext>
            </a:extLst>
          </p:cNvPr>
          <p:cNvGrpSpPr/>
          <p:nvPr/>
        </p:nvGrpSpPr>
        <p:grpSpPr>
          <a:xfrm>
            <a:off x="422276" y="1197769"/>
            <a:ext cx="4883562" cy="2258472"/>
            <a:chOff x="1588168" y="2080775"/>
            <a:chExt cx="8113551" cy="3645574"/>
          </a:xfrm>
        </p:grpSpPr>
        <p:sp>
          <p:nvSpPr>
            <p:cNvPr id="6" name="타원 5">
              <a:extLst>
                <a:ext uri="{FF2B5EF4-FFF2-40B4-BE49-F238E27FC236}">
                  <a16:creationId xmlns:a16="http://schemas.microsoft.com/office/drawing/2014/main" id="{037AEE1A-478F-4558-82E2-F5D60A9C4BD2}"/>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7" name="타원 6">
              <a:extLst>
                <a:ext uri="{FF2B5EF4-FFF2-40B4-BE49-F238E27FC236}">
                  <a16:creationId xmlns:a16="http://schemas.microsoft.com/office/drawing/2014/main" id="{7D02C100-7BAC-4747-B333-AE1296EF719C}"/>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8" name="타원 7">
              <a:extLst>
                <a:ext uri="{FF2B5EF4-FFF2-40B4-BE49-F238E27FC236}">
                  <a16:creationId xmlns:a16="http://schemas.microsoft.com/office/drawing/2014/main" id="{D0C42240-B9E2-4C27-8602-FCE9D912EB2E}"/>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9" name="TextBox 8">
              <a:extLst>
                <a:ext uri="{FF2B5EF4-FFF2-40B4-BE49-F238E27FC236}">
                  <a16:creationId xmlns:a16="http://schemas.microsoft.com/office/drawing/2014/main" id="{300D14F0-7CE2-4F27-B9A0-65A2BAB12E65}"/>
                </a:ext>
              </a:extLst>
            </p:cNvPr>
            <p:cNvSpPr txBox="1"/>
            <p:nvPr/>
          </p:nvSpPr>
          <p:spPr>
            <a:xfrm>
              <a:off x="1717521" y="3447503"/>
              <a:ext cx="1468816" cy="811522"/>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Car Sickness</a:t>
              </a:r>
              <a:endParaRPr lang="ko-KR" altLang="en-US" sz="825" b="1" dirty="0">
                <a:latin typeface="Times New Roman" panose="02020603050405020304" pitchFamily="18" charset="0"/>
                <a:cs typeface="Times New Roman" panose="02020603050405020304" pitchFamily="18" charset="0"/>
              </a:endParaRPr>
            </a:p>
          </p:txBody>
        </p:sp>
        <p:sp>
          <p:nvSpPr>
            <p:cNvPr id="10" name="타원 9">
              <a:extLst>
                <a:ext uri="{FF2B5EF4-FFF2-40B4-BE49-F238E27FC236}">
                  <a16:creationId xmlns:a16="http://schemas.microsoft.com/office/drawing/2014/main" id="{C365B1BE-FD35-4A32-9299-F849D682C9DA}"/>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1" name="타원 10">
              <a:extLst>
                <a:ext uri="{FF2B5EF4-FFF2-40B4-BE49-F238E27FC236}">
                  <a16:creationId xmlns:a16="http://schemas.microsoft.com/office/drawing/2014/main" id="{A447FB23-E9D0-43C9-B2D1-FE01E6CCE484}"/>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2" name="TextBox 11">
              <a:extLst>
                <a:ext uri="{FF2B5EF4-FFF2-40B4-BE49-F238E27FC236}">
                  <a16:creationId xmlns:a16="http://schemas.microsoft.com/office/drawing/2014/main" id="{E2219809-F273-46D7-8F66-AA8D041A84D3}"/>
                </a:ext>
              </a:extLst>
            </p:cNvPr>
            <p:cNvSpPr txBox="1"/>
            <p:nvPr/>
          </p:nvSpPr>
          <p:spPr>
            <a:xfrm>
              <a:off x="3074750" y="4086234"/>
              <a:ext cx="1601602" cy="513964"/>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Air Sickness</a:t>
              </a:r>
              <a:endParaRPr lang="ko-KR" altLang="en-US" sz="825" b="1" dirty="0">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B5E98E1F-6DC2-4F34-89E4-14DBD036AD1F}"/>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4" name="타원 13">
              <a:extLst>
                <a:ext uri="{FF2B5EF4-FFF2-40B4-BE49-F238E27FC236}">
                  <a16:creationId xmlns:a16="http://schemas.microsoft.com/office/drawing/2014/main" id="{ECB3A27D-6DA1-4394-8CBD-DC7341E529BE}"/>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5" name="TextBox 14">
              <a:extLst>
                <a:ext uri="{FF2B5EF4-FFF2-40B4-BE49-F238E27FC236}">
                  <a16:creationId xmlns:a16="http://schemas.microsoft.com/office/drawing/2014/main" id="{6EB87253-D1A6-4E8C-AD80-043BF5AB4CA8}"/>
                </a:ext>
              </a:extLst>
            </p:cNvPr>
            <p:cNvSpPr txBox="1"/>
            <p:nvPr/>
          </p:nvSpPr>
          <p:spPr>
            <a:xfrm>
              <a:off x="3390020" y="3173912"/>
              <a:ext cx="1468816" cy="811522"/>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Sea Sickness</a:t>
              </a:r>
              <a:endParaRPr lang="ko-KR" altLang="en-US" sz="825" b="1" dirty="0">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666B2F9A-82C2-4DF9-9363-38D8BAF28EDE}"/>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7" name="TextBox 16">
              <a:extLst>
                <a:ext uri="{FF2B5EF4-FFF2-40B4-BE49-F238E27FC236}">
                  <a16:creationId xmlns:a16="http://schemas.microsoft.com/office/drawing/2014/main" id="{F336F2AA-D65A-4A09-A0A4-C1111022F0F5}"/>
                </a:ext>
              </a:extLst>
            </p:cNvPr>
            <p:cNvSpPr txBox="1"/>
            <p:nvPr/>
          </p:nvSpPr>
          <p:spPr>
            <a:xfrm>
              <a:off x="3623700" y="4904951"/>
              <a:ext cx="1876841" cy="513964"/>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Space Sickness</a:t>
              </a:r>
              <a:endParaRPr lang="ko-KR" altLang="en-US" sz="825"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62ED88-3AE2-45CB-A191-7DD196F77A6F}"/>
                </a:ext>
              </a:extLst>
            </p:cNvPr>
            <p:cNvSpPr txBox="1"/>
            <p:nvPr/>
          </p:nvSpPr>
          <p:spPr>
            <a:xfrm>
              <a:off x="4355648" y="2080775"/>
              <a:ext cx="2494423" cy="649217"/>
            </a:xfrm>
            <a:prstGeom prst="rect">
              <a:avLst/>
            </a:prstGeom>
            <a:noFill/>
          </p:spPr>
          <p:txBody>
            <a:bodyPr wrap="none" rtlCol="0">
              <a:spAutoFit/>
            </a:bodyPr>
            <a:lstStyle/>
            <a:p>
              <a:pPr algn="ctr"/>
              <a:r>
                <a:rPr lang="en-US" altLang="ko-KR" sz="1200" b="1" dirty="0">
                  <a:latin typeface="Times New Roman" panose="02020603050405020304" pitchFamily="18" charset="0"/>
                  <a:cs typeface="Times New Roman" panose="02020603050405020304" pitchFamily="18" charset="0"/>
                </a:rPr>
                <a:t>Motion</a:t>
              </a:r>
              <a:r>
                <a:rPr lang="ko-KR" altLang="en-US" sz="1200" b="1" dirty="0">
                  <a:latin typeface="Times New Roman" panose="02020603050405020304" pitchFamily="18" charset="0"/>
                  <a:cs typeface="Times New Roman" panose="02020603050405020304" pitchFamily="18" charset="0"/>
                </a:rPr>
                <a:t> </a:t>
              </a:r>
              <a:r>
                <a:rPr lang="en-US" altLang="ko-KR" sz="1200" b="1" dirty="0">
                  <a:latin typeface="Times New Roman" panose="02020603050405020304" pitchFamily="18" charset="0"/>
                  <a:cs typeface="Times New Roman" panose="02020603050405020304" pitchFamily="18" charset="0"/>
                </a:rPr>
                <a:t>Sickness</a:t>
              </a:r>
              <a:endParaRPr lang="ko-KR" altLang="en-US" sz="12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A67E114-E809-46C5-B12D-F9FF21ADFBF6}"/>
                </a:ext>
              </a:extLst>
            </p:cNvPr>
            <p:cNvSpPr txBox="1"/>
            <p:nvPr/>
          </p:nvSpPr>
          <p:spPr>
            <a:xfrm>
              <a:off x="6947135" y="3278514"/>
              <a:ext cx="2001390" cy="595116"/>
            </a:xfrm>
            <a:prstGeom prst="rect">
              <a:avLst/>
            </a:prstGeom>
            <a:noFill/>
          </p:spPr>
          <p:txBody>
            <a:bodyPr wrap="none" rtlCol="0">
              <a:spAutoFit/>
            </a:bodyPr>
            <a:lstStyle/>
            <a:p>
              <a:r>
                <a:rPr lang="en-US" altLang="ko-KR" sz="1050" b="1" dirty="0">
                  <a:latin typeface="Times New Roman" panose="02020603050405020304" pitchFamily="18" charset="0"/>
                  <a:cs typeface="Times New Roman" panose="02020603050405020304" pitchFamily="18" charset="0"/>
                </a:rPr>
                <a:t>Cybersickness</a:t>
              </a:r>
              <a:endParaRPr lang="ko-KR" altLang="en-US" sz="105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334D15-0834-4F52-BBB9-4FC8D64603F9}"/>
                </a:ext>
              </a:extLst>
            </p:cNvPr>
            <p:cNvSpPr txBox="1"/>
            <p:nvPr/>
          </p:nvSpPr>
          <p:spPr>
            <a:xfrm>
              <a:off x="5924955" y="2735987"/>
              <a:ext cx="2542136" cy="595116"/>
            </a:xfrm>
            <a:prstGeom prst="rect">
              <a:avLst/>
            </a:prstGeom>
            <a:noFill/>
          </p:spPr>
          <p:txBody>
            <a:bodyPr wrap="none" rtlCol="0">
              <a:spAutoFit/>
            </a:bodyPr>
            <a:lstStyle/>
            <a:p>
              <a:r>
                <a:rPr lang="en-US" altLang="ko-KR" sz="1050" b="1" dirty="0">
                  <a:solidFill>
                    <a:schemeClr val="bg1"/>
                  </a:solidFill>
                  <a:latin typeface="Times New Roman" panose="02020603050405020304" pitchFamily="18" charset="0"/>
                  <a:cs typeface="Times New Roman" panose="02020603050405020304" pitchFamily="18" charset="0"/>
                </a:rPr>
                <a:t>Simulator</a:t>
              </a:r>
              <a:r>
                <a:rPr lang="ko-KR" altLang="en-US" sz="1050" b="1" dirty="0">
                  <a:solidFill>
                    <a:schemeClr val="bg1"/>
                  </a:solidFill>
                  <a:latin typeface="Times New Roman" panose="02020603050405020304" pitchFamily="18" charset="0"/>
                  <a:cs typeface="Times New Roman" panose="02020603050405020304" pitchFamily="18" charset="0"/>
                </a:rPr>
                <a:t> </a:t>
              </a:r>
              <a:r>
                <a:rPr lang="en-US" altLang="ko-KR" sz="1050" b="1" dirty="0">
                  <a:solidFill>
                    <a:schemeClr val="bg1"/>
                  </a:solidFill>
                  <a:latin typeface="Times New Roman" panose="02020603050405020304" pitchFamily="18" charset="0"/>
                  <a:cs typeface="Times New Roman" panose="02020603050405020304" pitchFamily="18" charset="0"/>
                </a:rPr>
                <a:t>Sickness</a:t>
              </a:r>
              <a:endParaRPr lang="ko-KR" altLang="en-US" sz="105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8771D8F-9FAA-4B75-9046-5B01DD550DFF}"/>
                </a:ext>
              </a:extLst>
            </p:cNvPr>
            <p:cNvSpPr txBox="1"/>
            <p:nvPr/>
          </p:nvSpPr>
          <p:spPr>
            <a:xfrm>
              <a:off x="7618984" y="3939232"/>
              <a:ext cx="1788276" cy="595116"/>
            </a:xfrm>
            <a:prstGeom prst="rect">
              <a:avLst/>
            </a:prstGeom>
            <a:noFill/>
          </p:spPr>
          <p:txBody>
            <a:bodyPr wrap="none" rtlCol="0">
              <a:spAutoFit/>
            </a:bodyPr>
            <a:lstStyle/>
            <a:p>
              <a:r>
                <a:rPr lang="en-US" altLang="ko-KR" sz="1050" b="1" dirty="0">
                  <a:solidFill>
                    <a:schemeClr val="bg1"/>
                  </a:solidFill>
                  <a:latin typeface="Times New Roman" panose="02020603050405020304" pitchFamily="18" charset="0"/>
                  <a:cs typeface="Times New Roman" panose="02020603050405020304" pitchFamily="18" charset="0"/>
                </a:rPr>
                <a:t>VR Sickness</a:t>
              </a:r>
              <a:endParaRPr lang="ko-KR" altLang="en-US" sz="1050" b="1" dirty="0">
                <a:solidFill>
                  <a:schemeClr val="bg1"/>
                </a:solidFill>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id="{24A36510-DC54-41A1-8F18-2108DAAB2831}"/>
              </a:ext>
            </a:extLst>
          </p:cNvPr>
          <p:cNvSpPr txBox="1"/>
          <p:nvPr/>
        </p:nvSpPr>
        <p:spPr>
          <a:xfrm>
            <a:off x="2743458" y="6139743"/>
            <a:ext cx="2364750" cy="461665"/>
          </a:xfrm>
          <a:prstGeom prst="rect">
            <a:avLst/>
          </a:prstGeom>
          <a:noFill/>
        </p:spPr>
        <p:txBody>
          <a:bodyPr wrap="none" rtlCol="0">
            <a:spAutoFit/>
          </a:bodyPr>
          <a:lstStyle/>
          <a:p>
            <a:r>
              <a:rPr lang="en-US" altLang="ko-KR" sz="1200" b="1" dirty="0"/>
              <a:t>※ VR: Virtual Reality</a:t>
            </a:r>
          </a:p>
          <a:p>
            <a:r>
              <a:rPr lang="en-US" altLang="ko-KR" sz="1200" b="1" dirty="0"/>
              <a:t>※ HMD:</a:t>
            </a:r>
            <a:r>
              <a:rPr lang="ko-KR" altLang="en-US" sz="1200" b="1" dirty="0"/>
              <a:t> </a:t>
            </a:r>
            <a:r>
              <a:rPr lang="en-US" altLang="ko-KR" sz="1200" b="1" dirty="0"/>
              <a:t>Head Mounted Display</a:t>
            </a:r>
            <a:endParaRPr lang="ko-KR" altLang="en-US" sz="1200" b="1" dirty="0"/>
          </a:p>
        </p:txBody>
      </p:sp>
    </p:spTree>
    <p:extLst>
      <p:ext uri="{BB962C8B-B14F-4D97-AF65-F5344CB8AC3E}">
        <p14:creationId xmlns:p14="http://schemas.microsoft.com/office/powerpoint/2010/main" val="1245800825"/>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2708</TotalTime>
  <Words>1755</Words>
  <Application>Microsoft Office PowerPoint</Application>
  <PresentationFormat>화면 슬라이드 쇼(4:3)</PresentationFormat>
  <Paragraphs>227</Paragraphs>
  <Slides>16</Slides>
  <Notes>3</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16</vt:i4>
      </vt:variant>
    </vt:vector>
  </HeadingPairs>
  <TitlesOfParts>
    <vt:vector size="24" baseType="lpstr">
      <vt:lpstr>Rotis Sans Serif for Nokia</vt:lpstr>
      <vt:lpstr>맑은 고딕</vt:lpstr>
      <vt:lpstr>Arial</vt:lpstr>
      <vt:lpstr>Calibri</vt:lpstr>
      <vt:lpstr>Times</vt:lpstr>
      <vt:lpstr>Times New Roman</vt:lpstr>
      <vt:lpstr>Wingdings</vt:lpstr>
      <vt:lpstr>blank presentation</vt:lpstr>
      <vt:lpstr>PowerPoint 프레젠테이션</vt:lpstr>
      <vt:lpstr>PowerPoint 프레젠테이션</vt:lpstr>
      <vt:lpstr>Use Cases</vt:lpstr>
      <vt:lpstr>Case 1</vt:lpstr>
      <vt:lpstr>Case 2</vt:lpstr>
      <vt:lpstr>Case 3</vt:lpstr>
      <vt:lpstr>Case 4</vt:lpstr>
      <vt:lpstr>Diagrams</vt:lpstr>
      <vt:lpstr>Industry Problems</vt:lpstr>
      <vt:lpstr>Technical Requirements for VR QoE</vt:lpstr>
      <vt:lpstr>Technical Challenges</vt:lpstr>
      <vt:lpstr>Industry Relevance</vt:lpstr>
      <vt:lpstr>IEEE 802.21 Interest Group Activities</vt:lpstr>
      <vt:lpstr>Test Sequences (Defined by ISO/IEC MPEG Standard-I)</vt:lpstr>
      <vt:lpstr>SG Scopes</vt:lpstr>
      <vt:lpstr>Next Steps for SG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Sangkwon Jeong</cp:lastModifiedBy>
  <cp:revision>228</cp:revision>
  <dcterms:created xsi:type="dcterms:W3CDTF">2017-08-15T12:18:13Z</dcterms:created>
  <dcterms:modified xsi:type="dcterms:W3CDTF">2019-01-07T10:20:11Z</dcterms:modified>
</cp:coreProperties>
</file>