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8"/>
  </p:notesMasterIdLst>
  <p:sldIdLst>
    <p:sldId id="348" r:id="rId2"/>
    <p:sldId id="349" r:id="rId3"/>
    <p:sldId id="384" r:id="rId4"/>
    <p:sldId id="385" r:id="rId5"/>
    <p:sldId id="386" r:id="rId6"/>
    <p:sldId id="387" r:id="rId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2121" autoAdjust="0"/>
  </p:normalViewPr>
  <p:slideViewPr>
    <p:cSldViewPr snapToGrid="0">
      <p:cViewPr varScale="1">
        <p:scale>
          <a:sx n="139" d="100"/>
          <a:sy n="139" d="100"/>
        </p:scale>
        <p:origin x="1032" y="114"/>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2018-12-18</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21-18-0078-00-0000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21-18-0078-00-0000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21-18-0078-00-0000</a:t>
            </a:r>
          </a:p>
          <a:p>
            <a:pPr marL="535781" indent="-535781">
              <a:buClr>
                <a:srgbClr val="FAFD00"/>
              </a:buClr>
              <a:buNone/>
            </a:pPr>
            <a:r>
              <a:rPr lang="en-US" altLang="pl-PL" sz="2400" dirty="0">
                <a:cs typeface="Times New Roman" panose="02020603050405020304" pitchFamily="18" charset="0"/>
              </a:rPr>
              <a:t>Title: Proposal for SG Activities</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December 18, 2018</a:t>
            </a:r>
          </a:p>
          <a:p>
            <a:pPr>
              <a:buClr>
                <a:srgbClr val="FAFD00"/>
              </a:buClr>
              <a:buFontTx/>
              <a:buNone/>
            </a:pPr>
            <a:r>
              <a:rPr lang="en-US" altLang="pl-PL" sz="2400" dirty="0">
                <a:cs typeface="Times New Roman" panose="02020603050405020304" pitchFamily="18" charset="0"/>
              </a:rPr>
              <a:t>Presented at IEEE 802.21 Teleconference</a:t>
            </a:r>
          </a:p>
          <a:p>
            <a:pPr>
              <a:lnSpc>
                <a:spcPct val="13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ea typeface="ＭＳ Ｐゴシック" panose="020B0600070205080204" pitchFamily="34" charset="-128"/>
              <a:cs typeface="Times New Roman" panose="02020603050405020304" pitchFamily="18" charset="0"/>
            </a:endParaRPr>
          </a:p>
          <a:p>
            <a:pPr marL="2778125" indent="0">
              <a:lnSpc>
                <a:spcPct val="130000"/>
              </a:lnSpc>
              <a:buClr>
                <a:srgbClr val="FAFD00"/>
              </a:buClr>
              <a:buFontTx/>
              <a:buNone/>
            </a:pPr>
            <a:r>
              <a:rPr lang="en-US" altLang="pl-PL" sz="2400" b="1" dirty="0">
                <a:ea typeface="ＭＳ Ｐゴシック" panose="020B0600070205080204" pitchFamily="34" charset="-128"/>
                <a:cs typeface="Times New Roman" panose="02020603050405020304" pitchFamily="18" charset="0"/>
              </a:rPr>
              <a:t>Jeong, Sangkwon Peter (JoyFun)</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The purpose of this document is to inform the current status of SG and to discuss how the SG is going to be developed and what directions the SG should move forward in the future with the WG members.</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21-18-0078-00-0000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21-18-0078-00-0000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EF45BA7-B617-4D65-8CA7-1E4C54E4B96B}"/>
              </a:ext>
            </a:extLst>
          </p:cNvPr>
          <p:cNvSpPr>
            <a:spLocks noGrp="1"/>
          </p:cNvSpPr>
          <p:nvPr>
            <p:ph type="title"/>
          </p:nvPr>
        </p:nvSpPr>
        <p:spPr/>
        <p:txBody>
          <a:bodyPr/>
          <a:lstStyle/>
          <a:p>
            <a:r>
              <a:rPr lang="en-US" altLang="ko-KR" dirty="0"/>
              <a:t>Progress Report</a:t>
            </a:r>
            <a:endParaRPr lang="ko-KR" altLang="en-US" dirty="0"/>
          </a:p>
        </p:txBody>
      </p:sp>
      <p:sp>
        <p:nvSpPr>
          <p:cNvPr id="3" name="바닥글 개체 틀 2">
            <a:extLst>
              <a:ext uri="{FF2B5EF4-FFF2-40B4-BE49-F238E27FC236}">
                <a16:creationId xmlns:a16="http://schemas.microsoft.com/office/drawing/2014/main" id="{41FA3B15-E7D9-4E52-A437-ED99D8C50B7D}"/>
              </a:ext>
            </a:extLst>
          </p:cNvPr>
          <p:cNvSpPr>
            <a:spLocks noGrp="1"/>
          </p:cNvSpPr>
          <p:nvPr>
            <p:ph type="ftr" sz="quarter" idx="4294967295"/>
          </p:nvPr>
        </p:nvSpPr>
        <p:spPr/>
        <p:txBody>
          <a:bodyPr/>
          <a:lstStyle/>
          <a:p>
            <a:r>
              <a:rPr lang="en-US" altLang="ko-KR"/>
              <a:t>21-18-0078-00-0000</a:t>
            </a:r>
            <a:endParaRPr lang="ko-KR" altLang="en-US" dirty="0"/>
          </a:p>
        </p:txBody>
      </p:sp>
      <p:sp>
        <p:nvSpPr>
          <p:cNvPr id="4" name="슬라이드 번호 개체 틀 3">
            <a:extLst>
              <a:ext uri="{FF2B5EF4-FFF2-40B4-BE49-F238E27FC236}">
                <a16:creationId xmlns:a16="http://schemas.microsoft.com/office/drawing/2014/main" id="{C1E4F087-D4C7-4280-9194-4370E74CB6F6}"/>
              </a:ext>
            </a:extLst>
          </p:cNvPr>
          <p:cNvSpPr>
            <a:spLocks noGrp="1"/>
          </p:cNvSpPr>
          <p:nvPr>
            <p:ph type="sldNum" sz="quarter" idx="4294967295"/>
          </p:nvPr>
        </p:nvSpPr>
        <p:spPr/>
        <p:txBody>
          <a:bodyPr/>
          <a:lstStyle/>
          <a:p>
            <a:fld id="{7415E7A1-C024-4955-BFDD-BFFB64410B76}" type="slidenum">
              <a:rPr lang="ko-KR" altLang="en-US" smtClean="0"/>
              <a:pPr/>
              <a:t>2</a:t>
            </a:fld>
            <a:endParaRPr lang="ko-KR" altLang="en-US"/>
          </a:p>
        </p:txBody>
      </p:sp>
      <p:sp>
        <p:nvSpPr>
          <p:cNvPr id="10" name="TextBox 9">
            <a:extLst>
              <a:ext uri="{FF2B5EF4-FFF2-40B4-BE49-F238E27FC236}">
                <a16:creationId xmlns:a16="http://schemas.microsoft.com/office/drawing/2014/main" id="{EF39E195-69C6-43B1-BDC8-5508A71B65F8}"/>
              </a:ext>
            </a:extLst>
          </p:cNvPr>
          <p:cNvSpPr txBox="1"/>
          <p:nvPr/>
        </p:nvSpPr>
        <p:spPr>
          <a:xfrm>
            <a:off x="436562" y="973484"/>
            <a:ext cx="8270875" cy="5444054"/>
          </a:xfrm>
          <a:prstGeom prst="rect">
            <a:avLst/>
          </a:prstGeom>
          <a:noFill/>
        </p:spPr>
        <p:txBody>
          <a:bodyPr wrap="square" rtlCol="0">
            <a:spAutoFit/>
          </a:bodyPr>
          <a:lstStyle>
            <a:defPPr>
              <a:defRPr lang="ko-KR"/>
            </a:defPPr>
            <a:lvl1pPr marL="354013" indent="-354013">
              <a:lnSpc>
                <a:spcPct val="150000"/>
              </a:lnSpc>
              <a:buFont typeface="Wingdings" panose="05000000000000000000" pitchFamily="2" charset="2"/>
              <a:buChar char="v"/>
              <a:defRPr sz="1600" b="1" spc="-75">
                <a:solidFill>
                  <a:schemeClr val="tx2"/>
                </a:solidFill>
                <a:ea typeface="나눔고딕" panose="020D0604000000000000" pitchFamily="50" charset="-127"/>
              </a:defRPr>
            </a:lvl1pPr>
            <a:lvl2pPr marL="742950" lvl="1" indent="-285750">
              <a:lnSpc>
                <a:spcPct val="150000"/>
              </a:lnSpc>
              <a:buFont typeface="Wingdings" panose="05000000000000000000" pitchFamily="2" charset="2"/>
              <a:buChar char="l"/>
              <a:defRPr sz="1600"/>
            </a:lvl2pPr>
          </a:lstStyle>
          <a:p>
            <a:r>
              <a:rPr lang="en-US" altLang="ko-KR" sz="1800" dirty="0">
                <a:latin typeface="+mj-lt"/>
              </a:rPr>
              <a:t>‘Network Enablers for Seamless HMD based VR Content Service’  IG has been officially ended in the last November Bangkok meeting and the EC has approved the formation of SG under the same name during the EC closing plenary meeting.</a:t>
            </a:r>
          </a:p>
          <a:p>
            <a:r>
              <a:rPr lang="en-US" altLang="ko-KR" sz="1800" dirty="0">
                <a:latin typeface="+mj-lt"/>
              </a:rPr>
              <a:t>During the approval process, other WG chairs such as 802.1 and 802.3 were concerned that the scope of this SG may be too broad as some of the use cases were related to their WG scopes and the members of 802.21 WG members are too small to carry the SG under 802.21 WG.</a:t>
            </a:r>
          </a:p>
          <a:p>
            <a:r>
              <a:rPr lang="en-US" altLang="ko-KR" sz="1800" dirty="0" err="1">
                <a:latin typeface="+mj-lt"/>
              </a:rPr>
              <a:t>Subir</a:t>
            </a:r>
            <a:r>
              <a:rPr lang="en-US" altLang="ko-KR" sz="1800" dirty="0">
                <a:latin typeface="+mj-lt"/>
              </a:rPr>
              <a:t> explained the past activities of IG under 802.21 WG and informed other EC members that the SG can accept any participants from other 802 WGs. However, </a:t>
            </a:r>
            <a:r>
              <a:rPr lang="en-US" altLang="ko-KR" sz="1800" dirty="0" err="1">
                <a:latin typeface="+mj-lt"/>
              </a:rPr>
              <a:t>Subir</a:t>
            </a:r>
            <a:r>
              <a:rPr lang="en-US" altLang="ko-KR" sz="1800" dirty="0">
                <a:latin typeface="+mj-lt"/>
              </a:rPr>
              <a:t> was able to convince the EC members that the SG should be formed under 802.21 SG.</a:t>
            </a:r>
          </a:p>
          <a:p>
            <a:r>
              <a:rPr lang="en-US" altLang="ko-KR" sz="1800" dirty="0">
                <a:latin typeface="+mj-lt"/>
              </a:rPr>
              <a:t>In order to dispel the concerns raised in the EC closing plenary, the scopes of SG need to be properly defined and structured so that other 802 professionals are interested in joining.</a:t>
            </a:r>
          </a:p>
        </p:txBody>
      </p:sp>
    </p:spTree>
    <p:extLst>
      <p:ext uri="{BB962C8B-B14F-4D97-AF65-F5344CB8AC3E}">
        <p14:creationId xmlns:p14="http://schemas.microsoft.com/office/powerpoint/2010/main" val="88611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06848EC-8A2D-48A9-8D9C-24E0E64E6FF1}"/>
              </a:ext>
            </a:extLst>
          </p:cNvPr>
          <p:cNvSpPr>
            <a:spLocks noGrp="1"/>
          </p:cNvSpPr>
          <p:nvPr>
            <p:ph type="title"/>
          </p:nvPr>
        </p:nvSpPr>
        <p:spPr/>
        <p:txBody>
          <a:bodyPr/>
          <a:lstStyle/>
          <a:p>
            <a:r>
              <a:rPr lang="en-US" altLang="ko-KR" dirty="0"/>
              <a:t>802.21 WG</a:t>
            </a:r>
            <a:r>
              <a:rPr lang="ko-KR" altLang="en-US" dirty="0"/>
              <a:t> </a:t>
            </a:r>
            <a:r>
              <a:rPr lang="en-US" altLang="ko-KR" dirty="0"/>
              <a:t>Name Change</a:t>
            </a:r>
            <a:endParaRPr lang="ko-KR" altLang="en-US" dirty="0"/>
          </a:p>
        </p:txBody>
      </p:sp>
      <p:sp>
        <p:nvSpPr>
          <p:cNvPr id="3" name="바닥글 개체 틀 2">
            <a:extLst>
              <a:ext uri="{FF2B5EF4-FFF2-40B4-BE49-F238E27FC236}">
                <a16:creationId xmlns:a16="http://schemas.microsoft.com/office/drawing/2014/main" id="{BF185BAE-3A71-4399-9B96-87DF37E47E0E}"/>
              </a:ext>
            </a:extLst>
          </p:cNvPr>
          <p:cNvSpPr>
            <a:spLocks noGrp="1"/>
          </p:cNvSpPr>
          <p:nvPr>
            <p:ph type="ftr" sz="quarter" idx="10"/>
          </p:nvPr>
        </p:nvSpPr>
        <p:spPr/>
        <p:txBody>
          <a:bodyPr/>
          <a:lstStyle/>
          <a:p>
            <a:pPr>
              <a:defRPr/>
            </a:pPr>
            <a:r>
              <a:rPr lang="en-US" altLang="pl-PL"/>
              <a:t>21-18-0078-00-0000</a:t>
            </a:r>
          </a:p>
        </p:txBody>
      </p:sp>
      <p:sp>
        <p:nvSpPr>
          <p:cNvPr id="4" name="슬라이드 번호 개체 틀 3">
            <a:extLst>
              <a:ext uri="{FF2B5EF4-FFF2-40B4-BE49-F238E27FC236}">
                <a16:creationId xmlns:a16="http://schemas.microsoft.com/office/drawing/2014/main" id="{40A02A34-15B1-4E22-A147-7C045AC1DF92}"/>
              </a:ext>
            </a:extLst>
          </p:cNvPr>
          <p:cNvSpPr>
            <a:spLocks noGrp="1"/>
          </p:cNvSpPr>
          <p:nvPr>
            <p:ph type="sldNum" sz="quarter" idx="11"/>
          </p:nvPr>
        </p:nvSpPr>
        <p:spPr/>
        <p:txBody>
          <a:bodyPr/>
          <a:lstStyle/>
          <a:p>
            <a:pPr>
              <a:defRPr/>
            </a:pPr>
            <a:fld id="{4CF27402-2C48-4A31-90B3-0422C1082987}" type="slidenum">
              <a:rPr lang="en-US" altLang="pl-PL" smtClean="0"/>
              <a:pPr>
                <a:defRPr/>
              </a:pPr>
              <a:t>3</a:t>
            </a:fld>
            <a:endParaRPr lang="en-US" altLang="pl-PL" dirty="0"/>
          </a:p>
        </p:txBody>
      </p:sp>
      <p:sp>
        <p:nvSpPr>
          <p:cNvPr id="5" name="TextBox 4">
            <a:extLst>
              <a:ext uri="{FF2B5EF4-FFF2-40B4-BE49-F238E27FC236}">
                <a16:creationId xmlns:a16="http://schemas.microsoft.com/office/drawing/2014/main" id="{5E472D19-AAE5-4BDA-B513-E88A76103259}"/>
              </a:ext>
            </a:extLst>
          </p:cNvPr>
          <p:cNvSpPr txBox="1"/>
          <p:nvPr/>
        </p:nvSpPr>
        <p:spPr>
          <a:xfrm>
            <a:off x="436562" y="1174652"/>
            <a:ext cx="8270875" cy="5028556"/>
          </a:xfrm>
          <a:prstGeom prst="rect">
            <a:avLst/>
          </a:prstGeom>
          <a:noFill/>
        </p:spPr>
        <p:txBody>
          <a:bodyPr wrap="square" rtlCol="0">
            <a:spAutoFit/>
          </a:bodyPr>
          <a:lstStyle>
            <a:defPPr>
              <a:defRPr lang="ko-KR"/>
            </a:defPPr>
            <a:lvl1pPr marL="354013" indent="-354013">
              <a:lnSpc>
                <a:spcPct val="150000"/>
              </a:lnSpc>
              <a:buFont typeface="Wingdings" panose="05000000000000000000" pitchFamily="2" charset="2"/>
              <a:buChar char="v"/>
              <a:defRPr sz="1600" b="1" spc="-75">
                <a:solidFill>
                  <a:schemeClr val="tx2"/>
                </a:solidFill>
                <a:ea typeface="나눔고딕" panose="020D0604000000000000" pitchFamily="50" charset="-127"/>
              </a:defRPr>
            </a:lvl1pPr>
            <a:lvl2pPr marL="742950" lvl="1" indent="-285750">
              <a:lnSpc>
                <a:spcPct val="150000"/>
              </a:lnSpc>
              <a:buFont typeface="Wingdings" panose="05000000000000000000" pitchFamily="2" charset="2"/>
              <a:buChar char="l"/>
              <a:defRPr sz="1600"/>
            </a:lvl2pPr>
          </a:lstStyle>
          <a:p>
            <a:r>
              <a:rPr lang="en-US" altLang="ko-KR" sz="1800" dirty="0"/>
              <a:t>Current name for IEEE 802.21 WG</a:t>
            </a:r>
            <a:r>
              <a:rPr lang="ko-KR" altLang="en-US" sz="1800" dirty="0"/>
              <a:t> </a:t>
            </a:r>
            <a:r>
              <a:rPr lang="en-US" altLang="ko-KR" sz="1800" dirty="0"/>
              <a:t>is</a:t>
            </a:r>
            <a:r>
              <a:rPr lang="ko-KR" altLang="en-US" sz="1800" dirty="0"/>
              <a:t> </a:t>
            </a:r>
            <a:r>
              <a:rPr lang="en-US" altLang="ko-KR" sz="1800" dirty="0"/>
              <a:t>‘</a:t>
            </a:r>
            <a:r>
              <a:rPr lang="en-US" altLang="pl-PL" sz="1800" dirty="0">
                <a:cs typeface="Times New Roman" panose="02020603050405020304" pitchFamily="18" charset="0"/>
              </a:rPr>
              <a:t>MEDIA INDEPENDENT SERVICES </a:t>
            </a:r>
            <a:r>
              <a:rPr lang="en-US" altLang="ko-KR" sz="1800" dirty="0"/>
              <a:t>’ and the standard paper for the WG has been already published. For the further development and standard and accommodation of future demand, the WG may need to change the name so that it can cover variety of future topics.</a:t>
            </a:r>
          </a:p>
          <a:p>
            <a:r>
              <a:rPr lang="en-US" altLang="ko-KR" sz="1800" dirty="0"/>
              <a:t>The name change may allow the services including both wired and wireless network requirements and allow other 802 WG professionals to join.</a:t>
            </a:r>
          </a:p>
          <a:p>
            <a:r>
              <a:rPr lang="en-US" altLang="ko-KR" sz="1800" dirty="0"/>
              <a:t>The network services for the newly rising technology may demand more convergence of both wired and wireless network; hence, the new name may be drafted to accommodate these demands.</a:t>
            </a:r>
          </a:p>
          <a:p>
            <a:r>
              <a:rPr lang="en-US" altLang="ko-KR" sz="1800" dirty="0"/>
              <a:t>If 802.21 WG can make the scope broader by changing the name, it could help to dispel some of the concerns that other 802 WG chairs raised during the EC plenary and allow 802.21 WG to become a bigger group.</a:t>
            </a:r>
          </a:p>
        </p:txBody>
      </p:sp>
    </p:spTree>
    <p:extLst>
      <p:ext uri="{BB962C8B-B14F-4D97-AF65-F5344CB8AC3E}">
        <p14:creationId xmlns:p14="http://schemas.microsoft.com/office/powerpoint/2010/main" val="323888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06848EC-8A2D-48A9-8D9C-24E0E64E6FF1}"/>
              </a:ext>
            </a:extLst>
          </p:cNvPr>
          <p:cNvSpPr>
            <a:spLocks noGrp="1"/>
          </p:cNvSpPr>
          <p:nvPr>
            <p:ph type="title"/>
          </p:nvPr>
        </p:nvSpPr>
        <p:spPr/>
        <p:txBody>
          <a:bodyPr/>
          <a:lstStyle/>
          <a:p>
            <a:r>
              <a:rPr lang="en-US" altLang="ko-KR" dirty="0"/>
              <a:t>SG Operation Plan</a:t>
            </a:r>
            <a:endParaRPr lang="ko-KR" altLang="en-US" dirty="0"/>
          </a:p>
        </p:txBody>
      </p:sp>
      <p:sp>
        <p:nvSpPr>
          <p:cNvPr id="3" name="바닥글 개체 틀 2">
            <a:extLst>
              <a:ext uri="{FF2B5EF4-FFF2-40B4-BE49-F238E27FC236}">
                <a16:creationId xmlns:a16="http://schemas.microsoft.com/office/drawing/2014/main" id="{BF185BAE-3A71-4399-9B96-87DF37E47E0E}"/>
              </a:ext>
            </a:extLst>
          </p:cNvPr>
          <p:cNvSpPr>
            <a:spLocks noGrp="1"/>
          </p:cNvSpPr>
          <p:nvPr>
            <p:ph type="ftr" sz="quarter" idx="10"/>
          </p:nvPr>
        </p:nvSpPr>
        <p:spPr/>
        <p:txBody>
          <a:bodyPr/>
          <a:lstStyle/>
          <a:p>
            <a:pPr>
              <a:defRPr/>
            </a:pPr>
            <a:r>
              <a:rPr lang="en-US" altLang="pl-PL"/>
              <a:t>21-18-0078-00-0000</a:t>
            </a:r>
          </a:p>
        </p:txBody>
      </p:sp>
      <p:sp>
        <p:nvSpPr>
          <p:cNvPr id="4" name="슬라이드 번호 개체 틀 3">
            <a:extLst>
              <a:ext uri="{FF2B5EF4-FFF2-40B4-BE49-F238E27FC236}">
                <a16:creationId xmlns:a16="http://schemas.microsoft.com/office/drawing/2014/main" id="{40A02A34-15B1-4E22-A147-7C045AC1DF92}"/>
              </a:ext>
            </a:extLst>
          </p:cNvPr>
          <p:cNvSpPr>
            <a:spLocks noGrp="1"/>
          </p:cNvSpPr>
          <p:nvPr>
            <p:ph type="sldNum" sz="quarter" idx="11"/>
          </p:nvPr>
        </p:nvSpPr>
        <p:spPr/>
        <p:txBody>
          <a:bodyPr/>
          <a:lstStyle/>
          <a:p>
            <a:pPr>
              <a:defRPr/>
            </a:pPr>
            <a:fld id="{4CF27402-2C48-4A31-90B3-0422C1082987}" type="slidenum">
              <a:rPr lang="en-US" altLang="pl-PL" smtClean="0"/>
              <a:pPr>
                <a:defRPr/>
              </a:pPr>
              <a:t>4</a:t>
            </a:fld>
            <a:endParaRPr lang="en-US" altLang="pl-PL" dirty="0"/>
          </a:p>
        </p:txBody>
      </p:sp>
      <p:sp>
        <p:nvSpPr>
          <p:cNvPr id="5" name="TextBox 4">
            <a:extLst>
              <a:ext uri="{FF2B5EF4-FFF2-40B4-BE49-F238E27FC236}">
                <a16:creationId xmlns:a16="http://schemas.microsoft.com/office/drawing/2014/main" id="{5E472D19-AAE5-4BDA-B513-E88A76103259}"/>
              </a:ext>
            </a:extLst>
          </p:cNvPr>
          <p:cNvSpPr txBox="1"/>
          <p:nvPr/>
        </p:nvSpPr>
        <p:spPr>
          <a:xfrm>
            <a:off x="436562" y="1174652"/>
            <a:ext cx="8270875" cy="3782061"/>
          </a:xfrm>
          <a:prstGeom prst="rect">
            <a:avLst/>
          </a:prstGeom>
          <a:noFill/>
        </p:spPr>
        <p:txBody>
          <a:bodyPr wrap="square" rtlCol="0">
            <a:spAutoFit/>
          </a:bodyPr>
          <a:lstStyle>
            <a:defPPr>
              <a:defRPr lang="ko-KR"/>
            </a:defPPr>
            <a:lvl1pPr marL="354013" indent="-354013">
              <a:lnSpc>
                <a:spcPct val="150000"/>
              </a:lnSpc>
              <a:buFont typeface="Wingdings" panose="05000000000000000000" pitchFamily="2" charset="2"/>
              <a:buChar char="v"/>
              <a:defRPr sz="1600" b="1" spc="-75">
                <a:solidFill>
                  <a:schemeClr val="tx2"/>
                </a:solidFill>
                <a:ea typeface="나눔고딕" panose="020D0604000000000000" pitchFamily="50" charset="-127"/>
              </a:defRPr>
            </a:lvl1pPr>
            <a:lvl2pPr marL="742950" lvl="1" indent="-285750">
              <a:lnSpc>
                <a:spcPct val="150000"/>
              </a:lnSpc>
              <a:buFont typeface="Wingdings" panose="05000000000000000000" pitchFamily="2" charset="2"/>
              <a:buChar char="l"/>
              <a:defRPr sz="1600"/>
            </a:lvl2pPr>
          </a:lstStyle>
          <a:p>
            <a:r>
              <a:rPr lang="en-US" altLang="ko-KR" sz="1800" dirty="0"/>
              <a:t>Name Change of the current SG (Network Enablers for Seamless HMD based VR Content Service)</a:t>
            </a:r>
          </a:p>
          <a:p>
            <a:pPr lvl="1"/>
            <a:r>
              <a:rPr lang="en-US" altLang="ko-KR" sz="1800" dirty="0"/>
              <a:t>Perhaps we can come up with a shorter name?</a:t>
            </a:r>
          </a:p>
          <a:p>
            <a:r>
              <a:rPr lang="en-US" altLang="ko-KR" sz="1800" dirty="0"/>
              <a:t>SG follows the regulations and guidelines set by the 802.21 WG</a:t>
            </a:r>
          </a:p>
          <a:p>
            <a:r>
              <a:rPr lang="en-US" altLang="ko-KR" sz="1800" dirty="0"/>
              <a:t>SG will set up 4 sessions for IEEE 802 meetings </a:t>
            </a:r>
          </a:p>
          <a:p>
            <a:pPr lvl="1"/>
            <a:r>
              <a:rPr lang="en-US" altLang="ko-KR" sz="1800" dirty="0"/>
              <a:t>For the interim, SG should set up a joint session with 802.11 when necessary</a:t>
            </a:r>
          </a:p>
          <a:p>
            <a:pPr lvl="1"/>
            <a:r>
              <a:rPr lang="en-US" altLang="ko-KR" sz="1800" dirty="0"/>
              <a:t>For the plenary, SG should set up a joint session with 802.3 when necessary</a:t>
            </a:r>
          </a:p>
          <a:p>
            <a:r>
              <a:rPr lang="en-US" altLang="ko-KR" sz="1800" dirty="0"/>
              <a:t>SG will define the scopes and draft at least one PAR but it is not only limited to one PAR</a:t>
            </a:r>
          </a:p>
        </p:txBody>
      </p:sp>
    </p:spTree>
    <p:extLst>
      <p:ext uri="{BB962C8B-B14F-4D97-AF65-F5344CB8AC3E}">
        <p14:creationId xmlns:p14="http://schemas.microsoft.com/office/powerpoint/2010/main" val="283562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2BE85CB-3683-45D8-AA31-FA781426E808}"/>
              </a:ext>
            </a:extLst>
          </p:cNvPr>
          <p:cNvSpPr>
            <a:spLocks noGrp="1"/>
          </p:cNvSpPr>
          <p:nvPr>
            <p:ph type="title"/>
          </p:nvPr>
        </p:nvSpPr>
        <p:spPr/>
        <p:txBody>
          <a:bodyPr/>
          <a:lstStyle/>
          <a:p>
            <a:r>
              <a:rPr lang="en-US" altLang="ko-KR" dirty="0"/>
              <a:t>Discussion Points</a:t>
            </a:r>
            <a:endParaRPr lang="ko-KR" altLang="en-US" dirty="0"/>
          </a:p>
        </p:txBody>
      </p:sp>
      <p:sp>
        <p:nvSpPr>
          <p:cNvPr id="3" name="바닥글 개체 틀 2">
            <a:extLst>
              <a:ext uri="{FF2B5EF4-FFF2-40B4-BE49-F238E27FC236}">
                <a16:creationId xmlns:a16="http://schemas.microsoft.com/office/drawing/2014/main" id="{48538457-428E-467F-A7DE-449EBD51114A}"/>
              </a:ext>
            </a:extLst>
          </p:cNvPr>
          <p:cNvSpPr>
            <a:spLocks noGrp="1"/>
          </p:cNvSpPr>
          <p:nvPr>
            <p:ph type="ftr" sz="quarter" idx="10"/>
          </p:nvPr>
        </p:nvSpPr>
        <p:spPr/>
        <p:txBody>
          <a:bodyPr/>
          <a:lstStyle/>
          <a:p>
            <a:pPr>
              <a:defRPr/>
            </a:pPr>
            <a:r>
              <a:rPr lang="en-US" altLang="pl-PL"/>
              <a:t>21-18-0078-00-0000</a:t>
            </a:r>
          </a:p>
        </p:txBody>
      </p:sp>
      <p:sp>
        <p:nvSpPr>
          <p:cNvPr id="4" name="슬라이드 번호 개체 틀 3">
            <a:extLst>
              <a:ext uri="{FF2B5EF4-FFF2-40B4-BE49-F238E27FC236}">
                <a16:creationId xmlns:a16="http://schemas.microsoft.com/office/drawing/2014/main" id="{65BD7A2B-3732-4B9A-9472-C5A6E7E1576D}"/>
              </a:ext>
            </a:extLst>
          </p:cNvPr>
          <p:cNvSpPr>
            <a:spLocks noGrp="1"/>
          </p:cNvSpPr>
          <p:nvPr>
            <p:ph type="sldNum" sz="quarter" idx="11"/>
          </p:nvPr>
        </p:nvSpPr>
        <p:spPr/>
        <p:txBody>
          <a:bodyPr/>
          <a:lstStyle/>
          <a:p>
            <a:pPr>
              <a:defRPr/>
            </a:pPr>
            <a:fld id="{4CF27402-2C48-4A31-90B3-0422C1082987}" type="slidenum">
              <a:rPr lang="en-US" altLang="pl-PL" smtClean="0"/>
              <a:pPr>
                <a:defRPr/>
              </a:pPr>
              <a:t>5</a:t>
            </a:fld>
            <a:endParaRPr lang="en-US" altLang="pl-PL" dirty="0"/>
          </a:p>
        </p:txBody>
      </p:sp>
      <p:sp>
        <p:nvSpPr>
          <p:cNvPr id="5" name="TextBox 4">
            <a:extLst>
              <a:ext uri="{FF2B5EF4-FFF2-40B4-BE49-F238E27FC236}">
                <a16:creationId xmlns:a16="http://schemas.microsoft.com/office/drawing/2014/main" id="{A88AF197-48E2-4BA1-B1DE-056DECBB483E}"/>
              </a:ext>
            </a:extLst>
          </p:cNvPr>
          <p:cNvSpPr txBox="1"/>
          <p:nvPr/>
        </p:nvSpPr>
        <p:spPr>
          <a:xfrm>
            <a:off x="436562" y="1174652"/>
            <a:ext cx="8270875" cy="873572"/>
          </a:xfrm>
          <a:prstGeom prst="rect">
            <a:avLst/>
          </a:prstGeom>
          <a:noFill/>
        </p:spPr>
        <p:txBody>
          <a:bodyPr wrap="square" rtlCol="0">
            <a:spAutoFit/>
          </a:bodyPr>
          <a:lstStyle>
            <a:defPPr>
              <a:defRPr lang="ko-KR"/>
            </a:defPPr>
            <a:lvl1pPr marL="354013" indent="-354013">
              <a:lnSpc>
                <a:spcPct val="150000"/>
              </a:lnSpc>
              <a:buFont typeface="Wingdings" panose="05000000000000000000" pitchFamily="2" charset="2"/>
              <a:buChar char="v"/>
              <a:defRPr sz="1600" b="1" spc="-75">
                <a:solidFill>
                  <a:schemeClr val="tx2"/>
                </a:solidFill>
                <a:ea typeface="나눔고딕" panose="020D0604000000000000" pitchFamily="50" charset="-127"/>
              </a:defRPr>
            </a:lvl1pPr>
            <a:lvl2pPr marL="742950" lvl="1" indent="-285750">
              <a:lnSpc>
                <a:spcPct val="150000"/>
              </a:lnSpc>
              <a:buFont typeface="Wingdings" panose="05000000000000000000" pitchFamily="2" charset="2"/>
              <a:buChar char="l"/>
              <a:defRPr sz="1600"/>
            </a:lvl2pPr>
          </a:lstStyle>
          <a:p>
            <a:r>
              <a:rPr lang="en-US" altLang="ko-KR" sz="1800" dirty="0"/>
              <a:t>We would like to discuss the issues raised in both slide #3 and slide #4 with the rest of the WG members and prepare the first SG meetings during the St. Louis interim.</a:t>
            </a:r>
          </a:p>
        </p:txBody>
      </p:sp>
    </p:spTree>
    <p:extLst>
      <p:ext uri="{BB962C8B-B14F-4D97-AF65-F5344CB8AC3E}">
        <p14:creationId xmlns:p14="http://schemas.microsoft.com/office/powerpoint/2010/main" val="288422281"/>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2795</TotalTime>
  <Words>992</Words>
  <Application>Microsoft Office PowerPoint</Application>
  <PresentationFormat>화면 슬라이드 쇼(4:3)</PresentationFormat>
  <Paragraphs>48</Paragraphs>
  <Slides>6</Slides>
  <Notes>2</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6</vt:i4>
      </vt:variant>
    </vt:vector>
  </HeadingPairs>
  <TitlesOfParts>
    <vt:vector size="12" baseType="lpstr">
      <vt:lpstr>Rotis Sans Serif for Nokia</vt:lpstr>
      <vt:lpstr>맑은 고딕</vt:lpstr>
      <vt:lpstr>Times</vt:lpstr>
      <vt:lpstr>Times New Roman</vt:lpstr>
      <vt:lpstr>Wingdings</vt:lpstr>
      <vt:lpstr>blank presentation</vt:lpstr>
      <vt:lpstr>PowerPoint 프레젠테이션</vt:lpstr>
      <vt:lpstr>PowerPoint 프레젠테이션</vt:lpstr>
      <vt:lpstr>Progress Report</vt:lpstr>
      <vt:lpstr>802.21 WG Name Change</vt:lpstr>
      <vt:lpstr>SG Operation Plan</vt:lpstr>
      <vt:lpstr>Discussion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Sangkwon Jeong</cp:lastModifiedBy>
  <cp:revision>233</cp:revision>
  <dcterms:created xsi:type="dcterms:W3CDTF">2017-08-15T12:18:13Z</dcterms:created>
  <dcterms:modified xsi:type="dcterms:W3CDTF">2018-12-18T12:47:07Z</dcterms:modified>
</cp:coreProperties>
</file>