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48" r:id="rId1"/>
    <p:sldMasterId id="2147483866" r:id="rId2"/>
    <p:sldMasterId id="2147483878" r:id="rId3"/>
    <p:sldMasterId id="2147483890" r:id="rId4"/>
    <p:sldMasterId id="2147483734" r:id="rId5"/>
    <p:sldMasterId id="2147483902" r:id="rId6"/>
    <p:sldMasterId id="2147483915" r:id="rId7"/>
    <p:sldMasterId id="2147483962" r:id="rId8"/>
    <p:sldMasterId id="2147483975" r:id="rId9"/>
    <p:sldMasterId id="2147483988" r:id="rId10"/>
  </p:sldMasterIdLst>
  <p:notesMasterIdLst>
    <p:notesMasterId r:id="rId22"/>
  </p:notesMasterIdLst>
  <p:handoutMasterIdLst>
    <p:handoutMasterId r:id="rId23"/>
  </p:handoutMasterIdLst>
  <p:sldIdLst>
    <p:sldId id="413" r:id="rId11"/>
    <p:sldId id="425" r:id="rId12"/>
    <p:sldId id="426" r:id="rId13"/>
    <p:sldId id="529" r:id="rId14"/>
    <p:sldId id="489" r:id="rId15"/>
    <p:sldId id="533" r:id="rId16"/>
    <p:sldId id="534" r:id="rId17"/>
    <p:sldId id="535" r:id="rId18"/>
    <p:sldId id="429" r:id="rId19"/>
    <p:sldId id="532" r:id="rId20"/>
    <p:sldId id="531" r:id="rId2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C0C0"/>
    <a:srgbClr val="00CC99"/>
    <a:srgbClr val="66CCFF"/>
    <a:srgbClr val="66FF66"/>
    <a:srgbClr val="66FF99"/>
    <a:srgbClr val="FFBBBB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6387" autoAdjust="0"/>
  </p:normalViewPr>
  <p:slideViewPr>
    <p:cSldViewPr>
      <p:cViewPr varScale="1">
        <p:scale>
          <a:sx n="59" d="100"/>
          <a:sy n="59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32"/>
    </p:cViewPr>
  </p:sorterViewPr>
  <p:notesViewPr>
    <p:cSldViewPr>
      <p:cViewPr varScale="1">
        <p:scale>
          <a:sx n="51" d="100"/>
          <a:sy n="51" d="100"/>
        </p:scale>
        <p:origin x="2680" y="6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431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/>
              <a:t>Month XX, XXXX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3113" y="8982075"/>
            <a:ext cx="465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442440B-091D-401F-885A-37C149E1F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70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9400" y="8985250"/>
            <a:ext cx="922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07357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01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doc.: IEEE 802.21-02/xxxr0</a:t>
            </a: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Month 20xx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 smtClean="0"/>
              <a:t>XXXX, His Company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Page </a:t>
            </a:r>
            <a:fld id="{9ADD8F5F-B7E5-4B0C-9D30-C37ACEF62728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6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pt-BR" smtClean="0"/>
              <a:t>Subir Das, Chair, IEEE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5FD7119-2480-4BDB-AC46-C8803C888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3817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802.21-02/xxxr0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XXXX, His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6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16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98875" y="8999538"/>
            <a:ext cx="76200" cy="185737"/>
          </a:xfrm>
          <a:prstGeom prst="rect">
            <a:avLst/>
          </a:prstGeom>
          <a:noFill/>
        </p:spPr>
        <p:txBody>
          <a:bodyPr/>
          <a:lstStyle/>
          <a:p>
            <a:pPr defTabSz="938213"/>
            <a:fld id="{BBF48AF3-1D1F-4BFA-A572-3FA3504FDCD2}" type="slidenum">
              <a:rPr lang="en-US" smtClean="0"/>
              <a:pPr defTabSz="938213"/>
              <a:t>8</a:t>
            </a:fld>
            <a:endParaRPr lang="en-US" dirty="0" smtClean="0"/>
          </a:p>
        </p:txBody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36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doc.: IEEE 802.21-02/xxxr0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250"/>
            <a:ext cx="1060450" cy="2159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20xx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XXXX, His Company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E2D12AD0-39D7-481D-A90E-51416BE12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1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doc.: IEEE 802.21-02/xxxr0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250"/>
            <a:ext cx="10604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Month 20xx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XXXX, His Company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E2D12AD0-39D7-481D-A90E-51416BE122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2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1EC890-31EC-487D-AA60-02B691D82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50C8B-955C-4492-B51E-B775838F861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2956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D86C3-6E05-4C09-ABC9-992092544F3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9123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A9F41-7C47-4DE5-BE89-D9D31BE550C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41161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C9FE7-D30C-4263-9944-1EA544AC8F0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3935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B4F26-4AD7-4559-8310-2CE34251CE2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0106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FF84-9F7D-49EB-B8B9-BE9F48A1C60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2996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A9F8B-6637-4717-B8CA-57B8E64135D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7873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19F03-10DE-4D21-B4FD-82CD5DB427B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5331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4FEFE-EDE9-4658-8DE2-4FE27B1D68C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87708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02564-781E-440D-BB49-EFEF102E43F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961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A519437-B6E0-45D2-ADBE-CED11A232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2CAAD-A3F9-4565-BF87-B007ADA8FF3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59035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51AD4080-6D3A-494C-8BF2-E1F8C9265CB5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IEEE 802 LMSC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0" y="6589713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ec-16-0170-03</a:t>
            </a:r>
          </a:p>
        </p:txBody>
      </p:sp>
      <p:grpSp>
        <p:nvGrpSpPr>
          <p:cNvPr id="330761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30762" name="Rectangle 10"/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763" name="Text Box 11"/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EEE</a:t>
              </a:r>
            </a:p>
          </p:txBody>
        </p:sp>
        <p:sp>
          <p:nvSpPr>
            <p:cNvPr id="330764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765" name="Text Box 13"/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7071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0910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5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6355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2229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456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252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9481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2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F31B28D-59C5-4D92-A491-E66C7A6F6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8388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2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922C443-5D96-4DE7-99CD-7C5E19B8A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955A4B1-4EFB-4DEF-816B-559E5062D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25E2F7-1D07-407B-992F-AC7D28176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74FAE21-1B12-43B9-9130-C41EEF43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5E68F9D-EE77-4604-80A2-5FFC8BC13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BCC7-F472-4271-BB1B-1A8EC137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0285-F893-4790-A724-96E45CA15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7D7D-18D4-4AC8-B10F-B8A600454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5D2E-6FA3-4BB9-988F-6FBC2B61D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C69D-B6EE-44D1-87BC-41A786391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05D2-4AE7-473C-8F39-C4B4E0701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1F64-50B1-418F-962C-B808F147E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3493-D78E-476E-ADFE-FC7DA5174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CBDE478-540A-4533-B630-5289DA16E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0AF9-D278-49BA-91C2-354739693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5F29-A17C-4417-B3CB-615080527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C610-B033-4125-93E1-31603498A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D6E22-D652-423A-AF54-7FCC63B88B7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517F1-EB6E-4F81-AC89-74369054FC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BC0B3-241B-4D5F-8F6B-334F1B7A2D5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C91E-A10F-41F8-9C46-D7F1DEF15A8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54AAA-100F-4D79-BC9A-76C2FE4879A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6D1BD-8B4B-441D-B047-EC4CFFD2BD7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6255C-89DB-48E4-8183-0CC31013F7D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3DACD2F-9786-486C-9E92-757D70B8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59048-C632-45BE-9AF1-FC3AAC76FD4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5FC97-2D4E-400A-9A8D-F56388743B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2ABC5-4BDB-4DB6-9C7D-C1FCE27DD1B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76302-3909-43F9-AE0C-0B38374A325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5869C-EB8F-4957-A1BE-4BEBD24B54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7CBD-6FFE-44A1-890E-CA0399ECC5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6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DE-28B4-4F5A-9F90-427CEA689D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57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6F6-515C-41E2-8DE9-92690FD8AD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1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C8D7-77BC-437C-B130-114D21DF8B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4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A82-AE05-4088-A240-BBABDD056B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1150" y="6475413"/>
            <a:ext cx="19494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5EAE60E-B8AB-4C07-8727-0B4A640A8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170-A256-4B34-BC16-3211A8A0E5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45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A68B-A37C-4CD8-98DF-15B3ED388D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09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F22E-92A0-44F2-B5EB-73304712C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40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26FC-C031-44D5-BBDD-53CB707CD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63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6E8D-B773-4DB8-95D8-E929C1CA51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11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328-0789-4C1E-B01E-8D1240621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150-1287-4710-BF91-B16C8729B5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6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7CBD-6FFE-44A1-890E-CA0399ECC5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43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DE-28B4-4F5A-9F90-427CEA689D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79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6F6-515C-41E2-8DE9-92690FD8AD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1AE6C48-FC0E-4C0A-A7D2-A12BE0BB3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C8D7-77BC-437C-B130-114D21DF8B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182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A82-AE05-4088-A240-BBABDD056B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47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170-A256-4B34-BC16-3211A8A0E5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23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A68B-A37C-4CD8-98DF-15B3ED388D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8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F22E-92A0-44F2-B5EB-73304712C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78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26FC-C031-44D5-BBDD-53CB707CD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47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6E8D-B773-4DB8-95D8-E929C1CA51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78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328-0789-4C1E-B01E-8D1240621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482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150-1287-4710-BF91-B16C8729B5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4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5D4BC-467F-4953-8B4D-0EC74EF5633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00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802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smllieee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11950" y="6475413"/>
            <a:ext cx="1898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286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3D7A4F0-0FCF-4224-B81A-51E9E7009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83886" y="394156"/>
            <a:ext cx="49917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400" b="1" dirty="0" smtClean="0"/>
              <a:t>21-18-0076-00-0000-Session#88-Closing_Plenary_Notes.ppt</a:t>
            </a:r>
            <a:endParaRPr lang="en-US" sz="14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64" r:id="rId2"/>
    <p:sldLayoutId id="2147483865" r:id="rId3"/>
    <p:sldLayoutId id="2147483862" r:id="rId4"/>
    <p:sldLayoutId id="2147483863" r:id="rId5"/>
    <p:sldLayoutId id="2147483837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7E0ED744-2AD2-45F1-9385-55C79C00BA3B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0" y="6586539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ec-16-0170-02</a:t>
            </a: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IEEE 802 LMSC</a:t>
            </a:r>
          </a:p>
        </p:txBody>
      </p:sp>
      <p:grpSp>
        <p:nvGrpSpPr>
          <p:cNvPr id="329748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/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743" name="Text Box 15"/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EEE</a:t>
              </a:r>
            </a:p>
          </p:txBody>
        </p:sp>
        <p:sp>
          <p:nvSpPr>
            <p:cNvPr id="329745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747" name="Text Box 19"/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79E6CA-7F7D-4CC3-86DB-B6301A399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charset="0"/>
                <a:ea typeface="ＭＳ Ｐゴシック" pitchFamily="34" charset="-128"/>
              </a:defRPr>
            </a:lvl1pPr>
          </a:lstStyle>
          <a:p>
            <a:fld id="{2899EB77-1999-4334-A7A8-63863A257729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416940-AF3F-470C-8976-935CDD36EA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416940-AF3F-470C-8976-935CDD36EA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7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charset="0"/>
                <a:ea typeface="MS PGothic" pitchFamily="34" charset="-128"/>
              </a:defRPr>
            </a:lvl1pPr>
          </a:lstStyle>
          <a:p>
            <a:fld id="{30460105-BC9B-458C-A0A7-B59E81B64C19}" type="slidenum">
              <a:rPr lang="en-US" altLang="ja-JP"/>
              <a:pPr/>
              <a:t>‹#›</a:t>
            </a:fld>
            <a:endParaRPr lang="en-US" altLang="ja-JP" dirty="0"/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6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cn/18/21-18-0074-00-0000-vr-ig-meeting-summary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entor.ieee.org/802.11/dcn/18/11-18-2027-00-0000-overview-of-ieee-802-1-tsn-and-ietf-detne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827131"/>
            <a:ext cx="8455819" cy="549747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324600" y="6475412"/>
            <a:ext cx="2286000" cy="38258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Subir Das, Chair 802.21 WG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13604"/>
            <a:ext cx="59436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Subir Das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sdas at perspectalabs dot 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997518"/>
            <a:ext cx="685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IEEE 802.21</a:t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Session #</a:t>
            </a:r>
            <a:r>
              <a:rPr lang="en-US" sz="4400" b="1" kern="0" noProof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88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lang="en-US" sz="4400" b="1" kern="0" noProof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Bangkok, Thailand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WG Closing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Plenary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40326"/>
            <a:ext cx="8534400" cy="5715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Future Sessions – 2019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1826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Interim: January 13-18, 2019, Hilton </a:t>
            </a:r>
            <a:r>
              <a:rPr lang="en-US" sz="2000" b="1" dirty="0">
                <a:solidFill>
                  <a:schemeClr val="accent2"/>
                </a:solidFill>
              </a:rPr>
              <a:t>St. Louis at the Ballpark 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es-ES" sz="20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Plenary: March 10-15, 2019, Hyatt Regency Vancouver and Fairmont Hotel Vancouver, Vancouver, Canada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Interim: May 12-17, 2019, Grand Hyatt Atlanta in Buckhead , Atlanta, Georgia, USA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Co-located with all wireless groups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Plenary:  July 14-19, 2019,</a:t>
            </a:r>
            <a:r>
              <a:rPr lang="it-IT" sz="2000" b="1" dirty="0" smtClean="0">
                <a:solidFill>
                  <a:srgbClr val="FF0000"/>
                </a:solidFill>
              </a:rPr>
              <a:t> Austria Congress Centre, Vienna, Austria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Interim:  </a:t>
            </a:r>
            <a:r>
              <a:rPr lang="en-US" sz="2000" b="1" dirty="0">
                <a:solidFill>
                  <a:srgbClr val="0000FF"/>
                </a:solidFill>
              </a:rPr>
              <a:t>September 15-20, 2019 - Marriott Hanoi, Hanoi Vietnam (TBC)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Co-located with  all 802 wireless groups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Plenary: November 10-15, 2019, Hilton Waikoloa Village, Kona, HI, USA,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 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400800" y="6477000"/>
            <a:ext cx="2203450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Subir Das, Chair 802.21 WG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5651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January 2019 Meeting Logistics 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31" y="1003132"/>
            <a:ext cx="8763000" cy="5612751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IEEE </a:t>
            </a:r>
            <a:r>
              <a:rPr lang="en-US" sz="2000" b="1" dirty="0"/>
              <a:t>802 </a:t>
            </a:r>
            <a:r>
              <a:rPr lang="en-US" sz="2000" b="1" dirty="0" smtClean="0"/>
              <a:t>Interim Meeting:  </a:t>
            </a:r>
            <a:r>
              <a:rPr lang="en-US" sz="2000" b="1" dirty="0"/>
              <a:t>January 13-18, </a:t>
            </a:r>
            <a:r>
              <a:rPr lang="en-US" sz="2000" b="1" dirty="0" smtClean="0"/>
              <a:t>2019, Hilton </a:t>
            </a:r>
            <a:r>
              <a:rPr lang="en-US" sz="2000" b="1" dirty="0"/>
              <a:t>St. Louis at the </a:t>
            </a:r>
            <a:r>
              <a:rPr lang="en-US" sz="2000" b="1" dirty="0" smtClean="0"/>
              <a:t>Ballpark, St</a:t>
            </a:r>
            <a:r>
              <a:rPr lang="en-US" sz="2000" b="1" dirty="0"/>
              <a:t>. Louis Missouri, </a:t>
            </a:r>
            <a:r>
              <a:rPr lang="en-US" sz="2000" b="1" dirty="0" smtClean="0"/>
              <a:t>USA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Event and Registration Information: https</a:t>
            </a:r>
            <a:r>
              <a:rPr lang="en-US" sz="2000" b="1" dirty="0"/>
              <a:t>://www.regonline.com/ieee802wirelessjanuary2019</a:t>
            </a:r>
          </a:p>
          <a:p>
            <a:r>
              <a:rPr lang="en-US" sz="2000" b="1" dirty="0" smtClean="0"/>
              <a:t>Standard Registration: </a:t>
            </a:r>
            <a:r>
              <a:rPr lang="en-US" sz="2000" b="1" dirty="0"/>
              <a:t>Before 6:00 PM Pacific Time, Friday, December 14, 2018 </a:t>
            </a:r>
            <a:r>
              <a:rPr lang="en-US" sz="2000" b="1" dirty="0" smtClean="0"/>
              <a:t>- </a:t>
            </a:r>
            <a:r>
              <a:rPr lang="en-US" sz="1600" b="1" dirty="0" smtClean="0"/>
              <a:t> $US 650.00 for attendees at the conference hotel (&gt;= 3 nights) otherwise $US950.00</a:t>
            </a:r>
          </a:p>
          <a:p>
            <a:r>
              <a:rPr lang="en-US" sz="2000" b="1" dirty="0"/>
              <a:t>Before 6:00 PM Pacific Time, Friday January 4, </a:t>
            </a:r>
            <a:r>
              <a:rPr lang="en-US" sz="2000" b="1" dirty="0" smtClean="0"/>
              <a:t>2019  - </a:t>
            </a:r>
            <a:r>
              <a:rPr lang="en-US" sz="1600" b="1" dirty="0" smtClean="0"/>
              <a:t>$</a:t>
            </a:r>
            <a:r>
              <a:rPr lang="en-US" sz="1600" b="1" dirty="0"/>
              <a:t>US </a:t>
            </a:r>
            <a:r>
              <a:rPr lang="en-US" sz="1600" b="1" dirty="0" smtClean="0"/>
              <a:t>850.00 </a:t>
            </a:r>
            <a:r>
              <a:rPr lang="en-US" sz="1600" b="1" dirty="0"/>
              <a:t>for attendees at the conference hotel (&gt;= </a:t>
            </a:r>
            <a:r>
              <a:rPr lang="en-US" sz="1600" b="1" dirty="0" smtClean="0"/>
              <a:t>3 nights) </a:t>
            </a:r>
            <a:r>
              <a:rPr lang="en-US" sz="1600" b="1" dirty="0"/>
              <a:t>otherwise $</a:t>
            </a:r>
            <a:r>
              <a:rPr lang="en-US" sz="1600" b="1" dirty="0" smtClean="0"/>
              <a:t>US1150.00</a:t>
            </a:r>
            <a:endParaRPr lang="en-US" sz="2000" b="1" dirty="0"/>
          </a:p>
          <a:p>
            <a:r>
              <a:rPr lang="en-US" sz="2000" b="1" dirty="0" smtClean="0"/>
              <a:t>Late/On-site</a:t>
            </a:r>
            <a:r>
              <a:rPr lang="en-US" sz="2000" b="1" dirty="0"/>
              <a:t> </a:t>
            </a:r>
            <a:r>
              <a:rPr lang="en-US" sz="2000" b="1" dirty="0" smtClean="0"/>
              <a:t>registration: </a:t>
            </a:r>
            <a:r>
              <a:rPr lang="en-US" sz="2000" b="1" dirty="0"/>
              <a:t>  After 6:00 PM Pacific Time Friday, January 4, </a:t>
            </a:r>
            <a:r>
              <a:rPr lang="en-US" sz="2000" b="1" dirty="0" smtClean="0"/>
              <a:t>2019</a:t>
            </a:r>
            <a:r>
              <a:rPr lang="en-US" sz="2000" b="1" dirty="0"/>
              <a:t> </a:t>
            </a:r>
            <a:r>
              <a:rPr lang="en-US" sz="2000" b="1" dirty="0" smtClean="0"/>
              <a:t>- </a:t>
            </a:r>
            <a:r>
              <a:rPr lang="en-US" sz="1600" b="1" dirty="0" smtClean="0"/>
              <a:t> </a:t>
            </a:r>
            <a:r>
              <a:rPr lang="en-US" sz="1600" b="1" dirty="0"/>
              <a:t>$US </a:t>
            </a:r>
            <a:r>
              <a:rPr lang="en-US" sz="1600" b="1" dirty="0" smtClean="0"/>
              <a:t>10</a:t>
            </a:r>
            <a:r>
              <a:rPr lang="en-US" sz="1600" b="1" dirty="0"/>
              <a:t>5</a:t>
            </a:r>
            <a:r>
              <a:rPr lang="en-US" sz="1600" b="1" dirty="0" smtClean="0"/>
              <a:t>0.00 </a:t>
            </a:r>
            <a:r>
              <a:rPr lang="en-US" sz="1600" b="1" dirty="0"/>
              <a:t>for attendees at the conference hotel (&gt;= </a:t>
            </a:r>
            <a:r>
              <a:rPr lang="en-US" sz="1600" b="1" dirty="0" smtClean="0"/>
              <a:t>3 nights) </a:t>
            </a:r>
            <a:r>
              <a:rPr lang="en-US" sz="1600" b="1" dirty="0"/>
              <a:t>otherwise $</a:t>
            </a:r>
            <a:r>
              <a:rPr lang="en-US" sz="1600" b="1" dirty="0" smtClean="0"/>
              <a:t>US1350.00</a:t>
            </a:r>
          </a:p>
          <a:p>
            <a:r>
              <a:rPr lang="en-US" sz="2000" b="1" dirty="0" smtClean="0"/>
              <a:t>Hotel ROOM RATES: </a:t>
            </a:r>
          </a:p>
          <a:p>
            <a:pPr lvl="1"/>
            <a:r>
              <a:rPr lang="en-US" sz="1400" b="1" dirty="0" smtClean="0"/>
              <a:t>149.00/Night </a:t>
            </a:r>
            <a:r>
              <a:rPr lang="en-US" sz="1400" b="1" dirty="0"/>
              <a:t>* Plus applicable taxes *per </a:t>
            </a:r>
            <a:r>
              <a:rPr lang="en-US" sz="1400" b="1" dirty="0" smtClean="0"/>
              <a:t>night*</a:t>
            </a:r>
          </a:p>
          <a:p>
            <a:pPr lvl="1"/>
            <a:r>
              <a:rPr lang="en-US" sz="1400" dirty="0" smtClean="0"/>
              <a:t>Single/Double </a:t>
            </a:r>
            <a:r>
              <a:rPr lang="en-US" sz="1400" dirty="0"/>
              <a:t>Occupancy Run of House Rooms, Internet access included.</a:t>
            </a:r>
          </a:p>
          <a:p>
            <a:pPr lvl="1"/>
            <a:r>
              <a:rPr lang="en-US" sz="1400" dirty="0"/>
              <a:t>• Available January 12-19, 2019 (subject to availability)</a:t>
            </a:r>
          </a:p>
          <a:p>
            <a:pPr lvl="1"/>
            <a:r>
              <a:rPr lang="en-US" sz="1400" dirty="0"/>
              <a:t>• Subject to Availability: Rates are subject to the deadline and availability of rooms in the Group Room Block</a:t>
            </a:r>
            <a:r>
              <a:rPr lang="en-US" sz="1400" dirty="0" smtClean="0"/>
              <a:t>.</a:t>
            </a:r>
            <a:endParaRPr lang="en-US" sz="1400" b="1" dirty="0" smtClean="0"/>
          </a:p>
          <a:p>
            <a:r>
              <a:rPr lang="en-US" sz="1800" b="1" dirty="0" smtClean="0"/>
              <a:t> </a:t>
            </a:r>
            <a:r>
              <a:rPr lang="en-US" sz="2000" b="1" dirty="0" smtClean="0"/>
              <a:t>If visa is required, please indicate it during registration </a:t>
            </a:r>
          </a:p>
          <a:p>
            <a:r>
              <a:rPr lang="en-US" sz="1800" b="1" dirty="0"/>
              <a:t>Request Letter After Registration: Contact </a:t>
            </a:r>
            <a:r>
              <a:rPr lang="en-US" sz="1800" b="1" dirty="0" smtClean="0"/>
              <a:t>802info@facetoface-events.com </a:t>
            </a:r>
            <a:endParaRPr lang="en-US" sz="1800" b="1" dirty="0"/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400800" y="6477000"/>
            <a:ext cx="2203450" cy="2603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0000"/>
                </a:solidFill>
              </a:rPr>
              <a:t>  Subir Das, Chair 802.21 WG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altLang="zh-CN" sz="3200" b="1" dirty="0" smtClean="0">
                <a:ea typeface="SimSun" pitchFamily="2" charset="-122"/>
              </a:rPr>
              <a:t>Meeting Updates</a:t>
            </a:r>
            <a:endParaRPr lang="zh-CN" altLang="en-US" sz="3200" b="1" dirty="0" smtClean="0">
              <a:ea typeface="SimSun" pitchFamily="2" charset="-122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70900" cy="41910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Working Group Update</a:t>
            </a:r>
          </a:p>
          <a:p>
            <a:r>
              <a:rPr lang="en-US" sz="2800" dirty="0" smtClean="0">
                <a:latin typeface="Arial" charset="0"/>
              </a:rPr>
              <a:t>Teleconferences</a:t>
            </a:r>
          </a:p>
          <a:p>
            <a:r>
              <a:rPr lang="en-US" sz="2800" dirty="0" smtClean="0">
                <a:latin typeface="Arial" charset="0"/>
              </a:rPr>
              <a:t>Motions  </a:t>
            </a:r>
          </a:p>
          <a:p>
            <a:r>
              <a:rPr lang="en-US" sz="2800" dirty="0" smtClean="0">
                <a:latin typeface="Arial" charset="0"/>
              </a:rPr>
              <a:t>Future Locations</a:t>
            </a: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70875" cy="838200"/>
          </a:xfrm>
        </p:spPr>
        <p:txBody>
          <a:bodyPr/>
          <a:lstStyle/>
          <a:p>
            <a:r>
              <a:rPr lang="en-US" sz="3600" b="1" dirty="0" smtClean="0"/>
              <a:t>WG Update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94750" cy="5334000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400" dirty="0" smtClean="0"/>
              <a:t>Interest </a:t>
            </a:r>
            <a:r>
              <a:rPr lang="en-US" sz="2400" dirty="0"/>
              <a:t>Group on Network Enablers for seamless HMD based VR Content </a:t>
            </a:r>
            <a:r>
              <a:rPr lang="en-US" sz="2400" dirty="0" smtClean="0"/>
              <a:t>Service had three sessions and the report is available at:</a:t>
            </a:r>
            <a:endParaRPr lang="en-US" sz="1800" dirty="0" smtClean="0"/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mentor.ieee.org/802.21/dcn/18/21-18-0074-00-0000-vr-ig-meeting-summary.ppt</a:t>
            </a:r>
            <a:endParaRPr lang="en-US" sz="2200" dirty="0"/>
          </a:p>
          <a:p>
            <a:r>
              <a:rPr lang="en-US" sz="2200" dirty="0" smtClean="0"/>
              <a:t> Status update on IEEE-2017/Cor1 in ISO/JTC1/SC6  and joint meeting with IEEE 802 ISO/JTC1/SC6 ad hoc </a:t>
            </a:r>
          </a:p>
          <a:p>
            <a:pPr lvl="1"/>
            <a:r>
              <a:rPr lang="en-US" sz="1800" dirty="0" smtClean="0"/>
              <a:t>Published </a:t>
            </a:r>
            <a:r>
              <a:rPr lang="en-US" sz="1800" dirty="0" smtClean="0"/>
              <a:t>in</a:t>
            </a:r>
            <a:r>
              <a:rPr lang="en-US" sz="1800" dirty="0" smtClean="0"/>
              <a:t> </a:t>
            </a:r>
            <a:r>
              <a:rPr lang="en-US" sz="1800" dirty="0" smtClean="0"/>
              <a:t>November , 2018 </a:t>
            </a:r>
            <a:r>
              <a:rPr lang="en-US" sz="1800" dirty="0" smtClean="0"/>
              <a:t>- </a:t>
            </a:r>
            <a:r>
              <a:rPr lang="en-US" sz="1800" dirty="0" smtClean="0"/>
              <a:t>ISO/IEC/IEEE </a:t>
            </a:r>
            <a:r>
              <a:rPr lang="en-US" sz="1800" dirty="0"/>
              <a:t>8802-21:2018/</a:t>
            </a:r>
            <a:r>
              <a:rPr lang="en-US" sz="1800" dirty="0" err="1"/>
              <a:t>Cor</a:t>
            </a:r>
            <a:r>
              <a:rPr lang="en-US" sz="1800" dirty="0"/>
              <a:t> 1:2018</a:t>
            </a:r>
            <a:endParaRPr lang="en-US" sz="1800" dirty="0" smtClean="0"/>
          </a:p>
          <a:p>
            <a:r>
              <a:rPr lang="en-US" sz="2200" dirty="0" smtClean="0"/>
              <a:t>Presentation from 802.1 on TSN </a:t>
            </a:r>
          </a:p>
          <a:p>
            <a:pPr lvl="1"/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mentor.ieee.org/802.11/dcn/18/11-18-2027-00-0000-overview-of-ieee-802-1-tsn-and-ietf-detnet.pdf</a:t>
            </a:r>
            <a:r>
              <a:rPr lang="en-US" sz="1800" dirty="0" smtClean="0"/>
              <a:t> </a:t>
            </a:r>
            <a:endParaRPr lang="en-US" sz="2200" dirty="0"/>
          </a:p>
          <a:p>
            <a:r>
              <a:rPr lang="en-US" sz="2200" dirty="0" smtClean="0"/>
              <a:t>Additional AR/VR use cases and applications </a:t>
            </a:r>
          </a:p>
          <a:p>
            <a:pPr lvl="1"/>
            <a:r>
              <a:rPr lang="en-US" sz="1800" dirty="0" err="1" smtClean="0"/>
              <a:t>dcn</a:t>
            </a:r>
            <a:r>
              <a:rPr lang="en-US" sz="1800" dirty="0" smtClean="0"/>
              <a:t>/18/21-18-0069, </a:t>
            </a:r>
            <a:r>
              <a:rPr lang="en-US" sz="1800" dirty="0" err="1" smtClean="0"/>
              <a:t>dcn</a:t>
            </a:r>
            <a:r>
              <a:rPr lang="en-US" sz="1800" dirty="0" smtClean="0"/>
              <a:t>/18/21-18-0070, </a:t>
            </a:r>
            <a:r>
              <a:rPr lang="en-US" sz="1800" dirty="0" err="1" smtClean="0"/>
              <a:t>dcn</a:t>
            </a:r>
            <a:r>
              <a:rPr lang="en-US" sz="1800" dirty="0" smtClean="0"/>
              <a:t>/18/21-18-0071, and </a:t>
            </a:r>
            <a:r>
              <a:rPr lang="en-US" sz="1800" dirty="0" err="1" smtClean="0"/>
              <a:t>dcn</a:t>
            </a:r>
            <a:r>
              <a:rPr lang="en-US" sz="1800" dirty="0" smtClean="0"/>
              <a:t>/18/21-18-0072</a:t>
            </a:r>
            <a:endParaRPr lang="en-US" sz="1800" dirty="0"/>
          </a:p>
          <a:p>
            <a:r>
              <a:rPr lang="en-US" sz="2400" dirty="0" smtClean="0"/>
              <a:t>Verbal Report on interactions with 802.11 Real Time Applications TIG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70875" cy="762000"/>
          </a:xfrm>
        </p:spPr>
        <p:txBody>
          <a:bodyPr/>
          <a:lstStyle/>
          <a:p>
            <a:r>
              <a:rPr lang="en-US" sz="3600" b="1" dirty="0" smtClean="0"/>
              <a:t>Teleconferences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185" y="1676400"/>
            <a:ext cx="7964215" cy="3200400"/>
          </a:xfrm>
        </p:spPr>
        <p:txBody>
          <a:bodyPr/>
          <a:lstStyle/>
          <a:p>
            <a:r>
              <a:rPr lang="en-US" sz="2800" dirty="0" smtClean="0"/>
              <a:t>Dec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Thursday, 7:30-8:30am,   US EDT </a:t>
            </a:r>
          </a:p>
          <a:p>
            <a:pPr lvl="1">
              <a:buNone/>
            </a:pPr>
            <a:endParaRPr lang="en-US" sz="1800" dirty="0" smtClean="0"/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Jan 08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Tuesday, 7:30-8:30 am,  </a:t>
            </a:r>
            <a:r>
              <a:rPr lang="en-US" sz="2800" dirty="0">
                <a:solidFill>
                  <a:srgbClr val="000000"/>
                </a:solidFill>
              </a:rPr>
              <a:t>US EDT </a:t>
            </a:r>
          </a:p>
          <a:p>
            <a:pPr marL="0" indent="0">
              <a:buNone/>
            </a:pPr>
            <a:endParaRPr lang="en-US" sz="22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22275" y="2959100"/>
            <a:ext cx="8270875" cy="685800"/>
          </a:xfrm>
        </p:spPr>
        <p:txBody>
          <a:bodyPr/>
          <a:lstStyle/>
          <a:p>
            <a:r>
              <a:rPr kumimoji="1" lang="en-US" altLang="ja-JP" dirty="0" smtClean="0">
                <a:ea typeface="ＭＳ Ｐゴシック" pitchFamily="50" charset="-128"/>
              </a:rPr>
              <a:t>WG Motion</a:t>
            </a:r>
            <a:endParaRPr kumimoji="1" lang="ja-JP" altLang="en-US" dirty="0" smtClean="0">
              <a:ea typeface="ＭＳ Ｐゴシック" pitchFamily="50" charset="-128"/>
            </a:endParaRPr>
          </a:p>
        </p:txBody>
      </p:sp>
      <p:sp>
        <p:nvSpPr>
          <p:cNvPr id="12292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3B1504-506B-44AB-8932-30F38D54C876}" type="slidenum">
              <a:rPr lang="en-US" altLang="ja-JP"/>
              <a:pPr/>
              <a:t>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6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685800"/>
          </a:xfrm>
        </p:spPr>
        <p:txBody>
          <a:bodyPr/>
          <a:lstStyle/>
          <a:p>
            <a:r>
              <a:rPr lang="en-US" dirty="0" smtClean="0"/>
              <a:t>P802.21 WG Motion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6700" y="1371600"/>
            <a:ext cx="8686800" cy="43402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l">
              <a:tabLst>
                <a:tab pos="1271588" algn="l"/>
              </a:tabLst>
              <a:defRPr/>
            </a:pPr>
            <a:r>
              <a:rPr lang="en-GB" sz="2400" dirty="0">
                <a:ea typeface="PMingLiU" charset="-120"/>
              </a:rPr>
              <a:t>Move to authorize the </a:t>
            </a:r>
            <a:r>
              <a:rPr lang="en-GB" sz="2400" dirty="0" smtClean="0">
                <a:ea typeface="PMingLiU" charset="-120"/>
              </a:rPr>
              <a:t>P802.21 </a:t>
            </a:r>
            <a:r>
              <a:rPr lang="en-GB" sz="2400" dirty="0">
                <a:ea typeface="PMingLiU" charset="-120"/>
              </a:rPr>
              <a:t>WG Chair to make a motion to the </a:t>
            </a:r>
            <a:endParaRPr lang="en-GB" sz="2400" dirty="0" smtClean="0">
              <a:ea typeface="PMingLiU" charset="-120"/>
            </a:endParaRP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IEEE </a:t>
            </a:r>
            <a:r>
              <a:rPr lang="en-GB" sz="2400" dirty="0">
                <a:ea typeface="PMingLiU" charset="-120"/>
              </a:rPr>
              <a:t>802 Executive Committee </a:t>
            </a:r>
            <a:r>
              <a:rPr lang="en-GB" sz="2400" dirty="0" smtClean="0">
                <a:ea typeface="PMingLiU" charset="-120"/>
              </a:rPr>
              <a:t>for the formation of a Study Group </a:t>
            </a: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on </a:t>
            </a:r>
            <a:r>
              <a:rPr lang="en-US" sz="2400" dirty="0" smtClean="0">
                <a:ea typeface="PMingLiU" charset="-120"/>
              </a:rPr>
              <a:t>'Network </a:t>
            </a:r>
            <a:r>
              <a:rPr lang="en-US" sz="2400" dirty="0">
                <a:ea typeface="PMingLiU" charset="-120"/>
              </a:rPr>
              <a:t>Enablers for Seamless HMD-based VR (Virtual Reality) Content </a:t>
            </a:r>
            <a:r>
              <a:rPr lang="en-US" sz="2400" dirty="0" smtClean="0">
                <a:ea typeface="PMingLiU" charset="-120"/>
              </a:rPr>
              <a:t>Service’.   </a:t>
            </a:r>
            <a:endParaRPr lang="en-GB" sz="24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endParaRPr lang="en-US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Move: </a:t>
            </a:r>
            <a:r>
              <a:rPr lang="en-US" sz="2000" dirty="0" smtClean="0">
                <a:ea typeface="PMingLiU" charset="-120"/>
              </a:rPr>
              <a:t>Dillon Seo 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Second</a:t>
            </a:r>
            <a:r>
              <a:rPr lang="en-US" sz="2000" dirty="0" smtClean="0">
                <a:ea typeface="PMingLiU" charset="-120"/>
              </a:rPr>
              <a:t>: </a:t>
            </a:r>
            <a:r>
              <a:rPr lang="en-US" sz="2000" dirty="0" err="1" smtClean="0">
                <a:ea typeface="PMingLiU" charset="-120"/>
              </a:rPr>
              <a:t>Hyeong</a:t>
            </a:r>
            <a:r>
              <a:rPr lang="en-US" sz="2000" dirty="0" smtClean="0">
                <a:ea typeface="PMingLiU" charset="-120"/>
              </a:rPr>
              <a:t> Ho Lee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For</a:t>
            </a:r>
            <a:r>
              <a:rPr lang="en-US" altLang="zh-HK" sz="2000" dirty="0">
                <a:ea typeface="PMingLiU" charset="-120"/>
              </a:rPr>
              <a:t>: </a:t>
            </a:r>
            <a:r>
              <a:rPr lang="en-US" altLang="zh-HK" sz="2000" dirty="0" smtClean="0">
                <a:ea typeface="PMingLiU" charset="-120"/>
              </a:rPr>
              <a:t>  09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Against: </a:t>
            </a:r>
            <a:r>
              <a:rPr lang="en-US" altLang="zh-HK" sz="2000" dirty="0" smtClean="0">
                <a:ea typeface="PMingLiU" charset="-120"/>
              </a:rPr>
              <a:t> 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Abstain: </a:t>
            </a:r>
            <a:r>
              <a:rPr lang="en-US" altLang="zh-HK" sz="2000" dirty="0" smtClean="0">
                <a:ea typeface="PMingLiU" charset="-120"/>
              </a:rPr>
              <a:t> 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Motion  Passes</a:t>
            </a:r>
            <a:endParaRPr lang="en-US" altLang="zh-HK" sz="4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152834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22275" y="2959100"/>
            <a:ext cx="8270875" cy="685800"/>
          </a:xfrm>
        </p:spPr>
        <p:txBody>
          <a:bodyPr/>
          <a:lstStyle/>
          <a:p>
            <a:r>
              <a:rPr kumimoji="1" lang="en-US" altLang="ja-JP" dirty="0" smtClean="0">
                <a:ea typeface="ＭＳ Ｐゴシック" pitchFamily="50" charset="-128"/>
              </a:rPr>
              <a:t>EC Motion</a:t>
            </a:r>
            <a:endParaRPr kumimoji="1" lang="ja-JP" altLang="en-US" dirty="0" smtClean="0">
              <a:ea typeface="ＭＳ Ｐゴシック" pitchFamily="50" charset="-128"/>
            </a:endParaRPr>
          </a:p>
        </p:txBody>
      </p:sp>
      <p:sp>
        <p:nvSpPr>
          <p:cNvPr id="12292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3B1504-506B-44AB-8932-30F38D54C876}" type="slidenum">
              <a:rPr lang="en-US" altLang="ja-JP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9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686800" cy="51038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Approve </a:t>
            </a:r>
            <a:r>
              <a:rPr lang="en-US" sz="2400" dirty="0"/>
              <a:t>the formation of IEEE 802.21 'Network Enablers for Seamless HMD-based VR (Virtual Reality) Content Service ' Study Group to consider development of a Project Authorization Request (PAR) and Criteria for Standards Development (CSD) responses for </a:t>
            </a:r>
            <a:r>
              <a:rPr lang="en-US" sz="2400" dirty="0" smtClean="0"/>
              <a:t>supporting HMD-VR </a:t>
            </a:r>
            <a:r>
              <a:rPr lang="en-US" sz="2400" dirty="0"/>
              <a:t>applications.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Move: Subir Das    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Second: John </a:t>
            </a:r>
            <a:r>
              <a:rPr lang="en-US" sz="2000" dirty="0" err="1" smtClean="0"/>
              <a:t>Rosdahl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WG Vote:  09/ 00/00 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EC Vote: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For:               Against:             Abstain: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4581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F01696C-E1DA-4A0E-83F2-BD9DA8585A50}" type="slidenum">
              <a:rPr lang="en-US" sz="1200" b="0">
                <a:solidFill>
                  <a:schemeClr val="tx1"/>
                </a:solidFill>
              </a:rPr>
              <a:pPr/>
              <a:t>8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762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EC Motion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301550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70875" cy="6858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Future Sessions</a:t>
            </a:r>
            <a:endParaRPr lang="zh-CN" altLang="en-US" b="1" dirty="0" smtClean="0">
              <a:ea typeface="SimSun" pitchFamily="2" charset="-122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5EAE60E-B8AB-4C07-8727-0B4A640A87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.11PowerPointTemplate-Landscape">
  <a:themeElements>
    <a:clrScheme name="802.11PowerPointTemplate-Landscap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02.11PowerPointTemplate-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.11PowerPointTemplate-Landscap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.11PowerPointTemplate-Landscap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Settings\PaulLambert.WOODSIDENET\My Documents\references\IEEE\templates\802.11PowerPointTemplate-Landscape.pot</Template>
  <TotalTime>102714</TotalTime>
  <Words>572</Words>
  <Application>Microsoft Office PowerPoint</Application>
  <PresentationFormat>On-screen Show (4:3)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ＭＳ Ｐゴシック</vt:lpstr>
      <vt:lpstr>ＭＳ Ｐゴシック</vt:lpstr>
      <vt:lpstr>SimSun</vt:lpstr>
      <vt:lpstr>Arial</vt:lpstr>
      <vt:lpstr>Calibri</vt:lpstr>
      <vt:lpstr>PMingLiU</vt:lpstr>
      <vt:lpstr>Rotis Sans Serif for Nokia</vt:lpstr>
      <vt:lpstr>Times</vt:lpstr>
      <vt:lpstr>Times New Roman</vt:lpstr>
      <vt:lpstr>802.11PowerPointTemplate-Landscape</vt:lpstr>
      <vt:lpstr>1_Custom Design</vt:lpstr>
      <vt:lpstr>2_Custom Design</vt:lpstr>
      <vt:lpstr>3_Custom Design</vt:lpstr>
      <vt:lpstr>Custom Design</vt:lpstr>
      <vt:lpstr>blank presentation</vt:lpstr>
      <vt:lpstr>1_blank presentation</vt:lpstr>
      <vt:lpstr>2_blank presentation</vt:lpstr>
      <vt:lpstr>3_blank presentation</vt:lpstr>
      <vt:lpstr>Title slide</vt:lpstr>
      <vt:lpstr>PowerPoint Presentation</vt:lpstr>
      <vt:lpstr>Meeting Updates</vt:lpstr>
      <vt:lpstr>WG Update </vt:lpstr>
      <vt:lpstr>Teleconferences</vt:lpstr>
      <vt:lpstr>WG Motion</vt:lpstr>
      <vt:lpstr>P802.21 WG Motion</vt:lpstr>
      <vt:lpstr>EC Motion</vt:lpstr>
      <vt:lpstr>EC Motion</vt:lpstr>
      <vt:lpstr>Future Sessions</vt:lpstr>
      <vt:lpstr>Future Sessions – 2019 </vt:lpstr>
      <vt:lpstr>January 2019 Meeting Logistics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802.21 Opening Session</dc:title>
  <dc:creator>Subir Das</dc:creator>
  <cp:lastModifiedBy>sdas</cp:lastModifiedBy>
  <cp:revision>928</cp:revision>
  <cp:lastPrinted>1998-02-10T13:28:06Z</cp:lastPrinted>
  <dcterms:created xsi:type="dcterms:W3CDTF">2002-07-08T22:03:28Z</dcterms:created>
  <dcterms:modified xsi:type="dcterms:W3CDTF">2018-11-16T09:56:04Z</dcterms:modified>
</cp:coreProperties>
</file>