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4" r:id="rId1"/>
  </p:sldMasterIdLst>
  <p:notesMasterIdLst>
    <p:notesMasterId r:id="rId12"/>
  </p:notesMasterIdLst>
  <p:sldIdLst>
    <p:sldId id="348" r:id="rId2"/>
    <p:sldId id="438" r:id="rId3"/>
    <p:sldId id="441" r:id="rId4"/>
    <p:sldId id="440" r:id="rId5"/>
    <p:sldId id="384" r:id="rId6"/>
    <p:sldId id="391" r:id="rId7"/>
    <p:sldId id="432" r:id="rId8"/>
    <p:sldId id="263" r:id="rId9"/>
    <p:sldId id="264" r:id="rId10"/>
    <p:sldId id="34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das" initials="s" lastIdx="3" clrIdx="0">
    <p:extLst>
      <p:ext uri="{19B8F6BF-5375-455C-9EA6-DF929625EA0E}">
        <p15:presenceInfo xmlns:p15="http://schemas.microsoft.com/office/powerpoint/2012/main" userId="sd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4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783" autoAdjust="0"/>
    <p:restoredTop sz="92121" autoAdjust="0"/>
  </p:normalViewPr>
  <p:slideViewPr>
    <p:cSldViewPr snapToGrid="0">
      <p:cViewPr varScale="1">
        <p:scale>
          <a:sx n="63" d="100"/>
          <a:sy n="63" d="100"/>
        </p:scale>
        <p:origin x="9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8"/>
    </p:cViewPr>
  </p:sorterViewPr>
  <p:notesViewPr>
    <p:cSldViewPr snapToGrid="0">
      <p:cViewPr varScale="1">
        <p:scale>
          <a:sx n="114" d="100"/>
          <a:sy n="114" d="100"/>
        </p:scale>
        <p:origin x="48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risium\gachon\MCSL\assignment\360video%20encoding\&#49892;&#54744;%20&#51221;&#47532;-la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risium\gachon\MCSL\assignment\360video%20encoding\&#49892;&#54744;%20&#51221;&#47532;-la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Gaslamp 90 FPS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8k</c:v>
          </c:tx>
          <c:xVal>
            <c:numRef>
              <c:f>'fps90'!$B$3:$B$6</c:f>
              <c:numCache>
                <c:formatCode>General</c:formatCode>
                <c:ptCount val="4"/>
                <c:pt idx="0">
                  <c:v>40.206787200000001</c:v>
                </c:pt>
                <c:pt idx="1">
                  <c:v>21.517593600000001</c:v>
                </c:pt>
                <c:pt idx="2">
                  <c:v>11.673561600000001</c:v>
                </c:pt>
                <c:pt idx="3">
                  <c:v>6.2688671999999999</c:v>
                </c:pt>
              </c:numCache>
            </c:numRef>
          </c:xVal>
          <c:yVal>
            <c:numRef>
              <c:f>'fps90'!$C$3:$C$6</c:f>
              <c:numCache>
                <c:formatCode>General</c:formatCode>
                <c:ptCount val="4"/>
                <c:pt idx="0">
                  <c:v>46.767200000000003</c:v>
                </c:pt>
                <c:pt idx="1">
                  <c:v>44.865499999999997</c:v>
                </c:pt>
                <c:pt idx="2">
                  <c:v>42.4664</c:v>
                </c:pt>
                <c:pt idx="3">
                  <c:v>39.842399999999998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7F-46F2-83BE-3A6D674B5B54}"/>
            </c:ext>
          </c:extLst>
        </c:ser>
        <c:ser>
          <c:idx val="2"/>
          <c:order val="1"/>
          <c:tx>
            <c:v>4K</c:v>
          </c:tx>
          <c:spPr>
            <a:ln w="19050">
              <a:solidFill>
                <a:srgbClr val="D94D20"/>
              </a:solidFill>
            </a:ln>
          </c:spPr>
          <c:xVal>
            <c:numRef>
              <c:f>'fps90'!$B$7:$B$10</c:f>
              <c:numCache>
                <c:formatCode>General</c:formatCode>
                <c:ptCount val="4"/>
                <c:pt idx="0">
                  <c:v>21.034435200000001</c:v>
                </c:pt>
                <c:pt idx="1">
                  <c:v>11.138879999999999</c:v>
                </c:pt>
                <c:pt idx="2">
                  <c:v>5.8361951999999997</c:v>
                </c:pt>
                <c:pt idx="3">
                  <c:v>3.0222431999999997</c:v>
                </c:pt>
              </c:numCache>
            </c:numRef>
          </c:xVal>
          <c:yVal>
            <c:numRef>
              <c:f>'fps90'!$C$7:$C$10</c:f>
              <c:numCache>
                <c:formatCode>General</c:formatCode>
                <c:ptCount val="4"/>
                <c:pt idx="0">
                  <c:v>31.633400000000002</c:v>
                </c:pt>
                <c:pt idx="1">
                  <c:v>31.459299999999999</c:v>
                </c:pt>
                <c:pt idx="2">
                  <c:v>31.1189</c:v>
                </c:pt>
                <c:pt idx="3">
                  <c:v>30.580300000000001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7F-46F2-83BE-3A6D674B5B54}"/>
            </c:ext>
          </c:extLst>
        </c:ser>
        <c:ser>
          <c:idx val="0"/>
          <c:order val="2"/>
          <c:tx>
            <c:v>HD</c:v>
          </c:tx>
          <c:spPr>
            <a:ln w="19050"/>
          </c:spPr>
          <c:marker>
            <c:symbol val="circle"/>
            <c:size val="5"/>
          </c:marker>
          <c:xVal>
            <c:numRef>
              <c:f>'fps90'!$B$11:$B$14</c:f>
              <c:numCache>
                <c:formatCode>General</c:formatCode>
                <c:ptCount val="4"/>
                <c:pt idx="0">
                  <c:v>7.3898112000000005</c:v>
                </c:pt>
                <c:pt idx="1">
                  <c:v>4.0147104000000002</c:v>
                </c:pt>
                <c:pt idx="2">
                  <c:v>2.1631296000000004</c:v>
                </c:pt>
                <c:pt idx="3">
                  <c:v>1.13808</c:v>
                </c:pt>
              </c:numCache>
            </c:numRef>
          </c:xVal>
          <c:yVal>
            <c:numRef>
              <c:f>'fps90'!$C$11:$C$14</c:f>
              <c:numCache>
                <c:formatCode>General</c:formatCode>
                <c:ptCount val="4"/>
                <c:pt idx="0">
                  <c:v>30.3217</c:v>
                </c:pt>
                <c:pt idx="1">
                  <c:v>30.1526</c:v>
                </c:pt>
                <c:pt idx="2">
                  <c:v>29.8232</c:v>
                </c:pt>
                <c:pt idx="3">
                  <c:v>29.254200000000001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7F-46F2-83BE-3A6D674B5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269880"/>
        <c:axId val="534271800"/>
      </c:scatterChart>
      <c:valAx>
        <c:axId val="534269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000" b="1" i="0" kern="1200" baseline="0" dirty="0">
                    <a:solidFill>
                      <a:srgbClr val="000000"/>
                    </a:solidFill>
                    <a:effectLst/>
                  </a:rPr>
                  <a:t>BitRate (Mbps)</a:t>
                </a:r>
                <a:endParaRPr lang="ko-KR" altLang="ko-KR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271800"/>
        <c:crosses val="autoZero"/>
        <c:crossBetween val="midCat"/>
      </c:valAx>
      <c:valAx>
        <c:axId val="53427180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000" b="1" i="0" u="none" strike="noStrike" baseline="0" dirty="0">
                    <a:effectLst/>
                  </a:rPr>
                  <a:t>WS-</a:t>
                </a:r>
                <a:r>
                  <a:rPr lang="en-US" altLang="ko-KR" sz="1000" b="1" i="0" kern="1200" baseline="0" dirty="0">
                    <a:solidFill>
                      <a:srgbClr val="000000"/>
                    </a:solidFill>
                    <a:effectLst/>
                  </a:rPr>
                  <a:t>PSNR (dB)</a:t>
                </a:r>
                <a:endParaRPr lang="ko-KR" altLang="ko-KR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269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0" i="0" baseline="0" dirty="0">
                <a:effectLst/>
              </a:rPr>
              <a:t>KiteFlite 90 FPS</a:t>
            </a:r>
            <a:endParaRPr lang="ko-KR" altLang="ko-KR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8K</c:v>
          </c:tx>
          <c:xVal>
            <c:numRef>
              <c:f>'fps90'!$B$15:$B$18</c:f>
              <c:numCache>
                <c:formatCode>General</c:formatCode>
                <c:ptCount val="4"/>
                <c:pt idx="0">
                  <c:v>155.14972800000001</c:v>
                </c:pt>
                <c:pt idx="1">
                  <c:v>76.1948352</c:v>
                </c:pt>
                <c:pt idx="2">
                  <c:v>40.724083200000003</c:v>
                </c:pt>
                <c:pt idx="3">
                  <c:v>21.747456</c:v>
                </c:pt>
              </c:numCache>
            </c:numRef>
          </c:xVal>
          <c:yVal>
            <c:numRef>
              <c:f>'fps90'!$C$15:$C$18</c:f>
              <c:numCache>
                <c:formatCode>General</c:formatCode>
                <c:ptCount val="4"/>
                <c:pt idx="0">
                  <c:v>44.163600000000002</c:v>
                </c:pt>
                <c:pt idx="1">
                  <c:v>41.502000000000002</c:v>
                </c:pt>
                <c:pt idx="2">
                  <c:v>38.726599999999998</c:v>
                </c:pt>
                <c:pt idx="3">
                  <c:v>35.864400000000003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20-4437-AD41-A58C9BB95634}"/>
            </c:ext>
          </c:extLst>
        </c:ser>
        <c:ser>
          <c:idx val="2"/>
          <c:order val="1"/>
          <c:tx>
            <c:v>4K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xVal>
            <c:numRef>
              <c:f>'fps90'!$B$19:$B$22</c:f>
              <c:numCache>
                <c:formatCode>General</c:formatCode>
                <c:ptCount val="4"/>
                <c:pt idx="0">
                  <c:v>81.954105599999991</c:v>
                </c:pt>
                <c:pt idx="1">
                  <c:v>39.427171199999997</c:v>
                </c:pt>
                <c:pt idx="2">
                  <c:v>20.012563199999999</c:v>
                </c:pt>
                <c:pt idx="3">
                  <c:v>9.926832000000001</c:v>
                </c:pt>
              </c:numCache>
            </c:numRef>
          </c:xVal>
          <c:yVal>
            <c:numRef>
              <c:f>'fps90'!$C$19:$C$22</c:f>
              <c:numCache>
                <c:formatCode>General</c:formatCode>
                <c:ptCount val="4"/>
                <c:pt idx="0">
                  <c:v>24.520800000000001</c:v>
                </c:pt>
                <c:pt idx="1">
                  <c:v>24.51</c:v>
                </c:pt>
                <c:pt idx="2">
                  <c:v>24.467300000000002</c:v>
                </c:pt>
                <c:pt idx="3">
                  <c:v>24.3705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420-4437-AD41-A58C9BB95634}"/>
            </c:ext>
          </c:extLst>
        </c:ser>
        <c:ser>
          <c:idx val="0"/>
          <c:order val="2"/>
          <c:tx>
            <c:v>HD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'fps90'!$B$23:$B$26</c:f>
              <c:numCache>
                <c:formatCode>General</c:formatCode>
                <c:ptCount val="4"/>
                <c:pt idx="0">
                  <c:v>26.052211200000002</c:v>
                </c:pt>
                <c:pt idx="1">
                  <c:v>12.872832000000001</c:v>
                </c:pt>
                <c:pt idx="2">
                  <c:v>6.6240959999999998</c:v>
                </c:pt>
                <c:pt idx="3">
                  <c:v>3.2785823999999999</c:v>
                </c:pt>
              </c:numCache>
            </c:numRef>
          </c:xVal>
          <c:yVal>
            <c:numRef>
              <c:f>'fps90'!$C$23:$C$26</c:f>
              <c:numCache>
                <c:formatCode>General</c:formatCode>
                <c:ptCount val="4"/>
                <c:pt idx="0">
                  <c:v>24.2303</c:v>
                </c:pt>
                <c:pt idx="1">
                  <c:v>24.206600000000002</c:v>
                </c:pt>
                <c:pt idx="2">
                  <c:v>24.131499999999999</c:v>
                </c:pt>
                <c:pt idx="3">
                  <c:v>23.9529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420-4437-AD41-A58C9BB95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280760"/>
        <c:axId val="534281080"/>
      </c:scatterChart>
      <c:valAx>
        <c:axId val="534280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altLang="ko-KR" sz="1000" b="1" i="0" kern="1200" baseline="0" dirty="0">
                    <a:solidFill>
                      <a:srgbClr val="000000"/>
                    </a:solidFill>
                    <a:effectLst/>
                  </a:rPr>
                  <a:t>BitRate (Mbps)</a:t>
                </a:r>
                <a:endParaRPr lang="ko-KR" altLang="ko-KR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281080"/>
        <c:crosses val="autoZero"/>
        <c:crossBetween val="midCat"/>
      </c:valAx>
      <c:valAx>
        <c:axId val="53428108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000" b="1" i="0" u="none" strike="noStrike" baseline="0" dirty="0">
                    <a:effectLst/>
                  </a:rPr>
                  <a:t>WS-</a:t>
                </a:r>
                <a:r>
                  <a:rPr lang="en-US" altLang="ko-KR" sz="1000" b="1" i="0" kern="1200" baseline="0" dirty="0">
                    <a:solidFill>
                      <a:srgbClr val="000000"/>
                    </a:solidFill>
                    <a:effectLst/>
                  </a:rPr>
                  <a:t>PSNR (dB)</a:t>
                </a:r>
                <a:endParaRPr lang="ko-KR" altLang="ko-KR" sz="1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2807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F58BD-B266-4FEA-8572-614D27B01AAF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BE845-B615-457C-AC59-B6A31CA72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29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27C19D3-7FD4-4091-A359-C1846C46E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11172D7-F943-4D47-8A4C-949985A3A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98875" y="8999538"/>
            <a:ext cx="76200" cy="185737"/>
          </a:xfrm>
          <a:prstGeom prst="rect">
            <a:avLst/>
          </a:prstGeom>
          <a:noFill/>
        </p:spPr>
        <p:txBody>
          <a:bodyPr/>
          <a:lstStyle/>
          <a:p>
            <a:pPr defTabSz="938213"/>
            <a:fld id="{BBF48AF3-1D1F-4BFA-A572-3FA3504FDCD2}" type="slidenum">
              <a:rPr lang="en-US" smtClean="0"/>
              <a:pPr defTabSz="938213"/>
              <a:t>1</a:t>
            </a:fld>
            <a:endParaRPr lang="en-US" dirty="0" smtClean="0"/>
          </a:p>
        </p:txBody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51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670" y="8984170"/>
            <a:ext cx="75372" cy="185420"/>
          </a:xfrm>
          <a:prstGeom prst="rect">
            <a:avLst/>
          </a:prstGeom>
          <a:noFill/>
        </p:spPr>
        <p:txBody>
          <a:bodyPr lIns="90919" tIns="45459" rIns="90919" bIns="45459"/>
          <a:lstStyle/>
          <a:p>
            <a:pPr defTabSz="932865"/>
            <a:fld id="{FAAE0E8B-988F-47CE-9949-D3DED8909968}" type="slidenum">
              <a:rPr lang="en-US" smtClean="0"/>
              <a:pPr defTabSz="932865"/>
              <a:t>2</a:t>
            </a:fld>
            <a:endParaRPr lang="en-US" dirty="0" smtClean="0"/>
          </a:p>
        </p:txBody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64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670" y="8984170"/>
            <a:ext cx="75372" cy="185420"/>
          </a:xfrm>
          <a:prstGeom prst="rect">
            <a:avLst/>
          </a:prstGeom>
          <a:noFill/>
        </p:spPr>
        <p:txBody>
          <a:bodyPr lIns="90919" tIns="45459" rIns="90919" bIns="45459"/>
          <a:lstStyle/>
          <a:p>
            <a:pPr defTabSz="932865"/>
            <a:fld id="{FAAE0E8B-988F-47CE-9949-D3DED8909968}" type="slidenum">
              <a:rPr lang="en-US" smtClean="0"/>
              <a:pPr defTabSz="932865"/>
              <a:t>3</a:t>
            </a:fld>
            <a:endParaRPr lang="en-US" dirty="0" smtClean="0"/>
          </a:p>
        </p:txBody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34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HMD VR sickness</a:t>
            </a:r>
            <a:r>
              <a:rPr lang="ko-KR" altLang="en-US" dirty="0"/>
              <a:t>에 초점을 맞추어야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슬라이드에서 </a:t>
            </a:r>
            <a:r>
              <a:rPr lang="en-US" altLang="ko-KR" dirty="0"/>
              <a:t>VR Sickness</a:t>
            </a:r>
            <a:r>
              <a:rPr lang="ko-KR" altLang="en-US" dirty="0"/>
              <a:t>가 </a:t>
            </a:r>
            <a:r>
              <a:rPr lang="en-US" altLang="ko-KR" dirty="0"/>
              <a:t>one of Cybersickness</a:t>
            </a:r>
            <a:r>
              <a:rPr lang="ko-KR" altLang="en-US" dirty="0"/>
              <a:t>라는 것은 크게 중요한 내용이 아니다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BE845-B615-457C-AC59-B6A31CA72E8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41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Rectangle 91">
            <a:extLst>
              <a:ext uri="{FF2B5EF4-FFF2-40B4-BE49-F238E27FC236}">
                <a16:creationId xmlns:a16="http://schemas.microsoft.com/office/drawing/2014/main" id="{5A72A343-0DC1-4DEC-A818-D852D30A02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5" name="Rectangle 92">
            <a:extLst>
              <a:ext uri="{FF2B5EF4-FFF2-40B4-BE49-F238E27FC236}">
                <a16:creationId xmlns:a16="http://schemas.microsoft.com/office/drawing/2014/main" id="{BB40ED68-4E96-422B-AE64-288348D5F7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6750-9DAF-43FD-BC42-4D042B34C934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80517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91">
            <a:extLst>
              <a:ext uri="{FF2B5EF4-FFF2-40B4-BE49-F238E27FC236}">
                <a16:creationId xmlns:a16="http://schemas.microsoft.com/office/drawing/2014/main" id="{3A4A1093-86EE-4B05-B309-FC7A90D1D9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5" name="Rectangle 92">
            <a:extLst>
              <a:ext uri="{FF2B5EF4-FFF2-40B4-BE49-F238E27FC236}">
                <a16:creationId xmlns:a16="http://schemas.microsoft.com/office/drawing/2014/main" id="{E08EF60B-6F13-4F54-AE65-D0A9F760E3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96918-C194-44CD-8ACA-D640F40BE2BB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47208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4" y="228600"/>
            <a:ext cx="2074862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228600"/>
            <a:ext cx="6072188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91">
            <a:extLst>
              <a:ext uri="{FF2B5EF4-FFF2-40B4-BE49-F238E27FC236}">
                <a16:creationId xmlns:a16="http://schemas.microsoft.com/office/drawing/2014/main" id="{FA93D6A2-03D0-4341-BF34-42C6D99B74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5" name="Rectangle 92">
            <a:extLst>
              <a:ext uri="{FF2B5EF4-FFF2-40B4-BE49-F238E27FC236}">
                <a16:creationId xmlns:a16="http://schemas.microsoft.com/office/drawing/2014/main" id="{685E4F14-53DB-45FE-B7D3-87EDEBBB9F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A4E1D-1B19-4348-BA05-9114055FA2F1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76105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Rectangle 91">
            <a:extLst>
              <a:ext uri="{FF2B5EF4-FFF2-40B4-BE49-F238E27FC236}">
                <a16:creationId xmlns:a16="http://schemas.microsoft.com/office/drawing/2014/main" id="{F7BE29F3-F002-4258-9A7C-62AC3EC37C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5" name="Rectangle 92">
            <a:extLst>
              <a:ext uri="{FF2B5EF4-FFF2-40B4-BE49-F238E27FC236}">
                <a16:creationId xmlns:a16="http://schemas.microsoft.com/office/drawing/2014/main" id="{EFB8BDB7-8037-440E-B1CE-29C33C22F6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D877-D406-4E0C-A0B8-A5405FE26974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49544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1">
            <a:extLst>
              <a:ext uri="{FF2B5EF4-FFF2-40B4-BE49-F238E27FC236}">
                <a16:creationId xmlns:a16="http://schemas.microsoft.com/office/drawing/2014/main" id="{478B732F-382C-4A02-8654-B76707B96C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5" name="Rectangle 92">
            <a:extLst>
              <a:ext uri="{FF2B5EF4-FFF2-40B4-BE49-F238E27FC236}">
                <a16:creationId xmlns:a16="http://schemas.microsoft.com/office/drawing/2014/main" id="{E50DC848-B9B2-464B-955F-C69D1CD08E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ADD19-019F-4CC7-AC53-7A4ECC503183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400862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6" y="1143000"/>
            <a:ext cx="4073525" cy="5181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43000"/>
            <a:ext cx="4073525" cy="5181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Rectangle 91">
            <a:extLst>
              <a:ext uri="{FF2B5EF4-FFF2-40B4-BE49-F238E27FC236}">
                <a16:creationId xmlns:a16="http://schemas.microsoft.com/office/drawing/2014/main" id="{234087EC-2DA5-4F7F-ACA1-AD88F5B026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6" name="Rectangle 92">
            <a:extLst>
              <a:ext uri="{FF2B5EF4-FFF2-40B4-BE49-F238E27FC236}">
                <a16:creationId xmlns:a16="http://schemas.microsoft.com/office/drawing/2014/main" id="{41A803C5-9B47-46B0-A939-27D2BF561A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DDAA-0390-433D-9AB4-34D0BDB535AD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419948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Rectangle 91">
            <a:extLst>
              <a:ext uri="{FF2B5EF4-FFF2-40B4-BE49-F238E27FC236}">
                <a16:creationId xmlns:a16="http://schemas.microsoft.com/office/drawing/2014/main" id="{8FCF42FE-BD5C-46F9-96B5-498CDE7857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8" name="Rectangle 92">
            <a:extLst>
              <a:ext uri="{FF2B5EF4-FFF2-40B4-BE49-F238E27FC236}">
                <a16:creationId xmlns:a16="http://schemas.microsoft.com/office/drawing/2014/main" id="{C3CE478D-96B5-452F-A8FE-84824C0378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1ADC-1002-4609-B69F-FCEC9F410B2C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21355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Rectangle 91">
            <a:extLst>
              <a:ext uri="{FF2B5EF4-FFF2-40B4-BE49-F238E27FC236}">
                <a16:creationId xmlns:a16="http://schemas.microsoft.com/office/drawing/2014/main" id="{73C9785C-900F-4279-BA36-658B817806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4" name="Rectangle 92">
            <a:extLst>
              <a:ext uri="{FF2B5EF4-FFF2-40B4-BE49-F238E27FC236}">
                <a16:creationId xmlns:a16="http://schemas.microsoft.com/office/drawing/2014/main" id="{0D97CCFF-2611-4272-84F5-14F1F202A8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7402-2C48-4A31-90B3-0422C1082987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58901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1">
            <a:extLst>
              <a:ext uri="{FF2B5EF4-FFF2-40B4-BE49-F238E27FC236}">
                <a16:creationId xmlns:a16="http://schemas.microsoft.com/office/drawing/2014/main" id="{0A997149-32D7-4573-892A-E7CC55F9A2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3" name="Rectangle 92">
            <a:extLst>
              <a:ext uri="{FF2B5EF4-FFF2-40B4-BE49-F238E27FC236}">
                <a16:creationId xmlns:a16="http://schemas.microsoft.com/office/drawing/2014/main" id="{499D2174-267E-4D04-A516-D1D7F395D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829A6-D376-486B-8E29-1F54040F52F9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12501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1">
            <a:extLst>
              <a:ext uri="{FF2B5EF4-FFF2-40B4-BE49-F238E27FC236}">
                <a16:creationId xmlns:a16="http://schemas.microsoft.com/office/drawing/2014/main" id="{4C37AE07-A0F8-4021-9BDF-FA841CF0B2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6" name="Rectangle 92">
            <a:extLst>
              <a:ext uri="{FF2B5EF4-FFF2-40B4-BE49-F238E27FC236}">
                <a16:creationId xmlns:a16="http://schemas.microsoft.com/office/drawing/2014/main" id="{67849F2A-EDE6-4B99-923D-A087423076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D5C7-4BA5-485A-808F-61F9A64C7A68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73154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1">
            <a:extLst>
              <a:ext uri="{FF2B5EF4-FFF2-40B4-BE49-F238E27FC236}">
                <a16:creationId xmlns:a16="http://schemas.microsoft.com/office/drawing/2014/main" id="{149BFDEC-8EFF-4A23-8C35-40D03C16FA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6" name="Rectangle 92">
            <a:extLst>
              <a:ext uri="{FF2B5EF4-FFF2-40B4-BE49-F238E27FC236}">
                <a16:creationId xmlns:a16="http://schemas.microsoft.com/office/drawing/2014/main" id="{13CB777E-18A1-441A-9168-8776001B0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027-EFE0-4652-A5C3-D5745DEF902C}" type="slidenum">
              <a:rPr lang="en-US" altLang="pl-PL"/>
              <a:pPr>
                <a:defRPr/>
              </a:pPr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62375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3F8F8C-C0FD-4F93-9B6C-846285C94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6" y="228600"/>
            <a:ext cx="8270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Title: 36 pt Rotis Sans Serif</a:t>
            </a:r>
          </a:p>
        </p:txBody>
      </p:sp>
      <p:sp>
        <p:nvSpPr>
          <p:cNvPr id="1027" name="Rectangle 33">
            <a:extLst>
              <a:ext uri="{FF2B5EF4-FFF2-40B4-BE49-F238E27FC236}">
                <a16:creationId xmlns:a16="http://schemas.microsoft.com/office/drawing/2014/main" id="{7C35C133-3051-403A-9A72-4BF3A92A2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6" y="1143000"/>
            <a:ext cx="82994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IEEE 802.21 Powerpoint Template</a:t>
            </a:r>
            <a:br>
              <a:rPr lang="en-US" altLang="pl-PL"/>
            </a:br>
            <a:r>
              <a:rPr lang="en-US" altLang="pl-PL"/>
              <a:t>(Rotis Sans Serif 24 pt)</a:t>
            </a:r>
          </a:p>
          <a:p>
            <a:pPr lvl="0"/>
            <a:r>
              <a:rPr lang="en-US" altLang="pl-PL"/>
              <a:t>1st Level Bullet</a:t>
            </a:r>
          </a:p>
          <a:p>
            <a:pPr lvl="1"/>
            <a:r>
              <a:rPr lang="en-US" altLang="pl-PL"/>
              <a:t>2nd Level Bullet</a:t>
            </a:r>
          </a:p>
          <a:p>
            <a:pPr lvl="2"/>
            <a:r>
              <a:rPr lang="en-US" altLang="pl-PL"/>
              <a:t>3rd Level Bullet</a:t>
            </a:r>
          </a:p>
          <a:p>
            <a:pPr lvl="2"/>
            <a:endParaRPr lang="en-US" altLang="pl-PL"/>
          </a:p>
          <a:p>
            <a:pPr lvl="1"/>
            <a:endParaRPr lang="en-US" altLang="pl-PL"/>
          </a:p>
          <a:p>
            <a:pPr lvl="0"/>
            <a:endParaRPr lang="en-US" altLang="pl-PL"/>
          </a:p>
          <a:p>
            <a:pPr lvl="0"/>
            <a:endParaRPr lang="en-US" altLang="pl-PL"/>
          </a:p>
          <a:p>
            <a:pPr lvl="0"/>
            <a:r>
              <a:rPr lang="en-US" altLang="pl-PL"/>
              <a:t/>
            </a:r>
            <a:br>
              <a:rPr lang="en-US" altLang="pl-PL"/>
            </a:br>
            <a:endParaRPr lang="en-US" altLang="pl-PL"/>
          </a:p>
        </p:txBody>
      </p:sp>
      <p:sp>
        <p:nvSpPr>
          <p:cNvPr id="1115" name="Rectangle 91">
            <a:extLst>
              <a:ext uri="{FF2B5EF4-FFF2-40B4-BE49-F238E27FC236}">
                <a16:creationId xmlns:a16="http://schemas.microsoft.com/office/drawing/2014/main" id="{BA3F0694-D324-4E07-897F-B03B0F3333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999" y="6400802"/>
            <a:ext cx="231986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altLang="pl-PL" dirty="0"/>
              <a:t>21-18-0073-00-0000</a:t>
            </a:r>
          </a:p>
        </p:txBody>
      </p:sp>
      <p:sp>
        <p:nvSpPr>
          <p:cNvPr id="1116" name="Rectangle 92">
            <a:extLst>
              <a:ext uri="{FF2B5EF4-FFF2-40B4-BE49-F238E27FC236}">
                <a16:creationId xmlns:a16="http://schemas.microsoft.com/office/drawing/2014/main" id="{C6F966E7-7AE7-44A4-AC23-89A3A20666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399" y="6400800"/>
            <a:ext cx="92075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9471D420-187E-4573-B751-C2C806A44A53}" type="slidenum">
              <a:rPr lang="en-US" altLang="pl-PL" smtClean="0"/>
              <a:pPr>
                <a:defRPr/>
              </a:pPr>
              <a:t>‹#›</a:t>
            </a:fld>
            <a:endParaRPr lang="en-US" altLang="pl-PL" dirty="0"/>
          </a:p>
        </p:txBody>
      </p:sp>
      <p:pic>
        <p:nvPicPr>
          <p:cNvPr id="1030" name="Picture 93" descr="smllieee">
            <a:extLst>
              <a:ext uri="{FF2B5EF4-FFF2-40B4-BE49-F238E27FC236}">
                <a16:creationId xmlns:a16="http://schemas.microsoft.com/office/drawing/2014/main" id="{AC4B861E-7162-4810-B49A-6E57424D3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" y="125410"/>
            <a:ext cx="83189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4" descr="802logo">
            <a:extLst>
              <a:ext uri="{FF2B5EF4-FFF2-40B4-BE49-F238E27FC236}">
                <a16:creationId xmlns:a16="http://schemas.microsoft.com/office/drawing/2014/main" id="{A8C86890-08EE-4C5C-9EA2-7B826C54A8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30" y="182562"/>
            <a:ext cx="83189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1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Times New Roman" pitchFamily="18" charset="0"/>
        </a:defRPr>
      </a:lvl2pPr>
      <a:lvl3pPr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Times New Roman" pitchFamily="18" charset="0"/>
        </a:defRPr>
      </a:lvl3pPr>
      <a:lvl4pPr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Times New Roman" pitchFamily="18" charset="0"/>
        </a:defRPr>
      </a:lvl4pPr>
      <a:lvl5pPr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Times New Roman" pitchFamily="18" charset="0"/>
        </a:defRPr>
      </a:lvl5pPr>
      <a:lvl6pPr marL="342900"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Times New Roman" pitchFamily="18" charset="0"/>
        </a:defRPr>
      </a:lvl6pPr>
      <a:lvl7pPr marL="685800"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Times New Roman" pitchFamily="18" charset="0"/>
        </a:defRPr>
      </a:lvl7pPr>
      <a:lvl8pPr marL="1028700"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Times New Roman" pitchFamily="18" charset="0"/>
        </a:defRPr>
      </a:lvl8pPr>
      <a:lvl9pPr marL="1371600" algn="ctr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Times New Roman" pitchFamily="18" charset="0"/>
        </a:defRPr>
      </a:lvl9pPr>
    </p:titleStyle>
    <p:bodyStyle>
      <a:lvl1pPr marL="210741" indent="-210741" algn="l" defTabSz="5715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0063" indent="-146447" algn="l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 sz="1800">
          <a:solidFill>
            <a:schemeClr val="tx1"/>
          </a:solidFill>
          <a:latin typeface="+mn-lt"/>
        </a:defRPr>
      </a:lvl2pPr>
      <a:lvl3pPr marL="860822" indent="-146447" algn="l" defTabSz="5715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75000"/>
        <a:buChar char="•"/>
        <a:defRPr>
          <a:solidFill>
            <a:schemeClr val="tx1"/>
          </a:solidFill>
          <a:latin typeface="+mn-lt"/>
        </a:defRPr>
      </a:lvl3pPr>
      <a:lvl4pPr marL="1353741" indent="-208360" algn="l" defTabSz="571500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Rotis Sans Serif for Nokia" pitchFamily="34" charset="0"/>
        </a:defRPr>
      </a:lvl4pPr>
      <a:lvl5pPr marL="1714500" indent="-210741" algn="l" defTabSz="571500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Rotis Sans Serif for Nokia" pitchFamily="34" charset="0"/>
        </a:defRPr>
      </a:lvl5pPr>
      <a:lvl6pPr marL="2057400" indent="-210741" algn="l" defTabSz="571500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Rotis Sans Serif for Nokia" pitchFamily="34" charset="0"/>
        </a:defRPr>
      </a:lvl6pPr>
      <a:lvl7pPr marL="2400300" indent="-210741" algn="l" defTabSz="571500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Rotis Sans Serif for Nokia" pitchFamily="34" charset="0"/>
        </a:defRPr>
      </a:lvl7pPr>
      <a:lvl8pPr marL="2743200" indent="-210741" algn="l" defTabSz="571500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Rotis Sans Serif for Nokia" pitchFamily="34" charset="0"/>
        </a:defRPr>
      </a:lvl8pPr>
      <a:lvl9pPr marL="3086100" indent="-210741" algn="l" defTabSz="571500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Rotis Sans Serif for Nokia" pitchFamily="34" charset="0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21/dcn/18/21-18-0061-02-0000-a-white-paper-on-use-cases-and-requirements-for-supporting-hmd-based-vr-applications.doc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6">
            <a:extLst>
              <a:ext uri="{FF2B5EF4-FFF2-40B4-BE49-F238E27FC236}">
                <a16:creationId xmlns:a16="http://schemas.microsoft.com/office/drawing/2014/main" id="{3AD0C15D-3153-4FA2-9CC8-FCF051CB8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5925" y="1046464"/>
            <a:ext cx="8752150" cy="5169160"/>
          </a:xfrm>
          <a:solidFill>
            <a:srgbClr val="66CCFF"/>
          </a:solidFill>
        </p:spPr>
        <p:txBody>
          <a:bodyPr/>
          <a:lstStyle/>
          <a:p>
            <a:pPr>
              <a:buClr>
                <a:srgbClr val="FAFD00"/>
              </a:buClr>
              <a:buFontTx/>
              <a:buNone/>
            </a:pPr>
            <a:r>
              <a:rPr lang="en-US" altLang="pl-PL" sz="2400" b="1" dirty="0">
                <a:cs typeface="Times New Roman" panose="02020603050405020304" pitchFamily="18" charset="0"/>
              </a:rPr>
              <a:t>IEEE 802.21 MEDIA INDEPENDENT SERVICES </a:t>
            </a:r>
          </a:p>
          <a:p>
            <a:pPr>
              <a:buClr>
                <a:srgbClr val="FAFD00"/>
              </a:buClr>
              <a:buFontTx/>
              <a:buNone/>
            </a:pPr>
            <a:r>
              <a:rPr lang="en-US" altLang="pl-PL" sz="2400" dirty="0">
                <a:cs typeface="Times New Roman" panose="02020603050405020304" pitchFamily="18" charset="0"/>
              </a:rPr>
              <a:t>DCN: </a:t>
            </a:r>
            <a:r>
              <a:rPr lang="en-US" altLang="pl-PL" sz="2400" dirty="0" smtClean="0">
                <a:cs typeface="Times New Roman" panose="02020603050405020304" pitchFamily="18" charset="0"/>
              </a:rPr>
              <a:t>21-18-0075-00-0000</a:t>
            </a:r>
            <a:endParaRPr lang="en-US" altLang="pl-PL" sz="2400" dirty="0">
              <a:cs typeface="Times New Roman" panose="02020603050405020304" pitchFamily="18" charset="0"/>
            </a:endParaRPr>
          </a:p>
          <a:p>
            <a:pPr marL="535781" indent="-535781">
              <a:buClr>
                <a:srgbClr val="FAFD00"/>
              </a:buClr>
              <a:buNone/>
            </a:pPr>
            <a:r>
              <a:rPr lang="en-US" altLang="pl-PL" sz="2400" dirty="0" smtClean="0">
                <a:cs typeface="Times New Roman" panose="02020603050405020304" pitchFamily="18" charset="0"/>
              </a:rPr>
              <a:t>Title: Request for Study Group Approval </a:t>
            </a:r>
          </a:p>
          <a:p>
            <a:pPr marL="535781" indent="-535781">
              <a:buClr>
                <a:srgbClr val="FAFD00"/>
              </a:buClr>
              <a:buNone/>
            </a:pPr>
            <a:r>
              <a:rPr lang="en-US" altLang="pl-PL" sz="2400" dirty="0">
                <a:cs typeface="Times New Roman" panose="02020603050405020304" pitchFamily="18" charset="0"/>
              </a:rPr>
              <a:t>Date Submitted: November 15, </a:t>
            </a:r>
            <a:r>
              <a:rPr lang="en-US" altLang="pl-PL" sz="2400" dirty="0" smtClean="0">
                <a:cs typeface="Times New Roman" panose="02020603050405020304" pitchFamily="18" charset="0"/>
              </a:rPr>
              <a:t>2018</a:t>
            </a:r>
            <a:endParaRPr lang="en-US" altLang="pl-PL" sz="2400" dirty="0">
              <a:cs typeface="Times New Roman" panose="02020603050405020304" pitchFamily="18" charset="0"/>
            </a:endParaRPr>
          </a:p>
          <a:p>
            <a:pPr>
              <a:buClr>
                <a:srgbClr val="FAFD00"/>
              </a:buClr>
              <a:buFontTx/>
              <a:buNone/>
            </a:pPr>
            <a:r>
              <a:rPr lang="en-US" altLang="pl-PL" sz="2400" dirty="0" smtClean="0">
                <a:cs typeface="Times New Roman" panose="02020603050405020304" pitchFamily="18" charset="0"/>
              </a:rPr>
              <a:t>Presented in </a:t>
            </a:r>
            <a:r>
              <a:rPr lang="en-US" altLang="pl-PL" sz="2400" dirty="0" smtClean="0">
                <a:cs typeface="Times New Roman" panose="02020603050405020304" pitchFamily="18" charset="0"/>
              </a:rPr>
              <a:t>November, 2018 IEEE 802 EC Closing Plenary </a:t>
            </a:r>
            <a:r>
              <a:rPr lang="en-US" altLang="pl-PL" sz="2400" dirty="0">
                <a:cs typeface="Times New Roman" panose="02020603050405020304" pitchFamily="18" charset="0"/>
              </a:rPr>
              <a:t>in Bangkok, Thailand</a:t>
            </a:r>
          </a:p>
          <a:p>
            <a:pPr>
              <a:buClr>
                <a:srgbClr val="FAFD00"/>
              </a:buClr>
              <a:buFontTx/>
              <a:buNone/>
            </a:pPr>
            <a:r>
              <a:rPr lang="en-US" altLang="pl-PL" sz="2400" dirty="0" smtClean="0">
                <a:cs typeface="Times New Roman" panose="02020603050405020304" pitchFamily="18" charset="0"/>
              </a:rPr>
              <a:t>Source: </a:t>
            </a:r>
            <a:r>
              <a:rPr lang="en-US" altLang="pl-PL" sz="2400" dirty="0" smtClean="0">
                <a:cs typeface="Times New Roman" panose="02020603050405020304" pitchFamily="18" charset="0"/>
              </a:rPr>
              <a:t>Subir Das (Perspecta Labs) </a:t>
            </a:r>
            <a:endParaRPr lang="en-US" altLang="pl-PL" sz="24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871538" indent="-871538" algn="just">
              <a:buClr>
                <a:srgbClr val="FAFD00"/>
              </a:buClr>
              <a:buNone/>
            </a:pPr>
            <a:r>
              <a:rPr lang="en-US" altLang="pl-PL" sz="2400" dirty="0">
                <a:cs typeface="Times New Roman" panose="02020603050405020304" pitchFamily="18" charset="0"/>
              </a:rPr>
              <a:t>Abstract: This </a:t>
            </a:r>
            <a:r>
              <a:rPr lang="en-US" altLang="pl-PL" sz="2400" dirty="0" smtClean="0">
                <a:cs typeface="Times New Roman" panose="02020603050405020304" pitchFamily="18" charset="0"/>
              </a:rPr>
              <a:t>document contains the EC motion and materials to support the Study Group proposal </a:t>
            </a:r>
            <a:r>
              <a:rPr lang="en-US" altLang="pl-PL" sz="2400" dirty="0" smtClean="0">
                <a:cs typeface="Times New Roman" panose="02020603050405020304" pitchFamily="18" charset="0"/>
              </a:rPr>
              <a:t>on </a:t>
            </a:r>
            <a:r>
              <a:rPr lang="en-US" altLang="pl-PL" sz="2400" dirty="0">
                <a:cs typeface="Times New Roman" panose="02020603050405020304" pitchFamily="18" charset="0"/>
              </a:rPr>
              <a:t>Network Enablers for Seamless HMD-based VR (Virtual Reality) Content Service. </a:t>
            </a:r>
            <a:endParaRPr lang="en-US" altLang="pl-PL" sz="2400" dirty="0"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9D88C36-AB78-43AC-82D2-673DD58C07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dirty="0">
                <a:solidFill>
                  <a:srgbClr val="000000"/>
                </a:solidFill>
                <a:latin typeface="Times"/>
              </a:rPr>
              <a:t>21-18-0073-00-0000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4506F55-5C08-407C-B922-B30DEDD24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D3D877-D406-4E0C-A0B8-A5405FE26974}" type="slidenum">
              <a:rPr lang="en-US" altLang="pl-PL" smtClean="0"/>
              <a:pPr>
                <a:defRPr/>
              </a:pPr>
              <a:t>0</a:t>
            </a:fld>
            <a:endParaRPr lang="en-US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D6A59-84CC-4554-9BFE-5C4852F2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 Sequences </a:t>
            </a:r>
            <a:r>
              <a:rPr lang="en-US" altLang="ko-KR" sz="1500" dirty="0"/>
              <a:t>(Defined by ISO/IEC MPEG Standard-I)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EC15A72-A362-4EBD-B59C-C6C46143A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dirty="0"/>
              <a:t>21-18-0073-00-0000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914DAD0-B8D4-4AAA-A8F2-755671588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5E7A1-C024-4955-BFDD-BFFB64410B76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FC6EA-70C6-4C34-8ABA-4BD55EAF43B7}"/>
              </a:ext>
            </a:extLst>
          </p:cNvPr>
          <p:cNvSpPr txBox="1"/>
          <p:nvPr/>
        </p:nvSpPr>
        <p:spPr>
          <a:xfrm>
            <a:off x="1946654" y="2517710"/>
            <a:ext cx="12164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latin typeface="Arial" panose="020B0604020202020204" pitchFamily="34" charset="0"/>
                <a:cs typeface="Arial" panose="020B0604020202020204" pitchFamily="34" charset="0"/>
              </a:rPr>
              <a:t>- Gaslamp</a:t>
            </a:r>
            <a:endParaRPr lang="ko-KR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E5951-7FAC-4088-8B8D-DF85BA1D430D}"/>
              </a:ext>
            </a:extLst>
          </p:cNvPr>
          <p:cNvSpPr txBox="1"/>
          <p:nvPr/>
        </p:nvSpPr>
        <p:spPr>
          <a:xfrm>
            <a:off x="6163478" y="2517710"/>
            <a:ext cx="9596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latin typeface="Arial" panose="020B0604020202020204" pitchFamily="34" charset="0"/>
                <a:cs typeface="Arial" panose="020B0604020202020204" pitchFamily="34" charset="0"/>
              </a:rPr>
              <a:t>- KiteFlite</a:t>
            </a:r>
            <a:endParaRPr lang="ko-KR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02D557-6DB4-4ACD-893F-0E21918E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15" y="871022"/>
            <a:ext cx="3194310" cy="15971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B933D52-8730-45B8-93E4-730762CB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91" y="871022"/>
            <a:ext cx="3194309" cy="1597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507D62-4373-473C-ACA4-BE864F3229A4}"/>
              </a:ext>
            </a:extLst>
          </p:cNvPr>
          <p:cNvSpPr txBox="1"/>
          <p:nvPr/>
        </p:nvSpPr>
        <p:spPr>
          <a:xfrm>
            <a:off x="2989663" y="6123801"/>
            <a:ext cx="3150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 Source: </a:t>
            </a:r>
            <a:r>
              <a:rPr lang="en-US" altLang="ko-KR" sz="1200" dirty="0"/>
              <a:t>Prof. Ryu, Eunseok (Gacheon Univ.)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019367CF-254F-414F-B678-4A118D50A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497860"/>
              </p:ext>
            </p:extLst>
          </p:nvPr>
        </p:nvGraphicFramePr>
        <p:xfrm>
          <a:off x="156991" y="2763495"/>
          <a:ext cx="2290727" cy="362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5643E95B-CB26-4E27-BB42-B9E7D4D14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54335"/>
              </p:ext>
            </p:extLst>
          </p:nvPr>
        </p:nvGraphicFramePr>
        <p:xfrm>
          <a:off x="6758682" y="2768264"/>
          <a:ext cx="2290727" cy="361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354EBA28-F98C-47F6-9E2D-F8B786008C4B}"/>
              </a:ext>
            </a:extLst>
          </p:cNvPr>
          <p:cNvSpPr/>
          <p:nvPr/>
        </p:nvSpPr>
        <p:spPr>
          <a:xfrm rot="10800000">
            <a:off x="8656542" y="3581117"/>
            <a:ext cx="326084" cy="263769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661437F-7059-42F5-9662-B7A29C8D46BE}"/>
              </a:ext>
            </a:extLst>
          </p:cNvPr>
          <p:cNvSpPr/>
          <p:nvPr/>
        </p:nvSpPr>
        <p:spPr>
          <a:xfrm>
            <a:off x="8330458" y="3551445"/>
            <a:ext cx="326084" cy="3231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B9DDB-B9CA-4FE8-836B-9BC66538E487}"/>
              </a:ext>
            </a:extLst>
          </p:cNvPr>
          <p:cNvSpPr txBox="1"/>
          <p:nvPr/>
        </p:nvSpPr>
        <p:spPr>
          <a:xfrm>
            <a:off x="2234045" y="3369897"/>
            <a:ext cx="4748646" cy="2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354013" indent="-354013">
              <a:lnSpc>
                <a:spcPct val="150000"/>
              </a:lnSpc>
              <a:buFont typeface="Wingdings" panose="05000000000000000000" pitchFamily="2" charset="2"/>
              <a:buChar char="v"/>
              <a:defRPr sz="2000" b="1" spc="-75">
                <a:solidFill>
                  <a:schemeClr val="tx2"/>
                </a:solidFill>
                <a:ea typeface="나눔고딕" panose="020D0604000000000000" pitchFamily="50" charset="-127"/>
              </a:defRPr>
            </a:lvl1pPr>
            <a:lvl2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  <a:defRPr sz="2000"/>
            </a:lvl2pPr>
            <a:lvl3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lvl3pPr>
          </a:lstStyle>
          <a:p>
            <a:pPr lvl="0"/>
            <a:r>
              <a:rPr lang="en-US" altLang="ko-KR" sz="1600" b="0" dirty="0"/>
              <a:t>Application throughput (8K Res &amp; 90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FPS): 40 ~ 160 Mbps</a:t>
            </a:r>
          </a:p>
          <a:p>
            <a:pPr lvl="0"/>
            <a:r>
              <a:rPr lang="en-US" altLang="ko-KR" sz="1600" b="0" dirty="0"/>
              <a:t>Test is conducted on non-real time application</a:t>
            </a:r>
          </a:p>
          <a:p>
            <a:endParaRPr lang="en-US" altLang="ko-KR" sz="1600" b="0" dirty="0"/>
          </a:p>
          <a:p>
            <a:endParaRPr lang="en-US" altLang="ko-KR" sz="1600" b="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1600" dirty="0">
                <a:solidFill>
                  <a:srgbClr val="FF0000"/>
                </a:solidFill>
              </a:rPr>
              <a:t>Future test will investigate the data throughput at the network and the link layers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686800" cy="51038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Approve </a:t>
            </a:r>
            <a:r>
              <a:rPr lang="en-US" sz="2400" dirty="0"/>
              <a:t>the formation of IEEE 802.21 'Network Enablers for Seamless HMD-based VR (Virtual Reality) Content Service ' Study Group to consider development of a Project Authorization Request (PAR) and Criteria for Standards Development (CSD) responses for </a:t>
            </a:r>
            <a:r>
              <a:rPr lang="en-US" sz="2400" dirty="0" smtClean="0"/>
              <a:t>supporting HMD-VR </a:t>
            </a:r>
            <a:r>
              <a:rPr lang="en-US" sz="2400" dirty="0"/>
              <a:t>applications.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Move: Subir Das          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Second: </a:t>
            </a:r>
            <a:r>
              <a:rPr lang="en-US" sz="2000" dirty="0" smtClean="0"/>
              <a:t>John Rosdahl </a:t>
            </a: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WG Vote: </a:t>
            </a:r>
            <a:r>
              <a:rPr lang="en-US" sz="2000" dirty="0" smtClean="0"/>
              <a:t>09</a:t>
            </a:r>
            <a:r>
              <a:rPr lang="en-US" sz="2000" dirty="0" smtClean="0"/>
              <a:t>/00/00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EC </a:t>
            </a:r>
            <a:r>
              <a:rPr lang="en-US" sz="2000" dirty="0" smtClean="0"/>
              <a:t>Vote: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For:               Against:             Abstain: 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4581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F01696C-E1DA-4A0E-83F2-BD9DA8585A50}" type="slidenum">
              <a:rPr lang="en-US" sz="1200" b="0">
                <a:solidFill>
                  <a:schemeClr val="tx1"/>
                </a:solidFill>
              </a:rPr>
              <a:pPr/>
              <a:t>1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762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EC Motion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45713" y="6475413"/>
            <a:ext cx="1898212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33427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7481422-3CF1-440D-B52D-9D01E0AA829E}" type="slidenum">
              <a:rPr lang="en-US" sz="1200" b="0">
                <a:solidFill>
                  <a:schemeClr val="tx1"/>
                </a:solidFill>
              </a:rPr>
              <a:pPr/>
              <a:t>2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3558" name="Title 6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685800"/>
          </a:xfrm>
        </p:spPr>
        <p:txBody>
          <a:bodyPr/>
          <a:lstStyle/>
          <a:p>
            <a:r>
              <a:rPr lang="en-US" dirty="0" smtClean="0"/>
              <a:t>P802.21 WG Motion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66700" y="1371600"/>
            <a:ext cx="8686800" cy="43402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l">
              <a:tabLst>
                <a:tab pos="1271588" algn="l"/>
              </a:tabLst>
              <a:defRPr/>
            </a:pPr>
            <a:r>
              <a:rPr lang="en-GB" sz="2400" dirty="0">
                <a:ea typeface="PMingLiU" charset="-120"/>
              </a:rPr>
              <a:t>Move to authorize the </a:t>
            </a:r>
            <a:r>
              <a:rPr lang="en-GB" sz="2400" dirty="0" smtClean="0">
                <a:ea typeface="PMingLiU" charset="-120"/>
              </a:rPr>
              <a:t>P802.21 </a:t>
            </a:r>
            <a:r>
              <a:rPr lang="en-GB" sz="2400" dirty="0">
                <a:ea typeface="PMingLiU" charset="-120"/>
              </a:rPr>
              <a:t>WG Chair to make a motion to the </a:t>
            </a:r>
            <a:endParaRPr lang="en-GB" sz="2400" dirty="0" smtClean="0">
              <a:ea typeface="PMingLiU" charset="-120"/>
            </a:endParaRPr>
          </a:p>
          <a:p>
            <a:pPr>
              <a:tabLst>
                <a:tab pos="1271588" algn="l"/>
              </a:tabLst>
              <a:defRPr/>
            </a:pPr>
            <a:r>
              <a:rPr lang="en-GB" sz="2400" dirty="0" smtClean="0">
                <a:ea typeface="PMingLiU" charset="-120"/>
              </a:rPr>
              <a:t>IEEE </a:t>
            </a:r>
            <a:r>
              <a:rPr lang="en-GB" sz="2400" dirty="0">
                <a:ea typeface="PMingLiU" charset="-120"/>
              </a:rPr>
              <a:t>802 Executive Committee </a:t>
            </a:r>
            <a:r>
              <a:rPr lang="en-GB" sz="2400" dirty="0" smtClean="0">
                <a:ea typeface="PMingLiU" charset="-120"/>
              </a:rPr>
              <a:t>for the formation of a Study Group </a:t>
            </a:r>
          </a:p>
          <a:p>
            <a:pPr>
              <a:tabLst>
                <a:tab pos="1271588" algn="l"/>
              </a:tabLst>
              <a:defRPr/>
            </a:pPr>
            <a:r>
              <a:rPr lang="en-GB" sz="2400" dirty="0" smtClean="0">
                <a:ea typeface="PMingLiU" charset="-120"/>
              </a:rPr>
              <a:t>on </a:t>
            </a:r>
            <a:r>
              <a:rPr lang="en-US" sz="2400" dirty="0" smtClean="0">
                <a:ea typeface="PMingLiU" charset="-120"/>
              </a:rPr>
              <a:t>'Network </a:t>
            </a:r>
            <a:r>
              <a:rPr lang="en-US" sz="2400" dirty="0">
                <a:ea typeface="PMingLiU" charset="-120"/>
              </a:rPr>
              <a:t>Enablers for Seamless HMD-based VR (Virtual Reality) Content </a:t>
            </a:r>
            <a:r>
              <a:rPr lang="en-US" sz="2400" dirty="0" smtClean="0">
                <a:ea typeface="PMingLiU" charset="-120"/>
              </a:rPr>
              <a:t>Service’.   </a:t>
            </a:r>
            <a:endParaRPr lang="en-GB" sz="24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endParaRPr lang="en-US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Move: </a:t>
            </a:r>
            <a:r>
              <a:rPr lang="en-US" sz="2000" dirty="0" smtClean="0">
                <a:ea typeface="PMingLiU" charset="-120"/>
              </a:rPr>
              <a:t>Dillon Seo 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sz="2000" dirty="0">
                <a:ea typeface="PMingLiU" charset="-120"/>
              </a:rPr>
              <a:t>Second</a:t>
            </a:r>
            <a:r>
              <a:rPr lang="en-US" sz="2000" dirty="0" smtClean="0">
                <a:ea typeface="PMingLiU" charset="-120"/>
              </a:rPr>
              <a:t>: </a:t>
            </a:r>
            <a:r>
              <a:rPr lang="en-US" sz="2000" dirty="0" smtClean="0">
                <a:ea typeface="PMingLiU" charset="-120"/>
              </a:rPr>
              <a:t>Hyeong Ho Lee</a:t>
            </a:r>
            <a:endParaRPr lang="en-US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For</a:t>
            </a:r>
            <a:r>
              <a:rPr lang="en-US" altLang="zh-HK" sz="2000" dirty="0">
                <a:ea typeface="PMingLiU" charset="-120"/>
              </a:rPr>
              <a:t>: </a:t>
            </a:r>
            <a:r>
              <a:rPr lang="en-US" altLang="zh-HK" sz="2000" dirty="0" smtClean="0">
                <a:ea typeface="PMingLiU" charset="-120"/>
              </a:rPr>
              <a:t>  </a:t>
            </a:r>
            <a:r>
              <a:rPr lang="en-US" altLang="zh-HK" sz="2000" dirty="0" smtClean="0">
                <a:ea typeface="PMingLiU" charset="-120"/>
              </a:rPr>
              <a:t>09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Against: </a:t>
            </a:r>
            <a:r>
              <a:rPr lang="en-US" altLang="zh-HK" sz="2000" dirty="0" smtClean="0">
                <a:ea typeface="PMingLiU" charset="-120"/>
              </a:rPr>
              <a:t> </a:t>
            </a:r>
            <a:r>
              <a:rPr lang="en-US" altLang="zh-HK" sz="2000" dirty="0" smtClean="0">
                <a:ea typeface="PMingLiU" charset="-120"/>
              </a:rPr>
              <a:t>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>
                <a:ea typeface="PMingLiU" charset="-120"/>
              </a:rPr>
              <a:t>Abstain: </a:t>
            </a:r>
            <a:r>
              <a:rPr lang="en-US" altLang="zh-HK" sz="2000" dirty="0" smtClean="0">
                <a:ea typeface="PMingLiU" charset="-120"/>
              </a:rPr>
              <a:t> </a:t>
            </a:r>
            <a:r>
              <a:rPr lang="en-US" altLang="zh-HK" sz="2000" dirty="0" smtClean="0">
                <a:ea typeface="PMingLiU" charset="-120"/>
              </a:rPr>
              <a:t>00</a:t>
            </a:r>
            <a:endParaRPr lang="en-US" altLang="zh-HK" sz="1050" dirty="0"/>
          </a:p>
          <a:p>
            <a:pPr algn="l">
              <a:tabLst>
                <a:tab pos="1271588" algn="l"/>
              </a:tabLst>
              <a:defRPr/>
            </a:pPr>
            <a:endParaRPr lang="en-US" altLang="zh-HK" sz="2000" dirty="0" smtClean="0">
              <a:ea typeface="PMingLiU" charset="-120"/>
            </a:endParaRPr>
          </a:p>
          <a:p>
            <a:pPr algn="l">
              <a:tabLst>
                <a:tab pos="1271588" algn="l"/>
              </a:tabLst>
              <a:defRPr/>
            </a:pPr>
            <a:r>
              <a:rPr lang="en-US" altLang="zh-HK" sz="2000" dirty="0" smtClean="0">
                <a:ea typeface="PMingLiU" charset="-120"/>
              </a:rPr>
              <a:t>Motion  </a:t>
            </a:r>
            <a:r>
              <a:rPr lang="en-US" altLang="zh-HK" sz="2000" dirty="0" smtClean="0">
                <a:ea typeface="PMingLiU" charset="-120"/>
              </a:rPr>
              <a:t>Passes</a:t>
            </a:r>
            <a:endParaRPr lang="en-US" altLang="zh-HK" sz="4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45713" y="6475413"/>
            <a:ext cx="1898212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73380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Slide </a:t>
            </a:r>
            <a:fld id="{57481422-3CF1-440D-B52D-9D01E0AA829E}" type="slidenum">
              <a:rPr lang="en-US" sz="1200" b="0">
                <a:solidFill>
                  <a:schemeClr val="tx1"/>
                </a:solidFill>
              </a:rPr>
              <a:pPr/>
              <a:t>3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3558" name="Title 6"/>
          <p:cNvSpPr>
            <a:spLocks noGrp="1"/>
          </p:cNvSpPr>
          <p:nvPr>
            <p:ph type="title"/>
          </p:nvPr>
        </p:nvSpPr>
        <p:spPr>
          <a:xfrm>
            <a:off x="723900" y="2778760"/>
            <a:ext cx="7772400" cy="685800"/>
          </a:xfrm>
        </p:spPr>
        <p:txBody>
          <a:bodyPr/>
          <a:lstStyle/>
          <a:p>
            <a:r>
              <a:rPr lang="en-US" sz="2800" dirty="0" smtClean="0"/>
              <a:t>Supporting Material</a:t>
            </a:r>
            <a:endParaRPr lang="en-US" sz="2800" dirty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99200" y="6475413"/>
            <a:ext cx="2244725" cy="184666"/>
          </a:xfrm>
          <a:noFill/>
        </p:spPr>
        <p:txBody>
          <a:bodyPr/>
          <a:lstStyle/>
          <a:p>
            <a:r>
              <a:rPr lang="en-US" dirty="0" smtClean="0"/>
              <a:t>Subir Das, Chair, IEEE 802.21</a:t>
            </a:r>
          </a:p>
        </p:txBody>
      </p:sp>
    </p:spTree>
    <p:extLst>
      <p:ext uri="{BB962C8B-B14F-4D97-AF65-F5344CB8AC3E}">
        <p14:creationId xmlns:p14="http://schemas.microsoft.com/office/powerpoint/2010/main" val="178688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45BA7-B617-4D65-8CA7-1E4C54E4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HMD-VR Use </a:t>
            </a:r>
            <a:r>
              <a:rPr lang="en-US" altLang="ko-KR" dirty="0"/>
              <a:t>Cases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1FA3B15-E7D9-4E52-A437-ED99D8C50B7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ko-KR" dirty="0"/>
              <a:t>21-18-0073-00-0000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E4F087-D4C7-4280-9194-4370E74CB6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15E7A1-C024-4955-BFDD-BFFB64410B76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5" name="그림 4" descr="Person playing Resident Evil 7 on PS VRì ëí ì´ë¯¸ì§ ê²ìê²°ê³¼">
            <a:extLst>
              <a:ext uri="{FF2B5EF4-FFF2-40B4-BE49-F238E27FC236}">
                <a16:creationId xmlns:a16="http://schemas.microsoft.com/office/drawing/2014/main" id="{87FD9667-FF14-4449-9A48-F4B8CB7D87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9" y="1216939"/>
            <a:ext cx="2884312" cy="177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C7B22A8-CBEB-4468-9633-F79AE7F6DFE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57" y="1216939"/>
            <a:ext cx="2884312" cy="177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playing eve valkyrie in networkì ëí ì´ë¯¸ì§ ê²ìê²°ê³¼">
            <a:extLst>
              <a:ext uri="{FF2B5EF4-FFF2-40B4-BE49-F238E27FC236}">
                <a16:creationId xmlns:a16="http://schemas.microsoft.com/office/drawing/2014/main" id="{BD4F70D9-F226-4EE6-BC94-393C9F8EC74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29" y="1217255"/>
            <a:ext cx="2884312" cy="177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 descr="ê´ë ¨ ì´ë¯¸ì§">
            <a:extLst>
              <a:ext uri="{FF2B5EF4-FFF2-40B4-BE49-F238E27FC236}">
                <a16:creationId xmlns:a16="http://schemas.microsoft.com/office/drawing/2014/main" id="{A079F9B6-28A9-45E0-9A81-0E86533453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75" y="3580947"/>
            <a:ext cx="3833986" cy="23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5FD65-2C84-4531-AB40-399DB678C329}"/>
              </a:ext>
            </a:extLst>
          </p:cNvPr>
          <p:cNvSpPr txBox="1"/>
          <p:nvPr/>
        </p:nvSpPr>
        <p:spPr>
          <a:xfrm>
            <a:off x="201106" y="3017984"/>
            <a:ext cx="2828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A </a:t>
            </a:r>
            <a:r>
              <a:rPr lang="en-US" altLang="ko-KR" sz="1200" dirty="0"/>
              <a:t>Single VR System Connected via </a:t>
            </a:r>
            <a:r>
              <a:rPr lang="en-US" altLang="ko-KR" sz="1200" dirty="0" smtClean="0"/>
              <a:t>LAN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C5940-9918-448E-ADEE-FF03368DE411}"/>
              </a:ext>
            </a:extLst>
          </p:cNvPr>
          <p:cNvSpPr txBox="1"/>
          <p:nvPr/>
        </p:nvSpPr>
        <p:spPr>
          <a:xfrm>
            <a:off x="3154253" y="3017984"/>
            <a:ext cx="2859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A </a:t>
            </a:r>
            <a:r>
              <a:rPr lang="en-US" altLang="ko-KR" sz="1200" dirty="0"/>
              <a:t>Single VR System Connected via </a:t>
            </a:r>
            <a:r>
              <a:rPr lang="en-US" altLang="ko-KR" sz="1200" dirty="0" smtClean="0"/>
              <a:t>WAN</a:t>
            </a:r>
            <a:endParaRPr lang="ko-KR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376C1-3B91-46A6-8396-D1ABFF56BB53}"/>
              </a:ext>
            </a:extLst>
          </p:cNvPr>
          <p:cNvSpPr txBox="1"/>
          <p:nvPr/>
        </p:nvSpPr>
        <p:spPr>
          <a:xfrm>
            <a:off x="6082329" y="3017984"/>
            <a:ext cx="2884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Multiple </a:t>
            </a:r>
            <a:r>
              <a:rPr lang="en-US" altLang="ko-KR" sz="1200" dirty="0"/>
              <a:t>VR Systems Connected via </a:t>
            </a:r>
            <a:r>
              <a:rPr lang="en-US" altLang="ko-KR" sz="1200" dirty="0" smtClean="0"/>
              <a:t>LAN</a:t>
            </a:r>
            <a:endParaRPr lang="ko-KR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A48C4-559B-4C08-8068-7FC78ED73579}"/>
              </a:ext>
            </a:extLst>
          </p:cNvPr>
          <p:cNvSpPr txBox="1"/>
          <p:nvPr/>
        </p:nvSpPr>
        <p:spPr>
          <a:xfrm>
            <a:off x="4717038" y="5935892"/>
            <a:ext cx="4221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Multiple VR Systems connected via LAN with network mobility </a:t>
            </a:r>
            <a:endParaRPr lang="ko-KR" altLang="en-US" sz="1200" dirty="0"/>
          </a:p>
        </p:txBody>
      </p:sp>
      <p:pic>
        <p:nvPicPr>
          <p:cNvPr id="14" name="그림 13" descr="social VR cinemaì ëí ì´ë¯¸ì§ ê²ìê²°ê³¼">
            <a:extLst>
              <a:ext uri="{FF2B5EF4-FFF2-40B4-BE49-F238E27FC236}">
                <a16:creationId xmlns:a16="http://schemas.microsoft.com/office/drawing/2014/main" id="{DB188304-6A0E-40A0-AFFA-B065F7A969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0" y="3569184"/>
            <a:ext cx="3833986" cy="23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E2E014-BFF1-43C0-BDC9-24617D86CA3B}"/>
              </a:ext>
            </a:extLst>
          </p:cNvPr>
          <p:cNvSpPr txBox="1"/>
          <p:nvPr/>
        </p:nvSpPr>
        <p:spPr>
          <a:xfrm>
            <a:off x="858205" y="5935891"/>
            <a:ext cx="2916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Multiple </a:t>
            </a:r>
            <a:r>
              <a:rPr lang="en-US" altLang="ko-KR" sz="1200" dirty="0"/>
              <a:t>VR Systems Connected via </a:t>
            </a:r>
            <a:r>
              <a:rPr lang="en-US" altLang="ko-KR" sz="1200" dirty="0" smtClean="0"/>
              <a:t>WAN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861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E5B0F-7730-408C-8B72-103AFCA1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Industry Problems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39F8C20-B1E4-4A0F-B62E-98264AAD3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dirty="0"/>
              <a:t>21-18-0073-00-0000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D4C811-19B6-4C86-AD49-E827E24D4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5E7A1-C024-4955-BFDD-BFFB64410B76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89E3776-BE19-4616-83C8-D61DC505C4F4}"/>
              </a:ext>
            </a:extLst>
          </p:cNvPr>
          <p:cNvGrpSpPr/>
          <p:nvPr/>
        </p:nvGrpSpPr>
        <p:grpSpPr>
          <a:xfrm>
            <a:off x="443206" y="3477013"/>
            <a:ext cx="4340479" cy="2333832"/>
            <a:chOff x="3122022" y="1066800"/>
            <a:chExt cx="7752079" cy="4472357"/>
          </a:xfrm>
        </p:grpSpPr>
        <p:pic>
          <p:nvPicPr>
            <p:cNvPr id="23" name="Picture 2" descr="C:\Users\HyunTaek Kim\Desktop\94582-004-FC5B44D5.jpg">
              <a:extLst>
                <a:ext uri="{FF2B5EF4-FFF2-40B4-BE49-F238E27FC236}">
                  <a16:creationId xmlns:a16="http://schemas.microsoft.com/office/drawing/2014/main" id="{4402FF52-C3BA-434E-8F16-8F9E45C75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022" y="1066800"/>
              <a:ext cx="4145485" cy="447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63185CC8-F21A-4084-9404-7357DCDE4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630" y="2097802"/>
              <a:ext cx="3159471" cy="31035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7E6E6"/>
              </a:outerShdw>
            </a:effectLst>
            <a:scene3d>
              <a:camera prst="orthographicFront">
                <a:rot lat="0" lon="10799977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C24F82B9-8F25-4BF6-B850-509B0645C84C}"/>
                </a:ext>
              </a:extLst>
            </p:cNvPr>
            <p:cNvCxnSpPr/>
            <p:nvPr/>
          </p:nvCxnSpPr>
          <p:spPr>
            <a:xfrm flipV="1">
              <a:off x="5941422" y="3060700"/>
              <a:ext cx="2765552" cy="482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5EC477C-2EB9-485E-8957-7D36A72F7C19}"/>
              </a:ext>
            </a:extLst>
          </p:cNvPr>
          <p:cNvSpPr txBox="1"/>
          <p:nvPr/>
        </p:nvSpPr>
        <p:spPr>
          <a:xfrm>
            <a:off x="5391465" y="914400"/>
            <a:ext cx="3615899" cy="484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354013" indent="-354013">
              <a:lnSpc>
                <a:spcPct val="150000"/>
              </a:lnSpc>
              <a:buFont typeface="Wingdings" panose="05000000000000000000" pitchFamily="2" charset="2"/>
              <a:buChar char="v"/>
              <a:defRPr sz="1600" b="1" spc="-75">
                <a:solidFill>
                  <a:schemeClr val="tx2"/>
                </a:solidFill>
                <a:ea typeface="나눔고딕" panose="020D0604000000000000" pitchFamily="50" charset="-127"/>
              </a:defRPr>
            </a:lvl1pPr>
            <a:lvl2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  <a:defRPr sz="1600"/>
            </a:lvl2pPr>
          </a:lstStyle>
          <a:p>
            <a:r>
              <a:rPr lang="en-US" altLang="ko-KR" dirty="0"/>
              <a:t>VR sickness is a subset of Motion Sickness*</a:t>
            </a:r>
          </a:p>
          <a:p>
            <a:r>
              <a:rPr lang="en-US" altLang="ko-KR" dirty="0"/>
              <a:t>Our current focus is  VR HMD based Sickness only</a:t>
            </a:r>
          </a:p>
          <a:p>
            <a:r>
              <a:rPr lang="en-US" altLang="ko-KR" dirty="0"/>
              <a:t>Caused by the mismatch between the visually received information and the vestibular system</a:t>
            </a:r>
          </a:p>
          <a:p>
            <a:r>
              <a:rPr lang="en-US" altLang="ko-KR" dirty="0"/>
              <a:t>Various Standard Organizations such as IEEE 3079, IEEE 2048, Khronos Group, ISO/IEC JTC1/SC24, SC29 WG11(MPEG), W3C, ITU-T SG12 are trying to address the  technical issues of VR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4B95099-59B1-454A-BC96-036AED58F178}"/>
              </a:ext>
            </a:extLst>
          </p:cNvPr>
          <p:cNvGrpSpPr/>
          <p:nvPr/>
        </p:nvGrpSpPr>
        <p:grpSpPr>
          <a:xfrm>
            <a:off x="422276" y="1197769"/>
            <a:ext cx="4883562" cy="2258472"/>
            <a:chOff x="1588168" y="2080775"/>
            <a:chExt cx="8113551" cy="3645574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037AEE1A-478F-4558-82E2-F5D60A9C4BD2}"/>
                </a:ext>
              </a:extLst>
            </p:cNvPr>
            <p:cNvSpPr/>
            <p:nvPr/>
          </p:nvSpPr>
          <p:spPr>
            <a:xfrm>
              <a:off x="4918363" y="2582420"/>
              <a:ext cx="4697768" cy="264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25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D02C100-7BAC-4747-B333-AE1296EF719C}"/>
                </a:ext>
              </a:extLst>
            </p:cNvPr>
            <p:cNvSpPr/>
            <p:nvPr/>
          </p:nvSpPr>
          <p:spPr>
            <a:xfrm>
              <a:off x="1588168" y="2080775"/>
              <a:ext cx="8113551" cy="364557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25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0C42240-B9E2-4C27-8602-FCE9D912EB2E}"/>
                </a:ext>
              </a:extLst>
            </p:cNvPr>
            <p:cNvSpPr/>
            <p:nvPr/>
          </p:nvSpPr>
          <p:spPr>
            <a:xfrm>
              <a:off x="6397583" y="3186682"/>
              <a:ext cx="3165697" cy="17814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25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0D14F0-7CE2-4F27-B9A0-65A2BAB12E65}"/>
                </a:ext>
              </a:extLst>
            </p:cNvPr>
            <p:cNvSpPr txBox="1"/>
            <p:nvPr/>
          </p:nvSpPr>
          <p:spPr>
            <a:xfrm>
              <a:off x="1717521" y="3447503"/>
              <a:ext cx="1468816" cy="81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 Sickness</a:t>
              </a:r>
              <a:endParaRPr lang="ko-KR" alt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365B1BE-FD35-4A32-9299-F849D682C9DA}"/>
                </a:ext>
              </a:extLst>
            </p:cNvPr>
            <p:cNvSpPr/>
            <p:nvPr/>
          </p:nvSpPr>
          <p:spPr>
            <a:xfrm>
              <a:off x="7684325" y="3694808"/>
              <a:ext cx="1689051" cy="95051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A447FB23-E9D0-43C9-B2D1-FE01E6CCE484}"/>
                </a:ext>
              </a:extLst>
            </p:cNvPr>
            <p:cNvSpPr/>
            <p:nvPr/>
          </p:nvSpPr>
          <p:spPr>
            <a:xfrm>
              <a:off x="1717520" y="3147212"/>
              <a:ext cx="1794081" cy="95051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25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219809-F273-46D7-8F66-AA8D041A84D3}"/>
                </a:ext>
              </a:extLst>
            </p:cNvPr>
            <p:cNvSpPr txBox="1"/>
            <p:nvPr/>
          </p:nvSpPr>
          <p:spPr>
            <a:xfrm>
              <a:off x="3074750" y="4086234"/>
              <a:ext cx="1601602" cy="51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Air Sickness</a:t>
              </a:r>
              <a:endParaRPr lang="ko-KR" alt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B5E98E1F-6DC2-4F34-89E4-14DBD036AD1F}"/>
                </a:ext>
              </a:extLst>
            </p:cNvPr>
            <p:cNvSpPr/>
            <p:nvPr/>
          </p:nvSpPr>
          <p:spPr>
            <a:xfrm>
              <a:off x="2818624" y="3622468"/>
              <a:ext cx="1794081" cy="95051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25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CB3A27D-6DA1-4394-8CBD-DC7341E529BE}"/>
                </a:ext>
              </a:extLst>
            </p:cNvPr>
            <p:cNvSpPr/>
            <p:nvPr/>
          </p:nvSpPr>
          <p:spPr>
            <a:xfrm>
              <a:off x="3112785" y="3094687"/>
              <a:ext cx="1794081" cy="95051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25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B87253-D1A6-4E8C-AD80-043BF5AB4CA8}"/>
                </a:ext>
              </a:extLst>
            </p:cNvPr>
            <p:cNvSpPr txBox="1"/>
            <p:nvPr/>
          </p:nvSpPr>
          <p:spPr>
            <a:xfrm>
              <a:off x="3390020" y="3173912"/>
              <a:ext cx="1468816" cy="81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Sea Sickness</a:t>
              </a:r>
              <a:endParaRPr lang="ko-KR" alt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666B2F9A-82C2-4DF9-9363-38D8BAF28EDE}"/>
                </a:ext>
              </a:extLst>
            </p:cNvPr>
            <p:cNvSpPr/>
            <p:nvPr/>
          </p:nvSpPr>
          <p:spPr>
            <a:xfrm>
              <a:off x="3520774" y="4587747"/>
              <a:ext cx="1794081" cy="95051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25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36F2AA-D65A-4A09-A0A4-C1111022F0F5}"/>
                </a:ext>
              </a:extLst>
            </p:cNvPr>
            <p:cNvSpPr txBox="1"/>
            <p:nvPr/>
          </p:nvSpPr>
          <p:spPr>
            <a:xfrm>
              <a:off x="3623700" y="4904951"/>
              <a:ext cx="1876841" cy="51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 Sickness</a:t>
              </a:r>
              <a:endParaRPr lang="ko-KR" alt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62ED88-3AE2-45CB-A191-7DD196F77A6F}"/>
                </a:ext>
              </a:extLst>
            </p:cNvPr>
            <p:cNvSpPr txBox="1"/>
            <p:nvPr/>
          </p:nvSpPr>
          <p:spPr>
            <a:xfrm>
              <a:off x="4355648" y="2080775"/>
              <a:ext cx="2494423" cy="649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Motion</a:t>
              </a:r>
              <a:r>
                <a: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Sickness</a:t>
              </a:r>
              <a:endPara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67E114-E809-46C5-B12D-F9FF21ADFBF6}"/>
                </a:ext>
              </a:extLst>
            </p:cNvPr>
            <p:cNvSpPr txBox="1"/>
            <p:nvPr/>
          </p:nvSpPr>
          <p:spPr>
            <a:xfrm>
              <a:off x="6947135" y="3278514"/>
              <a:ext cx="2001390" cy="59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Cybersickness</a:t>
              </a:r>
              <a:endParaRPr lang="ko-KR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334D15-0834-4F52-BBB9-4FC8D64603F9}"/>
                </a:ext>
              </a:extLst>
            </p:cNvPr>
            <p:cNvSpPr txBox="1"/>
            <p:nvPr/>
          </p:nvSpPr>
          <p:spPr>
            <a:xfrm>
              <a:off x="5924955" y="2735987"/>
              <a:ext cx="2542136" cy="59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Simulator</a:t>
              </a:r>
              <a:r>
                <a:rPr lang="ko-KR" altLang="en-US" sz="105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05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Sickness</a:t>
              </a:r>
              <a:endParaRPr lang="ko-KR" alt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771D8F-9FAA-4B75-9046-5B01DD550DFF}"/>
                </a:ext>
              </a:extLst>
            </p:cNvPr>
            <p:cNvSpPr txBox="1"/>
            <p:nvPr/>
          </p:nvSpPr>
          <p:spPr>
            <a:xfrm>
              <a:off x="7618984" y="3939232"/>
              <a:ext cx="1788276" cy="59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VR Sickness</a:t>
              </a:r>
              <a:endParaRPr lang="ko-KR" alt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4A36510-DC54-41A1-8F18-2108DAAB2831}"/>
              </a:ext>
            </a:extLst>
          </p:cNvPr>
          <p:cNvSpPr txBox="1"/>
          <p:nvPr/>
        </p:nvSpPr>
        <p:spPr>
          <a:xfrm>
            <a:off x="134678" y="5939135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※ VR: Virtual Reality</a:t>
            </a:r>
          </a:p>
          <a:p>
            <a:r>
              <a:rPr lang="en-US" altLang="ko-KR" sz="1200" b="1" dirty="0"/>
              <a:t>※ HMD: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Head Mounted Display</a:t>
            </a:r>
            <a:endParaRPr lang="ko-KR" altLang="en-US" sz="1200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3E46F15-BE61-4CFD-9327-79669A0FE034}"/>
              </a:ext>
            </a:extLst>
          </p:cNvPr>
          <p:cNvSpPr/>
          <p:nvPr/>
        </p:nvSpPr>
        <p:spPr>
          <a:xfrm>
            <a:off x="2947187" y="6049512"/>
            <a:ext cx="5379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spc="-100" dirty="0"/>
              <a:t>* In 2003, Bernard D. Adelstein from NASA Ames Research Center mentioned in his paper, ‘HEAD TRACKING LATENCY IN VIRTUAL ENVIRONMENTS: PSYCHOPHYSICS AND A MODEL’, the MTP needs to be less than 17 ms.</a:t>
            </a:r>
          </a:p>
        </p:txBody>
      </p:sp>
    </p:spTree>
    <p:extLst>
      <p:ext uri="{BB962C8B-B14F-4D97-AF65-F5344CB8AC3E}">
        <p14:creationId xmlns:p14="http://schemas.microsoft.com/office/powerpoint/2010/main" val="12458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946484-9A98-4112-ABDB-E1D75D8B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Technical Challenges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1D32B48-D328-4E4A-A69B-C95645E82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dirty="0"/>
              <a:t>21-18-0073-00-0000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934006-A444-49A5-BFEA-C5F2CD6810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5E7A1-C024-4955-BFDD-BFFB64410B76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9445C2AF-85D6-47DF-878A-310FB507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77" y="2611120"/>
            <a:ext cx="3933683" cy="251456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623DFAA7-B9A7-40C4-8A26-B3166CC58003}"/>
              </a:ext>
            </a:extLst>
          </p:cNvPr>
          <p:cNvGrpSpPr/>
          <p:nvPr/>
        </p:nvGrpSpPr>
        <p:grpSpPr>
          <a:xfrm>
            <a:off x="450850" y="5122082"/>
            <a:ext cx="8519666" cy="1413622"/>
            <a:chOff x="472115" y="5156100"/>
            <a:chExt cx="8381265" cy="1355437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0E96D37-22EF-4CCD-B240-29AE6970CA27}"/>
                </a:ext>
              </a:extLst>
            </p:cNvPr>
            <p:cNvGrpSpPr/>
            <p:nvPr/>
          </p:nvGrpSpPr>
          <p:grpSpPr>
            <a:xfrm>
              <a:off x="578283" y="5156100"/>
              <a:ext cx="8204127" cy="1152625"/>
              <a:chOff x="472329" y="4973538"/>
              <a:chExt cx="8204127" cy="1152625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C6DE1885-A934-4A42-8617-F7C07893176E}"/>
                  </a:ext>
                </a:extLst>
              </p:cNvPr>
              <p:cNvGrpSpPr/>
              <p:nvPr/>
            </p:nvGrpSpPr>
            <p:grpSpPr>
              <a:xfrm>
                <a:off x="472329" y="4973538"/>
                <a:ext cx="8204127" cy="1152625"/>
                <a:chOff x="755576" y="4725144"/>
                <a:chExt cx="8204127" cy="1152625"/>
              </a:xfrm>
            </p:grpSpPr>
            <p:grpSp>
              <p:nvGrpSpPr>
                <p:cNvPr id="38" name="그룹 37">
                  <a:extLst>
                    <a:ext uri="{FF2B5EF4-FFF2-40B4-BE49-F238E27FC236}">
                      <a16:creationId xmlns:a16="http://schemas.microsoft.com/office/drawing/2014/main" id="{776083F3-F6F5-444E-9EF1-335F3CFAE793}"/>
                    </a:ext>
                  </a:extLst>
                </p:cNvPr>
                <p:cNvGrpSpPr/>
                <p:nvPr/>
              </p:nvGrpSpPr>
              <p:grpSpPr>
                <a:xfrm>
                  <a:off x="755576" y="4797152"/>
                  <a:ext cx="6984776" cy="997780"/>
                  <a:chOff x="14061" y="4365104"/>
                  <a:chExt cx="8050327" cy="1149995"/>
                </a:xfrm>
              </p:grpSpPr>
              <p:sp>
                <p:nvSpPr>
                  <p:cNvPr id="40" name="오른쪽 화살표 7">
                    <a:extLst>
                      <a:ext uri="{FF2B5EF4-FFF2-40B4-BE49-F238E27FC236}">
                        <a16:creationId xmlns:a16="http://schemas.microsoft.com/office/drawing/2014/main" id="{4279D4A0-42D8-4E8F-BFFD-26369F655763}"/>
                      </a:ext>
                    </a:extLst>
                  </p:cNvPr>
                  <p:cNvSpPr/>
                  <p:nvPr/>
                </p:nvSpPr>
                <p:spPr>
                  <a:xfrm>
                    <a:off x="1079612" y="4365104"/>
                    <a:ext cx="6984776" cy="1149995"/>
                  </a:xfrm>
                  <a:prstGeom prst="rightArrow">
                    <a:avLst/>
                  </a:prstGeom>
                  <a:gradFill>
                    <a:gsLst>
                      <a:gs pos="0">
                        <a:srgbClr val="5B9BD5"/>
                      </a:gs>
                      <a:gs pos="100000">
                        <a:srgbClr val="C00000"/>
                      </a:gs>
                    </a:gsLst>
                    <a:lin ang="0" scaled="1"/>
                  </a:gradFill>
                  <a:ln w="12700" cap="flat" cmpd="sng" algn="ctr">
                    <a:gradFill flip="none" rotWithShape="1">
                      <a:gsLst>
                        <a:gs pos="0">
                          <a:srgbClr val="5B9BD5"/>
                        </a:gs>
                        <a:gs pos="100000">
                          <a:srgbClr val="C00000"/>
                        </a:gs>
                      </a:gsLst>
                      <a:lin ang="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342900" latinLnBrk="0">
                      <a:defRPr/>
                    </a:pPr>
                    <a:endParaRPr lang="ko-KR" altLang="en-US" sz="1400" kern="0">
                      <a:solidFill>
                        <a:prstClr val="white"/>
                      </a:solidFill>
                      <a:latin typeface="Calibri" panose="020F0502020204030204"/>
                      <a:ea typeface="맑은 고딕" panose="020B0503020000020004" pitchFamily="50" charset="-127"/>
                    </a:endParaRPr>
                  </a:p>
                </p:txBody>
              </p:sp>
              <p:grpSp>
                <p:nvGrpSpPr>
                  <p:cNvPr id="41" name="그룹 40">
                    <a:extLst>
                      <a:ext uri="{FF2B5EF4-FFF2-40B4-BE49-F238E27FC236}">
                        <a16:creationId xmlns:a16="http://schemas.microsoft.com/office/drawing/2014/main" id="{93CA6AE7-F5BE-4C1E-B7D7-B432D561BFE6}"/>
                      </a:ext>
                    </a:extLst>
                  </p:cNvPr>
                  <p:cNvGrpSpPr/>
                  <p:nvPr/>
                </p:nvGrpSpPr>
                <p:grpSpPr>
                  <a:xfrm>
                    <a:off x="1619672" y="4777407"/>
                    <a:ext cx="5868756" cy="390202"/>
                    <a:chOff x="1619672" y="4777407"/>
                    <a:chExt cx="5868756" cy="390202"/>
                  </a:xfrm>
                </p:grpSpPr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49C8F49A-C4FA-4D77-9840-6514E0AB80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9672" y="4777407"/>
                      <a:ext cx="924266" cy="3902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342900" latinLnBrk="0">
                        <a:defRPr/>
                      </a:pPr>
                      <a:r>
                        <a:rPr lang="en-US" altLang="ko-KR" sz="1050" b="1" kern="0" dirty="0">
                          <a:solidFill>
                            <a:prstClr val="black"/>
                          </a:solidFill>
                          <a:latin typeface="Calibri" panose="020F0502020204030204"/>
                          <a:ea typeface="맑은 고딕" panose="020B0503020000020004" pitchFamily="50" charset="-127"/>
                        </a:rPr>
                        <a:t>Tracker</a:t>
                      </a:r>
                      <a:endParaRPr lang="ko-KR" altLang="en-US" sz="1050" b="1" kern="0" dirty="0" err="1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F793B1BF-B220-4ADA-BB91-C7EDA2B6D3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85377" y="4777407"/>
                      <a:ext cx="638512" cy="3902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342900" latinLnBrk="0">
                        <a:defRPr/>
                      </a:pPr>
                      <a:r>
                        <a:rPr lang="en-US" altLang="ko-KR" sz="1050" b="1" kern="0" dirty="0">
                          <a:solidFill>
                            <a:prstClr val="black"/>
                          </a:solidFill>
                          <a:latin typeface="Calibri" panose="020F0502020204030204"/>
                          <a:ea typeface="맑은 고딕" panose="020B0503020000020004" pitchFamily="50" charset="-127"/>
                        </a:rPr>
                        <a:t>CPU</a:t>
                      </a:r>
                      <a:endParaRPr lang="ko-KR" altLang="en-US" sz="1050" b="1" kern="0" dirty="0" err="1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17D99C52-296C-4C66-8A3A-06478FC4E0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45704" y="4777407"/>
                      <a:ext cx="663145" cy="3902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342900" latinLnBrk="0">
                        <a:defRPr/>
                      </a:pPr>
                      <a:r>
                        <a:rPr lang="en-US" altLang="ko-KR" sz="1050" b="1" kern="0" dirty="0">
                          <a:solidFill>
                            <a:prstClr val="black"/>
                          </a:solidFill>
                          <a:latin typeface="Calibri" panose="020F0502020204030204"/>
                          <a:ea typeface="맑은 고딕" panose="020B0503020000020004" pitchFamily="50" charset="-127"/>
                        </a:rPr>
                        <a:t>GPU</a:t>
                      </a:r>
                      <a:endParaRPr lang="ko-KR" altLang="en-US" sz="1050" b="1" kern="0" dirty="0" err="1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BE0A889C-91A7-4FB8-9D93-C8FF2C79BB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3666" y="4777407"/>
                      <a:ext cx="911950" cy="3902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342900" latinLnBrk="0">
                        <a:defRPr/>
                      </a:pPr>
                      <a:r>
                        <a:rPr lang="en-US" altLang="ko-KR" sz="1050" b="1" kern="0" dirty="0">
                          <a:solidFill>
                            <a:prstClr val="black"/>
                          </a:solidFill>
                          <a:latin typeface="Calibri" panose="020F0502020204030204"/>
                          <a:ea typeface="맑은 고딕" panose="020B0503020000020004" pitchFamily="50" charset="-127"/>
                        </a:rPr>
                        <a:t>Display</a:t>
                      </a:r>
                      <a:endParaRPr lang="ko-KR" altLang="en-US" sz="1050" b="1" kern="0" dirty="0" err="1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DCC8D0E5-1CE3-4779-B9BF-9CB26621F9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03476" y="4777407"/>
                      <a:ext cx="993241" cy="3902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342900" latinLnBrk="0">
                        <a:defRPr/>
                      </a:pPr>
                      <a:r>
                        <a:rPr lang="en-US" altLang="ko-KR" sz="1050" b="1" kern="0" dirty="0">
                          <a:solidFill>
                            <a:prstClr val="black"/>
                          </a:solidFill>
                          <a:latin typeface="Calibri" panose="020F0502020204030204"/>
                          <a:ea typeface="맑은 고딕" panose="020B0503020000020004" pitchFamily="50" charset="-127"/>
                        </a:rPr>
                        <a:t>Photons</a:t>
                      </a:r>
                      <a:endParaRPr lang="ko-KR" altLang="en-US" sz="1050" b="1" kern="0" dirty="0" err="1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BC7C852A-9C43-43FB-9452-BC7BC6633F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0234" y="4777407"/>
                      <a:ext cx="828194" cy="3902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342900" latinLnBrk="0">
                        <a:defRPr/>
                      </a:pPr>
                      <a:r>
                        <a:rPr lang="en-US" altLang="ko-KR" sz="1050" b="1" kern="0" dirty="0">
                          <a:solidFill>
                            <a:prstClr val="black"/>
                          </a:solidFill>
                          <a:latin typeface="Calibri" panose="020F0502020204030204"/>
                          <a:ea typeface="맑은 고딕" panose="020B0503020000020004" pitchFamily="50" charset="-127"/>
                        </a:rPr>
                        <a:t>Optics</a:t>
                      </a:r>
                      <a:endParaRPr lang="ko-KR" altLang="en-US" sz="1050" b="1" kern="0" dirty="0" err="1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</p:grpSp>
              <p:pic>
                <p:nvPicPr>
                  <p:cNvPr id="42" name="그림 41">
                    <a:extLst>
                      <a:ext uri="{FF2B5EF4-FFF2-40B4-BE49-F238E27FC236}">
                        <a16:creationId xmlns:a16="http://schemas.microsoft.com/office/drawing/2014/main" id="{E22C84EC-8757-47BD-8E81-C6966A0900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061" y="4398519"/>
                    <a:ext cx="1065551" cy="106555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9" name="그림 38">
                  <a:extLst>
                    <a:ext uri="{FF2B5EF4-FFF2-40B4-BE49-F238E27FC236}">
                      <a16:creationId xmlns:a16="http://schemas.microsoft.com/office/drawing/2014/main" id="{015E1C76-8C50-401A-9292-C44E898DF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7078" y="4725144"/>
                  <a:ext cx="1152625" cy="1152625"/>
                </a:xfrm>
                <a:prstGeom prst="rect">
                  <a:avLst/>
                </a:prstGeom>
              </p:spPr>
            </p:pic>
          </p:grpSp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829F875F-8EC8-4100-BE29-9BDF9D14452D}"/>
                  </a:ext>
                </a:extLst>
              </p:cNvPr>
              <p:cNvSpPr/>
              <p:nvPr/>
            </p:nvSpPr>
            <p:spPr>
              <a:xfrm>
                <a:off x="540680" y="5030263"/>
                <a:ext cx="775169" cy="316697"/>
              </a:xfrm>
              <a:prstGeom prst="arc">
                <a:avLst>
                  <a:gd name="adj1" fmla="val 19619346"/>
                  <a:gd name="adj2" fmla="val 12985059"/>
                </a:avLst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  <p:txBody>
              <a:bodyPr rtlCol="0" anchor="ctr"/>
              <a:lstStyle/>
              <a:p>
                <a:pPr algn="ctr" defTabSz="342900" latinLnBrk="0">
                  <a:defRPr/>
                </a:pPr>
                <a:endParaRPr lang="ko-KR" altLang="en-US" sz="1400" kern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77EA43F0-C7F7-4E00-9336-72A71AD4E6B4}"/>
                  </a:ext>
                </a:extLst>
              </p:cNvPr>
              <p:cNvCxnSpPr/>
              <p:nvPr/>
            </p:nvCxnSpPr>
            <p:spPr>
              <a:xfrm>
                <a:off x="2555776" y="5544436"/>
                <a:ext cx="23429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4" name="직선 화살표 연결선 33">
                <a:extLst>
                  <a:ext uri="{FF2B5EF4-FFF2-40B4-BE49-F238E27FC236}">
                    <a16:creationId xmlns:a16="http://schemas.microsoft.com/office/drawing/2014/main" id="{15B790A2-8000-4F6D-B2FB-9EBF349C42B9}"/>
                  </a:ext>
                </a:extLst>
              </p:cNvPr>
              <p:cNvCxnSpPr/>
              <p:nvPr/>
            </p:nvCxnSpPr>
            <p:spPr>
              <a:xfrm>
                <a:off x="3302229" y="5544436"/>
                <a:ext cx="23429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5" name="직선 화살표 연결선 34">
                <a:extLst>
                  <a:ext uri="{FF2B5EF4-FFF2-40B4-BE49-F238E27FC236}">
                    <a16:creationId xmlns:a16="http://schemas.microsoft.com/office/drawing/2014/main" id="{64E0DB52-7A63-4F0B-8555-78DCB6E402DC}"/>
                  </a:ext>
                </a:extLst>
              </p:cNvPr>
              <p:cNvCxnSpPr/>
              <p:nvPr/>
            </p:nvCxnSpPr>
            <p:spPr>
              <a:xfrm>
                <a:off x="4063982" y="5547725"/>
                <a:ext cx="23429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D657FB60-2612-459A-BEB6-F38522961728}"/>
                  </a:ext>
                </a:extLst>
              </p:cNvPr>
              <p:cNvCxnSpPr/>
              <p:nvPr/>
            </p:nvCxnSpPr>
            <p:spPr>
              <a:xfrm>
                <a:off x="5000868" y="5544436"/>
                <a:ext cx="23429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7" name="직선 화살표 연결선 36">
                <a:extLst>
                  <a:ext uri="{FF2B5EF4-FFF2-40B4-BE49-F238E27FC236}">
                    <a16:creationId xmlns:a16="http://schemas.microsoft.com/office/drawing/2014/main" id="{6183F8F4-2221-49EC-BB45-E7078FE9E2E4}"/>
                  </a:ext>
                </a:extLst>
              </p:cNvPr>
              <p:cNvCxnSpPr/>
              <p:nvPr/>
            </p:nvCxnSpPr>
            <p:spPr>
              <a:xfrm>
                <a:off x="6004514" y="5544436"/>
                <a:ext cx="23429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B6FE3D-2976-4FB5-902A-A291B52D508B}"/>
                </a:ext>
              </a:extLst>
            </p:cNvPr>
            <p:cNvSpPr txBox="1"/>
            <p:nvPr/>
          </p:nvSpPr>
          <p:spPr>
            <a:xfrm>
              <a:off x="472115" y="6172983"/>
              <a:ext cx="1214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latinLnBrk="0">
                <a:defRPr/>
              </a:pPr>
              <a:r>
                <a:rPr lang="en-US" altLang="ko-KR" sz="1050" b="1" kern="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rPr>
                <a:t>Head motion</a:t>
              </a:r>
              <a:endParaRPr lang="ko-KR" altLang="en-US" sz="1050" b="1" kern="0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25213D-5B23-4671-A1CF-267B00D558CE}"/>
                </a:ext>
              </a:extLst>
            </p:cNvPr>
            <p:cNvSpPr txBox="1"/>
            <p:nvPr/>
          </p:nvSpPr>
          <p:spPr>
            <a:xfrm>
              <a:off x="7658181" y="6172983"/>
              <a:ext cx="11951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latinLnBrk="0">
                <a:defRPr/>
              </a:pPr>
              <a:r>
                <a:rPr lang="en-US" altLang="ko-KR" sz="1050" b="1" kern="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rPr>
                <a:t>User’s retina</a:t>
              </a:r>
              <a:endParaRPr lang="ko-KR" altLang="en-US" sz="1050" b="1" kern="0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6680FD-C09A-4FDD-86AB-0A14FAAFB2FB}"/>
                </a:ext>
              </a:extLst>
            </p:cNvPr>
            <p:cNvSpPr txBox="1"/>
            <p:nvPr/>
          </p:nvSpPr>
          <p:spPr>
            <a:xfrm>
              <a:off x="2427309" y="6104618"/>
              <a:ext cx="3941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latinLnBrk="0">
                <a:defRPr/>
              </a:pPr>
              <a:r>
                <a:rPr lang="en-US" altLang="ko-KR" sz="1050" kern="0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rPr>
                <a:t>Under 20 milliseconds of latency for comfortability</a:t>
              </a:r>
              <a:endParaRPr lang="ko-KR" altLang="en-US" sz="1050" kern="0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CB78E2EA-6095-469F-9912-412BBA000641}"/>
              </a:ext>
            </a:extLst>
          </p:cNvPr>
          <p:cNvSpPr/>
          <p:nvPr/>
        </p:nvSpPr>
        <p:spPr>
          <a:xfrm>
            <a:off x="628251" y="837498"/>
            <a:ext cx="8078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75" dirty="0">
                <a:solidFill>
                  <a:schemeClr val="tx2"/>
                </a:solidFill>
                <a:ea typeface="나눔고딕" panose="020D0604000000000000" pitchFamily="50" charset="-127"/>
              </a:rPr>
              <a:t>Network requirements are directly related to </a:t>
            </a:r>
            <a:r>
              <a:rPr lang="en-US" altLang="ko-KR" sz="1600" b="1" spc="-75" dirty="0" smtClean="0">
                <a:solidFill>
                  <a:schemeClr val="tx2"/>
                </a:solidFill>
                <a:ea typeface="나눔고딕" panose="020D0604000000000000" pitchFamily="50" charset="-127"/>
              </a:rPr>
              <a:t>Motion to Photon (</a:t>
            </a:r>
            <a:r>
              <a:rPr lang="en-US" altLang="ko-KR" sz="1600" b="1" spc="-75" dirty="0" smtClean="0">
                <a:solidFill>
                  <a:schemeClr val="tx2"/>
                </a:solidFill>
                <a:ea typeface="나눔고딕" panose="020D0604000000000000" pitchFamily="50" charset="-127"/>
              </a:rPr>
              <a:t>MTP) </a:t>
            </a:r>
            <a:r>
              <a:rPr lang="en-US" altLang="ko-KR" sz="1600" b="1" spc="-75" dirty="0">
                <a:solidFill>
                  <a:schemeClr val="tx2"/>
                </a:solidFill>
                <a:ea typeface="나눔고딕" panose="020D0604000000000000" pitchFamily="50" charset="-127"/>
              </a:rPr>
              <a:t>latency</a:t>
            </a:r>
          </a:p>
          <a:p>
            <a:pPr marL="354013" indent="-3540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75" dirty="0">
                <a:solidFill>
                  <a:schemeClr val="tx2"/>
                </a:solidFill>
                <a:ea typeface="나눔고딕" panose="020D0604000000000000" pitchFamily="50" charset="-127"/>
              </a:rPr>
              <a:t>For VR HMD based VR applications, the network should provide the following  features: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600" dirty="0"/>
              <a:t>At Link Layer: very low latency and jitter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600" dirty="0"/>
              <a:t>At network and higher Layers: desired QoS, QoE and support for Mobility</a:t>
            </a:r>
          </a:p>
        </p:txBody>
      </p:sp>
    </p:spTree>
    <p:extLst>
      <p:ext uri="{BB962C8B-B14F-4D97-AF65-F5344CB8AC3E}">
        <p14:creationId xmlns:p14="http://schemas.microsoft.com/office/powerpoint/2010/main" val="18590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dirty="0"/>
              <a:t>Industry Relevance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380999" y="6400802"/>
            <a:ext cx="2319867" cy="245743"/>
          </a:xfrm>
        </p:spPr>
        <p:txBody>
          <a:bodyPr/>
          <a:lstStyle/>
          <a:p>
            <a:pPr lvl="0"/>
            <a:r>
              <a:rPr lang="en-US" altLang="ko-KR" dirty="0"/>
              <a:t>21-18-0067-01-0000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15E7A1-C024-4955-BFDD-BFFB64410B76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317" y="1145461"/>
            <a:ext cx="8714792" cy="52187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354013" indent="-354013">
              <a:lnSpc>
                <a:spcPct val="150000"/>
              </a:lnSpc>
              <a:buFont typeface="Wingdings"/>
              <a:buChar char="v"/>
              <a:defRPr sz="2000" b="1" spc="-75">
                <a:solidFill>
                  <a:schemeClr val="tx2"/>
                </a:solidFill>
                <a:ea typeface="나눔고딕"/>
              </a:defRPr>
            </a:lvl1pPr>
            <a:lvl2pPr marL="742950" lvl="1" indent="-285750">
              <a:lnSpc>
                <a:spcPct val="150000"/>
              </a:lnSpc>
              <a:buFont typeface="Wingdings"/>
              <a:buChar char="l"/>
              <a:defRPr sz="2000"/>
            </a:lvl2pPr>
            <a:lvl3pPr marL="1200150" lvl="2" indent="-285750">
              <a:lnSpc>
                <a:spcPct val="150000"/>
              </a:lnSpc>
              <a:buFont typeface="Arial"/>
              <a:buChar char="•"/>
              <a:defRPr sz="2000"/>
            </a:lvl3pPr>
            <a:lvl4pPr lvl="3">
              <a:lnSpc>
                <a:spcPct val="150000"/>
              </a:lnSpc>
            </a:lvl4pPr>
          </a:lstStyle>
          <a:p>
            <a:r>
              <a:rPr lang="en-US" altLang="ko-KR" sz="1600" dirty="0">
                <a:latin typeface="+mn-lt"/>
                <a:ea typeface="+mn-ea"/>
                <a:cs typeface="+mn-cs"/>
              </a:rPr>
              <a:t>Apart from link layer characteristics, securing QoE is important for the following industry participants </a:t>
            </a:r>
          </a:p>
          <a:p>
            <a:pPr lvl="1"/>
            <a:r>
              <a:rPr lang="en-US" altLang="ko-KR" sz="1600" dirty="0">
                <a:latin typeface="+mn-lt"/>
                <a:ea typeface="+mn-ea"/>
                <a:cs typeface="+mn-cs"/>
              </a:rPr>
              <a:t>Mobile Network Infrastructure Providers</a:t>
            </a:r>
          </a:p>
          <a:p>
            <a:pPr lvl="2"/>
            <a:r>
              <a:rPr lang="en-US" altLang="ko-KR" sz="1600" dirty="0">
                <a:latin typeface="+mn-lt"/>
                <a:ea typeface="+mn-ea"/>
                <a:cs typeface="+mn-cs"/>
              </a:rPr>
              <a:t>Support for immersive media (VR &amp; AR)-based applications in 5G networks</a:t>
            </a:r>
          </a:p>
          <a:p>
            <a:pPr lvl="2"/>
            <a:r>
              <a:rPr lang="en-US" altLang="ko-KR" sz="1600" dirty="0">
                <a:latin typeface="+mn-lt"/>
                <a:ea typeface="+mn-ea"/>
                <a:cs typeface="+mn-cs"/>
              </a:rPr>
              <a:t>Ability to support more users with required QoS </a:t>
            </a:r>
          </a:p>
          <a:p>
            <a:pPr lvl="1"/>
            <a:r>
              <a:rPr lang="en-US" altLang="ko-KR" sz="1600" dirty="0">
                <a:latin typeface="+mn-lt"/>
                <a:ea typeface="+mn-ea"/>
                <a:cs typeface="+mn-cs"/>
              </a:rPr>
              <a:t>HMD Manufacturers </a:t>
            </a:r>
          </a:p>
          <a:p>
            <a:pPr lvl="2"/>
            <a:r>
              <a:rPr lang="en-US" altLang="ko-KR" sz="1600" dirty="0">
                <a:latin typeface="+mn-lt"/>
                <a:ea typeface="+mn-ea"/>
                <a:cs typeface="+mn-cs"/>
              </a:rPr>
              <a:t>Support for the desired network characteristics (QoE &amp; QoS)</a:t>
            </a:r>
            <a:r>
              <a:rPr lang="ko-KR" alt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altLang="ko-KR" sz="1600" dirty="0">
                <a:latin typeface="+mn-lt"/>
                <a:ea typeface="+mn-ea"/>
                <a:cs typeface="+mn-cs"/>
              </a:rPr>
              <a:t>will enable the HMD manufactures to move from stand-alone (which is pre-dominant at the moment) to a network based light-weight VR HMD.</a:t>
            </a:r>
          </a:p>
          <a:p>
            <a:pPr lvl="1"/>
            <a:r>
              <a:rPr lang="en-US" altLang="ko-KR" sz="1600" dirty="0">
                <a:latin typeface="+mn-lt"/>
                <a:ea typeface="+mn-ea"/>
                <a:cs typeface="+mn-cs"/>
              </a:rPr>
              <a:t>Content Creators </a:t>
            </a:r>
          </a:p>
          <a:p>
            <a:pPr lvl="2"/>
            <a:r>
              <a:rPr lang="en-US" altLang="ko-KR" sz="1600" dirty="0">
                <a:latin typeface="+mn-lt"/>
                <a:ea typeface="+mn-ea"/>
                <a:cs typeface="+mn-cs"/>
              </a:rPr>
              <a:t>Want to create compelling visual experience comparable to the modern PCs and gaming consoles for VR </a:t>
            </a:r>
          </a:p>
          <a:p>
            <a:pPr lvl="2"/>
            <a:r>
              <a:rPr lang="en-US" altLang="ko-KR" sz="1600" dirty="0">
                <a:latin typeface="+mn-lt"/>
                <a:ea typeface="+mn-ea"/>
                <a:cs typeface="+mn-cs"/>
              </a:rPr>
              <a:t>Cloud-based VR offerings are preferred</a:t>
            </a:r>
          </a:p>
          <a:p>
            <a:pPr lvl="1"/>
            <a:r>
              <a:rPr lang="en-US" altLang="ko-KR" sz="1600" dirty="0">
                <a:latin typeface="+mn-lt"/>
                <a:ea typeface="+mn-ea"/>
                <a:cs typeface="+mn-cs"/>
              </a:rPr>
              <a:t>Platform Holders</a:t>
            </a:r>
          </a:p>
          <a:p>
            <a:pPr lvl="2"/>
            <a:r>
              <a:rPr lang="en-US" altLang="ko-KR" sz="1600" dirty="0">
                <a:latin typeface="+mn-lt"/>
                <a:ea typeface="+mn-ea"/>
                <a:cs typeface="+mn-cs"/>
              </a:rPr>
              <a:t>Want to aggregate compelling VR content to grow their VR content ecosystem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dirty="0"/>
              <a:t>IEEE 802.21 Interest Group Activities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380999" y="6400802"/>
            <a:ext cx="2319867" cy="245743"/>
          </a:xfrm>
        </p:spPr>
        <p:txBody>
          <a:bodyPr/>
          <a:lstStyle/>
          <a:p>
            <a:r>
              <a:rPr lang="en-US" altLang="pl-PL" dirty="0"/>
              <a:t>21-18-0067-01-0000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27402-2C48-4A31-90B3-0422C1082987}" type="slidenum">
              <a:rPr lang="en-US" altLang="pl-PL"/>
              <a:pPr/>
              <a:t>8</a:t>
            </a:fld>
            <a:endParaRPr lang="en-US" alt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618671" y="1702526"/>
            <a:ext cx="82205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354013" indent="-354013">
              <a:lnSpc>
                <a:spcPct val="150000"/>
              </a:lnSpc>
              <a:buFont typeface="Wingdings"/>
              <a:buChar char="v"/>
              <a:defRPr sz="2000" b="1" spc="-75">
                <a:solidFill>
                  <a:schemeClr val="tx2"/>
                </a:solidFill>
                <a:ea typeface="나눔고딕"/>
              </a:defRPr>
            </a:lvl1pPr>
            <a:lvl2pPr marL="742950" lvl="1" indent="-285750">
              <a:lnSpc>
                <a:spcPct val="150000"/>
              </a:lnSpc>
              <a:buFont typeface="Wingdings"/>
              <a:buChar char="l"/>
              <a:defRPr sz="2000"/>
            </a:lvl2pPr>
            <a:lvl3pPr marL="1200150" lvl="2" indent="-285750">
              <a:lnSpc>
                <a:spcPct val="150000"/>
              </a:lnSpc>
              <a:buFont typeface="Arial"/>
              <a:buChar char="•"/>
              <a:defRPr sz="2000"/>
            </a:lvl3pPr>
          </a:lstStyle>
          <a:p>
            <a:pPr lvl="0"/>
            <a:r>
              <a:rPr lang="en-US" altLang="ko-KR" dirty="0">
                <a:latin typeface="+mn-lt"/>
                <a:ea typeface="+mn-ea"/>
                <a:cs typeface="+mn-cs"/>
              </a:rPr>
              <a:t>For the last few months, IG produced the followings:</a:t>
            </a:r>
          </a:p>
          <a:p>
            <a:pPr lvl="1"/>
            <a:r>
              <a:rPr lang="en-US" altLang="ko-KR" dirty="0">
                <a:latin typeface="+mn-lt"/>
                <a:ea typeface="+mn-ea"/>
                <a:cs typeface="+mn-cs"/>
              </a:rPr>
              <a:t>Produced a White Paper on problem statement, use case and analysis of existing technologies </a:t>
            </a:r>
            <a:endParaRPr lang="en-US" altLang="ko-KR" dirty="0" smtClean="0">
              <a:latin typeface="+mn-lt"/>
              <a:ea typeface="+mn-ea"/>
              <a:cs typeface="+mn-cs"/>
            </a:endParaRPr>
          </a:p>
          <a:p>
            <a:pPr lvl="2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mentor.ieee.org/802.21/dcn/18/21-18-0061-02-0000-a-white-paper-on-use-cases-and-requirements-for-supporting-hmd-based-vr-applications.docx</a:t>
            </a:r>
            <a:r>
              <a:rPr lang="en-US" altLang="ko-KR" dirty="0" smtClean="0"/>
              <a:t> </a:t>
            </a:r>
            <a:endParaRPr lang="en-US" altLang="ko-KR" dirty="0" smtClean="0">
              <a:latin typeface="+mn-lt"/>
              <a:ea typeface="+mn-ea"/>
              <a:cs typeface="+mn-cs"/>
            </a:endParaRPr>
          </a:p>
          <a:p>
            <a:pPr lvl="1"/>
            <a:r>
              <a:rPr lang="en-US" altLang="ko-KR" dirty="0" smtClean="0">
                <a:latin typeface="+mn-lt"/>
                <a:ea typeface="+mn-ea"/>
                <a:cs typeface="+mn-cs"/>
              </a:rPr>
              <a:t>Conducted </a:t>
            </a:r>
            <a:r>
              <a:rPr lang="en-US" altLang="ko-KR" dirty="0">
                <a:latin typeface="+mn-lt"/>
                <a:ea typeface="+mn-ea"/>
                <a:cs typeface="+mn-cs"/>
              </a:rPr>
              <a:t>a test to verify the application data throughput requirements (MPEG test procedure) in a constraint </a:t>
            </a:r>
            <a:r>
              <a:rPr lang="en-US" altLang="ko-KR" dirty="0" smtClean="0">
                <a:latin typeface="+mn-lt"/>
                <a:ea typeface="+mn-ea"/>
                <a:cs typeface="+mn-cs"/>
              </a:rPr>
              <a:t>environment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dirty="0" smtClean="0"/>
              <a:t>Discussions </a:t>
            </a:r>
            <a:r>
              <a:rPr lang="en-US" altLang="ko-KR" dirty="0"/>
              <a:t>ongoing with IEEE 802.11 RTA for certain use cases</a:t>
            </a:r>
          </a:p>
          <a:p>
            <a:pPr lvl="1"/>
            <a:r>
              <a:rPr lang="en-US" altLang="ko-KR" dirty="0"/>
              <a:t>Initiated discussion with 802.1 TSN TG </a:t>
            </a:r>
          </a:p>
          <a:p>
            <a:pPr lvl="1"/>
            <a:endParaRPr lang="en-US" altLang="ko-KR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784</Words>
  <Application>Microsoft Office PowerPoint</Application>
  <PresentationFormat>On-screen Show (4:3)</PresentationFormat>
  <Paragraphs>127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맑은 고딕</vt:lpstr>
      <vt:lpstr>ＭＳ Ｐゴシック</vt:lpstr>
      <vt:lpstr>Arial</vt:lpstr>
      <vt:lpstr>Calibri</vt:lpstr>
      <vt:lpstr>PMingLiU</vt:lpstr>
      <vt:lpstr>Rotis Sans Serif for Nokia</vt:lpstr>
      <vt:lpstr>Times</vt:lpstr>
      <vt:lpstr>Times New Roman</vt:lpstr>
      <vt:lpstr>Wingdings</vt:lpstr>
      <vt:lpstr>나눔고딕</vt:lpstr>
      <vt:lpstr>blank presentation</vt:lpstr>
      <vt:lpstr>PowerPoint Presentation</vt:lpstr>
      <vt:lpstr>EC Motion</vt:lpstr>
      <vt:lpstr>P802.21 WG Motion</vt:lpstr>
      <vt:lpstr>Supporting Material</vt:lpstr>
      <vt:lpstr>HMD-VR Use Cases</vt:lpstr>
      <vt:lpstr>Industry Problems</vt:lpstr>
      <vt:lpstr>Technical Challenges</vt:lpstr>
      <vt:lpstr>Industry Relevance</vt:lpstr>
      <vt:lpstr>IEEE 802.21 Interest Group Activities</vt:lpstr>
      <vt:lpstr>Test Sequences (Defined by ISO/IEC MPEG Standard-I)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Sangkwon Jeong</dc:creator>
  <cp:lastModifiedBy>sdas</cp:lastModifiedBy>
  <cp:revision>246</cp:revision>
  <dcterms:created xsi:type="dcterms:W3CDTF">2017-08-15T12:18:13Z</dcterms:created>
  <dcterms:modified xsi:type="dcterms:W3CDTF">2018-11-15T08:03:09Z</dcterms:modified>
</cp:coreProperties>
</file>