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14" r:id="rId1"/>
  </p:sldMasterIdLst>
  <p:notesMasterIdLst>
    <p:notesMasterId r:id="rId14"/>
  </p:notesMasterIdLst>
  <p:sldIdLst>
    <p:sldId id="348" r:id="rId2"/>
    <p:sldId id="349" r:id="rId3"/>
    <p:sldId id="384" r:id="rId4"/>
    <p:sldId id="391" r:id="rId5"/>
    <p:sldId id="393" r:id="rId6"/>
    <p:sldId id="432" r:id="rId7"/>
    <p:sldId id="263" r:id="rId8"/>
    <p:sldId id="264" r:id="rId9"/>
    <p:sldId id="345" r:id="rId10"/>
    <p:sldId id="389" r:id="rId11"/>
    <p:sldId id="364" r:id="rId12"/>
    <p:sldId id="433" r:id="rId13"/>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das" initials="s" lastIdx="3" clrIdx="0">
    <p:extLst>
      <p:ext uri="{19B8F6BF-5375-455C-9EA6-DF929625EA0E}">
        <p15:presenceInfo xmlns:p15="http://schemas.microsoft.com/office/powerpoint/2012/main" userId="sda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347"/>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83" autoAdjust="0"/>
    <p:restoredTop sz="92121" autoAdjust="0"/>
  </p:normalViewPr>
  <p:slideViewPr>
    <p:cSldViewPr snapToGrid="0">
      <p:cViewPr varScale="1">
        <p:scale>
          <a:sx n="103" d="100"/>
          <a:sy n="103" d="100"/>
        </p:scale>
        <p:origin x="1374" y="102"/>
      </p:cViewPr>
      <p:guideLst/>
    </p:cSldViewPr>
  </p:slideViewPr>
  <p:notesTextViewPr>
    <p:cViewPr>
      <p:scale>
        <a:sx n="1" d="1"/>
        <a:sy n="1" d="1"/>
      </p:scale>
      <p:origin x="0" y="0"/>
    </p:cViewPr>
  </p:notesTextViewPr>
  <p:notesViewPr>
    <p:cSldViewPr snapToGrid="0">
      <p:cViewPr varScale="1">
        <p:scale>
          <a:sx n="114" d="100"/>
          <a:sy n="114" d="100"/>
        </p:scale>
        <p:origin x="488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D:\elrisium\gachon\MCSL\assignment\360video%20encoding\&#49892;&#54744;%20&#51221;&#47532;-las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elrisium\gachon\MCSL\assignment\360video%20encoding\&#49892;&#54744;%20&#51221;&#47532;-las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ko-KR" dirty="0"/>
              <a:t>Gaslamp 90 FPS</a:t>
            </a:r>
          </a:p>
        </c:rich>
      </c:tx>
      <c:overlay val="0"/>
      <c:spPr>
        <a:noFill/>
        <a:ln>
          <a:noFill/>
        </a:ln>
        <a:effectLst/>
      </c:spPr>
    </c:title>
    <c:autoTitleDeleted val="0"/>
    <c:plotArea>
      <c:layout/>
      <c:scatterChart>
        <c:scatterStyle val="smoothMarker"/>
        <c:varyColors val="0"/>
        <c:ser>
          <c:idx val="1"/>
          <c:order val="0"/>
          <c:tx>
            <c:v>8k</c:v>
          </c:tx>
          <c:xVal>
            <c:numRef>
              <c:f>'fps90'!$B$3:$B$6</c:f>
              <c:numCache>
                <c:formatCode>General</c:formatCode>
                <c:ptCount val="4"/>
                <c:pt idx="0">
                  <c:v>40.206787200000001</c:v>
                </c:pt>
                <c:pt idx="1">
                  <c:v>21.517593600000001</c:v>
                </c:pt>
                <c:pt idx="2">
                  <c:v>11.673561600000001</c:v>
                </c:pt>
                <c:pt idx="3">
                  <c:v>6.2688671999999999</c:v>
                </c:pt>
              </c:numCache>
            </c:numRef>
          </c:xVal>
          <c:yVal>
            <c:numRef>
              <c:f>'fps90'!$C$3:$C$6</c:f>
              <c:numCache>
                <c:formatCode>General</c:formatCode>
                <c:ptCount val="4"/>
                <c:pt idx="0">
                  <c:v>46.767200000000003</c:v>
                </c:pt>
                <c:pt idx="1">
                  <c:v>44.865499999999997</c:v>
                </c:pt>
                <c:pt idx="2">
                  <c:v>42.4664</c:v>
                </c:pt>
                <c:pt idx="3">
                  <c:v>39.842399999999998</c:v>
                </c:pt>
              </c:numCache>
            </c:numRef>
          </c:yVal>
          <c:smooth val="1"/>
          <c:extLst>
            <c:ext xmlns:c16="http://schemas.microsoft.com/office/drawing/2014/chart" uri="{C3380CC4-5D6E-409C-BE32-E72D297353CC}">
              <c16:uniqueId val="{00000000-8C7F-46F2-83BE-3A6D674B5B54}"/>
            </c:ext>
          </c:extLst>
        </c:ser>
        <c:ser>
          <c:idx val="2"/>
          <c:order val="1"/>
          <c:tx>
            <c:v>4K</c:v>
          </c:tx>
          <c:spPr>
            <a:ln w="19050">
              <a:solidFill>
                <a:srgbClr val="D94D20"/>
              </a:solidFill>
            </a:ln>
          </c:spPr>
          <c:xVal>
            <c:numRef>
              <c:f>'fps90'!$B$7:$B$10</c:f>
              <c:numCache>
                <c:formatCode>General</c:formatCode>
                <c:ptCount val="4"/>
                <c:pt idx="0">
                  <c:v>21.034435200000001</c:v>
                </c:pt>
                <c:pt idx="1">
                  <c:v>11.138879999999999</c:v>
                </c:pt>
                <c:pt idx="2">
                  <c:v>5.8361951999999997</c:v>
                </c:pt>
                <c:pt idx="3">
                  <c:v>3.0222431999999997</c:v>
                </c:pt>
              </c:numCache>
            </c:numRef>
          </c:xVal>
          <c:yVal>
            <c:numRef>
              <c:f>'fps90'!$C$7:$C$10</c:f>
              <c:numCache>
                <c:formatCode>General</c:formatCode>
                <c:ptCount val="4"/>
                <c:pt idx="0">
                  <c:v>31.633400000000002</c:v>
                </c:pt>
                <c:pt idx="1">
                  <c:v>31.459299999999999</c:v>
                </c:pt>
                <c:pt idx="2">
                  <c:v>31.1189</c:v>
                </c:pt>
                <c:pt idx="3">
                  <c:v>30.580300000000001</c:v>
                </c:pt>
              </c:numCache>
            </c:numRef>
          </c:yVal>
          <c:smooth val="1"/>
          <c:extLst>
            <c:ext xmlns:c16="http://schemas.microsoft.com/office/drawing/2014/chart" uri="{C3380CC4-5D6E-409C-BE32-E72D297353CC}">
              <c16:uniqueId val="{00000001-8C7F-46F2-83BE-3A6D674B5B54}"/>
            </c:ext>
          </c:extLst>
        </c:ser>
        <c:ser>
          <c:idx val="0"/>
          <c:order val="2"/>
          <c:tx>
            <c:v>HD</c:v>
          </c:tx>
          <c:spPr>
            <a:ln w="19050"/>
          </c:spPr>
          <c:marker>
            <c:symbol val="circle"/>
            <c:size val="5"/>
          </c:marker>
          <c:xVal>
            <c:numRef>
              <c:f>'fps90'!$B$11:$B$14</c:f>
              <c:numCache>
                <c:formatCode>General</c:formatCode>
                <c:ptCount val="4"/>
                <c:pt idx="0">
                  <c:v>7.3898112000000005</c:v>
                </c:pt>
                <c:pt idx="1">
                  <c:v>4.0147104000000002</c:v>
                </c:pt>
                <c:pt idx="2">
                  <c:v>2.1631296000000004</c:v>
                </c:pt>
                <c:pt idx="3">
                  <c:v>1.13808</c:v>
                </c:pt>
              </c:numCache>
            </c:numRef>
          </c:xVal>
          <c:yVal>
            <c:numRef>
              <c:f>'fps90'!$C$11:$C$14</c:f>
              <c:numCache>
                <c:formatCode>General</c:formatCode>
                <c:ptCount val="4"/>
                <c:pt idx="0">
                  <c:v>30.3217</c:v>
                </c:pt>
                <c:pt idx="1">
                  <c:v>30.1526</c:v>
                </c:pt>
                <c:pt idx="2">
                  <c:v>29.8232</c:v>
                </c:pt>
                <c:pt idx="3">
                  <c:v>29.254200000000001</c:v>
                </c:pt>
              </c:numCache>
            </c:numRef>
          </c:yVal>
          <c:smooth val="1"/>
          <c:extLst>
            <c:ext xmlns:c16="http://schemas.microsoft.com/office/drawing/2014/chart" uri="{C3380CC4-5D6E-409C-BE32-E72D297353CC}">
              <c16:uniqueId val="{00000002-8C7F-46F2-83BE-3A6D674B5B54}"/>
            </c:ext>
          </c:extLst>
        </c:ser>
        <c:dLbls>
          <c:showLegendKey val="0"/>
          <c:showVal val="0"/>
          <c:showCatName val="0"/>
          <c:showSerName val="0"/>
          <c:showPercent val="0"/>
          <c:showBubbleSize val="0"/>
        </c:dLbls>
        <c:axId val="534269880"/>
        <c:axId val="534271800"/>
      </c:scatterChart>
      <c:valAx>
        <c:axId val="534269880"/>
        <c:scaling>
          <c:orientation val="minMax"/>
        </c:scaling>
        <c:delete val="0"/>
        <c:axPos val="b"/>
        <c:majorGridlines>
          <c:spPr>
            <a:ln w="9525" cap="flat" cmpd="sng" algn="ctr">
              <a:solidFill>
                <a:schemeClr val="tx1">
                  <a:lumMod val="15000"/>
                  <a:lumOff val="85000"/>
                </a:schemeClr>
              </a:solidFill>
              <a:round/>
            </a:ln>
            <a:effectLst/>
          </c:spPr>
        </c:majorGridlines>
        <c:title>
          <c:tx>
            <c:rich>
              <a:bodyPr/>
              <a:lstStyle/>
              <a:p>
                <a:pPr>
                  <a:defRPr/>
                </a:pPr>
                <a:r>
                  <a:rPr lang="en-US" altLang="ko-KR" sz="1000" b="1" i="0" kern="1200" baseline="0" dirty="0" err="1">
                    <a:solidFill>
                      <a:srgbClr val="000000"/>
                    </a:solidFill>
                    <a:effectLst/>
                  </a:rPr>
                  <a:t>BitRate</a:t>
                </a:r>
                <a:r>
                  <a:rPr lang="en-US" altLang="ko-KR" sz="1000" b="1" i="0" kern="1200" baseline="0" dirty="0">
                    <a:solidFill>
                      <a:srgbClr val="000000"/>
                    </a:solidFill>
                    <a:effectLst/>
                  </a:rPr>
                  <a:t> (Mbps)</a:t>
                </a:r>
                <a:endParaRPr lang="ko-KR" altLang="ko-KR" dirty="0">
                  <a:effectLst/>
                </a:endParaRP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o-KR"/>
          </a:p>
        </c:txPr>
        <c:crossAx val="534271800"/>
        <c:crosses val="autoZero"/>
        <c:crossBetween val="midCat"/>
      </c:valAx>
      <c:valAx>
        <c:axId val="534271800"/>
        <c:scaling>
          <c:orientation val="minMax"/>
          <c:min val="25"/>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altLang="ko-KR" sz="1000" b="1" i="0" u="none" strike="noStrike" baseline="0" dirty="0">
                    <a:effectLst/>
                  </a:rPr>
                  <a:t>WS-</a:t>
                </a:r>
                <a:r>
                  <a:rPr lang="en-US" altLang="ko-KR" sz="1000" b="1" i="0" kern="1200" baseline="0" dirty="0">
                    <a:solidFill>
                      <a:srgbClr val="000000"/>
                    </a:solidFill>
                    <a:effectLst/>
                  </a:rPr>
                  <a:t>PSNR (dB)</a:t>
                </a:r>
                <a:endParaRPr lang="ko-KR" altLang="ko-KR" sz="1000" dirty="0">
                  <a:effectLst/>
                </a:endParaRP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o-KR"/>
          </a:p>
        </c:txPr>
        <c:crossAx val="534269880"/>
        <c:crosses val="autoZero"/>
        <c:crossBetween val="midCat"/>
      </c:valAx>
    </c:plotArea>
    <c:plotVisOnly val="1"/>
    <c:dispBlanksAs val="gap"/>
    <c:showDLblsOverMax val="0"/>
  </c:chart>
  <c:txPr>
    <a:bodyPr/>
    <a:lstStyle/>
    <a:p>
      <a:pPr>
        <a:defRPr/>
      </a:pPr>
      <a:endParaRPr lang="ko-K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ko-KR" sz="1400" b="0" i="0" baseline="0" dirty="0" err="1">
                <a:effectLst/>
              </a:rPr>
              <a:t>KiteFlite</a:t>
            </a:r>
            <a:r>
              <a:rPr lang="en-US" altLang="ko-KR" sz="1400" b="0" i="0" baseline="0" dirty="0">
                <a:effectLst/>
              </a:rPr>
              <a:t> 90 FPS</a:t>
            </a:r>
            <a:endParaRPr lang="ko-KR" altLang="ko-KR" sz="1400" dirty="0">
              <a:effectLst/>
            </a:endParaRPr>
          </a:p>
        </c:rich>
      </c:tx>
      <c:overlay val="0"/>
      <c:spPr>
        <a:noFill/>
        <a:ln>
          <a:noFill/>
        </a:ln>
        <a:effectLst/>
      </c:spPr>
    </c:title>
    <c:autoTitleDeleted val="0"/>
    <c:plotArea>
      <c:layout/>
      <c:scatterChart>
        <c:scatterStyle val="smoothMarker"/>
        <c:varyColors val="0"/>
        <c:ser>
          <c:idx val="1"/>
          <c:order val="0"/>
          <c:tx>
            <c:v>8K</c:v>
          </c:tx>
          <c:xVal>
            <c:numRef>
              <c:f>'fps90'!$B$15:$B$18</c:f>
              <c:numCache>
                <c:formatCode>General</c:formatCode>
                <c:ptCount val="4"/>
                <c:pt idx="0">
                  <c:v>155.14972800000001</c:v>
                </c:pt>
                <c:pt idx="1">
                  <c:v>76.1948352</c:v>
                </c:pt>
                <c:pt idx="2">
                  <c:v>40.724083200000003</c:v>
                </c:pt>
                <c:pt idx="3">
                  <c:v>21.747456</c:v>
                </c:pt>
              </c:numCache>
            </c:numRef>
          </c:xVal>
          <c:yVal>
            <c:numRef>
              <c:f>'fps90'!$C$15:$C$18</c:f>
              <c:numCache>
                <c:formatCode>General</c:formatCode>
                <c:ptCount val="4"/>
                <c:pt idx="0">
                  <c:v>44.163600000000002</c:v>
                </c:pt>
                <c:pt idx="1">
                  <c:v>41.502000000000002</c:v>
                </c:pt>
                <c:pt idx="2">
                  <c:v>38.726599999999998</c:v>
                </c:pt>
                <c:pt idx="3">
                  <c:v>35.864400000000003</c:v>
                </c:pt>
              </c:numCache>
            </c:numRef>
          </c:yVal>
          <c:smooth val="1"/>
          <c:extLst>
            <c:ext xmlns:c16="http://schemas.microsoft.com/office/drawing/2014/chart" uri="{C3380CC4-5D6E-409C-BE32-E72D297353CC}">
              <c16:uniqueId val="{00000000-0420-4437-AD41-A58C9BB95634}"/>
            </c:ext>
          </c:extLst>
        </c:ser>
        <c:ser>
          <c:idx val="2"/>
          <c:order val="1"/>
          <c:tx>
            <c:v>4K</c:v>
          </c:tx>
          <c:spPr>
            <a:ln w="19050" cap="rnd">
              <a:solidFill>
                <a:schemeClr val="accent1"/>
              </a:solidFill>
              <a:round/>
            </a:ln>
            <a:effectLst/>
          </c:spPr>
          <c:xVal>
            <c:numRef>
              <c:f>'fps90'!$B$19:$B$22</c:f>
              <c:numCache>
                <c:formatCode>General</c:formatCode>
                <c:ptCount val="4"/>
                <c:pt idx="0">
                  <c:v>81.954105599999991</c:v>
                </c:pt>
                <c:pt idx="1">
                  <c:v>39.427171199999997</c:v>
                </c:pt>
                <c:pt idx="2">
                  <c:v>20.012563199999999</c:v>
                </c:pt>
                <c:pt idx="3">
                  <c:v>9.926832000000001</c:v>
                </c:pt>
              </c:numCache>
            </c:numRef>
          </c:xVal>
          <c:yVal>
            <c:numRef>
              <c:f>'fps90'!$C$19:$C$22</c:f>
              <c:numCache>
                <c:formatCode>General</c:formatCode>
                <c:ptCount val="4"/>
                <c:pt idx="0">
                  <c:v>24.520800000000001</c:v>
                </c:pt>
                <c:pt idx="1">
                  <c:v>24.51</c:v>
                </c:pt>
                <c:pt idx="2">
                  <c:v>24.467300000000002</c:v>
                </c:pt>
                <c:pt idx="3">
                  <c:v>24.3705</c:v>
                </c:pt>
              </c:numCache>
            </c:numRef>
          </c:yVal>
          <c:smooth val="1"/>
          <c:extLst>
            <c:ext xmlns:c16="http://schemas.microsoft.com/office/drawing/2014/chart" uri="{C3380CC4-5D6E-409C-BE32-E72D297353CC}">
              <c16:uniqueId val="{00000001-0420-4437-AD41-A58C9BB95634}"/>
            </c:ext>
          </c:extLst>
        </c:ser>
        <c:ser>
          <c:idx val="0"/>
          <c:order val="2"/>
          <c:tx>
            <c:v>HD</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'fps90'!$B$23:$B$26</c:f>
              <c:numCache>
                <c:formatCode>General</c:formatCode>
                <c:ptCount val="4"/>
                <c:pt idx="0">
                  <c:v>26.052211200000002</c:v>
                </c:pt>
                <c:pt idx="1">
                  <c:v>12.872832000000001</c:v>
                </c:pt>
                <c:pt idx="2">
                  <c:v>6.6240959999999998</c:v>
                </c:pt>
                <c:pt idx="3">
                  <c:v>3.2785823999999999</c:v>
                </c:pt>
              </c:numCache>
            </c:numRef>
          </c:xVal>
          <c:yVal>
            <c:numRef>
              <c:f>'fps90'!$C$23:$C$26</c:f>
              <c:numCache>
                <c:formatCode>General</c:formatCode>
                <c:ptCount val="4"/>
                <c:pt idx="0">
                  <c:v>24.2303</c:v>
                </c:pt>
                <c:pt idx="1">
                  <c:v>24.206600000000002</c:v>
                </c:pt>
                <c:pt idx="2">
                  <c:v>24.131499999999999</c:v>
                </c:pt>
                <c:pt idx="3">
                  <c:v>23.9529</c:v>
                </c:pt>
              </c:numCache>
            </c:numRef>
          </c:yVal>
          <c:smooth val="1"/>
          <c:extLst>
            <c:ext xmlns:c16="http://schemas.microsoft.com/office/drawing/2014/chart" uri="{C3380CC4-5D6E-409C-BE32-E72D297353CC}">
              <c16:uniqueId val="{00000002-0420-4437-AD41-A58C9BB95634}"/>
            </c:ext>
          </c:extLst>
        </c:ser>
        <c:dLbls>
          <c:showLegendKey val="0"/>
          <c:showVal val="0"/>
          <c:showCatName val="0"/>
          <c:showSerName val="0"/>
          <c:showPercent val="0"/>
          <c:showBubbleSize val="0"/>
        </c:dLbls>
        <c:axId val="534280760"/>
        <c:axId val="534281080"/>
      </c:scatterChart>
      <c:valAx>
        <c:axId val="534280760"/>
        <c:scaling>
          <c:orientation val="minMax"/>
        </c:scaling>
        <c:delete val="0"/>
        <c:axPos val="b"/>
        <c:majorGridlines>
          <c:spPr>
            <a:ln w="9525" cap="flat" cmpd="sng" algn="ctr">
              <a:solidFill>
                <a:schemeClr val="tx1">
                  <a:lumMod val="15000"/>
                  <a:lumOff val="85000"/>
                </a:schemeClr>
              </a:solidFill>
              <a:round/>
            </a:ln>
            <a:effectLst/>
          </c:spPr>
        </c:majorGridlines>
        <c:title>
          <c:tx>
            <c:rich>
              <a:bodyPr/>
              <a:lstStyle/>
              <a:p>
                <a:pPr>
                  <a:defRPr sz="1000"/>
                </a:pPr>
                <a:r>
                  <a:rPr lang="en-US" altLang="ko-KR" sz="1000" b="1" i="0" kern="1200" baseline="0" dirty="0" err="1">
                    <a:solidFill>
                      <a:srgbClr val="000000"/>
                    </a:solidFill>
                    <a:effectLst/>
                  </a:rPr>
                  <a:t>BitRate</a:t>
                </a:r>
                <a:r>
                  <a:rPr lang="en-US" altLang="ko-KR" sz="1000" b="1" i="0" kern="1200" baseline="0" dirty="0">
                    <a:solidFill>
                      <a:srgbClr val="000000"/>
                    </a:solidFill>
                    <a:effectLst/>
                  </a:rPr>
                  <a:t> (Mbps)</a:t>
                </a:r>
                <a:endParaRPr lang="ko-KR" altLang="ko-KR" sz="1000" dirty="0">
                  <a:effectLst/>
                </a:endParaRP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o-KR"/>
          </a:p>
        </c:txPr>
        <c:crossAx val="534281080"/>
        <c:crosses val="autoZero"/>
        <c:crossBetween val="midCat"/>
      </c:valAx>
      <c:valAx>
        <c:axId val="534281080"/>
        <c:scaling>
          <c:orientation val="minMax"/>
          <c:min val="20"/>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altLang="ko-KR" sz="1000" b="1" i="0" u="none" strike="noStrike" baseline="0" dirty="0">
                    <a:effectLst/>
                  </a:rPr>
                  <a:t>WS-</a:t>
                </a:r>
                <a:r>
                  <a:rPr lang="en-US" altLang="ko-KR" sz="1000" b="1" i="0" kern="1200" baseline="0" dirty="0">
                    <a:solidFill>
                      <a:srgbClr val="000000"/>
                    </a:solidFill>
                    <a:effectLst/>
                  </a:rPr>
                  <a:t>PSNR (dB)</a:t>
                </a:r>
                <a:endParaRPr lang="ko-KR" altLang="ko-KR" sz="1000" dirty="0">
                  <a:effectLst/>
                </a:endParaRP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o-KR"/>
          </a:p>
        </c:txPr>
        <c:crossAx val="534280760"/>
        <c:crosses val="autoZero"/>
        <c:crossBetween val="midCat"/>
      </c:valAx>
    </c:plotArea>
    <c:plotVisOnly val="1"/>
    <c:dispBlanksAs val="gap"/>
    <c:showDLblsOverMax val="0"/>
  </c:chart>
  <c:txPr>
    <a:bodyPr/>
    <a:lstStyle/>
    <a:p>
      <a:pPr>
        <a:defRPr/>
      </a:pPr>
      <a:endParaRPr lang="ko-K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9F58BD-B266-4FEA-8572-614D27B01AAF}" type="datetimeFigureOut">
              <a:rPr lang="ko-KR" altLang="en-US" smtClean="0"/>
              <a:t>2018-11-14</a:t>
            </a:fld>
            <a:endParaRPr lang="ko-KR" altLang="en-US"/>
          </a:p>
        </p:txBody>
      </p:sp>
      <p:sp>
        <p:nvSpPr>
          <p:cNvPr id="4" name="슬라이드 이미지 개체 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1BE845-B615-457C-AC59-B6A31CA72E8C}" type="slidenum">
              <a:rPr lang="ko-KR" altLang="en-US" smtClean="0"/>
              <a:t>‹#›</a:t>
            </a:fld>
            <a:endParaRPr lang="ko-KR" altLang="en-US"/>
          </a:p>
        </p:txBody>
      </p:sp>
    </p:spTree>
    <p:extLst>
      <p:ext uri="{BB962C8B-B14F-4D97-AF65-F5344CB8AC3E}">
        <p14:creationId xmlns:p14="http://schemas.microsoft.com/office/powerpoint/2010/main" val="1091296854"/>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27C19D3-7FD4-4091-A359-C1846C46E349}"/>
              </a:ext>
            </a:extLst>
          </p:cNvPr>
          <p:cNvSpPr>
            <a:spLocks noGrp="1" noRot="1" noChangeAspect="1" noChangeArrowheads="1" noTextEdit="1"/>
          </p:cNvSpPr>
          <p:nvPr>
            <p:ph type="sldImg"/>
          </p:nvPr>
        </p:nvSpPr>
        <p:spPr>
          <a:xfrm>
            <a:off x="1371600" y="1143000"/>
            <a:ext cx="4114800" cy="3086100"/>
          </a:xfrm>
          <a:ln/>
        </p:spPr>
      </p:sp>
      <p:sp>
        <p:nvSpPr>
          <p:cNvPr id="4099" name="Rectangle 3">
            <a:extLst>
              <a:ext uri="{FF2B5EF4-FFF2-40B4-BE49-F238E27FC236}">
                <a16:creationId xmlns:a16="http://schemas.microsoft.com/office/drawing/2014/main" id="{A11172D7-F943-4D47-8A4C-949985A3ADFE}"/>
              </a:ext>
            </a:extLst>
          </p:cNvPr>
          <p:cNvSpPr>
            <a:spLocks noGrp="1" noChangeArrowheads="1"/>
          </p:cNvSpPr>
          <p:nvPr>
            <p:ph type="body" idx="1"/>
          </p:nvPr>
        </p:nvSpPr>
        <p:spPr>
          <a:noFill/>
        </p:spPr>
        <p:txBody>
          <a:bodyPr/>
          <a:lstStyle/>
          <a:p>
            <a:endParaRPr lang="pl-PL" alt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91259A1-548A-4851-A433-5568DFAD1697}"/>
              </a:ext>
            </a:extLst>
          </p:cNvPr>
          <p:cNvSpPr>
            <a:spLocks noGrp="1" noRot="1" noChangeAspect="1" noChangeArrowheads="1" noTextEdit="1"/>
          </p:cNvSpPr>
          <p:nvPr>
            <p:ph type="sldImg"/>
          </p:nvPr>
        </p:nvSpPr>
        <p:spPr>
          <a:xfrm>
            <a:off x="1371600" y="1143000"/>
            <a:ext cx="4114800" cy="3086100"/>
          </a:xfrm>
          <a:ln/>
        </p:spPr>
      </p:sp>
      <p:sp>
        <p:nvSpPr>
          <p:cNvPr id="6147" name="Rectangle 3">
            <a:extLst>
              <a:ext uri="{FF2B5EF4-FFF2-40B4-BE49-F238E27FC236}">
                <a16:creationId xmlns:a16="http://schemas.microsoft.com/office/drawing/2014/main" id="{72115E05-2E88-462C-B4E8-3CFD557CE3A3}"/>
              </a:ext>
            </a:extLst>
          </p:cNvPr>
          <p:cNvSpPr>
            <a:spLocks noGrp="1" noChangeArrowheads="1"/>
          </p:cNvSpPr>
          <p:nvPr>
            <p:ph type="body" idx="1"/>
          </p:nvPr>
        </p:nvSpPr>
        <p:spPr>
          <a:noFill/>
        </p:spPr>
        <p:txBody>
          <a:bodyPr/>
          <a:lstStyle/>
          <a:p>
            <a:endParaRPr lang="pl-PL" alt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371600" y="1143000"/>
            <a:ext cx="4114800" cy="3086100"/>
          </a:xfrm>
        </p:spPr>
      </p:sp>
      <p:sp>
        <p:nvSpPr>
          <p:cNvPr id="3" name="슬라이드 노트 개체 틀 2"/>
          <p:cNvSpPr>
            <a:spLocks noGrp="1"/>
          </p:cNvSpPr>
          <p:nvPr>
            <p:ph type="body" idx="1"/>
          </p:nvPr>
        </p:nvSpPr>
        <p:spPr/>
        <p:txBody>
          <a:bodyPr/>
          <a:lstStyle/>
          <a:p>
            <a:r>
              <a:rPr lang="en-US" altLang="ko-KR" dirty="0"/>
              <a:t>HMD VR sickness</a:t>
            </a:r>
            <a:r>
              <a:rPr lang="ko-KR" altLang="en-US" dirty="0"/>
              <a:t>에 초점을 맞추어야 한다</a:t>
            </a:r>
            <a:r>
              <a:rPr lang="en-US" altLang="ko-KR" dirty="0"/>
              <a:t>.</a:t>
            </a:r>
          </a:p>
          <a:p>
            <a:r>
              <a:rPr lang="ko-KR" altLang="en-US" dirty="0"/>
              <a:t>이 슬라이드에서 </a:t>
            </a:r>
            <a:r>
              <a:rPr lang="en-US" altLang="ko-KR" dirty="0"/>
              <a:t>VR Sickness</a:t>
            </a:r>
            <a:r>
              <a:rPr lang="ko-KR" altLang="en-US" dirty="0"/>
              <a:t>가 </a:t>
            </a:r>
            <a:r>
              <a:rPr lang="en-US" altLang="ko-KR" dirty="0"/>
              <a:t>one of Cybersickness</a:t>
            </a:r>
            <a:r>
              <a:rPr lang="ko-KR" altLang="en-US" dirty="0"/>
              <a:t>라는 것은 크게 중요한 내용이 아니다</a:t>
            </a:r>
            <a:r>
              <a:rPr lang="en-US" altLang="ko-KR" dirty="0"/>
              <a:t>.</a:t>
            </a:r>
            <a:endParaRPr lang="ko-KR" altLang="en-US" dirty="0"/>
          </a:p>
        </p:txBody>
      </p:sp>
      <p:sp>
        <p:nvSpPr>
          <p:cNvPr id="4" name="슬라이드 번호 개체 틀 3"/>
          <p:cNvSpPr>
            <a:spLocks noGrp="1"/>
          </p:cNvSpPr>
          <p:nvPr>
            <p:ph type="sldNum" sz="quarter" idx="5"/>
          </p:nvPr>
        </p:nvSpPr>
        <p:spPr/>
        <p:txBody>
          <a:bodyPr/>
          <a:lstStyle/>
          <a:p>
            <a:fld id="{011BE845-B615-457C-AC59-B6A31CA72E8C}" type="slidenum">
              <a:rPr lang="ko-KR" altLang="en-US" smtClean="0"/>
              <a:t>3</a:t>
            </a:fld>
            <a:endParaRPr lang="ko-KR" altLang="en-US"/>
          </a:p>
        </p:txBody>
      </p:sp>
    </p:spTree>
    <p:extLst>
      <p:ext uri="{BB962C8B-B14F-4D97-AF65-F5344CB8AC3E}">
        <p14:creationId xmlns:p14="http://schemas.microsoft.com/office/powerpoint/2010/main" val="1104410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pl-P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pl-PL"/>
          </a:p>
        </p:txBody>
      </p:sp>
      <p:sp>
        <p:nvSpPr>
          <p:cNvPr id="4" name="Rectangle 91">
            <a:extLst>
              <a:ext uri="{FF2B5EF4-FFF2-40B4-BE49-F238E27FC236}">
                <a16:creationId xmlns:a16="http://schemas.microsoft.com/office/drawing/2014/main" id="{5A72A343-0DC1-4DEC-A818-D852D30A029E}"/>
              </a:ext>
            </a:extLst>
          </p:cNvPr>
          <p:cNvSpPr>
            <a:spLocks noGrp="1" noChangeArrowheads="1"/>
          </p:cNvSpPr>
          <p:nvPr>
            <p:ph type="ftr" sz="quarter" idx="10"/>
          </p:nvPr>
        </p:nvSpPr>
        <p:spPr>
          <a:ln/>
        </p:spPr>
        <p:txBody>
          <a:bodyPr/>
          <a:lstStyle>
            <a:lvl1pPr>
              <a:defRPr/>
            </a:lvl1pPr>
          </a:lstStyle>
          <a:p>
            <a:pPr>
              <a:defRPr/>
            </a:pPr>
            <a:r>
              <a:rPr lang="en-US" altLang="pl-PL"/>
              <a:t>21-18-0073-00-0000</a:t>
            </a:r>
          </a:p>
        </p:txBody>
      </p:sp>
      <p:sp>
        <p:nvSpPr>
          <p:cNvPr id="5" name="Rectangle 92">
            <a:extLst>
              <a:ext uri="{FF2B5EF4-FFF2-40B4-BE49-F238E27FC236}">
                <a16:creationId xmlns:a16="http://schemas.microsoft.com/office/drawing/2014/main" id="{BB40ED68-4E96-422B-AE64-288348D5F79B}"/>
              </a:ext>
            </a:extLst>
          </p:cNvPr>
          <p:cNvSpPr>
            <a:spLocks noGrp="1" noChangeArrowheads="1"/>
          </p:cNvSpPr>
          <p:nvPr>
            <p:ph type="sldNum" sz="quarter" idx="11"/>
          </p:nvPr>
        </p:nvSpPr>
        <p:spPr>
          <a:ln/>
        </p:spPr>
        <p:txBody>
          <a:bodyPr/>
          <a:lstStyle>
            <a:lvl1pPr>
              <a:defRPr/>
            </a:lvl1pPr>
          </a:lstStyle>
          <a:p>
            <a:pPr>
              <a:defRPr/>
            </a:pPr>
            <a:fld id="{CED76750-9DAF-43FD-BC42-4D042B34C934}" type="slidenum">
              <a:rPr lang="en-US" altLang="pl-PL"/>
              <a:pPr>
                <a:defRPr/>
              </a:pPr>
              <a:t>‹#›</a:t>
            </a:fld>
            <a:endParaRPr lang="en-US" altLang="pl-PL" dirty="0"/>
          </a:p>
        </p:txBody>
      </p:sp>
    </p:spTree>
    <p:extLst>
      <p:ext uri="{BB962C8B-B14F-4D97-AF65-F5344CB8AC3E}">
        <p14:creationId xmlns:p14="http://schemas.microsoft.com/office/powerpoint/2010/main" val="2805178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Rectangle 91">
            <a:extLst>
              <a:ext uri="{FF2B5EF4-FFF2-40B4-BE49-F238E27FC236}">
                <a16:creationId xmlns:a16="http://schemas.microsoft.com/office/drawing/2014/main" id="{3A4A1093-86EE-4B05-B309-FC7A90D1D926}"/>
              </a:ext>
            </a:extLst>
          </p:cNvPr>
          <p:cNvSpPr>
            <a:spLocks noGrp="1" noChangeArrowheads="1"/>
          </p:cNvSpPr>
          <p:nvPr>
            <p:ph type="ftr" sz="quarter" idx="10"/>
          </p:nvPr>
        </p:nvSpPr>
        <p:spPr>
          <a:ln/>
        </p:spPr>
        <p:txBody>
          <a:bodyPr/>
          <a:lstStyle>
            <a:lvl1pPr>
              <a:defRPr/>
            </a:lvl1pPr>
          </a:lstStyle>
          <a:p>
            <a:pPr>
              <a:defRPr/>
            </a:pPr>
            <a:r>
              <a:rPr lang="en-US" altLang="pl-PL"/>
              <a:t>21-18-0073-00-0000</a:t>
            </a:r>
          </a:p>
        </p:txBody>
      </p:sp>
      <p:sp>
        <p:nvSpPr>
          <p:cNvPr id="5" name="Rectangle 92">
            <a:extLst>
              <a:ext uri="{FF2B5EF4-FFF2-40B4-BE49-F238E27FC236}">
                <a16:creationId xmlns:a16="http://schemas.microsoft.com/office/drawing/2014/main" id="{E08EF60B-6F13-4F54-AE65-D0A9F760E356}"/>
              </a:ext>
            </a:extLst>
          </p:cNvPr>
          <p:cNvSpPr>
            <a:spLocks noGrp="1" noChangeArrowheads="1"/>
          </p:cNvSpPr>
          <p:nvPr>
            <p:ph type="sldNum" sz="quarter" idx="11"/>
          </p:nvPr>
        </p:nvSpPr>
        <p:spPr>
          <a:ln/>
        </p:spPr>
        <p:txBody>
          <a:bodyPr/>
          <a:lstStyle>
            <a:lvl1pPr>
              <a:defRPr/>
            </a:lvl1pPr>
          </a:lstStyle>
          <a:p>
            <a:pPr>
              <a:defRPr/>
            </a:pPr>
            <a:fld id="{76396918-C194-44CD-8ACA-D640F40BE2BB}" type="slidenum">
              <a:rPr lang="en-US" altLang="pl-PL"/>
              <a:pPr>
                <a:defRPr/>
              </a:pPr>
              <a:t>‹#›</a:t>
            </a:fld>
            <a:endParaRPr lang="en-US" altLang="pl-PL" dirty="0"/>
          </a:p>
        </p:txBody>
      </p:sp>
    </p:spTree>
    <p:extLst>
      <p:ext uri="{BB962C8B-B14F-4D97-AF65-F5344CB8AC3E}">
        <p14:creationId xmlns:p14="http://schemas.microsoft.com/office/powerpoint/2010/main" val="1472083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6864" y="228600"/>
            <a:ext cx="2074862" cy="6096000"/>
          </a:xfrm>
        </p:spPr>
        <p:txBody>
          <a:bodyPr vert="eaVert"/>
          <a:lstStyle/>
          <a:p>
            <a:r>
              <a:rPr lang="en-US"/>
              <a:t>Click to edit Master title style</a:t>
            </a:r>
            <a:endParaRPr lang="pl-PL"/>
          </a:p>
        </p:txBody>
      </p:sp>
      <p:sp>
        <p:nvSpPr>
          <p:cNvPr id="3" name="Vertical Text Placeholder 2"/>
          <p:cNvSpPr>
            <a:spLocks noGrp="1"/>
          </p:cNvSpPr>
          <p:nvPr>
            <p:ph type="body" orient="vert" idx="1"/>
          </p:nvPr>
        </p:nvSpPr>
        <p:spPr>
          <a:xfrm>
            <a:off x="422275" y="228600"/>
            <a:ext cx="6072188"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Rectangle 91">
            <a:extLst>
              <a:ext uri="{FF2B5EF4-FFF2-40B4-BE49-F238E27FC236}">
                <a16:creationId xmlns:a16="http://schemas.microsoft.com/office/drawing/2014/main" id="{FA93D6A2-03D0-4341-BF34-42C6D99B74E7}"/>
              </a:ext>
            </a:extLst>
          </p:cNvPr>
          <p:cNvSpPr>
            <a:spLocks noGrp="1" noChangeArrowheads="1"/>
          </p:cNvSpPr>
          <p:nvPr>
            <p:ph type="ftr" sz="quarter" idx="10"/>
          </p:nvPr>
        </p:nvSpPr>
        <p:spPr>
          <a:ln/>
        </p:spPr>
        <p:txBody>
          <a:bodyPr/>
          <a:lstStyle>
            <a:lvl1pPr>
              <a:defRPr/>
            </a:lvl1pPr>
          </a:lstStyle>
          <a:p>
            <a:pPr>
              <a:defRPr/>
            </a:pPr>
            <a:r>
              <a:rPr lang="en-US" altLang="pl-PL"/>
              <a:t>21-18-0073-00-0000</a:t>
            </a:r>
          </a:p>
        </p:txBody>
      </p:sp>
      <p:sp>
        <p:nvSpPr>
          <p:cNvPr id="5" name="Rectangle 92">
            <a:extLst>
              <a:ext uri="{FF2B5EF4-FFF2-40B4-BE49-F238E27FC236}">
                <a16:creationId xmlns:a16="http://schemas.microsoft.com/office/drawing/2014/main" id="{685E4F14-53DB-45FE-B7D3-87EDEBBB9FCF}"/>
              </a:ext>
            </a:extLst>
          </p:cNvPr>
          <p:cNvSpPr>
            <a:spLocks noGrp="1" noChangeArrowheads="1"/>
          </p:cNvSpPr>
          <p:nvPr>
            <p:ph type="sldNum" sz="quarter" idx="11"/>
          </p:nvPr>
        </p:nvSpPr>
        <p:spPr>
          <a:ln/>
        </p:spPr>
        <p:txBody>
          <a:bodyPr/>
          <a:lstStyle>
            <a:lvl1pPr>
              <a:defRPr/>
            </a:lvl1pPr>
          </a:lstStyle>
          <a:p>
            <a:pPr>
              <a:defRPr/>
            </a:pPr>
            <a:fld id="{E34A4E1D-1B19-4348-BA05-9114055FA2F1}" type="slidenum">
              <a:rPr lang="en-US" altLang="pl-PL"/>
              <a:pPr>
                <a:defRPr/>
              </a:pPr>
              <a:t>‹#›</a:t>
            </a:fld>
            <a:endParaRPr lang="en-US" altLang="pl-PL" dirty="0"/>
          </a:p>
        </p:txBody>
      </p:sp>
    </p:spTree>
    <p:extLst>
      <p:ext uri="{BB962C8B-B14F-4D97-AF65-F5344CB8AC3E}">
        <p14:creationId xmlns:p14="http://schemas.microsoft.com/office/powerpoint/2010/main" val="1761058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Rectangle 91">
            <a:extLst>
              <a:ext uri="{FF2B5EF4-FFF2-40B4-BE49-F238E27FC236}">
                <a16:creationId xmlns:a16="http://schemas.microsoft.com/office/drawing/2014/main" id="{F7BE29F3-F002-4258-9A7C-62AC3EC37C3B}"/>
              </a:ext>
            </a:extLst>
          </p:cNvPr>
          <p:cNvSpPr>
            <a:spLocks noGrp="1" noChangeArrowheads="1"/>
          </p:cNvSpPr>
          <p:nvPr>
            <p:ph type="ftr" sz="quarter" idx="10"/>
          </p:nvPr>
        </p:nvSpPr>
        <p:spPr>
          <a:ln/>
        </p:spPr>
        <p:txBody>
          <a:bodyPr/>
          <a:lstStyle>
            <a:lvl1pPr>
              <a:defRPr/>
            </a:lvl1pPr>
          </a:lstStyle>
          <a:p>
            <a:pPr>
              <a:defRPr/>
            </a:pPr>
            <a:r>
              <a:rPr lang="en-US" altLang="pl-PL"/>
              <a:t>21-18-0073-00-0000</a:t>
            </a:r>
          </a:p>
        </p:txBody>
      </p:sp>
      <p:sp>
        <p:nvSpPr>
          <p:cNvPr id="5" name="Rectangle 92">
            <a:extLst>
              <a:ext uri="{FF2B5EF4-FFF2-40B4-BE49-F238E27FC236}">
                <a16:creationId xmlns:a16="http://schemas.microsoft.com/office/drawing/2014/main" id="{EFB8BDB7-8037-440E-B1CE-29C33C22F637}"/>
              </a:ext>
            </a:extLst>
          </p:cNvPr>
          <p:cNvSpPr>
            <a:spLocks noGrp="1" noChangeArrowheads="1"/>
          </p:cNvSpPr>
          <p:nvPr>
            <p:ph type="sldNum" sz="quarter" idx="11"/>
          </p:nvPr>
        </p:nvSpPr>
        <p:spPr>
          <a:ln/>
        </p:spPr>
        <p:txBody>
          <a:bodyPr/>
          <a:lstStyle>
            <a:lvl1pPr>
              <a:defRPr/>
            </a:lvl1pPr>
          </a:lstStyle>
          <a:p>
            <a:pPr>
              <a:defRPr/>
            </a:pPr>
            <a:fld id="{13D3D877-D406-4E0C-A0B8-A5405FE26974}" type="slidenum">
              <a:rPr lang="en-US" altLang="pl-PL"/>
              <a:pPr>
                <a:defRPr/>
              </a:pPr>
              <a:t>‹#›</a:t>
            </a:fld>
            <a:endParaRPr lang="en-US" altLang="pl-PL" dirty="0"/>
          </a:p>
        </p:txBody>
      </p:sp>
    </p:spTree>
    <p:extLst>
      <p:ext uri="{BB962C8B-B14F-4D97-AF65-F5344CB8AC3E}">
        <p14:creationId xmlns:p14="http://schemas.microsoft.com/office/powerpoint/2010/main" val="2495449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endParaRPr lang="pl-P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91">
            <a:extLst>
              <a:ext uri="{FF2B5EF4-FFF2-40B4-BE49-F238E27FC236}">
                <a16:creationId xmlns:a16="http://schemas.microsoft.com/office/drawing/2014/main" id="{478B732F-382C-4A02-8654-B76707B96C84}"/>
              </a:ext>
            </a:extLst>
          </p:cNvPr>
          <p:cNvSpPr>
            <a:spLocks noGrp="1" noChangeArrowheads="1"/>
          </p:cNvSpPr>
          <p:nvPr>
            <p:ph type="ftr" sz="quarter" idx="10"/>
          </p:nvPr>
        </p:nvSpPr>
        <p:spPr>
          <a:ln/>
        </p:spPr>
        <p:txBody>
          <a:bodyPr/>
          <a:lstStyle>
            <a:lvl1pPr>
              <a:defRPr/>
            </a:lvl1pPr>
          </a:lstStyle>
          <a:p>
            <a:pPr>
              <a:defRPr/>
            </a:pPr>
            <a:r>
              <a:rPr lang="en-US" altLang="pl-PL"/>
              <a:t>21-18-0073-00-0000</a:t>
            </a:r>
          </a:p>
        </p:txBody>
      </p:sp>
      <p:sp>
        <p:nvSpPr>
          <p:cNvPr id="5" name="Rectangle 92">
            <a:extLst>
              <a:ext uri="{FF2B5EF4-FFF2-40B4-BE49-F238E27FC236}">
                <a16:creationId xmlns:a16="http://schemas.microsoft.com/office/drawing/2014/main" id="{E50DC848-B9B2-464B-955F-C69D1CD08E9E}"/>
              </a:ext>
            </a:extLst>
          </p:cNvPr>
          <p:cNvSpPr>
            <a:spLocks noGrp="1" noChangeArrowheads="1"/>
          </p:cNvSpPr>
          <p:nvPr>
            <p:ph type="sldNum" sz="quarter" idx="11"/>
          </p:nvPr>
        </p:nvSpPr>
        <p:spPr>
          <a:ln/>
        </p:spPr>
        <p:txBody>
          <a:bodyPr/>
          <a:lstStyle>
            <a:lvl1pPr>
              <a:defRPr/>
            </a:lvl1pPr>
          </a:lstStyle>
          <a:p>
            <a:pPr>
              <a:defRPr/>
            </a:pPr>
            <a:fld id="{509ADD19-019F-4CC7-AC53-7A4ECC503183}" type="slidenum">
              <a:rPr lang="en-US" altLang="pl-PL"/>
              <a:pPr>
                <a:defRPr/>
              </a:pPr>
              <a:t>‹#›</a:t>
            </a:fld>
            <a:endParaRPr lang="en-US" altLang="pl-PL" dirty="0"/>
          </a:p>
        </p:txBody>
      </p:sp>
    </p:spTree>
    <p:extLst>
      <p:ext uri="{BB962C8B-B14F-4D97-AF65-F5344CB8AC3E}">
        <p14:creationId xmlns:p14="http://schemas.microsoft.com/office/powerpoint/2010/main" val="4008620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sz="half" idx="1"/>
          </p:nvPr>
        </p:nvSpPr>
        <p:spPr>
          <a:xfrm>
            <a:off x="422276" y="1143000"/>
            <a:ext cx="4073525" cy="51816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Content Placeholder 3"/>
          <p:cNvSpPr>
            <a:spLocks noGrp="1"/>
          </p:cNvSpPr>
          <p:nvPr>
            <p:ph sz="half" idx="2"/>
          </p:nvPr>
        </p:nvSpPr>
        <p:spPr>
          <a:xfrm>
            <a:off x="4648201" y="1143000"/>
            <a:ext cx="4073525" cy="51816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Rectangle 91">
            <a:extLst>
              <a:ext uri="{FF2B5EF4-FFF2-40B4-BE49-F238E27FC236}">
                <a16:creationId xmlns:a16="http://schemas.microsoft.com/office/drawing/2014/main" id="{234087EC-2DA5-4F7F-ACA1-AD88F5B026B5}"/>
              </a:ext>
            </a:extLst>
          </p:cNvPr>
          <p:cNvSpPr>
            <a:spLocks noGrp="1" noChangeArrowheads="1"/>
          </p:cNvSpPr>
          <p:nvPr>
            <p:ph type="ftr" sz="quarter" idx="10"/>
          </p:nvPr>
        </p:nvSpPr>
        <p:spPr>
          <a:ln/>
        </p:spPr>
        <p:txBody>
          <a:bodyPr/>
          <a:lstStyle>
            <a:lvl1pPr>
              <a:defRPr/>
            </a:lvl1pPr>
          </a:lstStyle>
          <a:p>
            <a:pPr>
              <a:defRPr/>
            </a:pPr>
            <a:r>
              <a:rPr lang="en-US" altLang="pl-PL"/>
              <a:t>21-18-0073-00-0000</a:t>
            </a:r>
          </a:p>
        </p:txBody>
      </p:sp>
      <p:sp>
        <p:nvSpPr>
          <p:cNvPr id="6" name="Rectangle 92">
            <a:extLst>
              <a:ext uri="{FF2B5EF4-FFF2-40B4-BE49-F238E27FC236}">
                <a16:creationId xmlns:a16="http://schemas.microsoft.com/office/drawing/2014/main" id="{41A803C5-9B47-46B0-A939-27D2BF561A29}"/>
              </a:ext>
            </a:extLst>
          </p:cNvPr>
          <p:cNvSpPr>
            <a:spLocks noGrp="1" noChangeArrowheads="1"/>
          </p:cNvSpPr>
          <p:nvPr>
            <p:ph type="sldNum" sz="quarter" idx="11"/>
          </p:nvPr>
        </p:nvSpPr>
        <p:spPr>
          <a:ln/>
        </p:spPr>
        <p:txBody>
          <a:bodyPr/>
          <a:lstStyle>
            <a:lvl1pPr>
              <a:defRPr/>
            </a:lvl1pPr>
          </a:lstStyle>
          <a:p>
            <a:pPr>
              <a:defRPr/>
            </a:pPr>
            <a:fld id="{E70CDDAA-0390-433D-9AB4-34D0BDB535AD}" type="slidenum">
              <a:rPr lang="en-US" altLang="pl-PL"/>
              <a:pPr>
                <a:defRPr/>
              </a:pPr>
              <a:t>‹#›</a:t>
            </a:fld>
            <a:endParaRPr lang="en-US" altLang="pl-PL" dirty="0"/>
          </a:p>
        </p:txBody>
      </p:sp>
    </p:spTree>
    <p:extLst>
      <p:ext uri="{BB962C8B-B14F-4D97-AF65-F5344CB8AC3E}">
        <p14:creationId xmlns:p14="http://schemas.microsoft.com/office/powerpoint/2010/main" val="4199487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pl-P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7" name="Rectangle 91">
            <a:extLst>
              <a:ext uri="{FF2B5EF4-FFF2-40B4-BE49-F238E27FC236}">
                <a16:creationId xmlns:a16="http://schemas.microsoft.com/office/drawing/2014/main" id="{8FCF42FE-BD5C-46F9-96B5-498CDE7857DF}"/>
              </a:ext>
            </a:extLst>
          </p:cNvPr>
          <p:cNvSpPr>
            <a:spLocks noGrp="1" noChangeArrowheads="1"/>
          </p:cNvSpPr>
          <p:nvPr>
            <p:ph type="ftr" sz="quarter" idx="10"/>
          </p:nvPr>
        </p:nvSpPr>
        <p:spPr>
          <a:ln/>
        </p:spPr>
        <p:txBody>
          <a:bodyPr/>
          <a:lstStyle>
            <a:lvl1pPr>
              <a:defRPr/>
            </a:lvl1pPr>
          </a:lstStyle>
          <a:p>
            <a:pPr>
              <a:defRPr/>
            </a:pPr>
            <a:r>
              <a:rPr lang="en-US" altLang="pl-PL"/>
              <a:t>21-18-0073-00-0000</a:t>
            </a:r>
          </a:p>
        </p:txBody>
      </p:sp>
      <p:sp>
        <p:nvSpPr>
          <p:cNvPr id="8" name="Rectangle 92">
            <a:extLst>
              <a:ext uri="{FF2B5EF4-FFF2-40B4-BE49-F238E27FC236}">
                <a16:creationId xmlns:a16="http://schemas.microsoft.com/office/drawing/2014/main" id="{C3CE478D-96B5-452F-A8FE-84824C0378A6}"/>
              </a:ext>
            </a:extLst>
          </p:cNvPr>
          <p:cNvSpPr>
            <a:spLocks noGrp="1" noChangeArrowheads="1"/>
          </p:cNvSpPr>
          <p:nvPr>
            <p:ph type="sldNum" sz="quarter" idx="11"/>
          </p:nvPr>
        </p:nvSpPr>
        <p:spPr>
          <a:ln/>
        </p:spPr>
        <p:txBody>
          <a:bodyPr/>
          <a:lstStyle>
            <a:lvl1pPr>
              <a:defRPr/>
            </a:lvl1pPr>
          </a:lstStyle>
          <a:p>
            <a:pPr>
              <a:defRPr/>
            </a:pPr>
            <a:fld id="{D0001ADC-1002-4609-B69F-FCEC9F410B2C}" type="slidenum">
              <a:rPr lang="en-US" altLang="pl-PL"/>
              <a:pPr>
                <a:defRPr/>
              </a:pPr>
              <a:t>‹#›</a:t>
            </a:fld>
            <a:endParaRPr lang="en-US" altLang="pl-PL" dirty="0"/>
          </a:p>
        </p:txBody>
      </p:sp>
    </p:spTree>
    <p:extLst>
      <p:ext uri="{BB962C8B-B14F-4D97-AF65-F5344CB8AC3E}">
        <p14:creationId xmlns:p14="http://schemas.microsoft.com/office/powerpoint/2010/main" val="2213552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pl-PL"/>
          </a:p>
        </p:txBody>
      </p:sp>
      <p:sp>
        <p:nvSpPr>
          <p:cNvPr id="3" name="Rectangle 91">
            <a:extLst>
              <a:ext uri="{FF2B5EF4-FFF2-40B4-BE49-F238E27FC236}">
                <a16:creationId xmlns:a16="http://schemas.microsoft.com/office/drawing/2014/main" id="{73C9785C-900F-4279-BA36-658B817806E2}"/>
              </a:ext>
            </a:extLst>
          </p:cNvPr>
          <p:cNvSpPr>
            <a:spLocks noGrp="1" noChangeArrowheads="1"/>
          </p:cNvSpPr>
          <p:nvPr>
            <p:ph type="ftr" sz="quarter" idx="10"/>
          </p:nvPr>
        </p:nvSpPr>
        <p:spPr>
          <a:ln/>
        </p:spPr>
        <p:txBody>
          <a:bodyPr/>
          <a:lstStyle>
            <a:lvl1pPr>
              <a:defRPr/>
            </a:lvl1pPr>
          </a:lstStyle>
          <a:p>
            <a:pPr>
              <a:defRPr/>
            </a:pPr>
            <a:r>
              <a:rPr lang="en-US" altLang="pl-PL"/>
              <a:t>21-18-0073-00-0000</a:t>
            </a:r>
          </a:p>
        </p:txBody>
      </p:sp>
      <p:sp>
        <p:nvSpPr>
          <p:cNvPr id="4" name="Rectangle 92">
            <a:extLst>
              <a:ext uri="{FF2B5EF4-FFF2-40B4-BE49-F238E27FC236}">
                <a16:creationId xmlns:a16="http://schemas.microsoft.com/office/drawing/2014/main" id="{0D97CCFF-2611-4272-84F5-14F1F202A8FC}"/>
              </a:ext>
            </a:extLst>
          </p:cNvPr>
          <p:cNvSpPr>
            <a:spLocks noGrp="1" noChangeArrowheads="1"/>
          </p:cNvSpPr>
          <p:nvPr>
            <p:ph type="sldNum" sz="quarter" idx="11"/>
          </p:nvPr>
        </p:nvSpPr>
        <p:spPr>
          <a:ln/>
        </p:spPr>
        <p:txBody>
          <a:bodyPr/>
          <a:lstStyle>
            <a:lvl1pPr>
              <a:defRPr/>
            </a:lvl1pPr>
          </a:lstStyle>
          <a:p>
            <a:pPr>
              <a:defRPr/>
            </a:pPr>
            <a:fld id="{4CF27402-2C48-4A31-90B3-0422C1082987}" type="slidenum">
              <a:rPr lang="en-US" altLang="pl-PL"/>
              <a:pPr>
                <a:defRPr/>
              </a:pPr>
              <a:t>‹#›</a:t>
            </a:fld>
            <a:endParaRPr lang="en-US" altLang="pl-PL" dirty="0"/>
          </a:p>
        </p:txBody>
      </p:sp>
    </p:spTree>
    <p:extLst>
      <p:ext uri="{BB962C8B-B14F-4D97-AF65-F5344CB8AC3E}">
        <p14:creationId xmlns:p14="http://schemas.microsoft.com/office/powerpoint/2010/main" val="2589014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1">
            <a:extLst>
              <a:ext uri="{FF2B5EF4-FFF2-40B4-BE49-F238E27FC236}">
                <a16:creationId xmlns:a16="http://schemas.microsoft.com/office/drawing/2014/main" id="{0A997149-32D7-4573-892A-E7CC55F9A2EA}"/>
              </a:ext>
            </a:extLst>
          </p:cNvPr>
          <p:cNvSpPr>
            <a:spLocks noGrp="1" noChangeArrowheads="1"/>
          </p:cNvSpPr>
          <p:nvPr>
            <p:ph type="ftr" sz="quarter" idx="10"/>
          </p:nvPr>
        </p:nvSpPr>
        <p:spPr>
          <a:ln/>
        </p:spPr>
        <p:txBody>
          <a:bodyPr/>
          <a:lstStyle>
            <a:lvl1pPr>
              <a:defRPr/>
            </a:lvl1pPr>
          </a:lstStyle>
          <a:p>
            <a:pPr>
              <a:defRPr/>
            </a:pPr>
            <a:r>
              <a:rPr lang="en-US" altLang="pl-PL"/>
              <a:t>21-18-0073-00-0000</a:t>
            </a:r>
          </a:p>
        </p:txBody>
      </p:sp>
      <p:sp>
        <p:nvSpPr>
          <p:cNvPr id="3" name="Rectangle 92">
            <a:extLst>
              <a:ext uri="{FF2B5EF4-FFF2-40B4-BE49-F238E27FC236}">
                <a16:creationId xmlns:a16="http://schemas.microsoft.com/office/drawing/2014/main" id="{499D2174-267E-4D04-A516-D1D7F395D382}"/>
              </a:ext>
            </a:extLst>
          </p:cNvPr>
          <p:cNvSpPr>
            <a:spLocks noGrp="1" noChangeArrowheads="1"/>
          </p:cNvSpPr>
          <p:nvPr>
            <p:ph type="sldNum" sz="quarter" idx="11"/>
          </p:nvPr>
        </p:nvSpPr>
        <p:spPr>
          <a:ln/>
        </p:spPr>
        <p:txBody>
          <a:bodyPr/>
          <a:lstStyle>
            <a:lvl1pPr>
              <a:defRPr/>
            </a:lvl1pPr>
          </a:lstStyle>
          <a:p>
            <a:pPr>
              <a:defRPr/>
            </a:pPr>
            <a:fld id="{C9D829A6-D376-486B-8E29-1F54040F52F9}" type="slidenum">
              <a:rPr lang="en-US" altLang="pl-PL"/>
              <a:pPr>
                <a:defRPr/>
              </a:pPr>
              <a:t>‹#›</a:t>
            </a:fld>
            <a:endParaRPr lang="en-US" altLang="pl-PL" dirty="0"/>
          </a:p>
        </p:txBody>
      </p:sp>
    </p:spTree>
    <p:extLst>
      <p:ext uri="{BB962C8B-B14F-4D97-AF65-F5344CB8AC3E}">
        <p14:creationId xmlns:p14="http://schemas.microsoft.com/office/powerpoint/2010/main" val="3125019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endParaRPr lang="pl-PL"/>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91">
            <a:extLst>
              <a:ext uri="{FF2B5EF4-FFF2-40B4-BE49-F238E27FC236}">
                <a16:creationId xmlns:a16="http://schemas.microsoft.com/office/drawing/2014/main" id="{4C37AE07-A0F8-4021-9BDF-FA841CF0B2A8}"/>
              </a:ext>
            </a:extLst>
          </p:cNvPr>
          <p:cNvSpPr>
            <a:spLocks noGrp="1" noChangeArrowheads="1"/>
          </p:cNvSpPr>
          <p:nvPr>
            <p:ph type="ftr" sz="quarter" idx="10"/>
          </p:nvPr>
        </p:nvSpPr>
        <p:spPr>
          <a:ln/>
        </p:spPr>
        <p:txBody>
          <a:bodyPr/>
          <a:lstStyle>
            <a:lvl1pPr>
              <a:defRPr/>
            </a:lvl1pPr>
          </a:lstStyle>
          <a:p>
            <a:pPr>
              <a:defRPr/>
            </a:pPr>
            <a:r>
              <a:rPr lang="en-US" altLang="pl-PL"/>
              <a:t>21-18-0073-00-0000</a:t>
            </a:r>
          </a:p>
        </p:txBody>
      </p:sp>
      <p:sp>
        <p:nvSpPr>
          <p:cNvPr id="6" name="Rectangle 92">
            <a:extLst>
              <a:ext uri="{FF2B5EF4-FFF2-40B4-BE49-F238E27FC236}">
                <a16:creationId xmlns:a16="http://schemas.microsoft.com/office/drawing/2014/main" id="{67849F2A-EDE6-4B99-923D-A087423076A8}"/>
              </a:ext>
            </a:extLst>
          </p:cNvPr>
          <p:cNvSpPr>
            <a:spLocks noGrp="1" noChangeArrowheads="1"/>
          </p:cNvSpPr>
          <p:nvPr>
            <p:ph type="sldNum" sz="quarter" idx="11"/>
          </p:nvPr>
        </p:nvSpPr>
        <p:spPr>
          <a:ln/>
        </p:spPr>
        <p:txBody>
          <a:bodyPr/>
          <a:lstStyle>
            <a:lvl1pPr>
              <a:defRPr/>
            </a:lvl1pPr>
          </a:lstStyle>
          <a:p>
            <a:pPr>
              <a:defRPr/>
            </a:pPr>
            <a:fld id="{A2F0D5C7-4BA5-485A-808F-61F9A64C7A68}" type="slidenum">
              <a:rPr lang="en-US" altLang="pl-PL"/>
              <a:pPr>
                <a:defRPr/>
              </a:pPr>
              <a:t>‹#›</a:t>
            </a:fld>
            <a:endParaRPr lang="en-US" altLang="pl-PL" dirty="0"/>
          </a:p>
        </p:txBody>
      </p:sp>
    </p:spTree>
    <p:extLst>
      <p:ext uri="{BB962C8B-B14F-4D97-AF65-F5344CB8AC3E}">
        <p14:creationId xmlns:p14="http://schemas.microsoft.com/office/powerpoint/2010/main" val="1731544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endParaRPr lang="pl-PL"/>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pl-PL"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91">
            <a:extLst>
              <a:ext uri="{FF2B5EF4-FFF2-40B4-BE49-F238E27FC236}">
                <a16:creationId xmlns:a16="http://schemas.microsoft.com/office/drawing/2014/main" id="{149BFDEC-8EFF-4A23-8C35-40D03C16FAF5}"/>
              </a:ext>
            </a:extLst>
          </p:cNvPr>
          <p:cNvSpPr>
            <a:spLocks noGrp="1" noChangeArrowheads="1"/>
          </p:cNvSpPr>
          <p:nvPr>
            <p:ph type="ftr" sz="quarter" idx="10"/>
          </p:nvPr>
        </p:nvSpPr>
        <p:spPr>
          <a:ln/>
        </p:spPr>
        <p:txBody>
          <a:bodyPr/>
          <a:lstStyle>
            <a:lvl1pPr>
              <a:defRPr/>
            </a:lvl1pPr>
          </a:lstStyle>
          <a:p>
            <a:pPr>
              <a:defRPr/>
            </a:pPr>
            <a:r>
              <a:rPr lang="en-US" altLang="pl-PL"/>
              <a:t>21-18-0073-00-0000</a:t>
            </a:r>
          </a:p>
        </p:txBody>
      </p:sp>
      <p:sp>
        <p:nvSpPr>
          <p:cNvPr id="6" name="Rectangle 92">
            <a:extLst>
              <a:ext uri="{FF2B5EF4-FFF2-40B4-BE49-F238E27FC236}">
                <a16:creationId xmlns:a16="http://schemas.microsoft.com/office/drawing/2014/main" id="{13CB777E-18A1-441A-9168-8776001B0B6F}"/>
              </a:ext>
            </a:extLst>
          </p:cNvPr>
          <p:cNvSpPr>
            <a:spLocks noGrp="1" noChangeArrowheads="1"/>
          </p:cNvSpPr>
          <p:nvPr>
            <p:ph type="sldNum" sz="quarter" idx="11"/>
          </p:nvPr>
        </p:nvSpPr>
        <p:spPr>
          <a:ln/>
        </p:spPr>
        <p:txBody>
          <a:bodyPr/>
          <a:lstStyle>
            <a:lvl1pPr>
              <a:defRPr/>
            </a:lvl1pPr>
          </a:lstStyle>
          <a:p>
            <a:pPr>
              <a:defRPr/>
            </a:pPr>
            <a:fld id="{C0173027-EFE0-4652-A5C3-D5745DEF902C}" type="slidenum">
              <a:rPr lang="en-US" altLang="pl-PL"/>
              <a:pPr>
                <a:defRPr/>
              </a:pPr>
              <a:t>‹#›</a:t>
            </a:fld>
            <a:endParaRPr lang="en-US" altLang="pl-PL" dirty="0"/>
          </a:p>
        </p:txBody>
      </p:sp>
    </p:spTree>
    <p:extLst>
      <p:ext uri="{BB962C8B-B14F-4D97-AF65-F5344CB8AC3E}">
        <p14:creationId xmlns:p14="http://schemas.microsoft.com/office/powerpoint/2010/main" val="623756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D3F8F8C-C0FD-4F93-9B6C-846285C94555}"/>
              </a:ext>
            </a:extLst>
          </p:cNvPr>
          <p:cNvSpPr>
            <a:spLocks noGrp="1" noChangeArrowheads="1"/>
          </p:cNvSpPr>
          <p:nvPr>
            <p:ph type="title"/>
          </p:nvPr>
        </p:nvSpPr>
        <p:spPr bwMode="auto">
          <a:xfrm>
            <a:off x="422276" y="228600"/>
            <a:ext cx="8270875" cy="685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pl-PL"/>
              <a:t>Title: 36 pt Rotis Sans Serif</a:t>
            </a:r>
          </a:p>
        </p:txBody>
      </p:sp>
      <p:sp>
        <p:nvSpPr>
          <p:cNvPr id="1027" name="Rectangle 33">
            <a:extLst>
              <a:ext uri="{FF2B5EF4-FFF2-40B4-BE49-F238E27FC236}">
                <a16:creationId xmlns:a16="http://schemas.microsoft.com/office/drawing/2014/main" id="{7C35C133-3051-403A-9A72-4BF3A92A24EA}"/>
              </a:ext>
            </a:extLst>
          </p:cNvPr>
          <p:cNvSpPr>
            <a:spLocks noGrp="1" noChangeArrowheads="1"/>
          </p:cNvSpPr>
          <p:nvPr>
            <p:ph type="body" idx="1"/>
          </p:nvPr>
        </p:nvSpPr>
        <p:spPr bwMode="auto">
          <a:xfrm>
            <a:off x="422276" y="1143000"/>
            <a:ext cx="8299450" cy="5181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pl-PL"/>
              <a:t>IEEE 802.21 Powerpoint Template</a:t>
            </a:r>
            <a:br>
              <a:rPr lang="en-US" altLang="pl-PL"/>
            </a:br>
            <a:r>
              <a:rPr lang="en-US" altLang="pl-PL"/>
              <a:t>(Rotis Sans Serif 24 pt)</a:t>
            </a:r>
          </a:p>
          <a:p>
            <a:pPr lvl="0"/>
            <a:r>
              <a:rPr lang="en-US" altLang="pl-PL"/>
              <a:t>1st Level Bullet</a:t>
            </a:r>
          </a:p>
          <a:p>
            <a:pPr lvl="1"/>
            <a:r>
              <a:rPr lang="en-US" altLang="pl-PL"/>
              <a:t>2nd Level Bullet</a:t>
            </a:r>
          </a:p>
          <a:p>
            <a:pPr lvl="2"/>
            <a:r>
              <a:rPr lang="en-US" altLang="pl-PL"/>
              <a:t>3rd Level Bullet</a:t>
            </a:r>
          </a:p>
          <a:p>
            <a:pPr lvl="2"/>
            <a:endParaRPr lang="en-US" altLang="pl-PL"/>
          </a:p>
          <a:p>
            <a:pPr lvl="1"/>
            <a:endParaRPr lang="en-US" altLang="pl-PL"/>
          </a:p>
          <a:p>
            <a:pPr lvl="0"/>
            <a:endParaRPr lang="en-US" altLang="pl-PL"/>
          </a:p>
          <a:p>
            <a:pPr lvl="0"/>
            <a:endParaRPr lang="en-US" altLang="pl-PL"/>
          </a:p>
          <a:p>
            <a:pPr lvl="0"/>
            <a:br>
              <a:rPr lang="en-US" altLang="pl-PL"/>
            </a:br>
            <a:endParaRPr lang="en-US" altLang="pl-PL"/>
          </a:p>
        </p:txBody>
      </p:sp>
      <p:sp>
        <p:nvSpPr>
          <p:cNvPr id="1115" name="Rectangle 91">
            <a:extLst>
              <a:ext uri="{FF2B5EF4-FFF2-40B4-BE49-F238E27FC236}">
                <a16:creationId xmlns:a16="http://schemas.microsoft.com/office/drawing/2014/main" id="{BA3F0694-D324-4E07-897F-B03B0F333395}"/>
              </a:ext>
            </a:extLst>
          </p:cNvPr>
          <p:cNvSpPr>
            <a:spLocks noGrp="1" noChangeArrowheads="1"/>
          </p:cNvSpPr>
          <p:nvPr>
            <p:ph type="ftr" sz="quarter" idx="3"/>
          </p:nvPr>
        </p:nvSpPr>
        <p:spPr bwMode="auto">
          <a:xfrm>
            <a:off x="380999" y="6400802"/>
            <a:ext cx="2319867" cy="25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a:lnSpc>
                <a:spcPct val="90000"/>
              </a:lnSpc>
              <a:defRPr sz="1200">
                <a:latin typeface="+mn-lt"/>
              </a:defRPr>
            </a:lvl1pPr>
          </a:lstStyle>
          <a:p>
            <a:pPr>
              <a:defRPr/>
            </a:pPr>
            <a:r>
              <a:rPr lang="en-US" altLang="pl-PL"/>
              <a:t>21-18-0073-00-0000</a:t>
            </a:r>
          </a:p>
        </p:txBody>
      </p:sp>
      <p:sp>
        <p:nvSpPr>
          <p:cNvPr id="1116" name="Rectangle 92">
            <a:extLst>
              <a:ext uri="{FF2B5EF4-FFF2-40B4-BE49-F238E27FC236}">
                <a16:creationId xmlns:a16="http://schemas.microsoft.com/office/drawing/2014/main" id="{C6F966E7-7AE7-44A4-AC23-89A3A2066606}"/>
              </a:ext>
            </a:extLst>
          </p:cNvPr>
          <p:cNvSpPr>
            <a:spLocks noGrp="1" noChangeArrowheads="1"/>
          </p:cNvSpPr>
          <p:nvPr>
            <p:ph type="sldNum" sz="quarter" idx="4"/>
          </p:nvPr>
        </p:nvSpPr>
        <p:spPr bwMode="auto">
          <a:xfrm>
            <a:off x="7772399" y="6400800"/>
            <a:ext cx="920751"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90000"/>
              </a:lnSpc>
              <a:defRPr sz="1200">
                <a:latin typeface="Times" panose="02020603050405020304" pitchFamily="18" charset="0"/>
              </a:defRPr>
            </a:lvl1pPr>
          </a:lstStyle>
          <a:p>
            <a:pPr>
              <a:defRPr/>
            </a:pPr>
            <a:fld id="{9471D420-187E-4573-B751-C2C806A44A53}" type="slidenum">
              <a:rPr lang="en-US" altLang="pl-PL" smtClean="0"/>
              <a:pPr>
                <a:defRPr/>
              </a:pPr>
              <a:t>‹#›</a:t>
            </a:fld>
            <a:endParaRPr lang="en-US" altLang="pl-PL" dirty="0"/>
          </a:p>
        </p:txBody>
      </p:sp>
      <p:pic>
        <p:nvPicPr>
          <p:cNvPr id="1030" name="Picture 93" descr="smllieee">
            <a:extLst>
              <a:ext uri="{FF2B5EF4-FFF2-40B4-BE49-F238E27FC236}">
                <a16:creationId xmlns:a16="http://schemas.microsoft.com/office/drawing/2014/main" id="{AC4B861E-7162-4810-B49A-6E57424D3CA8}"/>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4192" y="125410"/>
            <a:ext cx="831894"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94" descr="802logo">
            <a:extLst>
              <a:ext uri="{FF2B5EF4-FFF2-40B4-BE49-F238E27FC236}">
                <a16:creationId xmlns:a16="http://schemas.microsoft.com/office/drawing/2014/main" id="{A8C86890-08EE-4C5C-9EA2-7B826C54A805}"/>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304430" y="182562"/>
            <a:ext cx="83189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091798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dt="0"/>
  <p:txStyles>
    <p:titleStyle>
      <a:lvl1pPr algn="ctr" defTabSz="571500" rtl="0" eaLnBrk="0" fontAlgn="base" hangingPunct="0">
        <a:lnSpc>
          <a:spcPct val="90000"/>
        </a:lnSpc>
        <a:spcBef>
          <a:spcPct val="0"/>
        </a:spcBef>
        <a:spcAft>
          <a:spcPct val="0"/>
        </a:spcAft>
        <a:defRPr sz="2700" b="1">
          <a:solidFill>
            <a:schemeClr val="tx1"/>
          </a:solidFill>
          <a:latin typeface="+mj-lt"/>
          <a:ea typeface="+mj-ea"/>
          <a:cs typeface="+mj-cs"/>
        </a:defRPr>
      </a:lvl1pPr>
      <a:lvl2pPr algn="ctr" defTabSz="571500" rtl="0" eaLnBrk="0" fontAlgn="base" hangingPunct="0">
        <a:lnSpc>
          <a:spcPct val="90000"/>
        </a:lnSpc>
        <a:spcBef>
          <a:spcPct val="0"/>
        </a:spcBef>
        <a:spcAft>
          <a:spcPct val="0"/>
        </a:spcAft>
        <a:defRPr sz="2700" b="1">
          <a:solidFill>
            <a:schemeClr val="tx1"/>
          </a:solidFill>
          <a:latin typeface="Times New Roman" pitchFamily="18" charset="0"/>
        </a:defRPr>
      </a:lvl2pPr>
      <a:lvl3pPr algn="ctr" defTabSz="571500" rtl="0" eaLnBrk="0" fontAlgn="base" hangingPunct="0">
        <a:lnSpc>
          <a:spcPct val="90000"/>
        </a:lnSpc>
        <a:spcBef>
          <a:spcPct val="0"/>
        </a:spcBef>
        <a:spcAft>
          <a:spcPct val="0"/>
        </a:spcAft>
        <a:defRPr sz="2700" b="1">
          <a:solidFill>
            <a:schemeClr val="tx1"/>
          </a:solidFill>
          <a:latin typeface="Times New Roman" pitchFamily="18" charset="0"/>
        </a:defRPr>
      </a:lvl3pPr>
      <a:lvl4pPr algn="ctr" defTabSz="571500" rtl="0" eaLnBrk="0" fontAlgn="base" hangingPunct="0">
        <a:lnSpc>
          <a:spcPct val="90000"/>
        </a:lnSpc>
        <a:spcBef>
          <a:spcPct val="0"/>
        </a:spcBef>
        <a:spcAft>
          <a:spcPct val="0"/>
        </a:spcAft>
        <a:defRPr sz="2700" b="1">
          <a:solidFill>
            <a:schemeClr val="tx1"/>
          </a:solidFill>
          <a:latin typeface="Times New Roman" pitchFamily="18" charset="0"/>
        </a:defRPr>
      </a:lvl4pPr>
      <a:lvl5pPr algn="ctr" defTabSz="571500" rtl="0" eaLnBrk="0" fontAlgn="base" hangingPunct="0">
        <a:lnSpc>
          <a:spcPct val="90000"/>
        </a:lnSpc>
        <a:spcBef>
          <a:spcPct val="0"/>
        </a:spcBef>
        <a:spcAft>
          <a:spcPct val="0"/>
        </a:spcAft>
        <a:defRPr sz="2700" b="1">
          <a:solidFill>
            <a:schemeClr val="tx1"/>
          </a:solidFill>
          <a:latin typeface="Times New Roman" pitchFamily="18" charset="0"/>
        </a:defRPr>
      </a:lvl5pPr>
      <a:lvl6pPr marL="342900" algn="ctr" defTabSz="571500" rtl="0" eaLnBrk="0" fontAlgn="base" hangingPunct="0">
        <a:lnSpc>
          <a:spcPct val="90000"/>
        </a:lnSpc>
        <a:spcBef>
          <a:spcPct val="0"/>
        </a:spcBef>
        <a:spcAft>
          <a:spcPct val="0"/>
        </a:spcAft>
        <a:defRPr sz="2700" b="1">
          <a:solidFill>
            <a:schemeClr val="tx1"/>
          </a:solidFill>
          <a:latin typeface="Times New Roman" pitchFamily="18" charset="0"/>
        </a:defRPr>
      </a:lvl6pPr>
      <a:lvl7pPr marL="685800" algn="ctr" defTabSz="571500" rtl="0" eaLnBrk="0" fontAlgn="base" hangingPunct="0">
        <a:lnSpc>
          <a:spcPct val="90000"/>
        </a:lnSpc>
        <a:spcBef>
          <a:spcPct val="0"/>
        </a:spcBef>
        <a:spcAft>
          <a:spcPct val="0"/>
        </a:spcAft>
        <a:defRPr sz="2700" b="1">
          <a:solidFill>
            <a:schemeClr val="tx1"/>
          </a:solidFill>
          <a:latin typeface="Times New Roman" pitchFamily="18" charset="0"/>
        </a:defRPr>
      </a:lvl7pPr>
      <a:lvl8pPr marL="1028700" algn="ctr" defTabSz="571500" rtl="0" eaLnBrk="0" fontAlgn="base" hangingPunct="0">
        <a:lnSpc>
          <a:spcPct val="90000"/>
        </a:lnSpc>
        <a:spcBef>
          <a:spcPct val="0"/>
        </a:spcBef>
        <a:spcAft>
          <a:spcPct val="0"/>
        </a:spcAft>
        <a:defRPr sz="2700" b="1">
          <a:solidFill>
            <a:schemeClr val="tx1"/>
          </a:solidFill>
          <a:latin typeface="Times New Roman" pitchFamily="18" charset="0"/>
        </a:defRPr>
      </a:lvl8pPr>
      <a:lvl9pPr marL="1371600" algn="ctr" defTabSz="571500" rtl="0" eaLnBrk="0" fontAlgn="base" hangingPunct="0">
        <a:lnSpc>
          <a:spcPct val="90000"/>
        </a:lnSpc>
        <a:spcBef>
          <a:spcPct val="0"/>
        </a:spcBef>
        <a:spcAft>
          <a:spcPct val="0"/>
        </a:spcAft>
        <a:defRPr sz="2700" b="1">
          <a:solidFill>
            <a:schemeClr val="tx1"/>
          </a:solidFill>
          <a:latin typeface="Times New Roman" pitchFamily="18" charset="0"/>
        </a:defRPr>
      </a:lvl9pPr>
    </p:titleStyle>
    <p:bodyStyle>
      <a:lvl1pPr marL="210741" indent="-210741" algn="l" defTabSz="571500" rtl="0" eaLnBrk="0" fontAlgn="base" hangingPunct="0">
        <a:lnSpc>
          <a:spcPct val="90000"/>
        </a:lnSpc>
        <a:spcBef>
          <a:spcPct val="40000"/>
        </a:spcBef>
        <a:spcAft>
          <a:spcPct val="0"/>
        </a:spcAft>
        <a:buClr>
          <a:schemeClr val="accent1"/>
        </a:buClr>
        <a:buChar char="•"/>
        <a:defRPr sz="1800">
          <a:solidFill>
            <a:schemeClr val="tx1"/>
          </a:solidFill>
          <a:latin typeface="+mn-lt"/>
          <a:ea typeface="+mn-ea"/>
          <a:cs typeface="+mn-cs"/>
        </a:defRPr>
      </a:lvl1pPr>
      <a:lvl2pPr marL="500063" indent="-146447" algn="l" defTabSz="571500" rtl="0" eaLnBrk="0" fontAlgn="base" hangingPunct="0">
        <a:lnSpc>
          <a:spcPct val="90000"/>
        </a:lnSpc>
        <a:spcBef>
          <a:spcPct val="0"/>
        </a:spcBef>
        <a:spcAft>
          <a:spcPct val="0"/>
        </a:spcAft>
        <a:buClr>
          <a:schemeClr val="accent1"/>
        </a:buClr>
        <a:buSzPct val="75000"/>
        <a:buChar char="•"/>
        <a:defRPr sz="1800">
          <a:solidFill>
            <a:schemeClr val="tx1"/>
          </a:solidFill>
          <a:latin typeface="+mn-lt"/>
        </a:defRPr>
      </a:lvl2pPr>
      <a:lvl3pPr marL="860822" indent="-146447" algn="l" defTabSz="571500" rtl="0" eaLnBrk="0" fontAlgn="base" hangingPunct="0">
        <a:lnSpc>
          <a:spcPct val="90000"/>
        </a:lnSpc>
        <a:spcBef>
          <a:spcPct val="0"/>
        </a:spcBef>
        <a:spcAft>
          <a:spcPct val="0"/>
        </a:spcAft>
        <a:buClr>
          <a:schemeClr val="accent1"/>
        </a:buClr>
        <a:buSzPct val="75000"/>
        <a:buChar char="•"/>
        <a:defRPr>
          <a:solidFill>
            <a:schemeClr val="tx1"/>
          </a:solidFill>
          <a:latin typeface="+mn-lt"/>
        </a:defRPr>
      </a:lvl3pPr>
      <a:lvl4pPr marL="1353741" indent="-208360" algn="l" defTabSz="571500" rtl="0" eaLnBrk="0" fontAlgn="base" hangingPunct="0">
        <a:spcBef>
          <a:spcPct val="20000"/>
        </a:spcBef>
        <a:spcAft>
          <a:spcPct val="0"/>
        </a:spcAft>
        <a:buChar char="–"/>
        <a:defRPr sz="1500">
          <a:solidFill>
            <a:schemeClr val="tx1"/>
          </a:solidFill>
          <a:latin typeface="Rotis Sans Serif for Nokia" pitchFamily="34" charset="0"/>
        </a:defRPr>
      </a:lvl4pPr>
      <a:lvl5pPr marL="1714500" indent="-210741" algn="l" defTabSz="571500" rtl="0" eaLnBrk="0" fontAlgn="base" hangingPunct="0">
        <a:spcBef>
          <a:spcPct val="20000"/>
        </a:spcBef>
        <a:spcAft>
          <a:spcPct val="0"/>
        </a:spcAft>
        <a:buChar char="»"/>
        <a:defRPr sz="1500">
          <a:solidFill>
            <a:schemeClr val="tx1"/>
          </a:solidFill>
          <a:latin typeface="Rotis Sans Serif for Nokia" pitchFamily="34" charset="0"/>
        </a:defRPr>
      </a:lvl5pPr>
      <a:lvl6pPr marL="2057400" indent="-210741" algn="l" defTabSz="571500" rtl="0" eaLnBrk="0" fontAlgn="base" hangingPunct="0">
        <a:spcBef>
          <a:spcPct val="20000"/>
        </a:spcBef>
        <a:spcAft>
          <a:spcPct val="0"/>
        </a:spcAft>
        <a:buChar char="»"/>
        <a:defRPr sz="1500">
          <a:solidFill>
            <a:schemeClr val="tx1"/>
          </a:solidFill>
          <a:latin typeface="Rotis Sans Serif for Nokia" pitchFamily="34" charset="0"/>
        </a:defRPr>
      </a:lvl6pPr>
      <a:lvl7pPr marL="2400300" indent="-210741" algn="l" defTabSz="571500" rtl="0" eaLnBrk="0" fontAlgn="base" hangingPunct="0">
        <a:spcBef>
          <a:spcPct val="20000"/>
        </a:spcBef>
        <a:spcAft>
          <a:spcPct val="0"/>
        </a:spcAft>
        <a:buChar char="»"/>
        <a:defRPr sz="1500">
          <a:solidFill>
            <a:schemeClr val="tx1"/>
          </a:solidFill>
          <a:latin typeface="Rotis Sans Serif for Nokia" pitchFamily="34" charset="0"/>
        </a:defRPr>
      </a:lvl7pPr>
      <a:lvl8pPr marL="2743200" indent="-210741" algn="l" defTabSz="571500" rtl="0" eaLnBrk="0" fontAlgn="base" hangingPunct="0">
        <a:spcBef>
          <a:spcPct val="20000"/>
        </a:spcBef>
        <a:spcAft>
          <a:spcPct val="0"/>
        </a:spcAft>
        <a:buChar char="»"/>
        <a:defRPr sz="1500">
          <a:solidFill>
            <a:schemeClr val="tx1"/>
          </a:solidFill>
          <a:latin typeface="Rotis Sans Serif for Nokia" pitchFamily="34" charset="0"/>
        </a:defRPr>
      </a:lvl8pPr>
      <a:lvl9pPr marL="3086100" indent="-210741" algn="l" defTabSz="571500" rtl="0" eaLnBrk="0" fontAlgn="base" hangingPunct="0">
        <a:spcBef>
          <a:spcPct val="20000"/>
        </a:spcBef>
        <a:spcAft>
          <a:spcPct val="0"/>
        </a:spcAft>
        <a:buChar char="»"/>
        <a:defRPr sz="1500">
          <a:solidFill>
            <a:schemeClr val="tx1"/>
          </a:solidFill>
          <a:latin typeface="Rotis Sans Serif for Nokia" pitchFamily="34" charset="0"/>
        </a:defRPr>
      </a:lvl9pPr>
    </p:bodyStyle>
    <p:otherStyle>
      <a:defPPr>
        <a:defRPr lang="pl-P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21/dcn/18/21-18-0068-00-0000-hmd-based-vr-tech-standard-activities.pptx" TargetMode="External"/><Relationship Id="rId2" Type="http://schemas.openxmlformats.org/officeDocument/2006/relationships/hyperlink" Target="https://mentor.ieee.org/802.21/dcn/18/21-18-0061-01-0000-proposal-for-studying-of-network-enablers-for-seamless-hmd-based-vr-content-service.docx"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tandards.ieee.org/guides/opman/sect6.html#6.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tandards.ieee.org/board/pat/faq.pdf" TargetMode="External"/><Relationship Id="rId5" Type="http://schemas.openxmlformats.org/officeDocument/2006/relationships/hyperlink" Target="http://127.0.0.1:4664/cache?event_id=757737&amp;schema_id=1&amp;s=5X0vID10lu_E6yrIkWkNd4Wz2H8&amp;q=hancock" TargetMode="External"/><Relationship Id="rId4" Type="http://schemas.openxmlformats.org/officeDocument/2006/relationships/hyperlink" Target="http://standards.ieee.org/board/pat/guide.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chart" Target="../charts/char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6">
            <a:extLst>
              <a:ext uri="{FF2B5EF4-FFF2-40B4-BE49-F238E27FC236}">
                <a16:creationId xmlns:a16="http://schemas.microsoft.com/office/drawing/2014/main" id="{3AD0C15D-3153-4FA2-9CC8-FCF051CB812A}"/>
              </a:ext>
            </a:extLst>
          </p:cNvPr>
          <p:cNvSpPr>
            <a:spLocks noGrp="1" noChangeArrowheads="1"/>
          </p:cNvSpPr>
          <p:nvPr>
            <p:ph type="body" idx="1"/>
          </p:nvPr>
        </p:nvSpPr>
        <p:spPr>
          <a:xfrm>
            <a:off x="195925" y="1046464"/>
            <a:ext cx="8752150" cy="5169160"/>
          </a:xfrm>
          <a:solidFill>
            <a:srgbClr val="66CCFF"/>
          </a:solidFill>
        </p:spPr>
        <p:txBody>
          <a:bodyPr/>
          <a:lstStyle/>
          <a:p>
            <a:pPr>
              <a:buClr>
                <a:srgbClr val="FAFD00"/>
              </a:buClr>
              <a:buFontTx/>
              <a:buNone/>
            </a:pPr>
            <a:r>
              <a:rPr lang="en-US" altLang="pl-PL" sz="2400" b="1" dirty="0">
                <a:cs typeface="Times New Roman" panose="02020603050405020304" pitchFamily="18" charset="0"/>
              </a:rPr>
              <a:t>IEEE 802.21 MEDIA INDEPENDENT SERVICES </a:t>
            </a:r>
          </a:p>
          <a:p>
            <a:pPr>
              <a:buClr>
                <a:srgbClr val="FAFD00"/>
              </a:buClr>
              <a:buFontTx/>
              <a:buNone/>
            </a:pPr>
            <a:r>
              <a:rPr lang="en-US" altLang="pl-PL" sz="2400" dirty="0">
                <a:cs typeface="Times New Roman" panose="02020603050405020304" pitchFamily="18" charset="0"/>
              </a:rPr>
              <a:t>DCN: 21-1-0073-00-0000</a:t>
            </a:r>
          </a:p>
          <a:p>
            <a:pPr marL="535781" indent="-535781">
              <a:buClr>
                <a:srgbClr val="FAFD00"/>
              </a:buClr>
              <a:buNone/>
            </a:pPr>
            <a:r>
              <a:rPr lang="en-US" altLang="pl-PL" sz="2400" dirty="0">
                <a:cs typeface="Times New Roman" panose="02020603050405020304" pitchFamily="18" charset="0"/>
              </a:rPr>
              <a:t>Title: HMD based VR Applications - Issues and Challenges</a:t>
            </a:r>
            <a:endParaRPr lang="en-US" altLang="pl-PL" sz="2400" b="1" dirty="0">
              <a:cs typeface="Times New Roman" panose="02020603050405020304" pitchFamily="18" charset="0"/>
            </a:endParaRPr>
          </a:p>
          <a:p>
            <a:pPr>
              <a:buClr>
                <a:srgbClr val="FAFD00"/>
              </a:buClr>
              <a:buFontTx/>
              <a:buNone/>
            </a:pPr>
            <a:r>
              <a:rPr lang="en-US" altLang="pl-PL" sz="2400" dirty="0">
                <a:cs typeface="Times New Roman" panose="02020603050405020304" pitchFamily="18" charset="0"/>
              </a:rPr>
              <a:t>Date Submitted: November 14, 2018</a:t>
            </a:r>
          </a:p>
          <a:p>
            <a:pPr>
              <a:buClr>
                <a:srgbClr val="FAFD00"/>
              </a:buClr>
              <a:buFontTx/>
              <a:buNone/>
            </a:pPr>
            <a:r>
              <a:rPr lang="en-US" altLang="pl-PL" sz="2400" dirty="0">
                <a:cs typeface="Times New Roman" panose="02020603050405020304" pitchFamily="18" charset="0"/>
              </a:rPr>
              <a:t>Presented at IEEE 802.11 Midweek Plenary in Bangkok, Thailand</a:t>
            </a:r>
          </a:p>
          <a:p>
            <a:pPr>
              <a:buClr>
                <a:srgbClr val="FAFD00"/>
              </a:buClr>
              <a:buFontTx/>
              <a:buNone/>
            </a:pPr>
            <a:r>
              <a:rPr lang="en-US" altLang="pl-PL" sz="2400" dirty="0">
                <a:cs typeface="Times New Roman" panose="02020603050405020304" pitchFamily="18" charset="0"/>
              </a:rPr>
              <a:t>Presenter:  </a:t>
            </a:r>
            <a:r>
              <a:rPr lang="en-US" altLang="pl-PL" sz="2400" b="1" dirty="0" err="1">
                <a:ea typeface="ＭＳ Ｐゴシック" panose="020B0600070205080204" pitchFamily="34" charset="-128"/>
                <a:cs typeface="Times New Roman" panose="02020603050405020304" pitchFamily="18" charset="0"/>
              </a:rPr>
              <a:t>Seo</a:t>
            </a:r>
            <a:r>
              <a:rPr lang="en-US" altLang="pl-PL" sz="2400" b="1" dirty="0">
                <a:ea typeface="ＭＳ Ｐゴシック" panose="020B0600070205080204" pitchFamily="34" charset="-128"/>
                <a:cs typeface="Times New Roman" panose="02020603050405020304" pitchFamily="18" charset="0"/>
              </a:rPr>
              <a:t>, Dong-Il Dillon (</a:t>
            </a:r>
            <a:r>
              <a:rPr lang="en-US" altLang="pl-PL" sz="2400" b="1" dirty="0" err="1">
                <a:ea typeface="ＭＳ Ｐゴシック" panose="020B0600070205080204" pitchFamily="34" charset="-128"/>
                <a:cs typeface="Times New Roman" panose="02020603050405020304" pitchFamily="18" charset="0"/>
              </a:rPr>
              <a:t>VoleR</a:t>
            </a:r>
            <a:r>
              <a:rPr lang="en-US" altLang="pl-PL" sz="2400" b="1" dirty="0">
                <a:ea typeface="ＭＳ Ｐゴシック" panose="020B0600070205080204" pitchFamily="34" charset="-128"/>
                <a:cs typeface="Times New Roman" panose="02020603050405020304" pitchFamily="18" charset="0"/>
              </a:rPr>
              <a:t> Creative)</a:t>
            </a:r>
          </a:p>
          <a:p>
            <a:pPr marL="871538" indent="-871538" algn="just">
              <a:buClr>
                <a:srgbClr val="FAFD00"/>
              </a:buClr>
              <a:buNone/>
            </a:pPr>
            <a:r>
              <a:rPr lang="en-US" altLang="pl-PL" sz="2400" dirty="0">
                <a:cs typeface="Times New Roman" panose="02020603050405020304" pitchFamily="18" charset="0"/>
              </a:rPr>
              <a:t>Abstract: This document is to introduce the issues and challenges of HMD-based VR applications running over existing networks and the need for future Standardization</a:t>
            </a:r>
          </a:p>
        </p:txBody>
      </p:sp>
      <p:sp>
        <p:nvSpPr>
          <p:cNvPr id="2" name="フッター プレースホルダー 1">
            <a:extLst>
              <a:ext uri="{FF2B5EF4-FFF2-40B4-BE49-F238E27FC236}">
                <a16:creationId xmlns:a16="http://schemas.microsoft.com/office/drawing/2014/main" id="{59D88C36-AB78-43AC-82D2-673DD58C073A}"/>
              </a:ext>
            </a:extLst>
          </p:cNvPr>
          <p:cNvSpPr>
            <a:spLocks noGrp="1"/>
          </p:cNvSpPr>
          <p:nvPr>
            <p:ph type="ftr" sz="quarter" idx="10"/>
          </p:nvPr>
        </p:nvSpPr>
        <p:spPr/>
        <p:txBody>
          <a:bodyPr/>
          <a:lstStyle/>
          <a:p>
            <a:pPr eaLnBrk="0" fontAlgn="base" latinLnBrk="0" hangingPunct="0">
              <a:spcBef>
                <a:spcPct val="0"/>
              </a:spcBef>
              <a:spcAft>
                <a:spcPct val="0"/>
              </a:spcAft>
              <a:defRPr/>
            </a:pPr>
            <a:r>
              <a:rPr lang="en-US" altLang="pl-PL">
                <a:solidFill>
                  <a:srgbClr val="000000"/>
                </a:solidFill>
                <a:latin typeface="Times"/>
              </a:rPr>
              <a:t>21-18-0073-00-0000</a:t>
            </a:r>
          </a:p>
        </p:txBody>
      </p:sp>
      <p:sp>
        <p:nvSpPr>
          <p:cNvPr id="3" name="슬라이드 번호 개체 틀 2">
            <a:extLst>
              <a:ext uri="{FF2B5EF4-FFF2-40B4-BE49-F238E27FC236}">
                <a16:creationId xmlns:a16="http://schemas.microsoft.com/office/drawing/2014/main" id="{D4506F55-5C08-407C-B922-B30DEDD24BDE}"/>
              </a:ext>
            </a:extLst>
          </p:cNvPr>
          <p:cNvSpPr>
            <a:spLocks noGrp="1"/>
          </p:cNvSpPr>
          <p:nvPr>
            <p:ph type="sldNum" sz="quarter" idx="11"/>
          </p:nvPr>
        </p:nvSpPr>
        <p:spPr/>
        <p:txBody>
          <a:bodyPr/>
          <a:lstStyle/>
          <a:p>
            <a:pPr>
              <a:defRPr/>
            </a:pPr>
            <a:fld id="{13D3D877-D406-4E0C-A0B8-A5405FE26974}" type="slidenum">
              <a:rPr lang="en-US" altLang="pl-PL" smtClean="0"/>
              <a:pPr>
                <a:defRPr/>
              </a:pPr>
              <a:t>0</a:t>
            </a:fld>
            <a:endParaRPr lang="en-US" altLang="pl-P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EF45BA7-B617-4D65-8CA7-1E4C54E4B96B}"/>
              </a:ext>
            </a:extLst>
          </p:cNvPr>
          <p:cNvSpPr>
            <a:spLocks noGrp="1"/>
          </p:cNvSpPr>
          <p:nvPr>
            <p:ph type="title"/>
          </p:nvPr>
        </p:nvSpPr>
        <p:spPr>
          <a:xfrm>
            <a:off x="422275" y="507048"/>
            <a:ext cx="8270875" cy="685800"/>
          </a:xfrm>
        </p:spPr>
        <p:txBody>
          <a:bodyPr/>
          <a:lstStyle/>
          <a:p>
            <a:r>
              <a:rPr lang="en-US" altLang="ko-KR" dirty="0"/>
              <a:t>High Level Gap Analysis</a:t>
            </a:r>
          </a:p>
        </p:txBody>
      </p:sp>
      <p:sp>
        <p:nvSpPr>
          <p:cNvPr id="3" name="바닥글 개체 틀 2">
            <a:extLst>
              <a:ext uri="{FF2B5EF4-FFF2-40B4-BE49-F238E27FC236}">
                <a16:creationId xmlns:a16="http://schemas.microsoft.com/office/drawing/2014/main" id="{41FA3B15-E7D9-4E52-A437-ED99D8C50B7D}"/>
              </a:ext>
            </a:extLst>
          </p:cNvPr>
          <p:cNvSpPr>
            <a:spLocks noGrp="1"/>
          </p:cNvSpPr>
          <p:nvPr>
            <p:ph type="ftr" sz="quarter" idx="10"/>
          </p:nvPr>
        </p:nvSpPr>
        <p:spPr/>
        <p:txBody>
          <a:bodyPr/>
          <a:lstStyle/>
          <a:p>
            <a:r>
              <a:rPr lang="en-US" altLang="ko-KR"/>
              <a:t>21-18-0073-00-0000</a:t>
            </a:r>
            <a:endParaRPr lang="ko-KR" altLang="en-US" dirty="0"/>
          </a:p>
        </p:txBody>
      </p:sp>
      <p:sp>
        <p:nvSpPr>
          <p:cNvPr id="4" name="슬라이드 번호 개체 틀 3">
            <a:extLst>
              <a:ext uri="{FF2B5EF4-FFF2-40B4-BE49-F238E27FC236}">
                <a16:creationId xmlns:a16="http://schemas.microsoft.com/office/drawing/2014/main" id="{C1E4F087-D4C7-4280-9194-4370E74CB6F6}"/>
              </a:ext>
            </a:extLst>
          </p:cNvPr>
          <p:cNvSpPr>
            <a:spLocks noGrp="1"/>
          </p:cNvSpPr>
          <p:nvPr>
            <p:ph type="sldNum" sz="quarter" idx="11"/>
          </p:nvPr>
        </p:nvSpPr>
        <p:spPr/>
        <p:txBody>
          <a:bodyPr/>
          <a:lstStyle/>
          <a:p>
            <a:fld id="{7415E7A1-C024-4955-BFDD-BFFB64410B76}" type="slidenum">
              <a:rPr lang="ko-KR" altLang="en-US" smtClean="0"/>
              <a:pPr/>
              <a:t>9</a:t>
            </a:fld>
            <a:endParaRPr lang="ko-KR" altLang="en-US"/>
          </a:p>
        </p:txBody>
      </p:sp>
      <mc:AlternateContent xmlns:mc="http://schemas.openxmlformats.org/markup-compatibility/2006" xmlns:a14="http://schemas.microsoft.com/office/drawing/2010/main">
        <mc:Choice Requires="a14">
          <p:graphicFrame>
            <p:nvGraphicFramePr>
              <p:cNvPr id="12" name="표 11">
                <a:extLst>
                  <a:ext uri="{FF2B5EF4-FFF2-40B4-BE49-F238E27FC236}">
                    <a16:creationId xmlns:a16="http://schemas.microsoft.com/office/drawing/2014/main" id="{1D45510D-C559-4468-8E70-19C89A6EDCFF}"/>
                  </a:ext>
                </a:extLst>
              </p:cNvPr>
              <p:cNvGraphicFramePr>
                <a:graphicFrameLocks noGrp="1"/>
              </p:cNvGraphicFramePr>
              <p:nvPr>
                <p:extLst>
                  <p:ext uri="{D42A27DB-BD31-4B8C-83A1-F6EECF244321}">
                    <p14:modId xmlns:p14="http://schemas.microsoft.com/office/powerpoint/2010/main" val="575126476"/>
                  </p:ext>
                </p:extLst>
              </p:nvPr>
            </p:nvGraphicFramePr>
            <p:xfrm>
              <a:off x="195943" y="1396453"/>
              <a:ext cx="8658808" cy="4702406"/>
            </p:xfrm>
            <a:graphic>
              <a:graphicData uri="http://schemas.openxmlformats.org/drawingml/2006/table">
                <a:tbl>
                  <a:tblPr firstRow="1" firstCol="1" bandRow="1">
                    <a:tableStyleId>{5C22544A-7EE6-4342-B048-85BDC9FD1C3A}</a:tableStyleId>
                  </a:tblPr>
                  <a:tblGrid>
                    <a:gridCol w="1190730">
                      <a:extLst>
                        <a:ext uri="{9D8B030D-6E8A-4147-A177-3AD203B41FA5}">
                          <a16:colId xmlns:a16="http://schemas.microsoft.com/office/drawing/2014/main" val="1791360078"/>
                        </a:ext>
                      </a:extLst>
                    </a:gridCol>
                    <a:gridCol w="753626">
                      <a:extLst>
                        <a:ext uri="{9D8B030D-6E8A-4147-A177-3AD203B41FA5}">
                          <a16:colId xmlns:a16="http://schemas.microsoft.com/office/drawing/2014/main" val="1868741933"/>
                        </a:ext>
                      </a:extLst>
                    </a:gridCol>
                    <a:gridCol w="2451798">
                      <a:extLst>
                        <a:ext uri="{9D8B030D-6E8A-4147-A177-3AD203B41FA5}">
                          <a16:colId xmlns:a16="http://schemas.microsoft.com/office/drawing/2014/main" val="3965154582"/>
                        </a:ext>
                      </a:extLst>
                    </a:gridCol>
                    <a:gridCol w="1758461">
                      <a:extLst>
                        <a:ext uri="{9D8B030D-6E8A-4147-A177-3AD203B41FA5}">
                          <a16:colId xmlns:a16="http://schemas.microsoft.com/office/drawing/2014/main" val="3522693985"/>
                        </a:ext>
                      </a:extLst>
                    </a:gridCol>
                    <a:gridCol w="1155561">
                      <a:extLst>
                        <a:ext uri="{9D8B030D-6E8A-4147-A177-3AD203B41FA5}">
                          <a16:colId xmlns:a16="http://schemas.microsoft.com/office/drawing/2014/main" val="278323528"/>
                        </a:ext>
                      </a:extLst>
                    </a:gridCol>
                    <a:gridCol w="1348632">
                      <a:extLst>
                        <a:ext uri="{9D8B030D-6E8A-4147-A177-3AD203B41FA5}">
                          <a16:colId xmlns:a16="http://schemas.microsoft.com/office/drawing/2014/main" val="3667673440"/>
                        </a:ext>
                      </a:extLst>
                    </a:gridCol>
                  </a:tblGrid>
                  <a:tr h="208993">
                    <a:tc rowSpan="2" gridSpan="2">
                      <a:txBody>
                        <a:bodyPr/>
                        <a:lstStyle/>
                        <a:p>
                          <a:pPr algn="l"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 </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rowSpan="2" hMerge="1">
                      <a:txBody>
                        <a:bodyPr/>
                        <a:lstStyle/>
                        <a:p>
                          <a:pPr latinLnBrk="1"/>
                          <a:endParaRPr lang="ko-KR" altLang="en-US"/>
                        </a:p>
                      </a:txBody>
                      <a:tcPr/>
                    </a:tc>
                    <a:tc rowSpan="2">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VR HMD Requirements</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3">
                      <a:txBody>
                        <a:bodyPr/>
                        <a:lstStyle/>
                        <a:p>
                          <a:pPr marL="0" algn="ctr" defTabSz="914400" rtl="0" eaLnBrk="1" latinLnBrk="1" hangingPunct="1">
                            <a:lnSpc>
                              <a:spcPct val="107000"/>
                            </a:lnSpc>
                            <a:spcAft>
                              <a:spcPts val="0"/>
                            </a:spcAft>
                          </a:pPr>
                          <a:r>
                            <a:rPr lang="en-US" sz="1400" b="1" kern="100" dirty="0">
                              <a:solidFill>
                                <a:schemeClr val="lt1"/>
                              </a:solidFill>
                              <a:effectLst/>
                              <a:latin typeface="Times New Roman" panose="02020603050405020304" pitchFamily="18" charset="0"/>
                              <a:ea typeface="+mn-ea"/>
                              <a:cs typeface="Times New Roman" panose="02020603050405020304" pitchFamily="18" charset="0"/>
                            </a:rPr>
                            <a:t>Capabilities</a:t>
                          </a:r>
                          <a:endParaRPr lang="ko-KR" altLang="en-US" sz="1400" b="1" kern="100" dirty="0">
                            <a:solidFill>
                              <a:schemeClr val="lt1"/>
                            </a:solidFill>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3064088558"/>
                      </a:ext>
                    </a:extLst>
                  </a:tr>
                  <a:tr h="224118">
                    <a:tc gridSpan="2" vMerge="1">
                      <a:txBody>
                        <a:bodyPr/>
                        <a:lstStyle/>
                        <a:p>
                          <a:pPr latinLnBrk="1"/>
                          <a:endParaRPr lang="ko-KR" altLang="en-US"/>
                        </a:p>
                      </a:txBody>
                      <a:tcPr/>
                    </a:tc>
                    <a:tc hMerge="1" vMerge="1">
                      <a:txBody>
                        <a:bodyPr/>
                        <a:lstStyle/>
                        <a:p>
                          <a:pPr latinLnBrk="1"/>
                          <a:endParaRPr lang="ko-KR" altLang="en-US"/>
                        </a:p>
                      </a:txBody>
                      <a:tcPr/>
                    </a:tc>
                    <a:tc vMerge="1">
                      <a:txBody>
                        <a:bodyPr/>
                        <a:lstStyle/>
                        <a:p>
                          <a:pPr latinLnBrk="1"/>
                          <a:endParaRPr lang="ko-KR" altLang="en-US"/>
                        </a:p>
                      </a:txBody>
                      <a:tcPr/>
                    </a:tc>
                    <a:tc>
                      <a:txBody>
                        <a:bodyPr/>
                        <a:lstStyle/>
                        <a:p>
                          <a:pPr marL="0" algn="ctr" defTabSz="914400" rtl="0" eaLnBrk="1" latinLnBrk="1" hangingPunct="1">
                            <a:lnSpc>
                              <a:spcPct val="107000"/>
                            </a:lnSpc>
                            <a:spcAft>
                              <a:spcPts val="0"/>
                            </a:spcAft>
                          </a:pPr>
                          <a:r>
                            <a:rPr lang="en-US" sz="1400" b="1" kern="100" dirty="0">
                              <a:solidFill>
                                <a:schemeClr val="lt1"/>
                              </a:solidFill>
                              <a:effectLst/>
                              <a:latin typeface="Times New Roman" panose="02020603050405020304" pitchFamily="18" charset="0"/>
                              <a:ea typeface="+mn-ea"/>
                              <a:cs typeface="Times New Roman" panose="02020603050405020304" pitchFamily="18" charset="0"/>
                            </a:rPr>
                            <a:t>802.11ax</a:t>
                          </a:r>
                          <a:endParaRPr lang="ko-KR" altLang="en-US" sz="1400" b="1" kern="100" dirty="0">
                            <a:solidFill>
                              <a:schemeClr val="lt1"/>
                            </a:solidFill>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914400" rtl="0" eaLnBrk="1" latinLnBrk="1" hangingPunct="1">
                            <a:lnSpc>
                              <a:spcPct val="107000"/>
                            </a:lnSpc>
                            <a:spcAft>
                              <a:spcPts val="0"/>
                            </a:spcAft>
                          </a:pPr>
                          <a:r>
                            <a:rPr lang="en-US" sz="1400" b="1" kern="100" dirty="0">
                              <a:solidFill>
                                <a:schemeClr val="lt1"/>
                              </a:solidFill>
                              <a:effectLst/>
                              <a:latin typeface="Times New Roman" panose="02020603050405020304" pitchFamily="18" charset="0"/>
                              <a:ea typeface="+mn-ea"/>
                              <a:cs typeface="Times New Roman" panose="02020603050405020304" pitchFamily="18" charset="0"/>
                            </a:rPr>
                            <a:t>802.11ay</a:t>
                          </a:r>
                          <a:endParaRPr lang="ko-KR" altLang="en-US" sz="1400" b="1" kern="100" dirty="0">
                            <a:solidFill>
                              <a:schemeClr val="lt1"/>
                            </a:solidFill>
                            <a:effectLst/>
                            <a:latin typeface="Times New Roman" panose="02020603050405020304" pitchFamily="18" charset="0"/>
                            <a:ea typeface="+mn-ea"/>
                            <a:cs typeface="Times New Roman" panose="02020603050405020304" pitchFamily="18" charset="0"/>
                          </a:endParaRPr>
                        </a:p>
                      </a:txBody>
                      <a:tcPr marL="51435" marR="51435" marT="0"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914400" rtl="0" eaLnBrk="1" latinLnBrk="1" hangingPunct="1">
                            <a:lnSpc>
                              <a:spcPct val="107000"/>
                            </a:lnSpc>
                            <a:spcAft>
                              <a:spcPts val="0"/>
                            </a:spcAft>
                          </a:pPr>
                          <a:r>
                            <a:rPr lang="en-US" sz="1400" b="1" kern="100" dirty="0">
                              <a:solidFill>
                                <a:schemeClr val="lt1"/>
                              </a:solidFill>
                              <a:effectLst/>
                              <a:latin typeface="Times New Roman" panose="02020603050405020304" pitchFamily="18" charset="0"/>
                              <a:ea typeface="+mn-ea"/>
                              <a:cs typeface="Times New Roman" panose="02020603050405020304" pitchFamily="18" charset="0"/>
                            </a:rPr>
                            <a:t>IMT-2020</a:t>
                          </a:r>
                          <a:endParaRPr lang="ko-KR" altLang="en-US" sz="1400" b="1" kern="100" dirty="0">
                            <a:solidFill>
                              <a:schemeClr val="lt1"/>
                            </a:solidFill>
                            <a:effectLst/>
                            <a:latin typeface="Times New Roman" panose="02020603050405020304" pitchFamily="18" charset="0"/>
                            <a:ea typeface="+mn-ea"/>
                            <a:cs typeface="Times New Roman" panose="02020603050405020304" pitchFamily="18" charset="0"/>
                          </a:endParaRPr>
                        </a:p>
                      </a:txBody>
                      <a:tcPr marL="51435" marR="51435" marT="0"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4160749752"/>
                      </a:ext>
                    </a:extLst>
                  </a:tr>
                  <a:tr h="1105466">
                    <a:tc gridSpan="2">
                      <a:txBody>
                        <a:bodyPr/>
                        <a:lstStyle/>
                        <a:p>
                          <a:pPr algn="l"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Data transmission rate</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hMerge="1">
                      <a:txBody>
                        <a:bodyPr/>
                        <a:lstStyle/>
                        <a:p>
                          <a:pPr latinLnBrk="1"/>
                          <a:endParaRPr lang="ko-KR" altLang="en-US"/>
                        </a:p>
                      </a:txBody>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 20 Gbps</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~10 Gbps </a:t>
                          </a:r>
                        </a:p>
                        <a:p>
                          <a:pPr algn="ctr" latinLnBrk="1">
                            <a:lnSpc>
                              <a:spcPct val="107000"/>
                            </a:lnSpc>
                            <a:spcAft>
                              <a:spcPts val="0"/>
                            </a:spcAft>
                          </a:pPr>
                          <a:endParaRPr lang="en-US" sz="1400" kern="100" dirty="0">
                            <a:effectLst/>
                            <a:latin typeface="Times New Roman" panose="02020603050405020304" pitchFamily="18" charset="0"/>
                            <a:cs typeface="Times New Roman" panose="02020603050405020304" pitchFamily="18" charset="0"/>
                          </a:endParaRPr>
                        </a:p>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(at least 4 times </a:t>
                          </a:r>
                        </a:p>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improvement </a:t>
                          </a:r>
                        </a:p>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over 802.11ac)</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~100 Gbps</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lnT w="38100" cap="flat" cmpd="sng" algn="ctr">
                          <a:solidFill>
                            <a:schemeClr val="bg1"/>
                          </a:solidFill>
                          <a:prstDash val="solid"/>
                          <a:round/>
                          <a:headEnd type="none" w="med" len="med"/>
                          <a:tailEnd type="none" w="med" len="med"/>
                        </a:lnT>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20 Gbps peak,</a:t>
                          </a:r>
                          <a:endParaRPr lang="ko-KR" sz="1400" kern="100" dirty="0">
                            <a:effectLst/>
                            <a:latin typeface="Times New Roman" panose="02020603050405020304" pitchFamily="18" charset="0"/>
                            <a:cs typeface="Times New Roman" panose="02020603050405020304" pitchFamily="18" charset="0"/>
                          </a:endParaRPr>
                        </a:p>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100 Mbps</a:t>
                          </a:r>
                        </a:p>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user-experience </a:t>
                          </a:r>
                          <a:br>
                            <a:rPr lang="en-US" sz="1400" kern="100" dirty="0">
                              <a:effectLst/>
                              <a:latin typeface="Times New Roman" panose="02020603050405020304" pitchFamily="18" charset="0"/>
                              <a:cs typeface="Times New Roman" panose="02020603050405020304" pitchFamily="18" charset="0"/>
                            </a:rPr>
                          </a:br>
                          <a:r>
                            <a:rPr lang="en-US" sz="1400" kern="100" dirty="0">
                              <a:effectLst/>
                              <a:latin typeface="Times New Roman" panose="02020603050405020304" pitchFamily="18" charset="0"/>
                              <a:cs typeface="Times New Roman" panose="02020603050405020304" pitchFamily="18" charset="0"/>
                            </a:rPr>
                            <a:t>data rate</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170154504"/>
                      </a:ext>
                    </a:extLst>
                  </a:tr>
                  <a:tr h="1329584">
                    <a:tc gridSpan="2">
                      <a:txBody>
                        <a:bodyPr/>
                        <a:lstStyle/>
                        <a:p>
                          <a:pPr algn="l" latinLnBrk="1">
                            <a:lnSpc>
                              <a:spcPct val="107000"/>
                            </a:lnSpc>
                            <a:spcAft>
                              <a:spcPts val="0"/>
                            </a:spcAft>
                          </a:pPr>
                          <a:r>
                            <a:rPr lang="en-US" sz="1400" kern="100">
                              <a:effectLst/>
                              <a:latin typeface="Times New Roman" panose="02020603050405020304" pitchFamily="18" charset="0"/>
                              <a:cs typeface="Times New Roman" panose="02020603050405020304" pitchFamily="18" charset="0"/>
                            </a:rPr>
                            <a:t>Latency</a:t>
                          </a:r>
                          <a:endParaRPr lang="ko-KR" sz="1400" kern="1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lnR w="38100" cap="flat" cmpd="sng" algn="ctr">
                          <a:solidFill>
                            <a:schemeClr val="bg1"/>
                          </a:solidFill>
                          <a:prstDash val="solid"/>
                          <a:round/>
                          <a:headEnd type="none" w="med" len="med"/>
                          <a:tailEnd type="none" w="med" len="med"/>
                        </a:lnR>
                      </a:tcPr>
                    </a:tc>
                    <a:tc hMerge="1">
                      <a:txBody>
                        <a:bodyPr/>
                        <a:lstStyle/>
                        <a:p>
                          <a:pPr latinLnBrk="1"/>
                          <a:endParaRPr lang="ko-KR" altLang="en-US"/>
                        </a:p>
                      </a:txBody>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 5 </a:t>
                          </a:r>
                          <a:r>
                            <a:rPr lang="en-US" sz="1400" kern="100" dirty="0" err="1">
                              <a:effectLst/>
                              <a:latin typeface="Times New Roman" panose="02020603050405020304" pitchFamily="18" charset="0"/>
                              <a:cs typeface="Times New Roman" panose="02020603050405020304" pitchFamily="18" charset="0"/>
                            </a:rPr>
                            <a:t>ms</a:t>
                          </a:r>
                          <a:r>
                            <a:rPr lang="en-US" sz="1400" kern="100" dirty="0">
                              <a:effectLst/>
                              <a:latin typeface="Times New Roman" panose="02020603050405020304" pitchFamily="18" charset="0"/>
                              <a:cs typeface="Times New Roman" panose="02020603050405020304" pitchFamily="18" charset="0"/>
                            </a:rPr>
                            <a:t> (at wireless medium),</a:t>
                          </a:r>
                          <a:endParaRPr lang="ko-KR" sz="1400" kern="100" dirty="0">
                            <a:effectLst/>
                            <a:latin typeface="Times New Roman" panose="02020603050405020304" pitchFamily="18" charset="0"/>
                            <a:cs typeface="Times New Roman" panose="02020603050405020304" pitchFamily="18" charset="0"/>
                          </a:endParaRPr>
                        </a:p>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20 </a:t>
                          </a:r>
                          <a:r>
                            <a:rPr lang="en-US" sz="1400" kern="100" dirty="0" err="1">
                              <a:effectLst/>
                              <a:latin typeface="Times New Roman" panose="02020603050405020304" pitchFamily="18" charset="0"/>
                              <a:cs typeface="Times New Roman" panose="02020603050405020304" pitchFamily="18" charset="0"/>
                            </a:rPr>
                            <a:t>ms</a:t>
                          </a:r>
                          <a:r>
                            <a:rPr lang="en-US" sz="1400" kern="100" dirty="0">
                              <a:effectLst/>
                              <a:latin typeface="Times New Roman" panose="02020603050405020304" pitchFamily="18" charset="0"/>
                              <a:cs typeface="Times New Roman" panose="02020603050405020304" pitchFamily="18" charset="0"/>
                            </a:rPr>
                            <a:t> (motion-to-photon/audio)</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latinLnBrk="1">
                            <a:lnSpc>
                              <a:spcPct val="107000"/>
                            </a:lnSpc>
                            <a:spcAft>
                              <a:spcPts val="0"/>
                            </a:spcAft>
                          </a:pPr>
                          <a:r>
                            <a:rPr lang="ko-KR" sz="1400" kern="100" dirty="0">
                              <a:effectLst/>
                              <a:latin typeface="Times New Roman" panose="02020603050405020304" pitchFamily="18" charset="0"/>
                              <a:cs typeface="Times New Roman" panose="02020603050405020304" pitchFamily="18" charset="0"/>
                            </a:rPr>
                            <a:t>“</a:t>
                          </a:r>
                          <a:r>
                            <a:rPr lang="en-US" sz="1400" kern="100" dirty="0">
                              <a:effectLst/>
                              <a:latin typeface="Times New Roman" panose="02020603050405020304" pitchFamily="18" charset="0"/>
                              <a:cs typeface="Times New Roman" panose="02020603050405020304" pitchFamily="18" charset="0"/>
                            </a:rPr>
                            <a:t>A desirable level to </a:t>
                          </a:r>
                          <a:br>
                            <a:rPr lang="en-US" sz="1400" kern="100" dirty="0">
                              <a:effectLst/>
                              <a:latin typeface="Times New Roman" panose="02020603050405020304" pitchFamily="18" charset="0"/>
                              <a:cs typeface="Times New Roman" panose="02020603050405020304" pitchFamily="18" charset="0"/>
                            </a:rPr>
                          </a:br>
                          <a:r>
                            <a:rPr lang="en-US" sz="1400" kern="100" dirty="0">
                              <a:effectLst/>
                              <a:latin typeface="Times New Roman" panose="02020603050405020304" pitchFamily="18" charset="0"/>
                              <a:cs typeface="Times New Roman" panose="02020603050405020304" pitchFamily="18" charset="0"/>
                            </a:rPr>
                            <a:t>meet QoS</a:t>
                          </a:r>
                          <a:br>
                            <a:rPr lang="en-US" sz="1400" kern="100" dirty="0">
                              <a:effectLst/>
                              <a:latin typeface="Times New Roman" panose="02020603050405020304" pitchFamily="18" charset="0"/>
                              <a:cs typeface="Times New Roman" panose="02020603050405020304" pitchFamily="18" charset="0"/>
                            </a:rPr>
                          </a:br>
                          <a:r>
                            <a:rPr lang="en-US" sz="1400" kern="100" dirty="0">
                              <a:effectLst/>
                              <a:latin typeface="Times New Roman" panose="02020603050405020304" pitchFamily="18" charset="0"/>
                              <a:cs typeface="Times New Roman" panose="02020603050405020304" pitchFamily="18" charset="0"/>
                            </a:rPr>
                            <a:t> requirements </a:t>
                          </a:r>
                        </a:p>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in high dense </a:t>
                          </a:r>
                        </a:p>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deployment scenario”</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10 </a:t>
                          </a:r>
                          <a:r>
                            <a:rPr lang="en-US" sz="1400" kern="100" dirty="0" err="1">
                              <a:effectLst/>
                              <a:latin typeface="Times New Roman" panose="02020603050405020304" pitchFamily="18" charset="0"/>
                              <a:cs typeface="Times New Roman" panose="02020603050405020304" pitchFamily="18" charset="0"/>
                            </a:rPr>
                            <a:t>ms</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1 </a:t>
                          </a:r>
                          <a:r>
                            <a:rPr lang="en-US" sz="1400" kern="100" dirty="0" err="1">
                              <a:effectLst/>
                              <a:latin typeface="Times New Roman" panose="02020603050405020304" pitchFamily="18" charset="0"/>
                              <a:cs typeface="Times New Roman" panose="02020603050405020304" pitchFamily="18" charset="0"/>
                            </a:rPr>
                            <a:t>ms</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tc>
                    <a:extLst>
                      <a:ext uri="{0D108BD9-81ED-4DB2-BD59-A6C34878D82A}">
                        <a16:rowId xmlns:a16="http://schemas.microsoft.com/office/drawing/2014/main" val="1903094764"/>
                      </a:ext>
                    </a:extLst>
                  </a:tr>
                  <a:tr h="275301">
                    <a:tc gridSpan="2">
                      <a:txBody>
                        <a:bodyPr/>
                        <a:lstStyle/>
                        <a:p>
                          <a:pPr algn="l"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Jitter</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lnR w="38100" cap="flat" cmpd="sng" algn="ctr">
                          <a:solidFill>
                            <a:schemeClr val="bg1"/>
                          </a:solidFill>
                          <a:prstDash val="solid"/>
                          <a:round/>
                          <a:headEnd type="none" w="med" len="med"/>
                          <a:tailEnd type="none" w="med" len="med"/>
                        </a:lnR>
                      </a:tcPr>
                    </a:tc>
                    <a:tc hMerge="1">
                      <a:txBody>
                        <a:bodyPr/>
                        <a:lstStyle/>
                        <a:p>
                          <a:pPr latinLnBrk="1"/>
                          <a:endParaRPr lang="ko-KR" altLang="en-US"/>
                        </a:p>
                      </a:txBody>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&lt; 5 </a:t>
                          </a:r>
                          <a:r>
                            <a:rPr lang="en-US" sz="1400" kern="100" dirty="0" err="1">
                              <a:effectLst/>
                              <a:latin typeface="Times New Roman" panose="02020603050405020304" pitchFamily="18" charset="0"/>
                              <a:cs typeface="Times New Roman" panose="02020603050405020304" pitchFamily="18" charset="0"/>
                            </a:rPr>
                            <a:t>ms</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Not specified</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tcPr>
                    </a:tc>
                    <a:tc>
                      <a:txBody>
                        <a:bodyPr/>
                        <a:lstStyle/>
                        <a:p>
                          <a:pPr algn="ctr" latinLnBrk="1">
                            <a:lnSpc>
                              <a:spcPct val="107000"/>
                            </a:lnSpc>
                            <a:spcAft>
                              <a:spcPts val="0"/>
                            </a:spcAft>
                          </a:pPr>
                          <a:r>
                            <a:rPr lang="en-US" sz="1400" kern="100">
                              <a:effectLst/>
                              <a:latin typeface="Times New Roman" panose="02020603050405020304" pitchFamily="18" charset="0"/>
                              <a:cs typeface="Times New Roman" panose="02020603050405020304" pitchFamily="18" charset="0"/>
                            </a:rPr>
                            <a:t>Not specified</a:t>
                          </a:r>
                          <a:endParaRPr lang="ko-KR" sz="1400" kern="1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Not specified</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tc>
                    <a:extLst>
                      <a:ext uri="{0D108BD9-81ED-4DB2-BD59-A6C34878D82A}">
                        <a16:rowId xmlns:a16="http://schemas.microsoft.com/office/drawing/2014/main" val="2191249139"/>
                      </a:ext>
                    </a:extLst>
                  </a:tr>
                  <a:tr h="275301">
                    <a:tc rowSpan="2">
                      <a:txBody>
                        <a:bodyPr/>
                        <a:lstStyle/>
                        <a:p>
                          <a:pPr algn="l"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Transmission </a:t>
                          </a:r>
                          <a:br>
                            <a:rPr lang="en-US" sz="1400" kern="100" dirty="0">
                              <a:effectLst/>
                              <a:latin typeface="Times New Roman" panose="02020603050405020304" pitchFamily="18" charset="0"/>
                              <a:cs typeface="Times New Roman" panose="02020603050405020304" pitchFamily="18" charset="0"/>
                            </a:rPr>
                          </a:br>
                          <a:r>
                            <a:rPr lang="en-US" sz="1400" kern="100" dirty="0">
                              <a:effectLst/>
                              <a:latin typeface="Times New Roman" panose="02020603050405020304" pitchFamily="18" charset="0"/>
                              <a:cs typeface="Times New Roman" panose="02020603050405020304" pitchFamily="18" charset="0"/>
                            </a:rPr>
                            <a:t>range</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tc>
                    <a:tc>
                      <a:txBody>
                        <a:bodyPr/>
                        <a:lstStyle/>
                        <a:p>
                          <a:pPr algn="l" latinLnBrk="1">
                            <a:lnSpc>
                              <a:spcPct val="107000"/>
                            </a:lnSpc>
                            <a:spcAft>
                              <a:spcPts val="0"/>
                            </a:spcAft>
                          </a:pPr>
                          <a:r>
                            <a:rPr lang="en-US" sz="1400" kern="100" dirty="0">
                              <a:solidFill>
                                <a:schemeClr val="bg1"/>
                              </a:solidFill>
                              <a:effectLst/>
                              <a:latin typeface="Times New Roman" panose="02020603050405020304" pitchFamily="18" charset="0"/>
                              <a:cs typeface="Times New Roman" panose="02020603050405020304" pitchFamily="18" charset="0"/>
                            </a:rPr>
                            <a:t>Indoor</a:t>
                          </a:r>
                          <a:endParaRPr lang="ko-KR" sz="14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5 m</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rowSpan="2">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Not specified</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tcPr>
                    </a:tc>
                    <a:tc>
                      <a:txBody>
                        <a:bodyPr/>
                        <a:lstStyle/>
                        <a:p>
                          <a:pPr algn="ctr" latinLnBrk="1">
                            <a:lnSpc>
                              <a:spcPct val="107000"/>
                            </a:lnSpc>
                            <a:spcAft>
                              <a:spcPts val="0"/>
                            </a:spcAft>
                          </a:pPr>
                          <a:r>
                            <a:rPr lang="en-US" sz="1400" kern="100">
                              <a:effectLst/>
                              <a:latin typeface="Times New Roman" panose="02020603050405020304" pitchFamily="18" charset="0"/>
                              <a:cs typeface="Times New Roman" panose="02020603050405020304" pitchFamily="18" charset="0"/>
                            </a:rPr>
                            <a:t>10 m indoor</a:t>
                          </a:r>
                          <a:endParaRPr lang="ko-KR" sz="1400" kern="1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tc>
                    <a:tc rowSpan="2">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Not specified</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tc>
                    <a:extLst>
                      <a:ext uri="{0D108BD9-81ED-4DB2-BD59-A6C34878D82A}">
                        <a16:rowId xmlns:a16="http://schemas.microsoft.com/office/drawing/2014/main" val="1635854896"/>
                      </a:ext>
                    </a:extLst>
                  </a:tr>
                  <a:tr h="275301">
                    <a:tc vMerge="1">
                      <a:txBody>
                        <a:bodyPr/>
                        <a:lstStyle/>
                        <a:p>
                          <a:pPr latinLnBrk="1"/>
                          <a:endParaRPr lang="ko-KR" altLang="en-US"/>
                        </a:p>
                      </a:txBody>
                      <a:tcPr/>
                    </a:tc>
                    <a:tc>
                      <a:txBody>
                        <a:bodyPr/>
                        <a:lstStyle/>
                        <a:p>
                          <a:pPr algn="l" latinLnBrk="1">
                            <a:lnSpc>
                              <a:spcPct val="107000"/>
                            </a:lnSpc>
                            <a:spcAft>
                              <a:spcPts val="0"/>
                            </a:spcAft>
                          </a:pPr>
                          <a:r>
                            <a:rPr lang="en-US" sz="1400" kern="100" dirty="0">
                              <a:solidFill>
                                <a:schemeClr val="bg1"/>
                              </a:solidFill>
                              <a:effectLst/>
                              <a:latin typeface="Times New Roman" panose="02020603050405020304" pitchFamily="18" charset="0"/>
                              <a:cs typeface="Times New Roman" panose="02020603050405020304" pitchFamily="18" charset="0"/>
                            </a:rPr>
                            <a:t>Outdoor</a:t>
                          </a:r>
                          <a:endParaRPr lang="ko-KR" sz="14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Several hundred meters</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vMerge="1">
                      <a:txBody>
                        <a:bodyPr/>
                        <a:lstStyle/>
                        <a:p>
                          <a:pPr latinLnBrk="1"/>
                          <a:endParaRPr lang="ko-KR" altLang="en-US"/>
                        </a:p>
                      </a:txBody>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100 m outdoor</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tc>
                    <a:tc vMerge="1">
                      <a:txBody>
                        <a:bodyPr/>
                        <a:lstStyle/>
                        <a:p>
                          <a:pPr latinLnBrk="1"/>
                          <a:endParaRPr lang="ko-KR" altLang="en-US"/>
                        </a:p>
                      </a:txBody>
                      <a:tcPr/>
                    </a:tc>
                    <a:extLst>
                      <a:ext uri="{0D108BD9-81ED-4DB2-BD59-A6C34878D82A}">
                        <a16:rowId xmlns:a16="http://schemas.microsoft.com/office/drawing/2014/main" val="2275161992"/>
                      </a:ext>
                    </a:extLst>
                  </a:tr>
                  <a:tr h="433111">
                    <a:tc rowSpan="2">
                      <a:txBody>
                        <a:bodyPr/>
                        <a:lstStyle/>
                        <a:p>
                          <a:pPr algn="l" latinLnBrk="1">
                            <a:lnSpc>
                              <a:spcPct val="107000"/>
                            </a:lnSpc>
                            <a:spcAft>
                              <a:spcPts val="0"/>
                            </a:spcAft>
                          </a:pPr>
                          <a:r>
                            <a:rPr lang="en-US" sz="1400" kern="100">
                              <a:effectLst/>
                              <a:latin typeface="Times New Roman" panose="02020603050405020304" pitchFamily="18" charset="0"/>
                              <a:cs typeface="Times New Roman" panose="02020603050405020304" pitchFamily="18" charset="0"/>
                            </a:rPr>
                            <a:t>Mobility</a:t>
                          </a:r>
                          <a:endParaRPr lang="ko-KR" sz="1400" kern="1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tc>
                    <a:tc>
                      <a:txBody>
                        <a:bodyPr/>
                        <a:lstStyle/>
                        <a:p>
                          <a:pPr algn="l" latinLnBrk="1">
                            <a:lnSpc>
                              <a:spcPct val="107000"/>
                            </a:lnSpc>
                            <a:spcAft>
                              <a:spcPts val="0"/>
                            </a:spcAft>
                          </a:pPr>
                          <a:r>
                            <a:rPr lang="en-US" sz="1400" kern="100" dirty="0">
                              <a:solidFill>
                                <a:schemeClr val="bg1"/>
                              </a:solidFill>
                              <a:effectLst/>
                              <a:latin typeface="Times New Roman" panose="02020603050405020304" pitchFamily="18" charset="0"/>
                              <a:cs typeface="Times New Roman" panose="02020603050405020304" pitchFamily="18" charset="0"/>
                            </a:rPr>
                            <a:t>Indoor</a:t>
                          </a:r>
                          <a:endParaRPr lang="ko-KR" sz="14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Pedestrian speed &lt; 4 km/h</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rowSpan="2">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Not specified</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tcPr>
                    </a:tc>
                    <a:tc rowSpan="2">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3 km/h</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tc>
                    <a:tc rowSpan="2">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500 km/h</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tc>
                    <a:extLst>
                      <a:ext uri="{0D108BD9-81ED-4DB2-BD59-A6C34878D82A}">
                        <a16:rowId xmlns:a16="http://schemas.microsoft.com/office/drawing/2014/main" val="850684467"/>
                      </a:ext>
                    </a:extLst>
                  </a:tr>
                  <a:tr h="275301">
                    <a:tc vMerge="1">
                      <a:txBody>
                        <a:bodyPr/>
                        <a:lstStyle/>
                        <a:p>
                          <a:pPr latinLnBrk="1"/>
                          <a:endParaRPr lang="ko-KR" altLang="en-US"/>
                        </a:p>
                      </a:txBody>
                      <a:tcPr/>
                    </a:tc>
                    <a:tc>
                      <a:txBody>
                        <a:bodyPr/>
                        <a:lstStyle/>
                        <a:p>
                          <a:pPr algn="l" latinLnBrk="1">
                            <a:lnSpc>
                              <a:spcPct val="107000"/>
                            </a:lnSpc>
                            <a:spcAft>
                              <a:spcPts val="0"/>
                            </a:spcAft>
                          </a:pPr>
                          <a:r>
                            <a:rPr lang="en-US" sz="1400" kern="100" dirty="0">
                              <a:solidFill>
                                <a:schemeClr val="bg1"/>
                              </a:solidFill>
                              <a:effectLst/>
                              <a:latin typeface="Times New Roman" panose="02020603050405020304" pitchFamily="18" charset="0"/>
                              <a:cs typeface="Times New Roman" panose="02020603050405020304" pitchFamily="18" charset="0"/>
                            </a:rPr>
                            <a:t>Outdoor</a:t>
                          </a:r>
                          <a:endParaRPr lang="ko-KR" sz="14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200 km/h</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extLst>
                      <a:ext uri="{0D108BD9-81ED-4DB2-BD59-A6C34878D82A}">
                        <a16:rowId xmlns:a16="http://schemas.microsoft.com/office/drawing/2014/main" val="725379072"/>
                      </a:ext>
                    </a:extLst>
                  </a:tr>
                  <a:tr h="275301">
                    <a:tc gridSpan="2">
                      <a:txBody>
                        <a:bodyPr/>
                        <a:lstStyle/>
                        <a:p>
                          <a:pPr algn="l"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PER</a:t>
                          </a:r>
                          <a:r>
                            <a:rPr lang="en-US" sz="1400" kern="100" dirty="0">
                              <a:solidFill>
                                <a:schemeClr val="bg1"/>
                              </a:solidFill>
                              <a:effectLst/>
                              <a:latin typeface="Times New Roman" panose="02020603050405020304" pitchFamily="18" charset="0"/>
                              <a:cs typeface="Times New Roman" panose="02020603050405020304" pitchFamily="18" charset="0"/>
                            </a:rPr>
                            <a:t> </a:t>
                          </a:r>
                          <a:endParaRPr lang="ko-KR" sz="14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lnR w="38100" cap="flat" cmpd="sng" algn="ctr">
                          <a:solidFill>
                            <a:schemeClr val="bg1"/>
                          </a:solidFill>
                          <a:prstDash val="solid"/>
                          <a:round/>
                          <a:headEnd type="none" w="med" len="med"/>
                          <a:tailEnd type="none" w="med" len="med"/>
                        </a:lnR>
                      </a:tcPr>
                    </a:tc>
                    <a:tc hMerge="1">
                      <a:txBody>
                        <a:bodyPr/>
                        <a:lstStyle/>
                        <a:p>
                          <a:pPr algn="l" latinLnBrk="1">
                            <a:lnSpc>
                              <a:spcPct val="107000"/>
                            </a:lnSpc>
                            <a:spcAft>
                              <a:spcPts val="0"/>
                            </a:spcAft>
                          </a:pPr>
                          <a:endParaRPr lang="ko-KR" sz="12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solidFill>
                          <a:schemeClr val="accent1"/>
                        </a:solidFill>
                      </a:tcPr>
                    </a:tc>
                    <a:tc>
                      <a:txBody>
                        <a:bodyPr/>
                        <a:lstStyle/>
                        <a:p>
                          <a:pPr algn="ctr" latinLnBrk="1">
                            <a:lnSpc>
                              <a:spcPct val="107000"/>
                            </a:lnSpc>
                            <a:spcAft>
                              <a:spcPts val="0"/>
                            </a:spcAft>
                          </a:pPr>
                          <a14:m>
                            <m:oMathPara xmlns:m="http://schemas.openxmlformats.org/officeDocument/2006/math">
                              <m:oMathParaPr>
                                <m:jc m:val="centerGroup"/>
                              </m:oMathParaPr>
                              <m:oMath xmlns:m="http://schemas.openxmlformats.org/officeDocument/2006/math">
                                <m:sSup>
                                  <m:sSupPr>
                                    <m:ctrlPr>
                                      <a:rPr lang="ko-KR" sz="1400" i="1" kern="100">
                                        <a:effectLst/>
                                        <a:latin typeface="Cambria Math" panose="02040503050406030204" pitchFamily="18" charset="0"/>
                                      </a:rPr>
                                    </m:ctrlPr>
                                  </m:sSupPr>
                                  <m:e>
                                    <m:r>
                                      <a:rPr lang="en-US" sz="1400" kern="100">
                                        <a:effectLst/>
                                        <a:latin typeface="Cambria Math" panose="02040503050406030204" pitchFamily="18" charset="0"/>
                                      </a:rPr>
                                      <m:t>10</m:t>
                                    </m:r>
                                  </m:e>
                                  <m:sup>
                                    <m:r>
                                      <a:rPr lang="en-US" sz="1400" kern="100">
                                        <a:effectLst/>
                                        <a:latin typeface="Cambria Math" panose="02040503050406030204" pitchFamily="18" charset="0"/>
                                      </a:rPr>
                                      <m:t>−6</m:t>
                                    </m:r>
                                  </m:sup>
                                </m:sSup>
                              </m:oMath>
                            </m:oMathPara>
                          </a14:m>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Not specified</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tcPr>
                    </a:tc>
                    <a:tc>
                      <a:txBody>
                        <a:bodyPr/>
                        <a:lstStyle/>
                        <a:p>
                          <a:pPr algn="ctr" latinLnBrk="1">
                            <a:lnSpc>
                              <a:spcPct val="107000"/>
                            </a:lnSpc>
                            <a:spcAft>
                              <a:spcPts val="0"/>
                            </a:spcAft>
                          </a:pPr>
                          <a14:m>
                            <m:oMathPara xmlns:m="http://schemas.openxmlformats.org/officeDocument/2006/math">
                              <m:oMathParaPr>
                                <m:jc m:val="centerGroup"/>
                              </m:oMathParaPr>
                              <m:oMath xmlns:m="http://schemas.openxmlformats.org/officeDocument/2006/math">
                                <m:r>
                                  <a:rPr lang="en-US" sz="1400" kern="100">
                                    <a:effectLst/>
                                    <a:latin typeface="Cambria Math" panose="02040503050406030204" pitchFamily="18" charset="0"/>
                                  </a:rPr>
                                  <m:t>~</m:t>
                                </m:r>
                                <m:sSup>
                                  <m:sSupPr>
                                    <m:ctrlPr>
                                      <a:rPr lang="ko-KR" sz="1400" i="1" kern="100">
                                        <a:effectLst/>
                                        <a:latin typeface="Cambria Math" panose="02040503050406030204" pitchFamily="18" charset="0"/>
                                      </a:rPr>
                                    </m:ctrlPr>
                                  </m:sSupPr>
                                  <m:e>
                                    <m:r>
                                      <a:rPr lang="en-US" sz="1400" kern="100">
                                        <a:effectLst/>
                                        <a:latin typeface="Cambria Math" panose="02040503050406030204" pitchFamily="18" charset="0"/>
                                      </a:rPr>
                                      <m:t>10</m:t>
                                    </m:r>
                                  </m:e>
                                  <m:sup>
                                    <m:r>
                                      <a:rPr lang="en-US" sz="1400" kern="100">
                                        <a:effectLst/>
                                        <a:latin typeface="Cambria Math" panose="02040503050406030204" pitchFamily="18" charset="0"/>
                                      </a:rPr>
                                      <m:t>−8</m:t>
                                    </m:r>
                                  </m:sup>
                                </m:sSup>
                              </m:oMath>
                            </m:oMathPara>
                          </a14:m>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Not specified</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tc>
                    <a:extLst>
                      <a:ext uri="{0D108BD9-81ED-4DB2-BD59-A6C34878D82A}">
                        <a16:rowId xmlns:a16="http://schemas.microsoft.com/office/drawing/2014/main" val="3920140778"/>
                      </a:ext>
                    </a:extLst>
                  </a:tr>
                </a:tbl>
              </a:graphicData>
            </a:graphic>
          </p:graphicFrame>
        </mc:Choice>
        <mc:Fallback xmlns="">
          <p:graphicFrame>
            <p:nvGraphicFramePr>
              <p:cNvPr id="12" name="표 11">
                <a:extLst>
                  <a:ext uri="{FF2B5EF4-FFF2-40B4-BE49-F238E27FC236}">
                    <a16:creationId xmlns:a16="http://schemas.microsoft.com/office/drawing/2014/main" id="{1D45510D-C559-4468-8E70-19C89A6EDCFF}"/>
                  </a:ext>
                </a:extLst>
              </p:cNvPr>
              <p:cNvGraphicFramePr>
                <a:graphicFrameLocks noGrp="1"/>
              </p:cNvGraphicFramePr>
              <p:nvPr>
                <p:extLst>
                  <p:ext uri="{D42A27DB-BD31-4B8C-83A1-F6EECF244321}">
                    <p14:modId xmlns:p14="http://schemas.microsoft.com/office/powerpoint/2010/main" val="575126476"/>
                  </p:ext>
                </p:extLst>
              </p:nvPr>
            </p:nvGraphicFramePr>
            <p:xfrm>
              <a:off x="195943" y="1396453"/>
              <a:ext cx="8658808" cy="4702406"/>
            </p:xfrm>
            <a:graphic>
              <a:graphicData uri="http://schemas.openxmlformats.org/drawingml/2006/table">
                <a:tbl>
                  <a:tblPr firstRow="1" firstCol="1" bandRow="1">
                    <a:tableStyleId>{5C22544A-7EE6-4342-B048-85BDC9FD1C3A}</a:tableStyleId>
                  </a:tblPr>
                  <a:tblGrid>
                    <a:gridCol w="1190730">
                      <a:extLst>
                        <a:ext uri="{9D8B030D-6E8A-4147-A177-3AD203B41FA5}">
                          <a16:colId xmlns:a16="http://schemas.microsoft.com/office/drawing/2014/main" val="1791360078"/>
                        </a:ext>
                      </a:extLst>
                    </a:gridCol>
                    <a:gridCol w="753626">
                      <a:extLst>
                        <a:ext uri="{9D8B030D-6E8A-4147-A177-3AD203B41FA5}">
                          <a16:colId xmlns:a16="http://schemas.microsoft.com/office/drawing/2014/main" val="1868741933"/>
                        </a:ext>
                      </a:extLst>
                    </a:gridCol>
                    <a:gridCol w="2451798">
                      <a:extLst>
                        <a:ext uri="{9D8B030D-6E8A-4147-A177-3AD203B41FA5}">
                          <a16:colId xmlns:a16="http://schemas.microsoft.com/office/drawing/2014/main" val="3965154582"/>
                        </a:ext>
                      </a:extLst>
                    </a:gridCol>
                    <a:gridCol w="1758461">
                      <a:extLst>
                        <a:ext uri="{9D8B030D-6E8A-4147-A177-3AD203B41FA5}">
                          <a16:colId xmlns:a16="http://schemas.microsoft.com/office/drawing/2014/main" val="3522693985"/>
                        </a:ext>
                      </a:extLst>
                    </a:gridCol>
                    <a:gridCol w="1155561">
                      <a:extLst>
                        <a:ext uri="{9D8B030D-6E8A-4147-A177-3AD203B41FA5}">
                          <a16:colId xmlns:a16="http://schemas.microsoft.com/office/drawing/2014/main" val="278323528"/>
                        </a:ext>
                      </a:extLst>
                    </a:gridCol>
                    <a:gridCol w="1348632">
                      <a:extLst>
                        <a:ext uri="{9D8B030D-6E8A-4147-A177-3AD203B41FA5}">
                          <a16:colId xmlns:a16="http://schemas.microsoft.com/office/drawing/2014/main" val="3667673440"/>
                        </a:ext>
                      </a:extLst>
                    </a:gridCol>
                  </a:tblGrid>
                  <a:tr h="212979">
                    <a:tc rowSpan="2" gridSpan="2">
                      <a:txBody>
                        <a:bodyPr/>
                        <a:lstStyle/>
                        <a:p>
                          <a:pPr algn="l"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 </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rowSpan="2" hMerge="1">
                      <a:txBody>
                        <a:bodyPr/>
                        <a:lstStyle/>
                        <a:p>
                          <a:pPr latinLnBrk="1"/>
                          <a:endParaRPr lang="ko-KR" altLang="en-US"/>
                        </a:p>
                      </a:txBody>
                      <a:tcPr/>
                    </a:tc>
                    <a:tc rowSpan="2">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VR HMD Requirements</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3">
                      <a:txBody>
                        <a:bodyPr/>
                        <a:lstStyle/>
                        <a:p>
                          <a:pPr marL="0" algn="ctr" defTabSz="914400" rtl="0" eaLnBrk="1" latinLnBrk="1" hangingPunct="1">
                            <a:lnSpc>
                              <a:spcPct val="107000"/>
                            </a:lnSpc>
                            <a:spcAft>
                              <a:spcPts val="0"/>
                            </a:spcAft>
                          </a:pPr>
                          <a:r>
                            <a:rPr lang="en-US" sz="1400" b="1" kern="100" dirty="0">
                              <a:solidFill>
                                <a:schemeClr val="lt1"/>
                              </a:solidFill>
                              <a:effectLst/>
                              <a:latin typeface="Times New Roman" panose="02020603050405020304" pitchFamily="18" charset="0"/>
                              <a:ea typeface="+mn-ea"/>
                              <a:cs typeface="Times New Roman" panose="02020603050405020304" pitchFamily="18" charset="0"/>
                            </a:rPr>
                            <a:t>Capabilities</a:t>
                          </a:r>
                          <a:endParaRPr lang="ko-KR" altLang="en-US" sz="1400" b="1" kern="100" dirty="0">
                            <a:solidFill>
                              <a:schemeClr val="lt1"/>
                            </a:solidFill>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3064088558"/>
                      </a:ext>
                    </a:extLst>
                  </a:tr>
                  <a:tr h="224118">
                    <a:tc gridSpan="2" vMerge="1">
                      <a:txBody>
                        <a:bodyPr/>
                        <a:lstStyle/>
                        <a:p>
                          <a:pPr latinLnBrk="1"/>
                          <a:endParaRPr lang="ko-KR" altLang="en-US"/>
                        </a:p>
                      </a:txBody>
                      <a:tcPr/>
                    </a:tc>
                    <a:tc hMerge="1" vMerge="1">
                      <a:txBody>
                        <a:bodyPr/>
                        <a:lstStyle/>
                        <a:p>
                          <a:pPr latinLnBrk="1"/>
                          <a:endParaRPr lang="ko-KR" altLang="en-US"/>
                        </a:p>
                      </a:txBody>
                      <a:tcPr/>
                    </a:tc>
                    <a:tc vMerge="1">
                      <a:txBody>
                        <a:bodyPr/>
                        <a:lstStyle/>
                        <a:p>
                          <a:pPr latinLnBrk="1"/>
                          <a:endParaRPr lang="ko-KR" altLang="en-US"/>
                        </a:p>
                      </a:txBody>
                      <a:tcPr/>
                    </a:tc>
                    <a:tc>
                      <a:txBody>
                        <a:bodyPr/>
                        <a:lstStyle/>
                        <a:p>
                          <a:pPr marL="0" algn="ctr" defTabSz="914400" rtl="0" eaLnBrk="1" latinLnBrk="1" hangingPunct="1">
                            <a:lnSpc>
                              <a:spcPct val="107000"/>
                            </a:lnSpc>
                            <a:spcAft>
                              <a:spcPts val="0"/>
                            </a:spcAft>
                          </a:pPr>
                          <a:r>
                            <a:rPr lang="en-US" sz="1400" b="1" kern="100" dirty="0">
                              <a:solidFill>
                                <a:schemeClr val="lt1"/>
                              </a:solidFill>
                              <a:effectLst/>
                              <a:latin typeface="Times New Roman" panose="02020603050405020304" pitchFamily="18" charset="0"/>
                              <a:ea typeface="+mn-ea"/>
                              <a:cs typeface="Times New Roman" panose="02020603050405020304" pitchFamily="18" charset="0"/>
                            </a:rPr>
                            <a:t>802.11ax</a:t>
                          </a:r>
                          <a:endParaRPr lang="ko-KR" altLang="en-US" sz="1400" b="1" kern="100" dirty="0">
                            <a:solidFill>
                              <a:schemeClr val="lt1"/>
                            </a:solidFill>
                            <a:effectLst/>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914400" rtl="0" eaLnBrk="1" latinLnBrk="1" hangingPunct="1">
                            <a:lnSpc>
                              <a:spcPct val="107000"/>
                            </a:lnSpc>
                            <a:spcAft>
                              <a:spcPts val="0"/>
                            </a:spcAft>
                          </a:pPr>
                          <a:r>
                            <a:rPr lang="en-US" sz="1400" b="1" kern="100" dirty="0">
                              <a:solidFill>
                                <a:schemeClr val="lt1"/>
                              </a:solidFill>
                              <a:effectLst/>
                              <a:latin typeface="Times New Roman" panose="02020603050405020304" pitchFamily="18" charset="0"/>
                              <a:ea typeface="+mn-ea"/>
                              <a:cs typeface="Times New Roman" panose="02020603050405020304" pitchFamily="18" charset="0"/>
                            </a:rPr>
                            <a:t>802.11ay</a:t>
                          </a:r>
                          <a:endParaRPr lang="ko-KR" altLang="en-US" sz="1400" b="1" kern="100" dirty="0">
                            <a:solidFill>
                              <a:schemeClr val="lt1"/>
                            </a:solidFill>
                            <a:effectLst/>
                            <a:latin typeface="Times New Roman" panose="02020603050405020304" pitchFamily="18" charset="0"/>
                            <a:ea typeface="+mn-ea"/>
                            <a:cs typeface="Times New Roman" panose="02020603050405020304" pitchFamily="18" charset="0"/>
                          </a:endParaRPr>
                        </a:p>
                      </a:txBody>
                      <a:tcPr marL="51435" marR="51435" marT="0"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914400" rtl="0" eaLnBrk="1" latinLnBrk="1" hangingPunct="1">
                            <a:lnSpc>
                              <a:spcPct val="107000"/>
                            </a:lnSpc>
                            <a:spcAft>
                              <a:spcPts val="0"/>
                            </a:spcAft>
                          </a:pPr>
                          <a:r>
                            <a:rPr lang="en-US" sz="1400" b="1" kern="100" dirty="0">
                              <a:solidFill>
                                <a:schemeClr val="lt1"/>
                              </a:solidFill>
                              <a:effectLst/>
                              <a:latin typeface="Times New Roman" panose="02020603050405020304" pitchFamily="18" charset="0"/>
                              <a:ea typeface="+mn-ea"/>
                              <a:cs typeface="Times New Roman" panose="02020603050405020304" pitchFamily="18" charset="0"/>
                            </a:rPr>
                            <a:t>IMT-2020</a:t>
                          </a:r>
                          <a:endParaRPr lang="ko-KR" altLang="en-US" sz="1400" b="1" kern="100" dirty="0">
                            <a:solidFill>
                              <a:schemeClr val="lt1"/>
                            </a:solidFill>
                            <a:effectLst/>
                            <a:latin typeface="Times New Roman" panose="02020603050405020304" pitchFamily="18" charset="0"/>
                            <a:ea typeface="+mn-ea"/>
                            <a:cs typeface="Times New Roman" panose="02020603050405020304" pitchFamily="18" charset="0"/>
                          </a:endParaRPr>
                        </a:p>
                      </a:txBody>
                      <a:tcPr marL="51435" marR="51435" marT="0"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4160749752"/>
                      </a:ext>
                    </a:extLst>
                  </a:tr>
                  <a:tr h="1126109">
                    <a:tc gridSpan="2">
                      <a:txBody>
                        <a:bodyPr/>
                        <a:lstStyle/>
                        <a:p>
                          <a:pPr algn="l"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Data transmission rate</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hMerge="1">
                      <a:txBody>
                        <a:bodyPr/>
                        <a:lstStyle/>
                        <a:p>
                          <a:pPr latinLnBrk="1"/>
                          <a:endParaRPr lang="ko-KR" altLang="en-US"/>
                        </a:p>
                      </a:txBody>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 20 Gbps</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~10 Gbps </a:t>
                          </a:r>
                        </a:p>
                        <a:p>
                          <a:pPr algn="ctr" latinLnBrk="1">
                            <a:lnSpc>
                              <a:spcPct val="107000"/>
                            </a:lnSpc>
                            <a:spcAft>
                              <a:spcPts val="0"/>
                            </a:spcAft>
                          </a:pPr>
                          <a:endParaRPr lang="en-US" sz="1400" kern="100" dirty="0">
                            <a:effectLst/>
                            <a:latin typeface="Times New Roman" panose="02020603050405020304" pitchFamily="18" charset="0"/>
                            <a:cs typeface="Times New Roman" panose="02020603050405020304" pitchFamily="18" charset="0"/>
                          </a:endParaRPr>
                        </a:p>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(at least 4 times </a:t>
                          </a:r>
                        </a:p>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improvement </a:t>
                          </a:r>
                        </a:p>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over 802.11ac)</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~100 Gbps</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lnT w="38100" cap="flat" cmpd="sng" algn="ctr">
                          <a:solidFill>
                            <a:schemeClr val="bg1"/>
                          </a:solidFill>
                          <a:prstDash val="solid"/>
                          <a:round/>
                          <a:headEnd type="none" w="med" len="med"/>
                          <a:tailEnd type="none" w="med" len="med"/>
                        </a:lnT>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20 Gbps peak,</a:t>
                          </a:r>
                          <a:endParaRPr lang="ko-KR" sz="1400" kern="100" dirty="0">
                            <a:effectLst/>
                            <a:latin typeface="Times New Roman" panose="02020603050405020304" pitchFamily="18" charset="0"/>
                            <a:cs typeface="Times New Roman" panose="02020603050405020304" pitchFamily="18" charset="0"/>
                          </a:endParaRPr>
                        </a:p>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100 Mbps</a:t>
                          </a:r>
                        </a:p>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user-experience </a:t>
                          </a:r>
                          <a:br>
                            <a:rPr lang="en-US" sz="1400" kern="100" dirty="0">
                              <a:effectLst/>
                              <a:latin typeface="Times New Roman" panose="02020603050405020304" pitchFamily="18" charset="0"/>
                              <a:cs typeface="Times New Roman" panose="02020603050405020304" pitchFamily="18" charset="0"/>
                            </a:rPr>
                          </a:br>
                          <a:r>
                            <a:rPr lang="en-US" sz="1400" kern="100" dirty="0">
                              <a:effectLst/>
                              <a:latin typeface="Times New Roman" panose="02020603050405020304" pitchFamily="18" charset="0"/>
                              <a:cs typeface="Times New Roman" panose="02020603050405020304" pitchFamily="18" charset="0"/>
                            </a:rPr>
                            <a:t>data rate</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170154504"/>
                      </a:ext>
                    </a:extLst>
                  </a:tr>
                  <a:tr h="1329584">
                    <a:tc gridSpan="2">
                      <a:txBody>
                        <a:bodyPr/>
                        <a:lstStyle/>
                        <a:p>
                          <a:pPr algn="l" latinLnBrk="1">
                            <a:lnSpc>
                              <a:spcPct val="107000"/>
                            </a:lnSpc>
                            <a:spcAft>
                              <a:spcPts val="0"/>
                            </a:spcAft>
                          </a:pPr>
                          <a:r>
                            <a:rPr lang="en-US" sz="1400" kern="100">
                              <a:effectLst/>
                              <a:latin typeface="Times New Roman" panose="02020603050405020304" pitchFamily="18" charset="0"/>
                              <a:cs typeface="Times New Roman" panose="02020603050405020304" pitchFamily="18" charset="0"/>
                            </a:rPr>
                            <a:t>Latency</a:t>
                          </a:r>
                          <a:endParaRPr lang="ko-KR" sz="1400" kern="1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lnR w="38100" cap="flat" cmpd="sng" algn="ctr">
                          <a:solidFill>
                            <a:schemeClr val="bg1"/>
                          </a:solidFill>
                          <a:prstDash val="solid"/>
                          <a:round/>
                          <a:headEnd type="none" w="med" len="med"/>
                          <a:tailEnd type="none" w="med" len="med"/>
                        </a:lnR>
                      </a:tcPr>
                    </a:tc>
                    <a:tc hMerge="1">
                      <a:txBody>
                        <a:bodyPr/>
                        <a:lstStyle/>
                        <a:p>
                          <a:pPr latinLnBrk="1"/>
                          <a:endParaRPr lang="ko-KR" altLang="en-US"/>
                        </a:p>
                      </a:txBody>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 5 </a:t>
                          </a:r>
                          <a:r>
                            <a:rPr lang="en-US" sz="1400" kern="100" dirty="0" err="1">
                              <a:effectLst/>
                              <a:latin typeface="Times New Roman" panose="02020603050405020304" pitchFamily="18" charset="0"/>
                              <a:cs typeface="Times New Roman" panose="02020603050405020304" pitchFamily="18" charset="0"/>
                            </a:rPr>
                            <a:t>ms</a:t>
                          </a:r>
                          <a:r>
                            <a:rPr lang="en-US" sz="1400" kern="100" dirty="0">
                              <a:effectLst/>
                              <a:latin typeface="Times New Roman" panose="02020603050405020304" pitchFamily="18" charset="0"/>
                              <a:cs typeface="Times New Roman" panose="02020603050405020304" pitchFamily="18" charset="0"/>
                            </a:rPr>
                            <a:t> (at wireless medium),</a:t>
                          </a:r>
                          <a:endParaRPr lang="ko-KR" sz="1400" kern="100" dirty="0">
                            <a:effectLst/>
                            <a:latin typeface="Times New Roman" panose="02020603050405020304" pitchFamily="18" charset="0"/>
                            <a:cs typeface="Times New Roman" panose="02020603050405020304" pitchFamily="18" charset="0"/>
                          </a:endParaRPr>
                        </a:p>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20 </a:t>
                          </a:r>
                          <a:r>
                            <a:rPr lang="en-US" sz="1400" kern="100" dirty="0" err="1">
                              <a:effectLst/>
                              <a:latin typeface="Times New Roman" panose="02020603050405020304" pitchFamily="18" charset="0"/>
                              <a:cs typeface="Times New Roman" panose="02020603050405020304" pitchFamily="18" charset="0"/>
                            </a:rPr>
                            <a:t>ms</a:t>
                          </a:r>
                          <a:r>
                            <a:rPr lang="en-US" sz="1400" kern="100" dirty="0">
                              <a:effectLst/>
                              <a:latin typeface="Times New Roman" panose="02020603050405020304" pitchFamily="18" charset="0"/>
                              <a:cs typeface="Times New Roman" panose="02020603050405020304" pitchFamily="18" charset="0"/>
                            </a:rPr>
                            <a:t> (motion-to-photon/audio)</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latinLnBrk="1">
                            <a:lnSpc>
                              <a:spcPct val="107000"/>
                            </a:lnSpc>
                            <a:spcAft>
                              <a:spcPts val="0"/>
                            </a:spcAft>
                          </a:pPr>
                          <a:r>
                            <a:rPr lang="ko-KR" sz="1400" kern="100" dirty="0">
                              <a:effectLst/>
                              <a:latin typeface="Times New Roman" panose="02020603050405020304" pitchFamily="18" charset="0"/>
                              <a:cs typeface="Times New Roman" panose="02020603050405020304" pitchFamily="18" charset="0"/>
                            </a:rPr>
                            <a:t>“</a:t>
                          </a:r>
                          <a:r>
                            <a:rPr lang="en-US" sz="1400" kern="100" dirty="0">
                              <a:effectLst/>
                              <a:latin typeface="Times New Roman" panose="02020603050405020304" pitchFamily="18" charset="0"/>
                              <a:cs typeface="Times New Roman" panose="02020603050405020304" pitchFamily="18" charset="0"/>
                            </a:rPr>
                            <a:t>A desirable level to </a:t>
                          </a:r>
                          <a:br>
                            <a:rPr lang="en-US" sz="1400" kern="100" dirty="0">
                              <a:effectLst/>
                              <a:latin typeface="Times New Roman" panose="02020603050405020304" pitchFamily="18" charset="0"/>
                              <a:cs typeface="Times New Roman" panose="02020603050405020304" pitchFamily="18" charset="0"/>
                            </a:rPr>
                          </a:br>
                          <a:r>
                            <a:rPr lang="en-US" sz="1400" kern="100" dirty="0">
                              <a:effectLst/>
                              <a:latin typeface="Times New Roman" panose="02020603050405020304" pitchFamily="18" charset="0"/>
                              <a:cs typeface="Times New Roman" panose="02020603050405020304" pitchFamily="18" charset="0"/>
                            </a:rPr>
                            <a:t>meet QoS</a:t>
                          </a:r>
                          <a:br>
                            <a:rPr lang="en-US" sz="1400" kern="100" dirty="0">
                              <a:effectLst/>
                              <a:latin typeface="Times New Roman" panose="02020603050405020304" pitchFamily="18" charset="0"/>
                              <a:cs typeface="Times New Roman" panose="02020603050405020304" pitchFamily="18" charset="0"/>
                            </a:rPr>
                          </a:br>
                          <a:r>
                            <a:rPr lang="en-US" sz="1400" kern="100" dirty="0">
                              <a:effectLst/>
                              <a:latin typeface="Times New Roman" panose="02020603050405020304" pitchFamily="18" charset="0"/>
                              <a:cs typeface="Times New Roman" panose="02020603050405020304" pitchFamily="18" charset="0"/>
                            </a:rPr>
                            <a:t> requirements </a:t>
                          </a:r>
                        </a:p>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in high dense </a:t>
                          </a:r>
                        </a:p>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deployment scenario”</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10 </a:t>
                          </a:r>
                          <a:r>
                            <a:rPr lang="en-US" sz="1400" kern="100" dirty="0" err="1">
                              <a:effectLst/>
                              <a:latin typeface="Times New Roman" panose="02020603050405020304" pitchFamily="18" charset="0"/>
                              <a:cs typeface="Times New Roman" panose="02020603050405020304" pitchFamily="18" charset="0"/>
                            </a:rPr>
                            <a:t>ms</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1 </a:t>
                          </a:r>
                          <a:r>
                            <a:rPr lang="en-US" sz="1400" kern="100" dirty="0" err="1">
                              <a:effectLst/>
                              <a:latin typeface="Times New Roman" panose="02020603050405020304" pitchFamily="18" charset="0"/>
                              <a:cs typeface="Times New Roman" panose="02020603050405020304" pitchFamily="18" charset="0"/>
                            </a:rPr>
                            <a:t>ms</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tc>
                    <a:extLst>
                      <a:ext uri="{0D108BD9-81ED-4DB2-BD59-A6C34878D82A}">
                        <a16:rowId xmlns:a16="http://schemas.microsoft.com/office/drawing/2014/main" val="1903094764"/>
                      </a:ext>
                    </a:extLst>
                  </a:tr>
                  <a:tr h="275301">
                    <a:tc gridSpan="2">
                      <a:txBody>
                        <a:bodyPr/>
                        <a:lstStyle/>
                        <a:p>
                          <a:pPr algn="l"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Jitter</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lnR w="38100" cap="flat" cmpd="sng" algn="ctr">
                          <a:solidFill>
                            <a:schemeClr val="bg1"/>
                          </a:solidFill>
                          <a:prstDash val="solid"/>
                          <a:round/>
                          <a:headEnd type="none" w="med" len="med"/>
                          <a:tailEnd type="none" w="med" len="med"/>
                        </a:lnR>
                      </a:tcPr>
                    </a:tc>
                    <a:tc hMerge="1">
                      <a:txBody>
                        <a:bodyPr/>
                        <a:lstStyle/>
                        <a:p>
                          <a:pPr latinLnBrk="1"/>
                          <a:endParaRPr lang="ko-KR" altLang="en-US"/>
                        </a:p>
                      </a:txBody>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&lt; 5 </a:t>
                          </a:r>
                          <a:r>
                            <a:rPr lang="en-US" sz="1400" kern="100" dirty="0" err="1">
                              <a:effectLst/>
                              <a:latin typeface="Times New Roman" panose="02020603050405020304" pitchFamily="18" charset="0"/>
                              <a:cs typeface="Times New Roman" panose="02020603050405020304" pitchFamily="18" charset="0"/>
                            </a:rPr>
                            <a:t>ms</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Not specified</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tcPr>
                    </a:tc>
                    <a:tc>
                      <a:txBody>
                        <a:bodyPr/>
                        <a:lstStyle/>
                        <a:p>
                          <a:pPr algn="ctr" latinLnBrk="1">
                            <a:lnSpc>
                              <a:spcPct val="107000"/>
                            </a:lnSpc>
                            <a:spcAft>
                              <a:spcPts val="0"/>
                            </a:spcAft>
                          </a:pPr>
                          <a:r>
                            <a:rPr lang="en-US" sz="1400" kern="100">
                              <a:effectLst/>
                              <a:latin typeface="Times New Roman" panose="02020603050405020304" pitchFamily="18" charset="0"/>
                              <a:cs typeface="Times New Roman" panose="02020603050405020304" pitchFamily="18" charset="0"/>
                            </a:rPr>
                            <a:t>Not specified</a:t>
                          </a:r>
                          <a:endParaRPr lang="ko-KR" sz="1400" kern="1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Not specified</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tc>
                    <a:extLst>
                      <a:ext uri="{0D108BD9-81ED-4DB2-BD59-A6C34878D82A}">
                        <a16:rowId xmlns:a16="http://schemas.microsoft.com/office/drawing/2014/main" val="2191249139"/>
                      </a:ext>
                    </a:extLst>
                  </a:tr>
                  <a:tr h="275301">
                    <a:tc rowSpan="2">
                      <a:txBody>
                        <a:bodyPr/>
                        <a:lstStyle/>
                        <a:p>
                          <a:pPr algn="l"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Transmission </a:t>
                          </a:r>
                          <a:br>
                            <a:rPr lang="en-US" sz="1400" kern="100" dirty="0">
                              <a:effectLst/>
                              <a:latin typeface="Times New Roman" panose="02020603050405020304" pitchFamily="18" charset="0"/>
                              <a:cs typeface="Times New Roman" panose="02020603050405020304" pitchFamily="18" charset="0"/>
                            </a:rPr>
                          </a:br>
                          <a:r>
                            <a:rPr lang="en-US" sz="1400" kern="100" dirty="0">
                              <a:effectLst/>
                              <a:latin typeface="Times New Roman" panose="02020603050405020304" pitchFamily="18" charset="0"/>
                              <a:cs typeface="Times New Roman" panose="02020603050405020304" pitchFamily="18" charset="0"/>
                            </a:rPr>
                            <a:t>range</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tc>
                    <a:tc>
                      <a:txBody>
                        <a:bodyPr/>
                        <a:lstStyle/>
                        <a:p>
                          <a:pPr algn="l" latinLnBrk="1">
                            <a:lnSpc>
                              <a:spcPct val="107000"/>
                            </a:lnSpc>
                            <a:spcAft>
                              <a:spcPts val="0"/>
                            </a:spcAft>
                          </a:pPr>
                          <a:r>
                            <a:rPr lang="en-US" sz="1400" kern="100" dirty="0">
                              <a:solidFill>
                                <a:schemeClr val="bg1"/>
                              </a:solidFill>
                              <a:effectLst/>
                              <a:latin typeface="Times New Roman" panose="02020603050405020304" pitchFamily="18" charset="0"/>
                              <a:cs typeface="Times New Roman" panose="02020603050405020304" pitchFamily="18" charset="0"/>
                            </a:rPr>
                            <a:t>Indoor</a:t>
                          </a:r>
                          <a:endParaRPr lang="ko-KR" sz="14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5 m</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rowSpan="2">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Not specified</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tcPr>
                    </a:tc>
                    <a:tc>
                      <a:txBody>
                        <a:bodyPr/>
                        <a:lstStyle/>
                        <a:p>
                          <a:pPr algn="ctr" latinLnBrk="1">
                            <a:lnSpc>
                              <a:spcPct val="107000"/>
                            </a:lnSpc>
                            <a:spcAft>
                              <a:spcPts val="0"/>
                            </a:spcAft>
                          </a:pPr>
                          <a:r>
                            <a:rPr lang="en-US" sz="1400" kern="100">
                              <a:effectLst/>
                              <a:latin typeface="Times New Roman" panose="02020603050405020304" pitchFamily="18" charset="0"/>
                              <a:cs typeface="Times New Roman" panose="02020603050405020304" pitchFamily="18" charset="0"/>
                            </a:rPr>
                            <a:t>10 m indoor</a:t>
                          </a:r>
                          <a:endParaRPr lang="ko-KR" sz="1400" kern="1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tc>
                    <a:tc rowSpan="2">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Not specified</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tc>
                    <a:extLst>
                      <a:ext uri="{0D108BD9-81ED-4DB2-BD59-A6C34878D82A}">
                        <a16:rowId xmlns:a16="http://schemas.microsoft.com/office/drawing/2014/main" val="1635854896"/>
                      </a:ext>
                    </a:extLst>
                  </a:tr>
                  <a:tr h="275301">
                    <a:tc vMerge="1">
                      <a:txBody>
                        <a:bodyPr/>
                        <a:lstStyle/>
                        <a:p>
                          <a:pPr latinLnBrk="1"/>
                          <a:endParaRPr lang="ko-KR" altLang="en-US"/>
                        </a:p>
                      </a:txBody>
                      <a:tcPr/>
                    </a:tc>
                    <a:tc>
                      <a:txBody>
                        <a:bodyPr/>
                        <a:lstStyle/>
                        <a:p>
                          <a:pPr algn="l" latinLnBrk="1">
                            <a:lnSpc>
                              <a:spcPct val="107000"/>
                            </a:lnSpc>
                            <a:spcAft>
                              <a:spcPts val="0"/>
                            </a:spcAft>
                          </a:pPr>
                          <a:r>
                            <a:rPr lang="en-US" sz="1400" kern="100" dirty="0">
                              <a:solidFill>
                                <a:schemeClr val="bg1"/>
                              </a:solidFill>
                              <a:effectLst/>
                              <a:latin typeface="Times New Roman" panose="02020603050405020304" pitchFamily="18" charset="0"/>
                              <a:cs typeface="Times New Roman" panose="02020603050405020304" pitchFamily="18" charset="0"/>
                            </a:rPr>
                            <a:t>Outdoor</a:t>
                          </a:r>
                          <a:endParaRPr lang="ko-KR" sz="14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Several hundred meters</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vMerge="1">
                      <a:txBody>
                        <a:bodyPr/>
                        <a:lstStyle/>
                        <a:p>
                          <a:pPr latinLnBrk="1"/>
                          <a:endParaRPr lang="ko-KR" altLang="en-US"/>
                        </a:p>
                      </a:txBody>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100 m outdoor</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tc>
                    <a:tc vMerge="1">
                      <a:txBody>
                        <a:bodyPr/>
                        <a:lstStyle/>
                        <a:p>
                          <a:pPr latinLnBrk="1"/>
                          <a:endParaRPr lang="ko-KR" altLang="en-US"/>
                        </a:p>
                      </a:txBody>
                      <a:tcPr/>
                    </a:tc>
                    <a:extLst>
                      <a:ext uri="{0D108BD9-81ED-4DB2-BD59-A6C34878D82A}">
                        <a16:rowId xmlns:a16="http://schemas.microsoft.com/office/drawing/2014/main" val="2275161992"/>
                      </a:ext>
                    </a:extLst>
                  </a:tr>
                  <a:tr h="433111">
                    <a:tc rowSpan="2">
                      <a:txBody>
                        <a:bodyPr/>
                        <a:lstStyle/>
                        <a:p>
                          <a:pPr algn="l" latinLnBrk="1">
                            <a:lnSpc>
                              <a:spcPct val="107000"/>
                            </a:lnSpc>
                            <a:spcAft>
                              <a:spcPts val="0"/>
                            </a:spcAft>
                          </a:pPr>
                          <a:r>
                            <a:rPr lang="en-US" sz="1400" kern="100">
                              <a:effectLst/>
                              <a:latin typeface="Times New Roman" panose="02020603050405020304" pitchFamily="18" charset="0"/>
                              <a:cs typeface="Times New Roman" panose="02020603050405020304" pitchFamily="18" charset="0"/>
                            </a:rPr>
                            <a:t>Mobility</a:t>
                          </a:r>
                          <a:endParaRPr lang="ko-KR" sz="1400" kern="1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tc>
                    <a:tc>
                      <a:txBody>
                        <a:bodyPr/>
                        <a:lstStyle/>
                        <a:p>
                          <a:pPr algn="l" latinLnBrk="1">
                            <a:lnSpc>
                              <a:spcPct val="107000"/>
                            </a:lnSpc>
                            <a:spcAft>
                              <a:spcPts val="0"/>
                            </a:spcAft>
                          </a:pPr>
                          <a:r>
                            <a:rPr lang="en-US" sz="1400" kern="100" dirty="0">
                              <a:solidFill>
                                <a:schemeClr val="bg1"/>
                              </a:solidFill>
                              <a:effectLst/>
                              <a:latin typeface="Times New Roman" panose="02020603050405020304" pitchFamily="18" charset="0"/>
                              <a:cs typeface="Times New Roman" panose="02020603050405020304" pitchFamily="18" charset="0"/>
                            </a:rPr>
                            <a:t>Indoor</a:t>
                          </a:r>
                          <a:endParaRPr lang="ko-KR" sz="14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Pedestrian speed &lt; 4 km/h</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rowSpan="2">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Not specified</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tcPr>
                    </a:tc>
                    <a:tc rowSpan="2">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3 km/h</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tc>
                    <a:tc rowSpan="2">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500 km/h</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tc>
                    <a:extLst>
                      <a:ext uri="{0D108BD9-81ED-4DB2-BD59-A6C34878D82A}">
                        <a16:rowId xmlns:a16="http://schemas.microsoft.com/office/drawing/2014/main" val="850684467"/>
                      </a:ext>
                    </a:extLst>
                  </a:tr>
                  <a:tr h="275301">
                    <a:tc vMerge="1">
                      <a:txBody>
                        <a:bodyPr/>
                        <a:lstStyle/>
                        <a:p>
                          <a:pPr latinLnBrk="1"/>
                          <a:endParaRPr lang="ko-KR" altLang="en-US"/>
                        </a:p>
                      </a:txBody>
                      <a:tcPr/>
                    </a:tc>
                    <a:tc>
                      <a:txBody>
                        <a:bodyPr/>
                        <a:lstStyle/>
                        <a:p>
                          <a:pPr algn="l" latinLnBrk="1">
                            <a:lnSpc>
                              <a:spcPct val="107000"/>
                            </a:lnSpc>
                            <a:spcAft>
                              <a:spcPts val="0"/>
                            </a:spcAft>
                          </a:pPr>
                          <a:r>
                            <a:rPr lang="en-US" sz="1400" kern="100" dirty="0">
                              <a:solidFill>
                                <a:schemeClr val="bg1"/>
                              </a:solidFill>
                              <a:effectLst/>
                              <a:latin typeface="Times New Roman" panose="02020603050405020304" pitchFamily="18" charset="0"/>
                              <a:cs typeface="Times New Roman" panose="02020603050405020304" pitchFamily="18" charset="0"/>
                            </a:rPr>
                            <a:t>Outdoor</a:t>
                          </a:r>
                          <a:endParaRPr lang="ko-KR" sz="14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200 km/h</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extLst>
                      <a:ext uri="{0D108BD9-81ED-4DB2-BD59-A6C34878D82A}">
                        <a16:rowId xmlns:a16="http://schemas.microsoft.com/office/drawing/2014/main" val="725379072"/>
                      </a:ext>
                    </a:extLst>
                  </a:tr>
                  <a:tr h="275301">
                    <a:tc gridSpan="2">
                      <a:txBody>
                        <a:bodyPr/>
                        <a:lstStyle/>
                        <a:p>
                          <a:pPr algn="l"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PER</a:t>
                          </a:r>
                          <a:r>
                            <a:rPr lang="en-US" sz="1400" kern="100" dirty="0">
                              <a:solidFill>
                                <a:schemeClr val="bg1"/>
                              </a:solidFill>
                              <a:effectLst/>
                              <a:latin typeface="Times New Roman" panose="02020603050405020304" pitchFamily="18" charset="0"/>
                              <a:cs typeface="Times New Roman" panose="02020603050405020304" pitchFamily="18" charset="0"/>
                            </a:rPr>
                            <a:t> </a:t>
                          </a:r>
                          <a:endParaRPr lang="ko-KR" sz="14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lnR w="38100" cap="flat" cmpd="sng" algn="ctr">
                          <a:solidFill>
                            <a:schemeClr val="bg1"/>
                          </a:solidFill>
                          <a:prstDash val="solid"/>
                          <a:round/>
                          <a:headEnd type="none" w="med" len="med"/>
                          <a:tailEnd type="none" w="med" len="med"/>
                        </a:lnR>
                      </a:tcPr>
                    </a:tc>
                    <a:tc hMerge="1">
                      <a:txBody>
                        <a:bodyPr/>
                        <a:lstStyle/>
                        <a:p>
                          <a:pPr algn="l" latinLnBrk="1">
                            <a:lnSpc>
                              <a:spcPct val="107000"/>
                            </a:lnSpc>
                            <a:spcAft>
                              <a:spcPts val="0"/>
                            </a:spcAft>
                          </a:pPr>
                          <a:endParaRPr lang="ko-KR" sz="12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solidFill>
                          <a:schemeClr val="accent1"/>
                        </a:solidFill>
                      </a:tcPr>
                    </a:tc>
                    <a:tc>
                      <a:txBody>
                        <a:bodyPr/>
                        <a:lstStyle/>
                        <a:p>
                          <a:endParaRPr lang="ko-KR"/>
                        </a:p>
                      </a:txBody>
                      <a:tcPr marL="51435" marR="51435"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blipFill>
                          <a:blip r:embed="rId2"/>
                          <a:stretch>
                            <a:fillRect l="-79602" t="-1635556" r="-175124" b="-26667"/>
                          </a:stretch>
                        </a:blipFill>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Not specified</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tcPr>
                    </a:tc>
                    <a:tc>
                      <a:txBody>
                        <a:bodyPr/>
                        <a:lstStyle/>
                        <a:p>
                          <a:endParaRPr lang="ko-KR"/>
                        </a:p>
                      </a:txBody>
                      <a:tcPr marL="51435" marR="51435" marT="0" marB="0" anchor="ctr">
                        <a:blipFill>
                          <a:blip r:embed="rId2"/>
                          <a:stretch>
                            <a:fillRect l="-532105" t="-1635556" r="-118421" b="-26667"/>
                          </a:stretch>
                        </a:blipFill>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Not specified</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1435" marR="51435" marT="0" marB="0" anchor="ctr"/>
                    </a:tc>
                    <a:extLst>
                      <a:ext uri="{0D108BD9-81ED-4DB2-BD59-A6C34878D82A}">
                        <a16:rowId xmlns:a16="http://schemas.microsoft.com/office/drawing/2014/main" val="3920140778"/>
                      </a:ext>
                    </a:extLst>
                  </a:tr>
                </a:tbl>
              </a:graphicData>
            </a:graphic>
          </p:graphicFrame>
        </mc:Fallback>
      </mc:AlternateContent>
    </p:spTree>
    <p:extLst>
      <p:ext uri="{BB962C8B-B14F-4D97-AF65-F5344CB8AC3E}">
        <p14:creationId xmlns:p14="http://schemas.microsoft.com/office/powerpoint/2010/main" val="1695351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55D2496-36CE-4382-B9BB-565C60D3E185}"/>
              </a:ext>
            </a:extLst>
          </p:cNvPr>
          <p:cNvSpPr>
            <a:spLocks noGrp="1"/>
          </p:cNvSpPr>
          <p:nvPr>
            <p:ph type="title"/>
          </p:nvPr>
        </p:nvSpPr>
        <p:spPr>
          <a:xfrm>
            <a:off x="269876" y="451674"/>
            <a:ext cx="8270875" cy="685800"/>
          </a:xfrm>
        </p:spPr>
        <p:txBody>
          <a:bodyPr/>
          <a:lstStyle/>
          <a:p>
            <a:r>
              <a:rPr lang="en-US" altLang="ko-KR" dirty="0"/>
              <a:t>Next Steps</a:t>
            </a:r>
            <a:endParaRPr lang="ko-KR" altLang="en-US" dirty="0"/>
          </a:p>
        </p:txBody>
      </p:sp>
      <p:sp>
        <p:nvSpPr>
          <p:cNvPr id="5" name="바닥글 개체 틀 4">
            <a:extLst>
              <a:ext uri="{FF2B5EF4-FFF2-40B4-BE49-F238E27FC236}">
                <a16:creationId xmlns:a16="http://schemas.microsoft.com/office/drawing/2014/main" id="{FB15591C-AD21-4DCF-A8AE-4EDC470EB8E6}"/>
              </a:ext>
            </a:extLst>
          </p:cNvPr>
          <p:cNvSpPr>
            <a:spLocks noGrp="1"/>
          </p:cNvSpPr>
          <p:nvPr>
            <p:ph type="ftr" sz="quarter" idx="10"/>
          </p:nvPr>
        </p:nvSpPr>
        <p:spPr/>
        <p:txBody>
          <a:bodyPr/>
          <a:lstStyle/>
          <a:p>
            <a:r>
              <a:rPr lang="en-US" altLang="ko-KR"/>
              <a:t>21-18-0073-00-0000</a:t>
            </a:r>
            <a:endParaRPr lang="ko-KR" altLang="en-US" dirty="0"/>
          </a:p>
        </p:txBody>
      </p:sp>
      <p:sp>
        <p:nvSpPr>
          <p:cNvPr id="6" name="슬라이드 번호 개체 틀 5">
            <a:extLst>
              <a:ext uri="{FF2B5EF4-FFF2-40B4-BE49-F238E27FC236}">
                <a16:creationId xmlns:a16="http://schemas.microsoft.com/office/drawing/2014/main" id="{EB3960F3-B787-4C81-9C51-AC0135643F02}"/>
              </a:ext>
            </a:extLst>
          </p:cNvPr>
          <p:cNvSpPr>
            <a:spLocks noGrp="1"/>
          </p:cNvSpPr>
          <p:nvPr>
            <p:ph type="sldNum" sz="quarter" idx="11"/>
          </p:nvPr>
        </p:nvSpPr>
        <p:spPr/>
        <p:txBody>
          <a:bodyPr/>
          <a:lstStyle/>
          <a:p>
            <a:fld id="{7415E7A1-C024-4955-BFDD-BFFB64410B76}" type="slidenum">
              <a:rPr lang="ko-KR" altLang="en-US" smtClean="0"/>
              <a:pPr/>
              <a:t>10</a:t>
            </a:fld>
            <a:endParaRPr lang="ko-KR" altLang="en-US"/>
          </a:p>
        </p:txBody>
      </p:sp>
      <p:sp>
        <p:nvSpPr>
          <p:cNvPr id="4" name="TextBox 3">
            <a:extLst>
              <a:ext uri="{FF2B5EF4-FFF2-40B4-BE49-F238E27FC236}">
                <a16:creationId xmlns:a16="http://schemas.microsoft.com/office/drawing/2014/main" id="{CB873462-968B-470C-9ABC-E4220627B46F}"/>
              </a:ext>
            </a:extLst>
          </p:cNvPr>
          <p:cNvSpPr txBox="1"/>
          <p:nvPr/>
        </p:nvSpPr>
        <p:spPr>
          <a:xfrm>
            <a:off x="195944" y="1464906"/>
            <a:ext cx="8705460" cy="3323987"/>
          </a:xfrm>
          <a:prstGeom prst="rect">
            <a:avLst/>
          </a:prstGeom>
          <a:noFill/>
        </p:spPr>
        <p:txBody>
          <a:bodyPr wrap="square" rtlCol="0">
            <a:spAutoFit/>
          </a:bodyPr>
          <a:lstStyle>
            <a:defPPr>
              <a:defRPr lang="ko-KR"/>
            </a:defPPr>
            <a:lvl1pPr marL="214313" indent="-214313">
              <a:lnSpc>
                <a:spcPct val="150000"/>
              </a:lnSpc>
              <a:buFont typeface="Wingdings" panose="05000000000000000000" pitchFamily="2" charset="2"/>
              <a:buChar char="v"/>
              <a:defRPr sz="2000" b="1" spc="-75">
                <a:solidFill>
                  <a:schemeClr val="tx2"/>
                </a:solidFill>
                <a:ea typeface="나눔고딕" panose="020D0604000000000000" pitchFamily="50" charset="-127"/>
              </a:defRPr>
            </a:lvl1pPr>
            <a:lvl2pPr marL="742950" lvl="1" indent="-285750">
              <a:lnSpc>
                <a:spcPct val="150000"/>
              </a:lnSpc>
              <a:buFont typeface="Wingdings" panose="05000000000000000000" pitchFamily="2" charset="2"/>
              <a:buChar char="l"/>
              <a:defRPr sz="2000"/>
            </a:lvl2pPr>
            <a:lvl3pPr marL="1200150" lvl="2" indent="-285750">
              <a:lnSpc>
                <a:spcPct val="150000"/>
              </a:lnSpc>
              <a:buFont typeface="Arial" panose="020B0604020202020204" pitchFamily="34" charset="0"/>
              <a:buChar char="•"/>
              <a:defRPr sz="2000"/>
            </a:lvl3pPr>
          </a:lstStyle>
          <a:p>
            <a:pPr marL="354013" indent="-354013"/>
            <a:r>
              <a:rPr lang="en-US" altLang="ko-KR" dirty="0"/>
              <a:t>IEEE 802.21 is proposing a SG to study the problem further and if appropriately scoped, it will  develop a PAR and a CSD</a:t>
            </a:r>
          </a:p>
          <a:p>
            <a:pPr marL="354013" indent="-354013"/>
            <a:r>
              <a:rPr lang="en-US" altLang="ko-KR" dirty="0"/>
              <a:t>We understand that HMD-based VR problems span across multiple 802 groups and we have already started the dialogue </a:t>
            </a:r>
          </a:p>
          <a:p>
            <a:pPr marL="882650" lvl="1" indent="-354013"/>
            <a:r>
              <a:rPr lang="en-US" altLang="ko-KR" dirty="0"/>
              <a:t>Discussions ongoing with IEEE 802.11 RTA for certain </a:t>
            </a:r>
            <a:r>
              <a:rPr lang="en-US" altLang="ko-KR"/>
              <a:t>use cases</a:t>
            </a:r>
            <a:endParaRPr lang="en-US" altLang="ko-KR" dirty="0"/>
          </a:p>
          <a:p>
            <a:pPr marL="882650" lvl="1" indent="-354013"/>
            <a:r>
              <a:rPr lang="en-US" altLang="ko-KR" dirty="0"/>
              <a:t>Initiated discussion with 802.1 TSN TG </a:t>
            </a:r>
          </a:p>
          <a:p>
            <a:pPr marL="354013" indent="-354013"/>
            <a:r>
              <a:rPr lang="en-US" altLang="ko-KR" dirty="0"/>
              <a:t> We welcome more participation if  SG is approved </a:t>
            </a:r>
          </a:p>
        </p:txBody>
      </p:sp>
    </p:spTree>
    <p:extLst>
      <p:ext uri="{BB962C8B-B14F-4D97-AF65-F5344CB8AC3E}">
        <p14:creationId xmlns:p14="http://schemas.microsoft.com/office/powerpoint/2010/main" val="1036805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6B4FC67-F2DA-46E6-9407-971D0FAA6A2E}"/>
              </a:ext>
            </a:extLst>
          </p:cNvPr>
          <p:cNvSpPr>
            <a:spLocks noGrp="1"/>
          </p:cNvSpPr>
          <p:nvPr>
            <p:ph type="title"/>
          </p:nvPr>
        </p:nvSpPr>
        <p:spPr/>
        <p:txBody>
          <a:bodyPr/>
          <a:lstStyle/>
          <a:p>
            <a:r>
              <a:rPr lang="en-US" altLang="ko-KR" dirty="0"/>
              <a:t>Additional Documents</a:t>
            </a:r>
            <a:endParaRPr lang="ko-KR" altLang="en-US" dirty="0"/>
          </a:p>
        </p:txBody>
      </p:sp>
      <p:sp>
        <p:nvSpPr>
          <p:cNvPr id="3" name="바닥글 개체 틀 2">
            <a:extLst>
              <a:ext uri="{FF2B5EF4-FFF2-40B4-BE49-F238E27FC236}">
                <a16:creationId xmlns:a16="http://schemas.microsoft.com/office/drawing/2014/main" id="{AE2279E0-24D8-4A7E-9336-EE5BCC0D51AD}"/>
              </a:ext>
            </a:extLst>
          </p:cNvPr>
          <p:cNvSpPr>
            <a:spLocks noGrp="1"/>
          </p:cNvSpPr>
          <p:nvPr>
            <p:ph type="ftr" sz="quarter" idx="10"/>
          </p:nvPr>
        </p:nvSpPr>
        <p:spPr/>
        <p:txBody>
          <a:bodyPr/>
          <a:lstStyle/>
          <a:p>
            <a:pPr>
              <a:defRPr/>
            </a:pPr>
            <a:r>
              <a:rPr lang="en-US" altLang="pl-PL"/>
              <a:t>21-18-0073-00-0000</a:t>
            </a:r>
          </a:p>
        </p:txBody>
      </p:sp>
      <p:sp>
        <p:nvSpPr>
          <p:cNvPr id="4" name="슬라이드 번호 개체 틀 3">
            <a:extLst>
              <a:ext uri="{FF2B5EF4-FFF2-40B4-BE49-F238E27FC236}">
                <a16:creationId xmlns:a16="http://schemas.microsoft.com/office/drawing/2014/main" id="{045445C8-DE79-4FC7-9730-24DDDFECB45B}"/>
              </a:ext>
            </a:extLst>
          </p:cNvPr>
          <p:cNvSpPr>
            <a:spLocks noGrp="1"/>
          </p:cNvSpPr>
          <p:nvPr>
            <p:ph type="sldNum" sz="quarter" idx="11"/>
          </p:nvPr>
        </p:nvSpPr>
        <p:spPr/>
        <p:txBody>
          <a:bodyPr/>
          <a:lstStyle/>
          <a:p>
            <a:pPr>
              <a:defRPr/>
            </a:pPr>
            <a:fld id="{4CF27402-2C48-4A31-90B3-0422C1082987}" type="slidenum">
              <a:rPr lang="en-US" altLang="pl-PL" smtClean="0"/>
              <a:pPr>
                <a:defRPr/>
              </a:pPr>
              <a:t>11</a:t>
            </a:fld>
            <a:endParaRPr lang="en-US" altLang="pl-PL" dirty="0"/>
          </a:p>
        </p:txBody>
      </p:sp>
      <p:sp>
        <p:nvSpPr>
          <p:cNvPr id="5" name="TextBox 4">
            <a:extLst>
              <a:ext uri="{FF2B5EF4-FFF2-40B4-BE49-F238E27FC236}">
                <a16:creationId xmlns:a16="http://schemas.microsoft.com/office/drawing/2014/main" id="{A7C2F885-C563-49EE-8CB8-9846200ACCDF}"/>
              </a:ext>
            </a:extLst>
          </p:cNvPr>
          <p:cNvSpPr txBox="1"/>
          <p:nvPr/>
        </p:nvSpPr>
        <p:spPr>
          <a:xfrm>
            <a:off x="2372199" y="1962897"/>
            <a:ext cx="4399602" cy="1358321"/>
          </a:xfrm>
          <a:prstGeom prst="rect">
            <a:avLst/>
          </a:prstGeom>
          <a:noFill/>
        </p:spPr>
        <p:txBody>
          <a:bodyPr wrap="none" rtlCol="0">
            <a:spAutoFit/>
          </a:bodyPr>
          <a:lstStyle/>
          <a:p>
            <a:pPr marL="342900" indent="-342900">
              <a:lnSpc>
                <a:spcPct val="250000"/>
              </a:lnSpc>
              <a:buFont typeface="Wingdings" panose="05000000000000000000" pitchFamily="2" charset="2"/>
              <a:buChar char="l"/>
            </a:pPr>
            <a:r>
              <a:rPr lang="en-US" altLang="ko-KR" dirty="0"/>
              <a:t>IEEE 802.21 IG White Paper (</a:t>
            </a:r>
            <a:r>
              <a:rPr lang="en-US" altLang="ko-KR" dirty="0">
                <a:hlinkClick r:id="rId2"/>
              </a:rPr>
              <a:t>Download</a:t>
            </a:r>
            <a:r>
              <a:rPr lang="en-US" altLang="ko-KR" dirty="0"/>
              <a:t>)</a:t>
            </a:r>
          </a:p>
          <a:p>
            <a:pPr marL="342900" indent="-342900">
              <a:lnSpc>
                <a:spcPct val="250000"/>
              </a:lnSpc>
              <a:buFont typeface="Wingdings" panose="05000000000000000000" pitchFamily="2" charset="2"/>
              <a:buChar char="l"/>
            </a:pPr>
            <a:r>
              <a:rPr lang="en-US" altLang="ko-KR" dirty="0"/>
              <a:t>Other Standard Activities (</a:t>
            </a:r>
            <a:r>
              <a:rPr lang="en-US" altLang="ko-KR" dirty="0">
                <a:hlinkClick r:id="rId3"/>
              </a:rPr>
              <a:t>Download</a:t>
            </a:r>
            <a:r>
              <a:rPr lang="en-US" altLang="ko-KR" dirty="0"/>
              <a:t>)</a:t>
            </a:r>
            <a:endParaRPr lang="ko-KR" altLang="en-US" dirty="0"/>
          </a:p>
        </p:txBody>
      </p:sp>
    </p:spTree>
    <p:extLst>
      <p:ext uri="{BB962C8B-B14F-4D97-AF65-F5344CB8AC3E}">
        <p14:creationId xmlns:p14="http://schemas.microsoft.com/office/powerpoint/2010/main" val="827325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a:extLst>
              <a:ext uri="{FF2B5EF4-FFF2-40B4-BE49-F238E27FC236}">
                <a16:creationId xmlns:a16="http://schemas.microsoft.com/office/drawing/2014/main" id="{0140703B-13AB-45ED-A1B1-2533B9318C0F}"/>
              </a:ext>
            </a:extLst>
          </p:cNvPr>
          <p:cNvSpPr>
            <a:spLocks noGrp="1" noChangeArrowheads="1"/>
          </p:cNvSpPr>
          <p:nvPr>
            <p:ph type="body" idx="1"/>
          </p:nvPr>
        </p:nvSpPr>
        <p:spPr>
          <a:xfrm>
            <a:off x="1428751" y="1600200"/>
            <a:ext cx="6369844" cy="4000500"/>
          </a:xfrm>
          <a:solidFill>
            <a:srgbClr val="66CCFF"/>
          </a:solidFill>
        </p:spPr>
        <p:txBody>
          <a:bodyPr/>
          <a:lstStyle/>
          <a:p>
            <a:pPr lvl="1">
              <a:lnSpc>
                <a:spcPct val="80000"/>
              </a:lnSpc>
              <a:buFontTx/>
              <a:buNone/>
            </a:pPr>
            <a:r>
              <a:rPr lang="en-US" altLang="pl-PL" b="1">
                <a:cs typeface="Times New Roman" panose="02020603050405020304" pitchFamily="18" charset="0"/>
              </a:rPr>
              <a:t>IEEE 802.21 presentation release statements</a:t>
            </a:r>
            <a:endParaRPr lang="en-US" altLang="pl-PL">
              <a:cs typeface="Times New Roman" panose="02020603050405020304" pitchFamily="18" charset="0"/>
            </a:endParaRPr>
          </a:p>
          <a:p>
            <a:pPr algn="just">
              <a:lnSpc>
                <a:spcPct val="80000"/>
              </a:lnSpc>
              <a:buClr>
                <a:srgbClr val="FAFD00"/>
              </a:buClr>
              <a:buSzPct val="200000"/>
              <a:buFontTx/>
              <a:buNone/>
            </a:pPr>
            <a:r>
              <a:rPr lang="en-US" altLang="pl-PL" sz="1500">
                <a:cs typeface="Times New Roman" panose="02020603050405020304" pitchFamily="18" charset="0"/>
              </a:rPr>
              <a:t>This document has been prepared to assist the IEEE 802.21 Working Group.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a:lnSpc>
                <a:spcPct val="80000"/>
              </a:lnSpc>
              <a:buClr>
                <a:srgbClr val="FAFD00"/>
              </a:buClr>
              <a:buSzPct val="200000"/>
              <a:buFontTx/>
              <a:buNone/>
            </a:pPr>
            <a:r>
              <a:rPr lang="en-US" altLang="pl-PL" sz="1500">
                <a:cs typeface="Times New Roman" panose="02020603050405020304" pitchFamily="18" charset="0"/>
              </a:rPr>
              <a:t>The contributor grants a free, irrevocable license to the IEEE to incorporate material contained in this contribution, and any modifications thereof, in the creation of an IEEE Standards publication; to copyright in the IEEE</a:t>
            </a:r>
            <a:r>
              <a:rPr lang="en-US" altLang="pl-PL" sz="1500">
                <a:latin typeface="Times New Roman" panose="02020603050405020304" pitchFamily="18" charset="0"/>
                <a:cs typeface="Times New Roman" panose="02020603050405020304" pitchFamily="18" charset="0"/>
              </a:rPr>
              <a:t>’</a:t>
            </a:r>
            <a:r>
              <a:rPr lang="en-US" altLang="pl-PL" sz="1500">
                <a:cs typeface="Times New Roman" panose="02020603050405020304" pitchFamily="18" charset="0"/>
              </a:rPr>
              <a:t>s name any IEEE Standards publication even though it may include portions of this contribution; and at the IEEE</a:t>
            </a:r>
            <a:r>
              <a:rPr lang="en-US" altLang="pl-PL" sz="1500">
                <a:latin typeface="Times New Roman" panose="02020603050405020304" pitchFamily="18" charset="0"/>
                <a:cs typeface="Times New Roman" panose="02020603050405020304" pitchFamily="18" charset="0"/>
              </a:rPr>
              <a:t>’</a:t>
            </a:r>
            <a:r>
              <a:rPr lang="en-US" altLang="pl-PL" sz="1500">
                <a:cs typeface="Times New Roman" panose="02020603050405020304" pitchFamily="18" charset="0"/>
              </a:rPr>
              <a:t>s sole discretion to permit others to reproduce in whole or in part the resulting IEEE Standards publication. The contributor also acknowledges and accepts that this contribution may be made public by IEEE 802.21.</a:t>
            </a:r>
          </a:p>
          <a:p>
            <a:pPr>
              <a:lnSpc>
                <a:spcPct val="80000"/>
              </a:lnSpc>
              <a:buClr>
                <a:srgbClr val="FAFD00"/>
              </a:buClr>
              <a:buSzPct val="200000"/>
              <a:buFontTx/>
              <a:buNone/>
            </a:pPr>
            <a:r>
              <a:rPr lang="en-US" altLang="pl-PL" sz="1500">
                <a:cs typeface="Times New Roman" panose="02020603050405020304" pitchFamily="18" charset="0"/>
              </a:rPr>
              <a:t>The contributor is familiar with IEEE patent policy, as outlined in </a:t>
            </a:r>
            <a:r>
              <a:rPr lang="en-US" altLang="pl-PL" sz="1500">
                <a:cs typeface="Times New Roman" panose="02020603050405020304" pitchFamily="18" charset="0"/>
                <a:hlinkClick r:id="rId3"/>
              </a:rPr>
              <a:t>Section 6.3 of the IEEE-SA Standards Board Operations Manual</a:t>
            </a:r>
            <a:r>
              <a:rPr lang="en-US" altLang="pl-PL" sz="1500">
                <a:solidFill>
                  <a:srgbClr val="000099"/>
                </a:solidFill>
                <a:cs typeface="Times New Roman" panose="02020603050405020304" pitchFamily="18" charset="0"/>
              </a:rPr>
              <a:t> </a:t>
            </a:r>
            <a:r>
              <a:rPr lang="en-US" altLang="pl-PL" sz="1500">
                <a:cs typeface="Times New Roman" panose="02020603050405020304" pitchFamily="18" charset="0"/>
              </a:rPr>
              <a:t>&lt;</a:t>
            </a:r>
            <a:r>
              <a:rPr lang="en-US" altLang="pl-PL" sz="1500">
                <a:cs typeface="Times New Roman" panose="02020603050405020304" pitchFamily="18" charset="0"/>
                <a:hlinkClick r:id="rId3"/>
              </a:rPr>
              <a:t>http://standards.ieee.org/guides/opman/sect6.html#6.3</a:t>
            </a:r>
            <a:r>
              <a:rPr lang="en-US" altLang="pl-PL" sz="1500">
                <a:cs typeface="Times New Roman" panose="02020603050405020304" pitchFamily="18" charset="0"/>
              </a:rPr>
              <a:t>&gt; and in </a:t>
            </a:r>
            <a:r>
              <a:rPr lang="en-US" altLang="pl-PL" sz="1500" i="1">
                <a:cs typeface="Times New Roman" panose="02020603050405020304" pitchFamily="18" charset="0"/>
              </a:rPr>
              <a:t>Understanding Patent Issues During IEEE Standards Development</a:t>
            </a:r>
            <a:r>
              <a:rPr lang="en-US" altLang="pl-PL" sz="1500">
                <a:cs typeface="Times New Roman" panose="02020603050405020304" pitchFamily="18" charset="0"/>
              </a:rPr>
              <a:t> </a:t>
            </a:r>
            <a:r>
              <a:rPr lang="en-US" altLang="pl-PL" sz="1500">
                <a:cs typeface="Times New Roman" panose="02020603050405020304" pitchFamily="18" charset="0"/>
                <a:hlinkClick r:id="rId4"/>
              </a:rPr>
              <a:t>http://standards.ieee.org/board/pat/guide.html</a:t>
            </a:r>
            <a:r>
              <a:rPr lang="en-US" altLang="pl-PL" sz="1500">
                <a:cs typeface="Times New Roman" panose="02020603050405020304" pitchFamily="18" charset="0"/>
              </a:rPr>
              <a:t>&gt;</a:t>
            </a:r>
            <a:r>
              <a:rPr lang="en-US" altLang="pl-PL" sz="1500">
                <a:latin typeface="Times New Roman" panose="02020603050405020304" pitchFamily="18" charset="0"/>
                <a:cs typeface="Times New Roman" panose="02020603050405020304" pitchFamily="18" charset="0"/>
              </a:rPr>
              <a:t> </a:t>
            </a:r>
            <a:endParaRPr lang="en-US" altLang="pl-PL" sz="1500"/>
          </a:p>
        </p:txBody>
      </p:sp>
      <p:sp>
        <p:nvSpPr>
          <p:cNvPr id="5123" name="Rectangle 7">
            <a:extLst>
              <a:ext uri="{FF2B5EF4-FFF2-40B4-BE49-F238E27FC236}">
                <a16:creationId xmlns:a16="http://schemas.microsoft.com/office/drawing/2014/main" id="{51D9E4ED-C36B-4CFF-BCA1-19E7915D227F}"/>
              </a:ext>
            </a:extLst>
          </p:cNvPr>
          <p:cNvSpPr>
            <a:spLocks noChangeArrowheads="1"/>
          </p:cNvSpPr>
          <p:nvPr/>
        </p:nvSpPr>
        <p:spPr bwMode="auto">
          <a:xfrm>
            <a:off x="531846" y="1257300"/>
            <a:ext cx="8161304" cy="5012871"/>
          </a:xfrm>
          <a:prstGeom prst="rect">
            <a:avLst/>
          </a:prstGeom>
          <a:solidFill>
            <a:srgbClr val="66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6" tIns="33338" rIns="67866" bIns="33338"/>
          <a:lstStyle>
            <a:lvl1pPr marL="280988" indent="-280988" defTabSz="762000">
              <a:lnSpc>
                <a:spcPct val="90000"/>
              </a:lnSpc>
              <a:spcBef>
                <a:spcPct val="40000"/>
              </a:spcBef>
              <a:buClr>
                <a:schemeClr val="accent1"/>
              </a:buClr>
              <a:buChar char="•"/>
              <a:defRPr sz="2400">
                <a:solidFill>
                  <a:schemeClr val="tx1"/>
                </a:solidFill>
                <a:latin typeface="Times" panose="02020603050405020304" pitchFamily="18" charset="0"/>
              </a:defRPr>
            </a:lvl1pPr>
            <a:lvl2pPr marL="666750" indent="-195263" defTabSz="762000">
              <a:lnSpc>
                <a:spcPct val="90000"/>
              </a:lnSpc>
              <a:buClr>
                <a:schemeClr val="accent1"/>
              </a:buClr>
              <a:buSzPct val="75000"/>
              <a:buChar char="•"/>
              <a:defRPr sz="2400">
                <a:solidFill>
                  <a:schemeClr val="tx1"/>
                </a:solidFill>
                <a:latin typeface="Times" panose="02020603050405020304" pitchFamily="18" charset="0"/>
              </a:defRPr>
            </a:lvl2pPr>
            <a:lvl3pPr marL="1147763" indent="-195263" defTabSz="762000">
              <a:lnSpc>
                <a:spcPct val="90000"/>
              </a:lnSpc>
              <a:buClr>
                <a:schemeClr val="accent1"/>
              </a:buClr>
              <a:buSzPct val="75000"/>
              <a:buChar char="•"/>
              <a:defRPr>
                <a:solidFill>
                  <a:schemeClr val="tx1"/>
                </a:solidFill>
                <a:latin typeface="Times" panose="02020603050405020304" pitchFamily="18" charset="0"/>
              </a:defRPr>
            </a:lvl3pPr>
            <a:lvl4pPr marL="1804988" indent="-277813" defTabSz="762000">
              <a:spcBef>
                <a:spcPct val="20000"/>
              </a:spcBef>
              <a:buChar char="–"/>
              <a:defRPr sz="2000">
                <a:solidFill>
                  <a:schemeClr val="tx1"/>
                </a:solidFill>
                <a:latin typeface="Rotis Sans Serif for Nokia" pitchFamily="34" charset="0"/>
              </a:defRPr>
            </a:lvl4pPr>
            <a:lvl5pPr marL="2286000" indent="-280988" defTabSz="762000">
              <a:spcBef>
                <a:spcPct val="20000"/>
              </a:spcBef>
              <a:buChar char="»"/>
              <a:defRPr sz="2000">
                <a:solidFill>
                  <a:schemeClr val="tx1"/>
                </a:solidFill>
                <a:latin typeface="Rotis Sans Serif for Nokia" pitchFamily="34" charset="0"/>
              </a:defRPr>
            </a:lvl5pPr>
            <a:lvl6pPr marL="2743200" indent="-280988" defTabSz="762000" eaLnBrk="0" fontAlgn="base" hangingPunct="0">
              <a:spcBef>
                <a:spcPct val="20000"/>
              </a:spcBef>
              <a:spcAft>
                <a:spcPct val="0"/>
              </a:spcAft>
              <a:buChar char="»"/>
              <a:defRPr sz="2000">
                <a:solidFill>
                  <a:schemeClr val="tx1"/>
                </a:solidFill>
                <a:latin typeface="Rotis Sans Serif for Nokia" pitchFamily="34" charset="0"/>
              </a:defRPr>
            </a:lvl6pPr>
            <a:lvl7pPr marL="3200400" indent="-280988" defTabSz="762000" eaLnBrk="0" fontAlgn="base" hangingPunct="0">
              <a:spcBef>
                <a:spcPct val="20000"/>
              </a:spcBef>
              <a:spcAft>
                <a:spcPct val="0"/>
              </a:spcAft>
              <a:buChar char="»"/>
              <a:defRPr sz="2000">
                <a:solidFill>
                  <a:schemeClr val="tx1"/>
                </a:solidFill>
                <a:latin typeface="Rotis Sans Serif for Nokia" pitchFamily="34" charset="0"/>
              </a:defRPr>
            </a:lvl7pPr>
            <a:lvl8pPr marL="3657600" indent="-280988" defTabSz="762000" eaLnBrk="0" fontAlgn="base" hangingPunct="0">
              <a:spcBef>
                <a:spcPct val="20000"/>
              </a:spcBef>
              <a:spcAft>
                <a:spcPct val="0"/>
              </a:spcAft>
              <a:buChar char="»"/>
              <a:defRPr sz="2000">
                <a:solidFill>
                  <a:schemeClr val="tx1"/>
                </a:solidFill>
                <a:latin typeface="Rotis Sans Serif for Nokia" pitchFamily="34" charset="0"/>
              </a:defRPr>
            </a:lvl8pPr>
            <a:lvl9pPr marL="4114800" indent="-280988" defTabSz="762000" eaLnBrk="0" fontAlgn="base" hangingPunct="0">
              <a:spcBef>
                <a:spcPct val="20000"/>
              </a:spcBef>
              <a:spcAft>
                <a:spcPct val="0"/>
              </a:spcAft>
              <a:buChar char="»"/>
              <a:defRPr sz="2000">
                <a:solidFill>
                  <a:schemeClr val="tx1"/>
                </a:solidFill>
                <a:latin typeface="Rotis Sans Serif for Nokia" pitchFamily="34" charset="0"/>
              </a:defRPr>
            </a:lvl9pPr>
          </a:lstStyle>
          <a:p>
            <a:pPr lvl="1" eaLnBrk="0" fontAlgn="base" latinLnBrk="0" hangingPunct="0">
              <a:lnSpc>
                <a:spcPct val="80000"/>
              </a:lnSpc>
              <a:spcBef>
                <a:spcPct val="0"/>
              </a:spcBef>
              <a:spcAft>
                <a:spcPct val="0"/>
              </a:spcAft>
              <a:buClr>
                <a:srgbClr val="618FFD"/>
              </a:buClr>
              <a:buNone/>
            </a:pPr>
            <a:r>
              <a:rPr lang="en-US" altLang="pl-PL" b="1">
                <a:solidFill>
                  <a:srgbClr val="000000"/>
                </a:solidFill>
                <a:cs typeface="Times New Roman" panose="02020603050405020304" pitchFamily="18" charset="0"/>
              </a:rPr>
              <a:t>IEEE 802.21 presentation release statements</a:t>
            </a:r>
            <a:endParaRPr lang="en-US" altLang="pl-PL">
              <a:solidFill>
                <a:srgbClr val="000000"/>
              </a:solidFill>
              <a:cs typeface="Times New Roman" panose="02020603050405020304" pitchFamily="18" charset="0"/>
            </a:endParaRPr>
          </a:p>
          <a:p>
            <a:pPr algn="just" eaLnBrk="0" fontAlgn="base" latinLnBrk="0" hangingPunct="0">
              <a:lnSpc>
                <a:spcPct val="80000"/>
              </a:lnSpc>
              <a:spcAft>
                <a:spcPct val="0"/>
              </a:spcAft>
              <a:buClr>
                <a:srgbClr val="FAFD00"/>
              </a:buClr>
              <a:buSzPct val="200000"/>
              <a:buNone/>
            </a:pPr>
            <a:r>
              <a:rPr lang="en-US" altLang="pl-PL" sz="1800" dirty="0">
                <a:solidFill>
                  <a:srgbClr val="000000"/>
                </a:solidFill>
                <a:cs typeface="Times New Roman" panose="02020603050405020304" pitchFamily="18" charset="0"/>
              </a:rPr>
              <a:t>This document has been prepared to assist the IEEE 802.21 Working Group.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eaLnBrk="0" fontAlgn="base" latinLnBrk="0" hangingPunct="0">
              <a:lnSpc>
                <a:spcPct val="80000"/>
              </a:lnSpc>
              <a:spcAft>
                <a:spcPct val="0"/>
              </a:spcAft>
              <a:buClr>
                <a:srgbClr val="FAFD00"/>
              </a:buClr>
              <a:buSzPct val="200000"/>
              <a:buNone/>
            </a:pPr>
            <a:r>
              <a:rPr lang="en-US" altLang="pl-PL" sz="1800" dirty="0">
                <a:solidFill>
                  <a:srgbClr val="000000"/>
                </a:solidFill>
                <a:cs typeface="Times New Roman" panose="02020603050405020304" pitchFamily="18" charset="0"/>
              </a:rPr>
              <a:t>The contributor grants a free, irrevocable license to the IEEE to incorporate material contained in this contribution, and any modifications thereof, in the creation of an IEEE Standards publication; to copyright in the IEEE</a:t>
            </a:r>
            <a:r>
              <a:rPr lang="en-US" altLang="pl-PL" sz="1800" dirty="0">
                <a:solidFill>
                  <a:srgbClr val="000000"/>
                </a:solidFill>
                <a:latin typeface="Times New Roman" panose="02020603050405020304" pitchFamily="18" charset="0"/>
                <a:cs typeface="Times New Roman" panose="02020603050405020304" pitchFamily="18" charset="0"/>
              </a:rPr>
              <a:t>’</a:t>
            </a:r>
            <a:r>
              <a:rPr lang="en-US" altLang="pl-PL" sz="1800" dirty="0">
                <a:solidFill>
                  <a:srgbClr val="000000"/>
                </a:solidFill>
                <a:cs typeface="Times New Roman" panose="02020603050405020304" pitchFamily="18" charset="0"/>
              </a:rPr>
              <a:t>s name any IEEE Standards publication even though it may include portions of this contribution; and at the IEEE</a:t>
            </a:r>
            <a:r>
              <a:rPr lang="en-US" altLang="pl-PL" sz="1800" dirty="0">
                <a:solidFill>
                  <a:srgbClr val="000000"/>
                </a:solidFill>
                <a:latin typeface="Times New Roman" panose="02020603050405020304" pitchFamily="18" charset="0"/>
                <a:cs typeface="Times New Roman" panose="02020603050405020304" pitchFamily="18" charset="0"/>
              </a:rPr>
              <a:t>’</a:t>
            </a:r>
            <a:r>
              <a:rPr lang="en-US" altLang="pl-PL" sz="1800" dirty="0">
                <a:solidFill>
                  <a:srgbClr val="000000"/>
                </a:solidFill>
                <a:cs typeface="Times New Roman" panose="02020603050405020304" pitchFamily="18" charset="0"/>
              </a:rPr>
              <a:t>s sole discretion to permit others to reproduce in whole or in part the resulting IEEE Standards publication. The contributor also acknowledges and accepts that this contribution may be made public by IEEE 802.21.</a:t>
            </a:r>
          </a:p>
          <a:p>
            <a:pPr eaLnBrk="0" fontAlgn="base" latinLnBrk="0" hangingPunct="0">
              <a:lnSpc>
                <a:spcPct val="80000"/>
              </a:lnSpc>
              <a:spcAft>
                <a:spcPct val="0"/>
              </a:spcAft>
              <a:buClr>
                <a:srgbClr val="FAFD00"/>
              </a:buClr>
              <a:buSzPct val="200000"/>
              <a:buNone/>
            </a:pPr>
            <a:r>
              <a:rPr lang="en-US" altLang="pl-PL" sz="1800" dirty="0">
                <a:solidFill>
                  <a:srgbClr val="000000"/>
                </a:solidFill>
                <a:cs typeface="Times New Roman" panose="02020603050405020304" pitchFamily="18" charset="0"/>
              </a:rPr>
              <a:t>The contributor is familiar with IEEE patent policy, as stated in </a:t>
            </a:r>
            <a:r>
              <a:rPr lang="en-US" altLang="pl-PL" sz="1800" dirty="0">
                <a:solidFill>
                  <a:srgbClr val="000000"/>
                </a:solidFill>
                <a:cs typeface="Times New Roman" panose="02020603050405020304" pitchFamily="18" charset="0"/>
                <a:hlinkClick r:id="rId3"/>
              </a:rPr>
              <a:t>Section 6 of the IEEE-SA Standards Board bylaws</a:t>
            </a:r>
            <a:r>
              <a:rPr lang="en-US" altLang="pl-PL" sz="1800" dirty="0">
                <a:solidFill>
                  <a:srgbClr val="000099"/>
                </a:solidFill>
                <a:cs typeface="Times New Roman" panose="02020603050405020304" pitchFamily="18" charset="0"/>
              </a:rPr>
              <a:t> </a:t>
            </a:r>
            <a:r>
              <a:rPr lang="en-US" altLang="pl-PL" sz="1800" dirty="0">
                <a:solidFill>
                  <a:srgbClr val="000000"/>
                </a:solidFill>
                <a:cs typeface="Times New Roman" panose="02020603050405020304" pitchFamily="18" charset="0"/>
              </a:rPr>
              <a:t>&lt;</a:t>
            </a:r>
            <a:r>
              <a:rPr lang="en-US" altLang="pl-PL" sz="1800" dirty="0">
                <a:solidFill>
                  <a:srgbClr val="000000"/>
                </a:solidFill>
                <a:cs typeface="Times New Roman" panose="02020603050405020304" pitchFamily="18" charset="0"/>
                <a:hlinkClick r:id="rId5"/>
              </a:rPr>
              <a:t>http://standards.ieee.org/guides/bylaws/sect6-7.html#6</a:t>
            </a:r>
            <a:r>
              <a:rPr lang="en-US" altLang="pl-PL" sz="1800" dirty="0">
                <a:solidFill>
                  <a:srgbClr val="000000"/>
                </a:solidFill>
                <a:cs typeface="Times New Roman" panose="02020603050405020304" pitchFamily="18" charset="0"/>
              </a:rPr>
              <a:t>&gt; and in </a:t>
            </a:r>
            <a:r>
              <a:rPr lang="en-US" altLang="pl-PL" sz="1800" i="1" dirty="0">
                <a:solidFill>
                  <a:srgbClr val="000000"/>
                </a:solidFill>
                <a:cs typeface="Times New Roman" panose="02020603050405020304" pitchFamily="18" charset="0"/>
              </a:rPr>
              <a:t>Understanding Patent Issues During IEEE Standards Development</a:t>
            </a:r>
            <a:r>
              <a:rPr lang="en-US" altLang="pl-PL" sz="1800" dirty="0">
                <a:solidFill>
                  <a:srgbClr val="000000"/>
                </a:solidFill>
                <a:cs typeface="Times New Roman" panose="02020603050405020304" pitchFamily="18" charset="0"/>
              </a:rPr>
              <a:t> </a:t>
            </a:r>
            <a:r>
              <a:rPr lang="en-US" altLang="pl-PL" sz="1800" dirty="0">
                <a:solidFill>
                  <a:srgbClr val="000000"/>
                </a:solidFill>
                <a:cs typeface="Times New Roman" panose="02020603050405020304" pitchFamily="18" charset="0"/>
                <a:hlinkClick r:id="rId6"/>
              </a:rPr>
              <a:t>http://standards.ieee.org/board/pat/faq.pdf</a:t>
            </a:r>
            <a:r>
              <a:rPr lang="en-US" altLang="pl-PL" sz="1800" dirty="0">
                <a:solidFill>
                  <a:srgbClr val="000000"/>
                </a:solidFill>
                <a:cs typeface="Times New Roman" panose="02020603050405020304" pitchFamily="18" charset="0"/>
              </a:rPr>
              <a:t>&gt;</a:t>
            </a:r>
            <a:r>
              <a:rPr lang="en-US" altLang="pl-PL" sz="1800" dirty="0">
                <a:solidFill>
                  <a:srgbClr val="000000"/>
                </a:solidFill>
                <a:latin typeface="Times New Roman" panose="02020603050405020304" pitchFamily="18" charset="0"/>
                <a:cs typeface="Times New Roman" panose="02020603050405020304" pitchFamily="18" charset="0"/>
              </a:rPr>
              <a:t> </a:t>
            </a:r>
            <a:endParaRPr lang="en-US" altLang="pl-PL" sz="1800" dirty="0">
              <a:solidFill>
                <a:srgbClr val="000000"/>
              </a:solidFill>
            </a:endParaRPr>
          </a:p>
        </p:txBody>
      </p:sp>
      <p:sp>
        <p:nvSpPr>
          <p:cNvPr id="2" name="フッター プレースホルダー 1">
            <a:extLst>
              <a:ext uri="{FF2B5EF4-FFF2-40B4-BE49-F238E27FC236}">
                <a16:creationId xmlns:a16="http://schemas.microsoft.com/office/drawing/2014/main" id="{93BA8ADB-4107-462B-83EC-32BB496ED698}"/>
              </a:ext>
            </a:extLst>
          </p:cNvPr>
          <p:cNvSpPr>
            <a:spLocks noGrp="1"/>
          </p:cNvSpPr>
          <p:nvPr>
            <p:ph type="ftr" sz="quarter" idx="10"/>
          </p:nvPr>
        </p:nvSpPr>
        <p:spPr/>
        <p:txBody>
          <a:bodyPr/>
          <a:lstStyle/>
          <a:p>
            <a:pPr eaLnBrk="0" fontAlgn="base" latinLnBrk="0" hangingPunct="0">
              <a:spcBef>
                <a:spcPct val="0"/>
              </a:spcBef>
              <a:spcAft>
                <a:spcPct val="0"/>
              </a:spcAft>
              <a:defRPr/>
            </a:pPr>
            <a:r>
              <a:rPr lang="en-US" altLang="pl-PL">
                <a:solidFill>
                  <a:srgbClr val="000000"/>
                </a:solidFill>
                <a:latin typeface="Times"/>
              </a:rPr>
              <a:t>21-18-0073-00-0000</a:t>
            </a:r>
          </a:p>
        </p:txBody>
      </p:sp>
      <p:sp>
        <p:nvSpPr>
          <p:cNvPr id="3" name="슬라이드 번호 개체 틀 2">
            <a:extLst>
              <a:ext uri="{FF2B5EF4-FFF2-40B4-BE49-F238E27FC236}">
                <a16:creationId xmlns:a16="http://schemas.microsoft.com/office/drawing/2014/main" id="{54F84D9B-4F8C-4335-A300-750023436782}"/>
              </a:ext>
            </a:extLst>
          </p:cNvPr>
          <p:cNvSpPr>
            <a:spLocks noGrp="1"/>
          </p:cNvSpPr>
          <p:nvPr>
            <p:ph type="sldNum" sz="quarter" idx="11"/>
          </p:nvPr>
        </p:nvSpPr>
        <p:spPr/>
        <p:txBody>
          <a:bodyPr/>
          <a:lstStyle/>
          <a:p>
            <a:pPr>
              <a:defRPr/>
            </a:pPr>
            <a:fld id="{13D3D877-D406-4E0C-A0B8-A5405FE26974}" type="slidenum">
              <a:rPr lang="en-US" altLang="pl-PL" smtClean="0"/>
              <a:pPr>
                <a:defRPr/>
              </a:pPr>
              <a:t>1</a:t>
            </a:fld>
            <a:endParaRPr lang="en-US" altLang="pl-P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EF45BA7-B617-4D65-8CA7-1E4C54E4B96B}"/>
              </a:ext>
            </a:extLst>
          </p:cNvPr>
          <p:cNvSpPr>
            <a:spLocks noGrp="1"/>
          </p:cNvSpPr>
          <p:nvPr>
            <p:ph type="title"/>
          </p:nvPr>
        </p:nvSpPr>
        <p:spPr/>
        <p:txBody>
          <a:bodyPr/>
          <a:lstStyle/>
          <a:p>
            <a:r>
              <a:rPr lang="en-US" altLang="ko-KR" dirty="0"/>
              <a:t>Use Cases</a:t>
            </a:r>
            <a:endParaRPr lang="ko-KR" altLang="en-US" dirty="0"/>
          </a:p>
        </p:txBody>
      </p:sp>
      <p:sp>
        <p:nvSpPr>
          <p:cNvPr id="3" name="바닥글 개체 틀 2">
            <a:extLst>
              <a:ext uri="{FF2B5EF4-FFF2-40B4-BE49-F238E27FC236}">
                <a16:creationId xmlns:a16="http://schemas.microsoft.com/office/drawing/2014/main" id="{41FA3B15-E7D9-4E52-A437-ED99D8C50B7D}"/>
              </a:ext>
            </a:extLst>
          </p:cNvPr>
          <p:cNvSpPr>
            <a:spLocks noGrp="1"/>
          </p:cNvSpPr>
          <p:nvPr>
            <p:ph type="ftr" sz="quarter" idx="4294967295"/>
          </p:nvPr>
        </p:nvSpPr>
        <p:spPr/>
        <p:txBody>
          <a:bodyPr/>
          <a:lstStyle/>
          <a:p>
            <a:r>
              <a:rPr lang="en-US" altLang="ko-KR"/>
              <a:t>21-18-0073-00-0000</a:t>
            </a:r>
            <a:endParaRPr lang="ko-KR" altLang="en-US" dirty="0"/>
          </a:p>
        </p:txBody>
      </p:sp>
      <p:sp>
        <p:nvSpPr>
          <p:cNvPr id="4" name="슬라이드 번호 개체 틀 3">
            <a:extLst>
              <a:ext uri="{FF2B5EF4-FFF2-40B4-BE49-F238E27FC236}">
                <a16:creationId xmlns:a16="http://schemas.microsoft.com/office/drawing/2014/main" id="{C1E4F087-D4C7-4280-9194-4370E74CB6F6}"/>
              </a:ext>
            </a:extLst>
          </p:cNvPr>
          <p:cNvSpPr>
            <a:spLocks noGrp="1"/>
          </p:cNvSpPr>
          <p:nvPr>
            <p:ph type="sldNum" sz="quarter" idx="4294967295"/>
          </p:nvPr>
        </p:nvSpPr>
        <p:spPr/>
        <p:txBody>
          <a:bodyPr/>
          <a:lstStyle/>
          <a:p>
            <a:fld id="{7415E7A1-C024-4955-BFDD-BFFB64410B76}" type="slidenum">
              <a:rPr lang="ko-KR" altLang="en-US" smtClean="0"/>
              <a:pPr/>
              <a:t>2</a:t>
            </a:fld>
            <a:endParaRPr lang="ko-KR" altLang="en-US"/>
          </a:p>
        </p:txBody>
      </p:sp>
      <p:pic>
        <p:nvPicPr>
          <p:cNvPr id="5" name="그림 4" descr="Person playing Resident Evil 7 on PS VRì ëí ì´ë¯¸ì§ ê²ìê²°ê³¼">
            <a:extLst>
              <a:ext uri="{FF2B5EF4-FFF2-40B4-BE49-F238E27FC236}">
                <a16:creationId xmlns:a16="http://schemas.microsoft.com/office/drawing/2014/main" id="{87FD9667-FF14-4449-9A48-F4B8CB7D878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2959" y="1216939"/>
            <a:ext cx="2884312" cy="1777518"/>
          </a:xfrm>
          <a:prstGeom prst="rect">
            <a:avLst/>
          </a:prstGeom>
          <a:noFill/>
          <a:ln>
            <a:noFill/>
          </a:ln>
        </p:spPr>
      </p:pic>
      <p:pic>
        <p:nvPicPr>
          <p:cNvPr id="8" name="그림 7">
            <a:extLst>
              <a:ext uri="{FF2B5EF4-FFF2-40B4-BE49-F238E27FC236}">
                <a16:creationId xmlns:a16="http://schemas.microsoft.com/office/drawing/2014/main" id="{DC7B22A8-CBEB-4468-9633-F79AE7F6DFE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115557" y="1216939"/>
            <a:ext cx="2884312" cy="1777518"/>
          </a:xfrm>
          <a:prstGeom prst="rect">
            <a:avLst/>
          </a:prstGeom>
          <a:noFill/>
          <a:ln>
            <a:noFill/>
          </a:ln>
        </p:spPr>
      </p:pic>
      <p:pic>
        <p:nvPicPr>
          <p:cNvPr id="9" name="그림 8" descr="playing eve valkyrie in networkì ëí ì´ë¯¸ì§ ê²ìê²°ê³¼">
            <a:extLst>
              <a:ext uri="{FF2B5EF4-FFF2-40B4-BE49-F238E27FC236}">
                <a16:creationId xmlns:a16="http://schemas.microsoft.com/office/drawing/2014/main" id="{BD4F70D9-F226-4EE6-BC94-393C9F8EC74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6729" y="1217255"/>
            <a:ext cx="2884312" cy="1777518"/>
          </a:xfrm>
          <a:prstGeom prst="rect">
            <a:avLst/>
          </a:prstGeom>
          <a:noFill/>
          <a:ln>
            <a:noFill/>
          </a:ln>
        </p:spPr>
      </p:pic>
      <p:pic>
        <p:nvPicPr>
          <p:cNvPr id="11" name="그림 10" descr="ê´ë ¨ ì´ë¯¸ì§">
            <a:extLst>
              <a:ext uri="{FF2B5EF4-FFF2-40B4-BE49-F238E27FC236}">
                <a16:creationId xmlns:a16="http://schemas.microsoft.com/office/drawing/2014/main" id="{A079F9B6-28A9-45E0-9A81-0E86533453C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910775" y="3580947"/>
            <a:ext cx="3833986" cy="2362775"/>
          </a:xfrm>
          <a:prstGeom prst="rect">
            <a:avLst/>
          </a:prstGeom>
          <a:noFill/>
          <a:ln>
            <a:noFill/>
          </a:ln>
        </p:spPr>
      </p:pic>
      <p:sp>
        <p:nvSpPr>
          <p:cNvPr id="6" name="TextBox 5">
            <a:extLst>
              <a:ext uri="{FF2B5EF4-FFF2-40B4-BE49-F238E27FC236}">
                <a16:creationId xmlns:a16="http://schemas.microsoft.com/office/drawing/2014/main" id="{D415FD65-2C84-4531-AB40-399DB678C329}"/>
              </a:ext>
            </a:extLst>
          </p:cNvPr>
          <p:cNvSpPr txBox="1"/>
          <p:nvPr/>
        </p:nvSpPr>
        <p:spPr>
          <a:xfrm>
            <a:off x="104124" y="3017984"/>
            <a:ext cx="3021981" cy="276999"/>
          </a:xfrm>
          <a:prstGeom prst="rect">
            <a:avLst/>
          </a:prstGeom>
          <a:noFill/>
        </p:spPr>
        <p:txBody>
          <a:bodyPr wrap="none" rtlCol="0">
            <a:spAutoFit/>
          </a:bodyPr>
          <a:lstStyle/>
          <a:p>
            <a:pPr algn="ctr"/>
            <a:r>
              <a:rPr lang="en-US" altLang="ko-KR" sz="1200" dirty="0"/>
              <a:t>&lt;A Single VR System Connected via LAN&gt;</a:t>
            </a:r>
            <a:endParaRPr lang="ko-KR" altLang="en-US" sz="1200" dirty="0"/>
          </a:p>
        </p:txBody>
      </p:sp>
      <p:sp>
        <p:nvSpPr>
          <p:cNvPr id="10" name="TextBox 9">
            <a:extLst>
              <a:ext uri="{FF2B5EF4-FFF2-40B4-BE49-F238E27FC236}">
                <a16:creationId xmlns:a16="http://schemas.microsoft.com/office/drawing/2014/main" id="{747C5940-9918-448E-ADEE-FF03368DE411}"/>
              </a:ext>
            </a:extLst>
          </p:cNvPr>
          <p:cNvSpPr txBox="1"/>
          <p:nvPr/>
        </p:nvSpPr>
        <p:spPr>
          <a:xfrm>
            <a:off x="3057271" y="3017984"/>
            <a:ext cx="3053465" cy="276999"/>
          </a:xfrm>
          <a:prstGeom prst="rect">
            <a:avLst/>
          </a:prstGeom>
          <a:noFill/>
        </p:spPr>
        <p:txBody>
          <a:bodyPr wrap="none" rtlCol="0">
            <a:spAutoFit/>
          </a:bodyPr>
          <a:lstStyle/>
          <a:p>
            <a:pPr algn="ctr"/>
            <a:r>
              <a:rPr lang="en-US" altLang="ko-KR" sz="1200" dirty="0"/>
              <a:t>&lt;A Single VR System Connected via WAN&gt;</a:t>
            </a:r>
            <a:endParaRPr lang="ko-KR" altLang="en-US" sz="1200" dirty="0"/>
          </a:p>
        </p:txBody>
      </p:sp>
      <p:sp>
        <p:nvSpPr>
          <p:cNvPr id="12" name="TextBox 11">
            <a:extLst>
              <a:ext uri="{FF2B5EF4-FFF2-40B4-BE49-F238E27FC236}">
                <a16:creationId xmlns:a16="http://schemas.microsoft.com/office/drawing/2014/main" id="{84D376C1-3B91-46A6-8396-D1ABFF56BB53}"/>
              </a:ext>
            </a:extLst>
          </p:cNvPr>
          <p:cNvSpPr txBox="1"/>
          <p:nvPr/>
        </p:nvSpPr>
        <p:spPr>
          <a:xfrm>
            <a:off x="5985348" y="3017984"/>
            <a:ext cx="3078535" cy="276999"/>
          </a:xfrm>
          <a:prstGeom prst="rect">
            <a:avLst/>
          </a:prstGeom>
          <a:noFill/>
        </p:spPr>
        <p:txBody>
          <a:bodyPr wrap="none" rtlCol="0">
            <a:spAutoFit/>
          </a:bodyPr>
          <a:lstStyle/>
          <a:p>
            <a:pPr algn="ctr"/>
            <a:r>
              <a:rPr lang="en-US" altLang="ko-KR" sz="1200" dirty="0"/>
              <a:t>&lt;Multiple VR Systems Connected via LAN&gt;</a:t>
            </a:r>
            <a:endParaRPr lang="ko-KR" altLang="en-US" sz="1200" dirty="0"/>
          </a:p>
        </p:txBody>
      </p:sp>
      <p:sp>
        <p:nvSpPr>
          <p:cNvPr id="13" name="TextBox 12">
            <a:extLst>
              <a:ext uri="{FF2B5EF4-FFF2-40B4-BE49-F238E27FC236}">
                <a16:creationId xmlns:a16="http://schemas.microsoft.com/office/drawing/2014/main" id="{259A48C4-559B-4C08-8068-7FC78ED73579}"/>
              </a:ext>
            </a:extLst>
          </p:cNvPr>
          <p:cNvSpPr txBox="1"/>
          <p:nvPr/>
        </p:nvSpPr>
        <p:spPr>
          <a:xfrm>
            <a:off x="5477880" y="5935892"/>
            <a:ext cx="2699778" cy="276999"/>
          </a:xfrm>
          <a:prstGeom prst="rect">
            <a:avLst/>
          </a:prstGeom>
          <a:noFill/>
        </p:spPr>
        <p:txBody>
          <a:bodyPr wrap="none" rtlCol="0">
            <a:spAutoFit/>
          </a:bodyPr>
          <a:lstStyle/>
          <a:p>
            <a:pPr algn="ctr"/>
            <a:r>
              <a:rPr lang="en-US" altLang="ko-KR" sz="1200" dirty="0"/>
              <a:t>&lt;Special Use Case – Network</a:t>
            </a:r>
            <a:r>
              <a:rPr lang="ko-KR" altLang="en-US" sz="1200" dirty="0"/>
              <a:t> </a:t>
            </a:r>
            <a:r>
              <a:rPr lang="en-US" altLang="ko-KR" sz="1200" dirty="0"/>
              <a:t>Mobility&gt;</a:t>
            </a:r>
            <a:endParaRPr lang="ko-KR" altLang="en-US" sz="1200" dirty="0"/>
          </a:p>
        </p:txBody>
      </p:sp>
      <p:pic>
        <p:nvPicPr>
          <p:cNvPr id="14" name="그림 13" descr="social VR cinemaì ëí ì´ë¯¸ì§ ê²ìê²°ê³¼">
            <a:extLst>
              <a:ext uri="{FF2B5EF4-FFF2-40B4-BE49-F238E27FC236}">
                <a16:creationId xmlns:a16="http://schemas.microsoft.com/office/drawing/2014/main" id="{DB188304-6A0E-40A0-AFFA-B065F7A96920}"/>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9240" y="3569184"/>
            <a:ext cx="3833986" cy="2386300"/>
          </a:xfrm>
          <a:prstGeom prst="rect">
            <a:avLst/>
          </a:prstGeom>
          <a:noFill/>
          <a:ln>
            <a:noFill/>
          </a:ln>
        </p:spPr>
      </p:pic>
      <p:sp>
        <p:nvSpPr>
          <p:cNvPr id="15" name="TextBox 14">
            <a:extLst>
              <a:ext uri="{FF2B5EF4-FFF2-40B4-BE49-F238E27FC236}">
                <a16:creationId xmlns:a16="http://schemas.microsoft.com/office/drawing/2014/main" id="{C1E2E014-BFF1-43C0-BDC9-24617D86CA3B}"/>
              </a:ext>
            </a:extLst>
          </p:cNvPr>
          <p:cNvSpPr txBox="1"/>
          <p:nvPr/>
        </p:nvSpPr>
        <p:spPr>
          <a:xfrm>
            <a:off x="761223" y="5935891"/>
            <a:ext cx="3110019" cy="276999"/>
          </a:xfrm>
          <a:prstGeom prst="rect">
            <a:avLst/>
          </a:prstGeom>
          <a:noFill/>
        </p:spPr>
        <p:txBody>
          <a:bodyPr wrap="none" rtlCol="0">
            <a:spAutoFit/>
          </a:bodyPr>
          <a:lstStyle/>
          <a:p>
            <a:pPr algn="ctr"/>
            <a:r>
              <a:rPr lang="en-US" altLang="ko-KR" sz="1200" dirty="0"/>
              <a:t>&lt;Multiple VR Systems Connected via WAN&gt;</a:t>
            </a:r>
            <a:endParaRPr lang="ko-KR" altLang="en-US" sz="1200" dirty="0"/>
          </a:p>
        </p:txBody>
      </p:sp>
    </p:spTree>
    <p:extLst>
      <p:ext uri="{BB962C8B-B14F-4D97-AF65-F5344CB8AC3E}">
        <p14:creationId xmlns:p14="http://schemas.microsoft.com/office/powerpoint/2010/main" val="886118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C9E5B0F-7730-408C-8B72-103AFCA15723}"/>
              </a:ext>
            </a:extLst>
          </p:cNvPr>
          <p:cNvSpPr>
            <a:spLocks noGrp="1"/>
          </p:cNvSpPr>
          <p:nvPr>
            <p:ph type="title"/>
          </p:nvPr>
        </p:nvSpPr>
        <p:spPr/>
        <p:txBody>
          <a:bodyPr/>
          <a:lstStyle/>
          <a:p>
            <a:r>
              <a:rPr lang="en-US" altLang="ko-KR" dirty="0"/>
              <a:t>Industry Problems</a:t>
            </a:r>
            <a:endParaRPr lang="ko-KR" altLang="en-US" dirty="0"/>
          </a:p>
        </p:txBody>
      </p:sp>
      <p:sp>
        <p:nvSpPr>
          <p:cNvPr id="3" name="바닥글 개체 틀 2">
            <a:extLst>
              <a:ext uri="{FF2B5EF4-FFF2-40B4-BE49-F238E27FC236}">
                <a16:creationId xmlns:a16="http://schemas.microsoft.com/office/drawing/2014/main" id="{B39F8C20-B1E4-4A0F-B62E-98264AAD3D3E}"/>
              </a:ext>
            </a:extLst>
          </p:cNvPr>
          <p:cNvSpPr>
            <a:spLocks noGrp="1"/>
          </p:cNvSpPr>
          <p:nvPr>
            <p:ph type="ftr" sz="quarter" idx="10"/>
          </p:nvPr>
        </p:nvSpPr>
        <p:spPr/>
        <p:txBody>
          <a:bodyPr/>
          <a:lstStyle/>
          <a:p>
            <a:r>
              <a:rPr lang="en-US" altLang="ko-KR"/>
              <a:t>21-18-0073-00-0000</a:t>
            </a:r>
            <a:endParaRPr lang="ko-KR" altLang="en-US" dirty="0"/>
          </a:p>
        </p:txBody>
      </p:sp>
      <p:sp>
        <p:nvSpPr>
          <p:cNvPr id="4" name="슬라이드 번호 개체 틀 3">
            <a:extLst>
              <a:ext uri="{FF2B5EF4-FFF2-40B4-BE49-F238E27FC236}">
                <a16:creationId xmlns:a16="http://schemas.microsoft.com/office/drawing/2014/main" id="{34D4C811-19B6-4C86-AD49-E827E24D4E26}"/>
              </a:ext>
            </a:extLst>
          </p:cNvPr>
          <p:cNvSpPr>
            <a:spLocks noGrp="1"/>
          </p:cNvSpPr>
          <p:nvPr>
            <p:ph type="sldNum" sz="quarter" idx="11"/>
          </p:nvPr>
        </p:nvSpPr>
        <p:spPr/>
        <p:txBody>
          <a:bodyPr/>
          <a:lstStyle/>
          <a:p>
            <a:fld id="{7415E7A1-C024-4955-BFDD-BFFB64410B76}" type="slidenum">
              <a:rPr lang="ko-KR" altLang="en-US" smtClean="0"/>
              <a:pPr/>
              <a:t>3</a:t>
            </a:fld>
            <a:endParaRPr lang="ko-KR" altLang="en-US"/>
          </a:p>
        </p:txBody>
      </p:sp>
      <p:grpSp>
        <p:nvGrpSpPr>
          <p:cNvPr id="22" name="그룹 21">
            <a:extLst>
              <a:ext uri="{FF2B5EF4-FFF2-40B4-BE49-F238E27FC236}">
                <a16:creationId xmlns:a16="http://schemas.microsoft.com/office/drawing/2014/main" id="{689E3776-BE19-4616-83C8-D61DC505C4F4}"/>
              </a:ext>
            </a:extLst>
          </p:cNvPr>
          <p:cNvGrpSpPr/>
          <p:nvPr/>
        </p:nvGrpSpPr>
        <p:grpSpPr>
          <a:xfrm>
            <a:off x="443206" y="3477013"/>
            <a:ext cx="4340479" cy="2333832"/>
            <a:chOff x="3122022" y="1066800"/>
            <a:chExt cx="7752079" cy="4472357"/>
          </a:xfrm>
        </p:grpSpPr>
        <p:pic>
          <p:nvPicPr>
            <p:cNvPr id="23" name="Picture 2" descr="C:\Users\HyunTaek Kim\Desktop\94582-004-FC5B44D5.jpg">
              <a:extLst>
                <a:ext uri="{FF2B5EF4-FFF2-40B4-BE49-F238E27FC236}">
                  <a16:creationId xmlns:a16="http://schemas.microsoft.com/office/drawing/2014/main" id="{4402FF52-C3BA-434E-8F16-8F9E45C75C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2022" y="1066800"/>
              <a:ext cx="4145485" cy="447235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a:extLst>
                <a:ext uri="{FF2B5EF4-FFF2-40B4-BE49-F238E27FC236}">
                  <a16:creationId xmlns:a16="http://schemas.microsoft.com/office/drawing/2014/main" id="{63185CC8-F21A-4084-9404-7357DCDE41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4630" y="2097802"/>
              <a:ext cx="3159471" cy="3103563"/>
            </a:xfrm>
            <a:prstGeom prst="rect">
              <a:avLst/>
            </a:prstGeom>
            <a:noFill/>
            <a:ln>
              <a:noFill/>
            </a:ln>
            <a:effectLst>
              <a:outerShdw dist="35921" dir="2700000" algn="ctr" rotWithShape="0">
                <a:srgbClr val="E7E6E6"/>
              </a:outerShdw>
            </a:effectLst>
            <a:scene3d>
              <a:camera prst="orthographicFront">
                <a:rot lat="0" lon="10799977"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5" name="직선 연결선 24">
              <a:extLst>
                <a:ext uri="{FF2B5EF4-FFF2-40B4-BE49-F238E27FC236}">
                  <a16:creationId xmlns:a16="http://schemas.microsoft.com/office/drawing/2014/main" id="{C24F82B9-8F25-4BF6-B850-509B0645C84C}"/>
                </a:ext>
              </a:extLst>
            </p:cNvPr>
            <p:cNvCxnSpPr/>
            <p:nvPr/>
          </p:nvCxnSpPr>
          <p:spPr>
            <a:xfrm flipV="1">
              <a:off x="5941422" y="3060700"/>
              <a:ext cx="2765552" cy="482600"/>
            </a:xfrm>
            <a:prstGeom prst="line">
              <a:avLst/>
            </a:prstGeom>
            <a:noFill/>
            <a:ln w="25400" cap="flat" cmpd="sng" algn="ctr">
              <a:solidFill>
                <a:sysClr val="windowText" lastClr="000000"/>
              </a:solidFill>
              <a:prstDash val="solid"/>
              <a:miter lim="800000"/>
            </a:ln>
            <a:effectLst/>
          </p:spPr>
        </p:cxnSp>
      </p:grpSp>
      <p:sp>
        <p:nvSpPr>
          <p:cNvPr id="27" name="TextBox 26">
            <a:extLst>
              <a:ext uri="{FF2B5EF4-FFF2-40B4-BE49-F238E27FC236}">
                <a16:creationId xmlns:a16="http://schemas.microsoft.com/office/drawing/2014/main" id="{75EC477C-2EB9-485E-8957-7D36A72F7C19}"/>
              </a:ext>
            </a:extLst>
          </p:cNvPr>
          <p:cNvSpPr txBox="1"/>
          <p:nvPr/>
        </p:nvSpPr>
        <p:spPr>
          <a:xfrm>
            <a:off x="5391465" y="914400"/>
            <a:ext cx="3615899" cy="4849404"/>
          </a:xfrm>
          <a:prstGeom prst="rect">
            <a:avLst/>
          </a:prstGeom>
          <a:noFill/>
        </p:spPr>
        <p:txBody>
          <a:bodyPr wrap="square" rtlCol="0">
            <a:spAutoFit/>
          </a:bodyPr>
          <a:lstStyle>
            <a:defPPr>
              <a:defRPr lang="ko-KR"/>
            </a:defPPr>
            <a:lvl1pPr marL="354013" indent="-354013">
              <a:lnSpc>
                <a:spcPct val="150000"/>
              </a:lnSpc>
              <a:buFont typeface="Wingdings" panose="05000000000000000000" pitchFamily="2" charset="2"/>
              <a:buChar char="v"/>
              <a:defRPr sz="1600" b="1" spc="-75">
                <a:solidFill>
                  <a:schemeClr val="tx2"/>
                </a:solidFill>
                <a:ea typeface="나눔고딕" panose="020D0604000000000000" pitchFamily="50" charset="-127"/>
              </a:defRPr>
            </a:lvl1pPr>
            <a:lvl2pPr marL="742950" lvl="1" indent="-285750">
              <a:lnSpc>
                <a:spcPct val="150000"/>
              </a:lnSpc>
              <a:buFont typeface="Wingdings" panose="05000000000000000000" pitchFamily="2" charset="2"/>
              <a:buChar char="l"/>
              <a:defRPr sz="1600"/>
            </a:lvl2pPr>
          </a:lstStyle>
          <a:p>
            <a:r>
              <a:rPr lang="en-US" altLang="ko-KR" dirty="0"/>
              <a:t>VR sickness is a subset of Motion Sickness*</a:t>
            </a:r>
          </a:p>
          <a:p>
            <a:r>
              <a:rPr lang="en-US" altLang="ko-KR" dirty="0"/>
              <a:t>Our current focus is  VR HMD based Sickness only</a:t>
            </a:r>
          </a:p>
          <a:p>
            <a:r>
              <a:rPr lang="en-US" altLang="ko-KR" dirty="0"/>
              <a:t>Caused by the mismatch between the visually received information and the vestibular system</a:t>
            </a:r>
          </a:p>
          <a:p>
            <a:r>
              <a:rPr lang="en-US" altLang="ko-KR" dirty="0"/>
              <a:t>Various Standard Organizations such as IEEE 3079, IEEE 2048, </a:t>
            </a:r>
            <a:r>
              <a:rPr lang="en-US" altLang="ko-KR" dirty="0" err="1"/>
              <a:t>Khronos</a:t>
            </a:r>
            <a:r>
              <a:rPr lang="en-US" altLang="ko-KR" dirty="0"/>
              <a:t> Group, ISO/IEC JTC1/SC24, SC29 WG11(MPEG), W3C, ITU-T SG12 are trying to address the  technical issues of VR </a:t>
            </a:r>
          </a:p>
        </p:txBody>
      </p:sp>
      <p:grpSp>
        <p:nvGrpSpPr>
          <p:cNvPr id="5" name="그룹 4">
            <a:extLst>
              <a:ext uri="{FF2B5EF4-FFF2-40B4-BE49-F238E27FC236}">
                <a16:creationId xmlns:a16="http://schemas.microsoft.com/office/drawing/2014/main" id="{D4B95099-59B1-454A-BC96-036AED58F178}"/>
              </a:ext>
            </a:extLst>
          </p:cNvPr>
          <p:cNvGrpSpPr/>
          <p:nvPr/>
        </p:nvGrpSpPr>
        <p:grpSpPr>
          <a:xfrm>
            <a:off x="422276" y="1197769"/>
            <a:ext cx="4883562" cy="2258472"/>
            <a:chOff x="1588168" y="2080775"/>
            <a:chExt cx="8113551" cy="3645574"/>
          </a:xfrm>
        </p:grpSpPr>
        <p:sp>
          <p:nvSpPr>
            <p:cNvPr id="6" name="타원 5">
              <a:extLst>
                <a:ext uri="{FF2B5EF4-FFF2-40B4-BE49-F238E27FC236}">
                  <a16:creationId xmlns:a16="http://schemas.microsoft.com/office/drawing/2014/main" id="{037AEE1A-478F-4558-82E2-F5D60A9C4BD2}"/>
                </a:ext>
              </a:extLst>
            </p:cNvPr>
            <p:cNvSpPr/>
            <p:nvPr/>
          </p:nvSpPr>
          <p:spPr>
            <a:xfrm>
              <a:off x="4918363" y="2582420"/>
              <a:ext cx="4697768" cy="2643671"/>
            </a:xfrm>
            <a:prstGeom prst="ellipse">
              <a:avLst/>
            </a:prstGeom>
            <a:solidFill>
              <a:schemeClr val="accent1">
                <a:lumMod val="75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825"/>
            </a:p>
          </p:txBody>
        </p:sp>
        <p:sp>
          <p:nvSpPr>
            <p:cNvPr id="7" name="타원 6">
              <a:extLst>
                <a:ext uri="{FF2B5EF4-FFF2-40B4-BE49-F238E27FC236}">
                  <a16:creationId xmlns:a16="http://schemas.microsoft.com/office/drawing/2014/main" id="{7D02C100-7BAC-4747-B333-AE1296EF719C}"/>
                </a:ext>
              </a:extLst>
            </p:cNvPr>
            <p:cNvSpPr/>
            <p:nvPr/>
          </p:nvSpPr>
          <p:spPr>
            <a:xfrm>
              <a:off x="1588168" y="2080775"/>
              <a:ext cx="8113551" cy="364557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825"/>
            </a:p>
          </p:txBody>
        </p:sp>
        <p:sp>
          <p:nvSpPr>
            <p:cNvPr id="8" name="타원 7">
              <a:extLst>
                <a:ext uri="{FF2B5EF4-FFF2-40B4-BE49-F238E27FC236}">
                  <a16:creationId xmlns:a16="http://schemas.microsoft.com/office/drawing/2014/main" id="{D0C42240-B9E2-4C27-8602-FCE9D912EB2E}"/>
                </a:ext>
              </a:extLst>
            </p:cNvPr>
            <p:cNvSpPr/>
            <p:nvPr/>
          </p:nvSpPr>
          <p:spPr>
            <a:xfrm>
              <a:off x="6397583" y="3186682"/>
              <a:ext cx="3165697" cy="1781497"/>
            </a:xfrm>
            <a:prstGeom prst="ellipse">
              <a:avLst/>
            </a:prstGeom>
            <a:solidFill>
              <a:schemeClr val="accent4">
                <a:lumMod val="40000"/>
                <a:lumOff val="60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825"/>
            </a:p>
          </p:txBody>
        </p:sp>
        <p:sp>
          <p:nvSpPr>
            <p:cNvPr id="9" name="TextBox 8">
              <a:extLst>
                <a:ext uri="{FF2B5EF4-FFF2-40B4-BE49-F238E27FC236}">
                  <a16:creationId xmlns:a16="http://schemas.microsoft.com/office/drawing/2014/main" id="{300D14F0-7CE2-4F27-B9A0-65A2BAB12E65}"/>
                </a:ext>
              </a:extLst>
            </p:cNvPr>
            <p:cNvSpPr txBox="1"/>
            <p:nvPr/>
          </p:nvSpPr>
          <p:spPr>
            <a:xfrm>
              <a:off x="1717521" y="3447503"/>
              <a:ext cx="1468816" cy="811522"/>
            </a:xfrm>
            <a:prstGeom prst="rect">
              <a:avLst/>
            </a:prstGeom>
            <a:noFill/>
          </p:spPr>
          <p:txBody>
            <a:bodyPr wrap="square" rtlCol="0">
              <a:spAutoFit/>
            </a:bodyPr>
            <a:lstStyle/>
            <a:p>
              <a:r>
                <a:rPr lang="en-US" altLang="ko-KR" sz="825" b="1" dirty="0">
                  <a:latin typeface="Times New Roman" panose="02020603050405020304" pitchFamily="18" charset="0"/>
                  <a:cs typeface="Times New Roman" panose="02020603050405020304" pitchFamily="18" charset="0"/>
                </a:rPr>
                <a:t>Car Sickness</a:t>
              </a:r>
              <a:endParaRPr lang="ko-KR" altLang="en-US" sz="825" b="1" dirty="0">
                <a:latin typeface="Times New Roman" panose="02020603050405020304" pitchFamily="18" charset="0"/>
                <a:cs typeface="Times New Roman" panose="02020603050405020304" pitchFamily="18" charset="0"/>
              </a:endParaRPr>
            </a:p>
          </p:txBody>
        </p:sp>
        <p:sp>
          <p:nvSpPr>
            <p:cNvPr id="10" name="타원 9">
              <a:extLst>
                <a:ext uri="{FF2B5EF4-FFF2-40B4-BE49-F238E27FC236}">
                  <a16:creationId xmlns:a16="http://schemas.microsoft.com/office/drawing/2014/main" id="{C365B1BE-FD35-4A32-9299-F849D682C9DA}"/>
                </a:ext>
              </a:extLst>
            </p:cNvPr>
            <p:cNvSpPr/>
            <p:nvPr/>
          </p:nvSpPr>
          <p:spPr>
            <a:xfrm>
              <a:off x="7684325" y="3694808"/>
              <a:ext cx="1689051" cy="950514"/>
            </a:xfrm>
            <a:prstGeom prst="ellipse">
              <a:avLst/>
            </a:prstGeom>
            <a:solidFill>
              <a:srgbClr val="FF0000"/>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p>
          </p:txBody>
        </p:sp>
        <p:sp>
          <p:nvSpPr>
            <p:cNvPr id="11" name="타원 10">
              <a:extLst>
                <a:ext uri="{FF2B5EF4-FFF2-40B4-BE49-F238E27FC236}">
                  <a16:creationId xmlns:a16="http://schemas.microsoft.com/office/drawing/2014/main" id="{A447FB23-E9D0-43C9-B2D1-FE01E6CCE484}"/>
                </a:ext>
              </a:extLst>
            </p:cNvPr>
            <p:cNvSpPr/>
            <p:nvPr/>
          </p:nvSpPr>
          <p:spPr>
            <a:xfrm>
              <a:off x="1717520" y="3147212"/>
              <a:ext cx="1794081" cy="95051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825"/>
            </a:p>
          </p:txBody>
        </p:sp>
        <p:sp>
          <p:nvSpPr>
            <p:cNvPr id="12" name="TextBox 11">
              <a:extLst>
                <a:ext uri="{FF2B5EF4-FFF2-40B4-BE49-F238E27FC236}">
                  <a16:creationId xmlns:a16="http://schemas.microsoft.com/office/drawing/2014/main" id="{E2219809-F273-46D7-8F66-AA8D041A84D3}"/>
                </a:ext>
              </a:extLst>
            </p:cNvPr>
            <p:cNvSpPr txBox="1"/>
            <p:nvPr/>
          </p:nvSpPr>
          <p:spPr>
            <a:xfrm>
              <a:off x="3074750" y="4086234"/>
              <a:ext cx="1601602" cy="513964"/>
            </a:xfrm>
            <a:prstGeom prst="rect">
              <a:avLst/>
            </a:prstGeom>
            <a:noFill/>
          </p:spPr>
          <p:txBody>
            <a:bodyPr wrap="square" rtlCol="0">
              <a:spAutoFit/>
            </a:bodyPr>
            <a:lstStyle/>
            <a:p>
              <a:r>
                <a:rPr lang="en-US" altLang="ko-KR" sz="825" b="1" dirty="0">
                  <a:latin typeface="Times New Roman" panose="02020603050405020304" pitchFamily="18" charset="0"/>
                  <a:cs typeface="Times New Roman" panose="02020603050405020304" pitchFamily="18" charset="0"/>
                </a:rPr>
                <a:t>Air Sickness</a:t>
              </a:r>
              <a:endParaRPr lang="ko-KR" altLang="en-US" sz="825" b="1" dirty="0">
                <a:latin typeface="Times New Roman" panose="02020603050405020304" pitchFamily="18" charset="0"/>
                <a:cs typeface="Times New Roman" panose="02020603050405020304" pitchFamily="18" charset="0"/>
              </a:endParaRPr>
            </a:p>
          </p:txBody>
        </p:sp>
        <p:sp>
          <p:nvSpPr>
            <p:cNvPr id="13" name="타원 12">
              <a:extLst>
                <a:ext uri="{FF2B5EF4-FFF2-40B4-BE49-F238E27FC236}">
                  <a16:creationId xmlns:a16="http://schemas.microsoft.com/office/drawing/2014/main" id="{B5E98E1F-6DC2-4F34-89E4-14DBD036AD1F}"/>
                </a:ext>
              </a:extLst>
            </p:cNvPr>
            <p:cNvSpPr/>
            <p:nvPr/>
          </p:nvSpPr>
          <p:spPr>
            <a:xfrm>
              <a:off x="2818624" y="3622468"/>
              <a:ext cx="1794081" cy="95051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825"/>
            </a:p>
          </p:txBody>
        </p:sp>
        <p:sp>
          <p:nvSpPr>
            <p:cNvPr id="14" name="타원 13">
              <a:extLst>
                <a:ext uri="{FF2B5EF4-FFF2-40B4-BE49-F238E27FC236}">
                  <a16:creationId xmlns:a16="http://schemas.microsoft.com/office/drawing/2014/main" id="{ECB3A27D-6DA1-4394-8CBD-DC7341E529BE}"/>
                </a:ext>
              </a:extLst>
            </p:cNvPr>
            <p:cNvSpPr/>
            <p:nvPr/>
          </p:nvSpPr>
          <p:spPr>
            <a:xfrm>
              <a:off x="3112785" y="3094687"/>
              <a:ext cx="1794081" cy="95051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825"/>
            </a:p>
          </p:txBody>
        </p:sp>
        <p:sp>
          <p:nvSpPr>
            <p:cNvPr id="15" name="TextBox 14">
              <a:extLst>
                <a:ext uri="{FF2B5EF4-FFF2-40B4-BE49-F238E27FC236}">
                  <a16:creationId xmlns:a16="http://schemas.microsoft.com/office/drawing/2014/main" id="{6EB87253-D1A6-4E8C-AD80-043BF5AB4CA8}"/>
                </a:ext>
              </a:extLst>
            </p:cNvPr>
            <p:cNvSpPr txBox="1"/>
            <p:nvPr/>
          </p:nvSpPr>
          <p:spPr>
            <a:xfrm>
              <a:off x="3390020" y="3173912"/>
              <a:ext cx="1468816" cy="811522"/>
            </a:xfrm>
            <a:prstGeom prst="rect">
              <a:avLst/>
            </a:prstGeom>
            <a:noFill/>
          </p:spPr>
          <p:txBody>
            <a:bodyPr wrap="square" rtlCol="0">
              <a:spAutoFit/>
            </a:bodyPr>
            <a:lstStyle/>
            <a:p>
              <a:r>
                <a:rPr lang="en-US" altLang="ko-KR" sz="825" b="1" dirty="0">
                  <a:latin typeface="Times New Roman" panose="02020603050405020304" pitchFamily="18" charset="0"/>
                  <a:cs typeface="Times New Roman" panose="02020603050405020304" pitchFamily="18" charset="0"/>
                </a:rPr>
                <a:t>Sea Sickness</a:t>
              </a:r>
              <a:endParaRPr lang="ko-KR" altLang="en-US" sz="825" b="1" dirty="0">
                <a:latin typeface="Times New Roman" panose="02020603050405020304" pitchFamily="18" charset="0"/>
                <a:cs typeface="Times New Roman" panose="02020603050405020304" pitchFamily="18" charset="0"/>
              </a:endParaRPr>
            </a:p>
          </p:txBody>
        </p:sp>
        <p:sp>
          <p:nvSpPr>
            <p:cNvPr id="16" name="타원 15">
              <a:extLst>
                <a:ext uri="{FF2B5EF4-FFF2-40B4-BE49-F238E27FC236}">
                  <a16:creationId xmlns:a16="http://schemas.microsoft.com/office/drawing/2014/main" id="{666B2F9A-82C2-4DF9-9363-38D8BAF28EDE}"/>
                </a:ext>
              </a:extLst>
            </p:cNvPr>
            <p:cNvSpPr/>
            <p:nvPr/>
          </p:nvSpPr>
          <p:spPr>
            <a:xfrm>
              <a:off x="3520774" y="4587747"/>
              <a:ext cx="1794081" cy="95051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825"/>
            </a:p>
          </p:txBody>
        </p:sp>
        <p:sp>
          <p:nvSpPr>
            <p:cNvPr id="17" name="TextBox 16">
              <a:extLst>
                <a:ext uri="{FF2B5EF4-FFF2-40B4-BE49-F238E27FC236}">
                  <a16:creationId xmlns:a16="http://schemas.microsoft.com/office/drawing/2014/main" id="{F336F2AA-D65A-4A09-A0A4-C1111022F0F5}"/>
                </a:ext>
              </a:extLst>
            </p:cNvPr>
            <p:cNvSpPr txBox="1"/>
            <p:nvPr/>
          </p:nvSpPr>
          <p:spPr>
            <a:xfrm>
              <a:off x="3623700" y="4904951"/>
              <a:ext cx="1876841" cy="513964"/>
            </a:xfrm>
            <a:prstGeom prst="rect">
              <a:avLst/>
            </a:prstGeom>
            <a:noFill/>
          </p:spPr>
          <p:txBody>
            <a:bodyPr wrap="square" rtlCol="0">
              <a:spAutoFit/>
            </a:bodyPr>
            <a:lstStyle/>
            <a:p>
              <a:r>
                <a:rPr lang="en-US" altLang="ko-KR" sz="825" b="1" dirty="0">
                  <a:latin typeface="Times New Roman" panose="02020603050405020304" pitchFamily="18" charset="0"/>
                  <a:cs typeface="Times New Roman" panose="02020603050405020304" pitchFamily="18" charset="0"/>
                </a:rPr>
                <a:t>Space Sickness</a:t>
              </a:r>
              <a:endParaRPr lang="ko-KR" altLang="en-US" sz="825" b="1"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6362ED88-3AE2-45CB-A191-7DD196F77A6F}"/>
                </a:ext>
              </a:extLst>
            </p:cNvPr>
            <p:cNvSpPr txBox="1"/>
            <p:nvPr/>
          </p:nvSpPr>
          <p:spPr>
            <a:xfrm>
              <a:off x="4355648" y="2080775"/>
              <a:ext cx="2494423" cy="649217"/>
            </a:xfrm>
            <a:prstGeom prst="rect">
              <a:avLst/>
            </a:prstGeom>
            <a:noFill/>
          </p:spPr>
          <p:txBody>
            <a:bodyPr wrap="none" rtlCol="0">
              <a:spAutoFit/>
            </a:bodyPr>
            <a:lstStyle/>
            <a:p>
              <a:pPr algn="ctr"/>
              <a:r>
                <a:rPr lang="en-US" altLang="ko-KR" sz="1200" b="1" dirty="0">
                  <a:latin typeface="Times New Roman" panose="02020603050405020304" pitchFamily="18" charset="0"/>
                  <a:cs typeface="Times New Roman" panose="02020603050405020304" pitchFamily="18" charset="0"/>
                </a:rPr>
                <a:t>Motion</a:t>
              </a:r>
              <a:r>
                <a:rPr lang="ko-KR" altLang="en-US" sz="1200" b="1" dirty="0">
                  <a:latin typeface="Times New Roman" panose="02020603050405020304" pitchFamily="18" charset="0"/>
                  <a:cs typeface="Times New Roman" panose="02020603050405020304" pitchFamily="18" charset="0"/>
                </a:rPr>
                <a:t> </a:t>
              </a:r>
              <a:r>
                <a:rPr lang="en-US" altLang="ko-KR" sz="1200" b="1" dirty="0">
                  <a:latin typeface="Times New Roman" panose="02020603050405020304" pitchFamily="18" charset="0"/>
                  <a:cs typeface="Times New Roman" panose="02020603050405020304" pitchFamily="18" charset="0"/>
                </a:rPr>
                <a:t>Sickness</a:t>
              </a:r>
              <a:endParaRPr lang="ko-KR" altLang="en-US" sz="1200" b="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7A67E114-E809-46C5-B12D-F9FF21ADFBF6}"/>
                </a:ext>
              </a:extLst>
            </p:cNvPr>
            <p:cNvSpPr txBox="1"/>
            <p:nvPr/>
          </p:nvSpPr>
          <p:spPr>
            <a:xfrm>
              <a:off x="6947135" y="3278514"/>
              <a:ext cx="2001390" cy="595116"/>
            </a:xfrm>
            <a:prstGeom prst="rect">
              <a:avLst/>
            </a:prstGeom>
            <a:noFill/>
          </p:spPr>
          <p:txBody>
            <a:bodyPr wrap="none" rtlCol="0">
              <a:spAutoFit/>
            </a:bodyPr>
            <a:lstStyle/>
            <a:p>
              <a:r>
                <a:rPr lang="en-US" altLang="ko-KR" sz="1050" b="1" dirty="0">
                  <a:latin typeface="Times New Roman" panose="02020603050405020304" pitchFamily="18" charset="0"/>
                  <a:cs typeface="Times New Roman" panose="02020603050405020304" pitchFamily="18" charset="0"/>
                </a:rPr>
                <a:t>Cybersickness</a:t>
              </a:r>
              <a:endParaRPr lang="ko-KR" altLang="en-US" sz="1050" b="1"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0E334D15-0834-4F52-BBB9-4FC8D64603F9}"/>
                </a:ext>
              </a:extLst>
            </p:cNvPr>
            <p:cNvSpPr txBox="1"/>
            <p:nvPr/>
          </p:nvSpPr>
          <p:spPr>
            <a:xfrm>
              <a:off x="5924955" y="2735987"/>
              <a:ext cx="2542136" cy="595116"/>
            </a:xfrm>
            <a:prstGeom prst="rect">
              <a:avLst/>
            </a:prstGeom>
            <a:noFill/>
          </p:spPr>
          <p:txBody>
            <a:bodyPr wrap="none" rtlCol="0">
              <a:spAutoFit/>
            </a:bodyPr>
            <a:lstStyle/>
            <a:p>
              <a:r>
                <a:rPr lang="en-US" altLang="ko-KR" sz="1050" b="1" dirty="0">
                  <a:solidFill>
                    <a:schemeClr val="bg1"/>
                  </a:solidFill>
                  <a:latin typeface="Times New Roman" panose="02020603050405020304" pitchFamily="18" charset="0"/>
                  <a:cs typeface="Times New Roman" panose="02020603050405020304" pitchFamily="18" charset="0"/>
                </a:rPr>
                <a:t>Simulator</a:t>
              </a:r>
              <a:r>
                <a:rPr lang="ko-KR" altLang="en-US" sz="1050" b="1" dirty="0">
                  <a:solidFill>
                    <a:schemeClr val="bg1"/>
                  </a:solidFill>
                  <a:latin typeface="Times New Roman" panose="02020603050405020304" pitchFamily="18" charset="0"/>
                  <a:cs typeface="Times New Roman" panose="02020603050405020304" pitchFamily="18" charset="0"/>
                </a:rPr>
                <a:t> </a:t>
              </a:r>
              <a:r>
                <a:rPr lang="en-US" altLang="ko-KR" sz="1050" b="1" dirty="0">
                  <a:solidFill>
                    <a:schemeClr val="bg1"/>
                  </a:solidFill>
                  <a:latin typeface="Times New Roman" panose="02020603050405020304" pitchFamily="18" charset="0"/>
                  <a:cs typeface="Times New Roman" panose="02020603050405020304" pitchFamily="18" charset="0"/>
                </a:rPr>
                <a:t>Sickness</a:t>
              </a:r>
              <a:endParaRPr lang="ko-KR" altLang="en-US" sz="1050" b="1" dirty="0">
                <a:solidFill>
                  <a:schemeClr val="bg1"/>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28771D8F-9FAA-4B75-9046-5B01DD550DFF}"/>
                </a:ext>
              </a:extLst>
            </p:cNvPr>
            <p:cNvSpPr txBox="1"/>
            <p:nvPr/>
          </p:nvSpPr>
          <p:spPr>
            <a:xfrm>
              <a:off x="7618984" y="3939232"/>
              <a:ext cx="1788276" cy="595116"/>
            </a:xfrm>
            <a:prstGeom prst="rect">
              <a:avLst/>
            </a:prstGeom>
            <a:noFill/>
          </p:spPr>
          <p:txBody>
            <a:bodyPr wrap="none" rtlCol="0">
              <a:spAutoFit/>
            </a:bodyPr>
            <a:lstStyle/>
            <a:p>
              <a:r>
                <a:rPr lang="en-US" altLang="ko-KR" sz="1050" b="1" dirty="0">
                  <a:solidFill>
                    <a:schemeClr val="bg1"/>
                  </a:solidFill>
                  <a:latin typeface="Times New Roman" panose="02020603050405020304" pitchFamily="18" charset="0"/>
                  <a:cs typeface="Times New Roman" panose="02020603050405020304" pitchFamily="18" charset="0"/>
                </a:rPr>
                <a:t>VR Sickness</a:t>
              </a:r>
              <a:endParaRPr lang="ko-KR" altLang="en-US" sz="1050" b="1" dirty="0">
                <a:solidFill>
                  <a:schemeClr val="bg1"/>
                </a:solidFill>
                <a:latin typeface="Times New Roman" panose="02020603050405020304" pitchFamily="18" charset="0"/>
                <a:cs typeface="Times New Roman" panose="02020603050405020304" pitchFamily="18" charset="0"/>
              </a:endParaRPr>
            </a:p>
          </p:txBody>
        </p:sp>
      </p:grpSp>
      <p:sp>
        <p:nvSpPr>
          <p:cNvPr id="28" name="TextBox 27">
            <a:extLst>
              <a:ext uri="{FF2B5EF4-FFF2-40B4-BE49-F238E27FC236}">
                <a16:creationId xmlns:a16="http://schemas.microsoft.com/office/drawing/2014/main" id="{24A36510-DC54-41A1-8F18-2108DAAB2831}"/>
              </a:ext>
            </a:extLst>
          </p:cNvPr>
          <p:cNvSpPr txBox="1"/>
          <p:nvPr/>
        </p:nvSpPr>
        <p:spPr>
          <a:xfrm>
            <a:off x="134678" y="5939135"/>
            <a:ext cx="2364750" cy="461665"/>
          </a:xfrm>
          <a:prstGeom prst="rect">
            <a:avLst/>
          </a:prstGeom>
          <a:noFill/>
        </p:spPr>
        <p:txBody>
          <a:bodyPr wrap="none" rtlCol="0">
            <a:spAutoFit/>
          </a:bodyPr>
          <a:lstStyle/>
          <a:p>
            <a:r>
              <a:rPr lang="en-US" altLang="ko-KR" sz="1200" b="1" dirty="0"/>
              <a:t>※ VR: Virtual Reality</a:t>
            </a:r>
          </a:p>
          <a:p>
            <a:r>
              <a:rPr lang="en-US" altLang="ko-KR" sz="1200" b="1" dirty="0"/>
              <a:t>※ HMD:</a:t>
            </a:r>
            <a:r>
              <a:rPr lang="ko-KR" altLang="en-US" sz="1200" b="1" dirty="0"/>
              <a:t> </a:t>
            </a:r>
            <a:r>
              <a:rPr lang="en-US" altLang="ko-KR" sz="1200" b="1" dirty="0"/>
              <a:t>Head Mounted Display</a:t>
            </a:r>
            <a:endParaRPr lang="ko-KR" altLang="en-US" sz="1200" b="1" dirty="0"/>
          </a:p>
        </p:txBody>
      </p:sp>
      <p:sp>
        <p:nvSpPr>
          <p:cNvPr id="26" name="직사각형 25">
            <a:extLst>
              <a:ext uri="{FF2B5EF4-FFF2-40B4-BE49-F238E27FC236}">
                <a16:creationId xmlns:a16="http://schemas.microsoft.com/office/drawing/2014/main" id="{83E46F15-BE61-4CFD-9327-79669A0FE034}"/>
              </a:ext>
            </a:extLst>
          </p:cNvPr>
          <p:cNvSpPr/>
          <p:nvPr/>
        </p:nvSpPr>
        <p:spPr>
          <a:xfrm>
            <a:off x="2947187" y="6049512"/>
            <a:ext cx="5379723" cy="646331"/>
          </a:xfrm>
          <a:prstGeom prst="rect">
            <a:avLst/>
          </a:prstGeom>
        </p:spPr>
        <p:txBody>
          <a:bodyPr wrap="square">
            <a:spAutoFit/>
          </a:bodyPr>
          <a:lstStyle/>
          <a:p>
            <a:r>
              <a:rPr lang="en-US" altLang="ko-KR" sz="1200" spc="-100" dirty="0"/>
              <a:t>* In 2003, Bernard D. Adelstein from NASA Ames Research Center mentioned in his paper, ‘HEAD TRACKING LATENCY IN VIRTUAL ENVIRONMENTS: PSYCHOPHYSICS AND A MODEL’, the MTP needs to be less than 17 </a:t>
            </a:r>
            <a:r>
              <a:rPr lang="en-US" altLang="ko-KR" sz="1200" spc="-100" dirty="0" err="1"/>
              <a:t>ms.</a:t>
            </a:r>
            <a:endParaRPr lang="en-US" altLang="ko-KR" sz="1200" spc="-100" dirty="0"/>
          </a:p>
        </p:txBody>
      </p:sp>
    </p:spTree>
    <p:extLst>
      <p:ext uri="{BB962C8B-B14F-4D97-AF65-F5344CB8AC3E}">
        <p14:creationId xmlns:p14="http://schemas.microsoft.com/office/powerpoint/2010/main" val="1245800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제목 14">
            <a:extLst>
              <a:ext uri="{FF2B5EF4-FFF2-40B4-BE49-F238E27FC236}">
                <a16:creationId xmlns:a16="http://schemas.microsoft.com/office/drawing/2014/main" id="{2892A29C-447A-450A-B5D2-E731C12510DF}"/>
              </a:ext>
            </a:extLst>
          </p:cNvPr>
          <p:cNvSpPr>
            <a:spLocks noGrp="1"/>
          </p:cNvSpPr>
          <p:nvPr>
            <p:ph type="title"/>
          </p:nvPr>
        </p:nvSpPr>
        <p:spPr/>
        <p:txBody>
          <a:bodyPr/>
          <a:lstStyle/>
          <a:p>
            <a:r>
              <a:rPr lang="en-US" altLang="ko-KR" dirty="0"/>
              <a:t>Technical Requirements for VR QoE</a:t>
            </a:r>
            <a:endParaRPr lang="ko-KR" altLang="en-US" dirty="0"/>
          </a:p>
        </p:txBody>
      </p:sp>
      <p:sp>
        <p:nvSpPr>
          <p:cNvPr id="4" name="바닥글 개체 틀 3">
            <a:extLst>
              <a:ext uri="{FF2B5EF4-FFF2-40B4-BE49-F238E27FC236}">
                <a16:creationId xmlns:a16="http://schemas.microsoft.com/office/drawing/2014/main" id="{48BF2AAA-E688-4DE8-A676-454B5ABFF5ED}"/>
              </a:ext>
            </a:extLst>
          </p:cNvPr>
          <p:cNvSpPr>
            <a:spLocks noGrp="1"/>
          </p:cNvSpPr>
          <p:nvPr>
            <p:ph type="ftr" sz="quarter" idx="10"/>
          </p:nvPr>
        </p:nvSpPr>
        <p:spPr/>
        <p:txBody>
          <a:bodyPr/>
          <a:lstStyle/>
          <a:p>
            <a:r>
              <a:rPr lang="en-US" altLang="ko-KR"/>
              <a:t>21-18-0073-00-0000</a:t>
            </a:r>
            <a:endParaRPr lang="ko-KR" altLang="en-US" dirty="0"/>
          </a:p>
        </p:txBody>
      </p:sp>
      <p:sp>
        <p:nvSpPr>
          <p:cNvPr id="5" name="슬라이드 번호 개체 틀 4">
            <a:extLst>
              <a:ext uri="{FF2B5EF4-FFF2-40B4-BE49-F238E27FC236}">
                <a16:creationId xmlns:a16="http://schemas.microsoft.com/office/drawing/2014/main" id="{1564A151-51D0-4FE5-B1EB-8B65B9445B6B}"/>
              </a:ext>
            </a:extLst>
          </p:cNvPr>
          <p:cNvSpPr>
            <a:spLocks noGrp="1"/>
          </p:cNvSpPr>
          <p:nvPr>
            <p:ph type="sldNum" sz="quarter" idx="11"/>
          </p:nvPr>
        </p:nvSpPr>
        <p:spPr/>
        <p:txBody>
          <a:bodyPr/>
          <a:lstStyle/>
          <a:p>
            <a:fld id="{7415E7A1-C024-4955-BFDD-BFFB64410B76}" type="slidenum">
              <a:rPr lang="ko-KR" altLang="en-US" smtClean="0"/>
              <a:pPr/>
              <a:t>4</a:t>
            </a:fld>
            <a:endParaRPr lang="ko-KR" altLang="en-US"/>
          </a:p>
        </p:txBody>
      </p:sp>
      <p:graphicFrame>
        <p:nvGraphicFramePr>
          <p:cNvPr id="10" name="표 9">
            <a:extLst>
              <a:ext uri="{FF2B5EF4-FFF2-40B4-BE49-F238E27FC236}">
                <a16:creationId xmlns:a16="http://schemas.microsoft.com/office/drawing/2014/main" id="{F75F89C3-4E52-417C-BDBE-2131DE903133}"/>
              </a:ext>
            </a:extLst>
          </p:cNvPr>
          <p:cNvGraphicFramePr>
            <a:graphicFrameLocks noGrp="1"/>
          </p:cNvGraphicFramePr>
          <p:nvPr>
            <p:extLst>
              <p:ext uri="{D42A27DB-BD31-4B8C-83A1-F6EECF244321}">
                <p14:modId xmlns:p14="http://schemas.microsoft.com/office/powerpoint/2010/main" val="4196415767"/>
              </p:ext>
            </p:extLst>
          </p:nvPr>
        </p:nvGraphicFramePr>
        <p:xfrm>
          <a:off x="182045" y="1618174"/>
          <a:ext cx="8751336" cy="4625340"/>
        </p:xfrm>
        <a:graphic>
          <a:graphicData uri="http://schemas.openxmlformats.org/drawingml/2006/table">
            <a:tbl>
              <a:tblPr firstRow="1" bandRow="1"/>
              <a:tblGrid>
                <a:gridCol w="2678980">
                  <a:extLst>
                    <a:ext uri="{9D8B030D-6E8A-4147-A177-3AD203B41FA5}">
                      <a16:colId xmlns:a16="http://schemas.microsoft.com/office/drawing/2014/main" val="1680465032"/>
                    </a:ext>
                  </a:extLst>
                </a:gridCol>
                <a:gridCol w="6072356">
                  <a:extLst>
                    <a:ext uri="{9D8B030D-6E8A-4147-A177-3AD203B41FA5}">
                      <a16:colId xmlns:a16="http://schemas.microsoft.com/office/drawing/2014/main" val="700386822"/>
                    </a:ext>
                  </a:extLst>
                </a:gridCol>
              </a:tblGrid>
              <a:tr h="25146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latinLnBrk="1"/>
                      <a:r>
                        <a:rPr lang="en-US" altLang="ko-KR" sz="1600" dirty="0">
                          <a:latin typeface="Times New Roman" panose="02020603050405020304" pitchFamily="18" charset="0"/>
                          <a:cs typeface="Times New Roman" panose="02020603050405020304" pitchFamily="18" charset="0"/>
                        </a:rPr>
                        <a:t> Requirement</a:t>
                      </a:r>
                      <a:r>
                        <a:rPr lang="en-US" altLang="ko-KR" sz="1600" baseline="0" dirty="0">
                          <a:latin typeface="Times New Roman" panose="02020603050405020304" pitchFamily="18" charset="0"/>
                          <a:cs typeface="Times New Roman" panose="02020603050405020304" pitchFamily="18" charset="0"/>
                        </a:rPr>
                        <a:t> </a:t>
                      </a:r>
                      <a:endParaRPr lang="ko-KR" altLang="en-US" sz="1600" dirty="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94D2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latinLnBrk="1"/>
                      <a:r>
                        <a:rPr lang="en-US" altLang="ko-KR" sz="1600" dirty="0">
                          <a:latin typeface="Times New Roman" panose="02020603050405020304" pitchFamily="18" charset="0"/>
                          <a:cs typeface="Times New Roman" panose="02020603050405020304" pitchFamily="18" charset="0"/>
                        </a:rPr>
                        <a:t>details</a:t>
                      </a:r>
                      <a:endParaRPr lang="ko-KR" altLang="en-US" sz="1600" dirty="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94D20"/>
                    </a:solidFill>
                  </a:tcPr>
                </a:tc>
                <a:extLst>
                  <a:ext uri="{0D108BD9-81ED-4DB2-BD59-A6C34878D82A}">
                    <a16:rowId xmlns:a16="http://schemas.microsoft.com/office/drawing/2014/main" val="4239793386"/>
                  </a:ext>
                </a:extLst>
              </a:tr>
              <a:tr h="38862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latinLnBrk="1">
                        <a:lnSpc>
                          <a:spcPct val="150000"/>
                        </a:lnSpc>
                      </a:pPr>
                      <a:r>
                        <a:rPr lang="en-GB" altLang="ko-KR" sz="1600" kern="1200" dirty="0">
                          <a:solidFill>
                            <a:schemeClr val="dk1"/>
                          </a:solidFill>
                          <a:effectLst/>
                          <a:latin typeface="Times New Roman" panose="02020603050405020304" pitchFamily="18" charset="0"/>
                          <a:ea typeface="+mn-ea"/>
                          <a:cs typeface="Times New Roman" panose="02020603050405020304" pitchFamily="18" charset="0"/>
                        </a:rPr>
                        <a:t>pixels/degree</a:t>
                      </a:r>
                      <a:endParaRPr lang="ko-KR" altLang="en-US" sz="1600" dirty="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l" latinLnBrk="1">
                        <a:buFontTx/>
                        <a:buNone/>
                      </a:pPr>
                      <a:r>
                        <a:rPr lang="en-GB" altLang="ko-KR" sz="1600" kern="1200" dirty="0">
                          <a:solidFill>
                            <a:schemeClr val="dk1"/>
                          </a:solidFill>
                          <a:effectLst/>
                          <a:latin typeface="Times New Roman" panose="02020603050405020304" pitchFamily="18" charset="0"/>
                          <a:ea typeface="+mn-ea"/>
                          <a:cs typeface="Times New Roman" panose="02020603050405020304" pitchFamily="18" charset="0"/>
                        </a:rPr>
                        <a:t>- </a:t>
                      </a:r>
                      <a:r>
                        <a:rPr lang="en-GB" altLang="ko-KR" sz="16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GB" altLang="ko-KR" sz="1600" kern="1200" dirty="0">
                          <a:solidFill>
                            <a:srgbClr val="00B0F0"/>
                          </a:solidFill>
                          <a:effectLst/>
                          <a:latin typeface="Times New Roman" panose="02020603050405020304" pitchFamily="18" charset="0"/>
                          <a:ea typeface="+mn-ea"/>
                          <a:cs typeface="Times New Roman" panose="02020603050405020304" pitchFamily="18" charset="0"/>
                        </a:rPr>
                        <a:t>40 </a:t>
                      </a:r>
                      <a:r>
                        <a:rPr lang="en-GB" altLang="ko-KR" sz="1600" kern="1200" dirty="0" err="1">
                          <a:solidFill>
                            <a:srgbClr val="00B0F0"/>
                          </a:solidFill>
                          <a:effectLst/>
                          <a:latin typeface="Times New Roman" panose="02020603050405020304" pitchFamily="18" charset="0"/>
                          <a:ea typeface="+mn-ea"/>
                          <a:cs typeface="Times New Roman" panose="02020603050405020304" pitchFamily="18" charset="0"/>
                        </a:rPr>
                        <a:t>pix</a:t>
                      </a:r>
                      <a:r>
                        <a:rPr lang="en-GB" altLang="ko-KR" sz="1600" kern="1200" dirty="0">
                          <a:solidFill>
                            <a:srgbClr val="00B0F0"/>
                          </a:solidFill>
                          <a:effectLst/>
                          <a:latin typeface="Times New Roman" panose="02020603050405020304" pitchFamily="18" charset="0"/>
                          <a:ea typeface="+mn-ea"/>
                          <a:cs typeface="Times New Roman" panose="02020603050405020304" pitchFamily="18" charset="0"/>
                        </a:rPr>
                        <a:t>/</a:t>
                      </a:r>
                      <a:r>
                        <a:rPr lang="en-GB" altLang="ko-KR" sz="1600" kern="1200" dirty="0" err="1">
                          <a:solidFill>
                            <a:srgbClr val="00B0F0"/>
                          </a:solidFill>
                          <a:effectLst/>
                          <a:latin typeface="Times New Roman" panose="02020603050405020304" pitchFamily="18" charset="0"/>
                          <a:ea typeface="+mn-ea"/>
                          <a:cs typeface="Times New Roman" panose="02020603050405020304" pitchFamily="18" charset="0"/>
                        </a:rPr>
                        <a:t>deg</a:t>
                      </a:r>
                      <a:r>
                        <a:rPr lang="en-GB" altLang="ko-KR" sz="1600" kern="1200" dirty="0">
                          <a:solidFill>
                            <a:srgbClr val="00B0F0"/>
                          </a:solidFill>
                          <a:effectLst/>
                          <a:latin typeface="Times New Roman" panose="02020603050405020304" pitchFamily="18" charset="0"/>
                          <a:ea typeface="+mn-ea"/>
                          <a:cs typeface="Times New Roman" panose="02020603050405020304" pitchFamily="18" charset="0"/>
                        </a:rPr>
                        <a:t> </a:t>
                      </a:r>
                    </a:p>
                    <a:p>
                      <a:pPr marL="0" indent="0" algn="l" latinLnBrk="1">
                        <a:buFontTx/>
                        <a:buNone/>
                      </a:pPr>
                      <a:r>
                        <a:rPr lang="en-US" altLang="ko-KR" sz="1600" dirty="0">
                          <a:latin typeface="Times New Roman" panose="02020603050405020304" pitchFamily="18" charset="0"/>
                          <a:cs typeface="Times New Roman" panose="02020603050405020304" pitchFamily="18" charset="0"/>
                        </a:rPr>
                        <a:t>- no HMD is capable of displaying 40pix/</a:t>
                      </a:r>
                      <a:r>
                        <a:rPr lang="en-US" altLang="ko-KR" sz="1600" dirty="0" err="1">
                          <a:latin typeface="Times New Roman" panose="02020603050405020304" pitchFamily="18" charset="0"/>
                          <a:cs typeface="Times New Roman" panose="02020603050405020304" pitchFamily="18" charset="0"/>
                        </a:rPr>
                        <a:t>deg</a:t>
                      </a:r>
                      <a:r>
                        <a:rPr lang="en-US" altLang="ko-KR" sz="1600" dirty="0">
                          <a:latin typeface="Times New Roman" panose="02020603050405020304" pitchFamily="18" charset="0"/>
                          <a:cs typeface="Times New Roman" panose="02020603050405020304" pitchFamily="18" charset="0"/>
                        </a:rPr>
                        <a:t> today</a:t>
                      </a:r>
                      <a:endParaRPr lang="ko-KR" altLang="en-US" sz="1600" dirty="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40000"/>
                      </a:srgbClr>
                    </a:solidFill>
                  </a:tcPr>
                </a:tc>
                <a:extLst>
                  <a:ext uri="{0D108BD9-81ED-4DB2-BD59-A6C34878D82A}">
                    <a16:rowId xmlns:a16="http://schemas.microsoft.com/office/drawing/2014/main" val="3294525124"/>
                  </a:ext>
                </a:extLst>
              </a:tr>
              <a:tr h="2514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latinLnBrk="1"/>
                      <a:r>
                        <a:rPr lang="en-GB" altLang="ko-KR" sz="1600" kern="1200">
                          <a:solidFill>
                            <a:schemeClr val="dk1"/>
                          </a:solidFill>
                          <a:effectLst/>
                          <a:latin typeface="Times New Roman" panose="02020603050405020304" pitchFamily="18" charset="0"/>
                          <a:ea typeface="+mn-ea"/>
                          <a:cs typeface="Times New Roman" panose="02020603050405020304" pitchFamily="18" charset="0"/>
                        </a:rPr>
                        <a:t>video resolution </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a:t>
                      </a:r>
                      <a:r>
                        <a:rPr lang="en-US" altLang="ko-KR" sz="1600" baseline="0" dirty="0">
                          <a:solidFill>
                            <a:schemeClr val="tx1"/>
                          </a:solidFill>
                          <a:latin typeface="Times New Roman" panose="02020603050405020304" pitchFamily="18" charset="0"/>
                          <a:cs typeface="Times New Roman" panose="02020603050405020304" pitchFamily="18" charset="0"/>
                        </a:rPr>
                        <a:t> </a:t>
                      </a:r>
                      <a:r>
                        <a:rPr lang="en-US" altLang="ko-KR" sz="1600" dirty="0">
                          <a:solidFill>
                            <a:schemeClr val="tx1"/>
                          </a:solidFill>
                          <a:latin typeface="Times New Roman" panose="02020603050405020304" pitchFamily="18" charset="0"/>
                          <a:cs typeface="Times New Roman" panose="02020603050405020304" pitchFamily="18" charset="0"/>
                        </a:rPr>
                        <a:t>3 times 4K(3840x1920) vertical resolution = </a:t>
                      </a:r>
                      <a:r>
                        <a:rPr lang="en-US" altLang="ko-KR" sz="1600" dirty="0">
                          <a:solidFill>
                            <a:srgbClr val="00B0F0"/>
                          </a:solidFill>
                          <a:latin typeface="Times New Roman" panose="02020603050405020304" pitchFamily="18" charset="0"/>
                          <a:cs typeface="Times New Roman" panose="02020603050405020304" pitchFamily="18" charset="0"/>
                        </a:rPr>
                        <a:t>11520x6480</a:t>
                      </a:r>
                      <a:endParaRPr lang="en-US" altLang="ko-KR" sz="1600" baseline="0" dirty="0">
                        <a:solidFill>
                          <a:schemeClr val="dk1"/>
                        </a:solidFill>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20000"/>
                      </a:srgbClr>
                    </a:solidFill>
                  </a:tcPr>
                </a:tc>
                <a:extLst>
                  <a:ext uri="{0D108BD9-81ED-4DB2-BD59-A6C34878D82A}">
                    <a16:rowId xmlns:a16="http://schemas.microsoft.com/office/drawing/2014/main" val="1920560484"/>
                  </a:ext>
                </a:extLst>
              </a:tr>
              <a:tr h="38862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latinLnBrk="1">
                        <a:lnSpc>
                          <a:spcPct val="150000"/>
                        </a:lnSpc>
                      </a:pPr>
                      <a:r>
                        <a:rPr lang="en-US" altLang="ko-KR" sz="1600">
                          <a:latin typeface="Times New Roman" panose="02020603050405020304" pitchFamily="18" charset="0"/>
                          <a:cs typeface="Times New Roman" panose="02020603050405020304" pitchFamily="18" charset="0"/>
                        </a:rPr>
                        <a:t>framerate </a:t>
                      </a:r>
                      <a:endParaRPr lang="ko-KR" altLang="en-US" sz="160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a:t>
                      </a:r>
                      <a:r>
                        <a:rPr lang="en-US" altLang="ko-KR" sz="1600" dirty="0">
                          <a:solidFill>
                            <a:srgbClr val="00B0F0"/>
                          </a:solidFill>
                          <a:latin typeface="Times New Roman" panose="02020603050405020304" pitchFamily="18" charset="0"/>
                          <a:cs typeface="Times New Roman" panose="02020603050405020304" pitchFamily="18" charset="0"/>
                        </a:rPr>
                        <a:t>90 fps</a:t>
                      </a:r>
                    </a:p>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a 90fps framerate offers a latency low enough to prevent nausea</a:t>
                      </a:r>
                      <a:endParaRPr lang="ko-KR" altLang="en-US" sz="16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40000"/>
                      </a:srgbClr>
                    </a:solidFill>
                  </a:tcPr>
                </a:tc>
                <a:extLst>
                  <a:ext uri="{0D108BD9-81ED-4DB2-BD59-A6C34878D82A}">
                    <a16:rowId xmlns:a16="http://schemas.microsoft.com/office/drawing/2014/main" val="917794608"/>
                  </a:ext>
                </a:extLst>
              </a:tr>
              <a:tr h="38862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latinLnBrk="1">
                        <a:lnSpc>
                          <a:spcPct val="150000"/>
                        </a:lnSpc>
                      </a:pPr>
                      <a:r>
                        <a:rPr lang="en-US" altLang="ko-KR" sz="1600">
                          <a:latin typeface="Times New Roman" panose="02020603050405020304" pitchFamily="18" charset="0"/>
                          <a:cs typeface="Times New Roman" panose="02020603050405020304" pitchFamily="18" charset="0"/>
                        </a:rPr>
                        <a:t>3D Audio</a:t>
                      </a:r>
                      <a:endParaRPr lang="ko-KR" altLang="en-US" sz="160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support of </a:t>
                      </a:r>
                      <a:r>
                        <a:rPr lang="en-US" altLang="ko-KR" sz="1600" kern="1200" dirty="0">
                          <a:solidFill>
                            <a:srgbClr val="00B0F0"/>
                          </a:solidFill>
                          <a:latin typeface="Times New Roman" panose="02020603050405020304" pitchFamily="18" charset="0"/>
                          <a:ea typeface="+mn-ea"/>
                          <a:cs typeface="Times New Roman" panose="02020603050405020304" pitchFamily="18" charset="0"/>
                        </a:rPr>
                        <a:t>scene-based and/or environmental audio</a:t>
                      </a:r>
                    </a:p>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- 360 surround sound, object-based audio,</a:t>
                      </a:r>
                      <a:r>
                        <a:rPr lang="en-US" altLang="ko-KR" sz="1600" baseline="0" dirty="0">
                          <a:solidFill>
                            <a:schemeClr val="tx1"/>
                          </a:solidFill>
                          <a:latin typeface="Times New Roman" panose="02020603050405020304" pitchFamily="18" charset="0"/>
                          <a:cs typeface="Times New Roman" panose="02020603050405020304" pitchFamily="18" charset="0"/>
                        </a:rPr>
                        <a:t> </a:t>
                      </a:r>
                      <a:r>
                        <a:rPr lang="en-US" altLang="ko-KR" sz="1600" baseline="0" dirty="0" err="1">
                          <a:solidFill>
                            <a:schemeClr val="tx1"/>
                          </a:solidFill>
                          <a:latin typeface="Times New Roman" panose="02020603050405020304" pitchFamily="18" charset="0"/>
                          <a:cs typeface="Times New Roman" panose="02020603050405020304" pitchFamily="18" charset="0"/>
                        </a:rPr>
                        <a:t>Ambisonics</a:t>
                      </a:r>
                      <a:r>
                        <a:rPr lang="en-US" altLang="ko-KR" sz="1600" baseline="0" dirty="0">
                          <a:solidFill>
                            <a:schemeClr val="tx1"/>
                          </a:solidFill>
                          <a:latin typeface="Times New Roman" panose="02020603050405020304" pitchFamily="18" charset="0"/>
                          <a:cs typeface="Times New Roman" panose="02020603050405020304" pitchFamily="18" charset="0"/>
                        </a:rPr>
                        <a:t> </a:t>
                      </a:r>
                      <a:endParaRPr lang="ko-KR" altLang="en-US" sz="16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20000"/>
                      </a:srgbClr>
                    </a:solidFill>
                  </a:tcPr>
                </a:tc>
                <a:extLst>
                  <a:ext uri="{0D108BD9-81ED-4DB2-BD59-A6C34878D82A}">
                    <a16:rowId xmlns:a16="http://schemas.microsoft.com/office/drawing/2014/main" val="3316702911"/>
                  </a:ext>
                </a:extLst>
              </a:tr>
              <a:tr h="4343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latinLnBrk="1"/>
                      <a:r>
                        <a:rPr lang="en-US" altLang="ko-KR" sz="1600">
                          <a:latin typeface="Times New Roman" panose="02020603050405020304" pitchFamily="18" charset="0"/>
                          <a:cs typeface="Times New Roman" panose="02020603050405020304" pitchFamily="18" charset="0"/>
                        </a:rPr>
                        <a:t>motion-to-photon latency &amp; </a:t>
                      </a:r>
                    </a:p>
                    <a:p>
                      <a:pPr algn="ctr" latinLnBrk="1"/>
                      <a:r>
                        <a:rPr lang="en-US" altLang="ko-KR" sz="1600">
                          <a:latin typeface="Times New Roman" panose="02020603050405020304" pitchFamily="18" charset="0"/>
                          <a:cs typeface="Times New Roman" panose="02020603050405020304" pitchFamily="18" charset="0"/>
                        </a:rPr>
                        <a:t>motion-to-audio latency</a:t>
                      </a:r>
                      <a:endParaRPr lang="ko-KR" altLang="en-US" sz="160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how much time there is between the user interacts and an image / audio</a:t>
                      </a:r>
                    </a:p>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a:t>
                      </a:r>
                      <a:r>
                        <a:rPr lang="en-US" altLang="ko-KR" sz="1600" baseline="0" dirty="0">
                          <a:solidFill>
                            <a:schemeClr val="tx1"/>
                          </a:solidFill>
                          <a:latin typeface="Times New Roman" panose="02020603050405020304" pitchFamily="18" charset="0"/>
                          <a:cs typeface="Times New Roman" panose="02020603050405020304" pitchFamily="18" charset="0"/>
                        </a:rPr>
                        <a:t> </a:t>
                      </a:r>
                      <a:r>
                        <a:rPr lang="en-US" altLang="ko-KR" sz="1600" kern="1200" dirty="0">
                          <a:solidFill>
                            <a:srgbClr val="00B0F0"/>
                          </a:solidFill>
                          <a:latin typeface="Times New Roman" panose="02020603050405020304" pitchFamily="18" charset="0"/>
                          <a:ea typeface="+mn-ea"/>
                          <a:cs typeface="Times New Roman" panose="02020603050405020304" pitchFamily="18" charset="0"/>
                        </a:rPr>
                        <a:t>maximum 20ms</a:t>
                      </a:r>
                      <a:endParaRPr lang="ko-KR" altLang="en-US" sz="1600" kern="1200" dirty="0">
                        <a:solidFill>
                          <a:srgbClr val="00B0F0"/>
                        </a:solidFill>
                        <a:latin typeface="Times New Roman" panose="02020603050405020304" pitchFamily="18" charset="0"/>
                        <a:ea typeface="+mn-ea"/>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40000"/>
                      </a:srgbClr>
                    </a:solidFill>
                  </a:tcPr>
                </a:tc>
                <a:extLst>
                  <a:ext uri="{0D108BD9-81ED-4DB2-BD59-A6C34878D82A}">
                    <a16:rowId xmlns:a16="http://schemas.microsoft.com/office/drawing/2014/main" val="1618527022"/>
                  </a:ext>
                </a:extLst>
              </a:tr>
              <a:tr h="8686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latinLnBrk="1"/>
                      <a:endParaRPr lang="en-US" altLang="ko-KR" sz="1600">
                        <a:latin typeface="Times New Roman" panose="02020603050405020304" pitchFamily="18" charset="0"/>
                        <a:cs typeface="Times New Roman" panose="02020603050405020304" pitchFamily="18" charset="0"/>
                      </a:endParaRPr>
                    </a:p>
                    <a:p>
                      <a:pPr algn="ctr" latinLnBrk="1">
                        <a:lnSpc>
                          <a:spcPct val="150000"/>
                        </a:lnSpc>
                      </a:pPr>
                      <a:r>
                        <a:rPr lang="en-US" altLang="ko-KR" sz="1600">
                          <a:latin typeface="Times New Roman" panose="02020603050405020304" pitchFamily="18" charset="0"/>
                          <a:cs typeface="Times New Roman" panose="02020603050405020304" pitchFamily="18" charset="0"/>
                        </a:rPr>
                        <a:t>foreground &amp; parallax</a:t>
                      </a:r>
                      <a:endParaRPr lang="ko-KR" altLang="en-US" sz="160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a:t>
                      </a:r>
                      <a:r>
                        <a:rPr lang="en-US" altLang="ko-KR" sz="1600" kern="1200" dirty="0">
                          <a:solidFill>
                            <a:srgbClr val="00B0F0"/>
                          </a:solidFill>
                          <a:latin typeface="Times New Roman" panose="02020603050405020304" pitchFamily="18" charset="0"/>
                          <a:ea typeface="+mn-ea"/>
                          <a:cs typeface="Times New Roman" panose="02020603050405020304" pitchFamily="18" charset="0"/>
                        </a:rPr>
                        <a:t>objects in the foreground </a:t>
                      </a:r>
                      <a:r>
                        <a:rPr lang="en-US" altLang="ko-KR" sz="1600" dirty="0">
                          <a:solidFill>
                            <a:schemeClr val="tx1"/>
                          </a:solidFill>
                          <a:latin typeface="Times New Roman" panose="02020603050405020304" pitchFamily="18" charset="0"/>
                          <a:cs typeface="Times New Roman" panose="02020603050405020304" pitchFamily="18" charset="0"/>
                        </a:rPr>
                        <a:t>shall be </a:t>
                      </a:r>
                      <a:r>
                        <a:rPr lang="en-US" altLang="ko-KR" sz="1600" kern="1200" dirty="0">
                          <a:solidFill>
                            <a:srgbClr val="00B0F0"/>
                          </a:solidFill>
                          <a:latin typeface="Times New Roman" panose="02020603050405020304" pitchFamily="18" charset="0"/>
                          <a:ea typeface="+mn-ea"/>
                          <a:cs typeface="Times New Roman" panose="02020603050405020304" pitchFamily="18" charset="0"/>
                        </a:rPr>
                        <a:t>far enough </a:t>
                      </a:r>
                      <a:r>
                        <a:rPr lang="en-US" altLang="ko-KR" sz="1600" dirty="0">
                          <a:solidFill>
                            <a:schemeClr val="tx1"/>
                          </a:solidFill>
                          <a:latin typeface="Times New Roman" panose="02020603050405020304" pitchFamily="18" charset="0"/>
                          <a:cs typeface="Times New Roman" panose="02020603050405020304" pitchFamily="18" charset="0"/>
                        </a:rPr>
                        <a:t>to</a:t>
                      </a:r>
                      <a:r>
                        <a:rPr lang="en-US" altLang="ko-KR" sz="1600" dirty="0">
                          <a:solidFill>
                            <a:schemeClr val="accent3"/>
                          </a:solidFill>
                          <a:latin typeface="Times New Roman" panose="02020603050405020304" pitchFamily="18" charset="0"/>
                          <a:cs typeface="Times New Roman" panose="02020603050405020304" pitchFamily="18" charset="0"/>
                        </a:rPr>
                        <a:t> </a:t>
                      </a:r>
                      <a:r>
                        <a:rPr lang="en-US" altLang="ko-KR" sz="1600" dirty="0">
                          <a:solidFill>
                            <a:schemeClr val="tx1"/>
                          </a:solidFill>
                          <a:latin typeface="Times New Roman" panose="02020603050405020304" pitchFamily="18" charset="0"/>
                          <a:cs typeface="Times New Roman" panose="02020603050405020304" pitchFamily="18" charset="0"/>
                        </a:rPr>
                        <a:t>prevent nausea </a:t>
                      </a:r>
                    </a:p>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if objects are too close it is likely they can become an important cause of nausea  </a:t>
                      </a:r>
                    </a:p>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a:t>
                      </a:r>
                      <a:r>
                        <a:rPr lang="en-US" altLang="ko-KR" sz="1600" kern="1200" dirty="0">
                          <a:solidFill>
                            <a:srgbClr val="00B0F0"/>
                          </a:solidFill>
                          <a:latin typeface="Times New Roman" panose="02020603050405020304" pitchFamily="18" charset="0"/>
                          <a:ea typeface="+mn-ea"/>
                          <a:cs typeface="Times New Roman" panose="02020603050405020304" pitchFamily="18" charset="0"/>
                        </a:rPr>
                        <a:t>interactive parallax </a:t>
                      </a:r>
                      <a:r>
                        <a:rPr lang="en-US" altLang="ko-KR" sz="1600" dirty="0">
                          <a:solidFill>
                            <a:schemeClr val="tx1"/>
                          </a:solidFill>
                          <a:latin typeface="Times New Roman" panose="02020603050405020304" pitchFamily="18" charset="0"/>
                          <a:cs typeface="Times New Roman" panose="02020603050405020304" pitchFamily="18" charset="0"/>
                        </a:rPr>
                        <a:t>with background shall be </a:t>
                      </a:r>
                      <a:r>
                        <a:rPr lang="en-US" altLang="ko-KR" sz="1600" kern="1200" dirty="0">
                          <a:solidFill>
                            <a:srgbClr val="00B0F0"/>
                          </a:solidFill>
                          <a:latin typeface="Times New Roman" panose="02020603050405020304" pitchFamily="18" charset="0"/>
                          <a:ea typeface="+mn-ea"/>
                          <a:cs typeface="Times New Roman" panose="02020603050405020304" pitchFamily="18" charset="0"/>
                        </a:rPr>
                        <a:t>present for such objects</a:t>
                      </a:r>
                    </a:p>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pic1 shows how it is possible to look behind the figure in the foreground</a:t>
                      </a:r>
                      <a:endParaRPr lang="ko-KR" altLang="en-US" sz="16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20000"/>
                      </a:srgbClr>
                    </a:solidFill>
                  </a:tcPr>
                </a:tc>
                <a:extLst>
                  <a:ext uri="{0D108BD9-81ED-4DB2-BD59-A6C34878D82A}">
                    <a16:rowId xmlns:a16="http://schemas.microsoft.com/office/drawing/2014/main" val="2983761737"/>
                  </a:ext>
                </a:extLst>
              </a:tr>
            </a:tbl>
          </a:graphicData>
        </a:graphic>
      </p:graphicFrame>
      <p:sp>
        <p:nvSpPr>
          <p:cNvPr id="11" name="내용 개체 틀 2">
            <a:extLst>
              <a:ext uri="{FF2B5EF4-FFF2-40B4-BE49-F238E27FC236}">
                <a16:creationId xmlns:a16="http://schemas.microsoft.com/office/drawing/2014/main" id="{BEB93137-B5BF-46CD-916F-F25B087BD433}"/>
              </a:ext>
            </a:extLst>
          </p:cNvPr>
          <p:cNvSpPr txBox="1">
            <a:spLocks/>
          </p:cNvSpPr>
          <p:nvPr/>
        </p:nvSpPr>
        <p:spPr>
          <a:xfrm>
            <a:off x="1062916" y="1192652"/>
            <a:ext cx="6352649" cy="460863"/>
          </a:xfrm>
          <a:prstGeom prst="rect">
            <a:avLst/>
          </a:prstGeom>
        </p:spPr>
        <p:txBody>
          <a:bodyPr vert="horz" lIns="68580" tIns="34290" rIns="68580" bIns="34290" rtlCol="0">
            <a:normAutofit/>
          </a:bodyPr>
          <a:lstStyle>
            <a:lvl1pPr marL="341313" indent="-341313" algn="l" defTabSz="457200" rtl="0" eaLnBrk="1" latinLnBrk="0" hangingPunct="1">
              <a:spcBef>
                <a:spcPct val="20000"/>
              </a:spcBef>
              <a:buClr>
                <a:srgbClr val="00B0F0"/>
              </a:buClr>
              <a:buSzPct val="120000"/>
              <a:buFont typeface="Arial" pitchFamily="34" charset="0"/>
              <a:buChar char="•"/>
              <a:tabLst/>
              <a:defRPr sz="2600" b="0" i="0" kern="1200">
                <a:solidFill>
                  <a:srgbClr val="716C6B"/>
                </a:solidFill>
                <a:latin typeface="Arial"/>
                <a:ea typeface="+mn-ea"/>
                <a:cs typeface="Arial"/>
              </a:defRPr>
            </a:lvl1pPr>
            <a:lvl2pPr marL="573088" indent="-231775" algn="l" defTabSz="457200" rtl="0" eaLnBrk="1" latinLnBrk="0" hangingPunct="1">
              <a:spcBef>
                <a:spcPts val="300"/>
              </a:spcBef>
              <a:buClr>
                <a:srgbClr val="00B0F0"/>
              </a:buClr>
              <a:buFont typeface="Arial" pitchFamily="34" charset="0"/>
              <a:buChar char="•"/>
              <a:defRPr sz="2400" b="0" i="0" kern="1200">
                <a:solidFill>
                  <a:srgbClr val="716C6B"/>
                </a:solidFill>
                <a:latin typeface="Arial"/>
                <a:ea typeface="+mn-ea"/>
                <a:cs typeface="Arial"/>
              </a:defRPr>
            </a:lvl2pPr>
            <a:lvl3pPr marL="682625" indent="-109538" algn="l" defTabSz="457200" rtl="0" eaLnBrk="1" latinLnBrk="0" hangingPunct="1">
              <a:spcBef>
                <a:spcPts val="0"/>
              </a:spcBef>
              <a:buClr>
                <a:schemeClr val="tx1">
                  <a:lumMod val="50000"/>
                  <a:lumOff val="50000"/>
                </a:schemeClr>
              </a:buClr>
              <a:buFont typeface="Arial"/>
              <a:buChar char="•"/>
              <a:defRPr sz="2000" b="0" i="0" kern="1200">
                <a:solidFill>
                  <a:srgbClr val="716C6B"/>
                </a:solidFill>
                <a:latin typeface="Arial"/>
                <a:ea typeface="+mn-ea"/>
                <a:cs typeface="Arial"/>
              </a:defRPr>
            </a:lvl3pPr>
            <a:lvl4pPr marL="1600200" indent="-228600" algn="l" defTabSz="457200" rtl="0" eaLnBrk="1" latinLnBrk="0" hangingPunct="1">
              <a:spcBef>
                <a:spcPct val="20000"/>
              </a:spcBef>
              <a:buClr>
                <a:schemeClr val="tx1"/>
              </a:buClr>
              <a:buFont typeface="Arial"/>
              <a:buChar char="–"/>
              <a:defRPr sz="1800" b="0" i="0" kern="1200">
                <a:solidFill>
                  <a:srgbClr val="716C6B"/>
                </a:solidFill>
                <a:latin typeface="Arial"/>
                <a:ea typeface="+mn-ea"/>
                <a:cs typeface="Arial"/>
              </a:defRPr>
            </a:lvl4pPr>
            <a:lvl5pPr marL="2057400" indent="-228600" algn="l" defTabSz="457200" rtl="0" eaLnBrk="1" latinLnBrk="0" hangingPunct="1">
              <a:spcBef>
                <a:spcPct val="20000"/>
              </a:spcBef>
              <a:buClr>
                <a:schemeClr val="tx1"/>
              </a:buClr>
              <a:buFont typeface="Arial"/>
              <a:buChar char="»"/>
              <a:defRPr sz="1600" b="0" i="0" kern="1200">
                <a:solidFill>
                  <a:srgbClr val="716C6B"/>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55985" indent="-255985" defTabSz="342900">
              <a:defRPr/>
            </a:pPr>
            <a:r>
              <a:rPr lang="en-US" altLang="ko-KR" sz="1800" b="1" dirty="0">
                <a:solidFill>
                  <a:srgbClr val="C00000"/>
                </a:solidFill>
                <a:latin typeface="Times New Roman" panose="02020603050405020304" pitchFamily="18" charset="0"/>
                <a:ea typeface="맑은 고딕" panose="020B0503020000020004" pitchFamily="50" charset="-127"/>
                <a:cs typeface="Times New Roman" panose="02020603050405020304" pitchFamily="18" charset="0"/>
              </a:rPr>
              <a:t>Technicolor, Oct. 2016 (m39532, MPEG 116</a:t>
            </a:r>
            <a:r>
              <a:rPr lang="en-US" altLang="ko-KR" sz="1800" b="1" baseline="30000" dirty="0">
                <a:solidFill>
                  <a:srgbClr val="C00000"/>
                </a:solidFill>
                <a:latin typeface="Times New Roman" panose="02020603050405020304" pitchFamily="18" charset="0"/>
                <a:ea typeface="맑은 고딕" panose="020B0503020000020004" pitchFamily="50" charset="-127"/>
                <a:cs typeface="Times New Roman" panose="02020603050405020304" pitchFamily="18" charset="0"/>
              </a:rPr>
              <a:t>th</a:t>
            </a:r>
            <a:r>
              <a:rPr lang="en-US" altLang="ko-KR" sz="1800" b="1" dirty="0">
                <a:solidFill>
                  <a:srgbClr val="C00000"/>
                </a:solidFill>
                <a:latin typeface="Times New Roman" panose="02020603050405020304" pitchFamily="18" charset="0"/>
                <a:ea typeface="맑은 고딕" panose="020B0503020000020004" pitchFamily="50" charset="-127"/>
                <a:cs typeface="Times New Roman" panose="02020603050405020304" pitchFamily="18" charset="0"/>
              </a:rPr>
              <a:t> Meeting)</a:t>
            </a:r>
          </a:p>
          <a:p>
            <a:pPr marL="0" indent="0" defTabSz="342900">
              <a:buNone/>
              <a:defRPr/>
            </a:pPr>
            <a:endParaRPr lang="ko-KR" altLang="en-US" sz="1950" dirty="0">
              <a:ea typeface="맑은 고딕" panose="020B0503020000020004" pitchFamily="50" charset="-127"/>
            </a:endParaRPr>
          </a:p>
        </p:txBody>
      </p:sp>
      <p:sp>
        <p:nvSpPr>
          <p:cNvPr id="12" name="TextBox 11">
            <a:extLst>
              <a:ext uri="{FF2B5EF4-FFF2-40B4-BE49-F238E27FC236}">
                <a16:creationId xmlns:a16="http://schemas.microsoft.com/office/drawing/2014/main" id="{5E7AD6EF-48FD-49B2-A4F9-E3BFBF9B033D}"/>
              </a:ext>
            </a:extLst>
          </p:cNvPr>
          <p:cNvSpPr txBox="1"/>
          <p:nvPr/>
        </p:nvSpPr>
        <p:spPr>
          <a:xfrm>
            <a:off x="1996530" y="6347835"/>
            <a:ext cx="5914696" cy="307777"/>
          </a:xfrm>
          <a:prstGeom prst="rect">
            <a:avLst/>
          </a:prstGeom>
          <a:noFill/>
        </p:spPr>
        <p:txBody>
          <a:bodyPr wrap="none" rtlCol="0">
            <a:spAutoFit/>
          </a:bodyPr>
          <a:lstStyle/>
          <a:p>
            <a:pPr algn="ctr"/>
            <a:r>
              <a:rPr lang="en-US" altLang="ko-KR" sz="1400" dirty="0"/>
              <a:t>※ Source: Prof. Ryu, </a:t>
            </a:r>
            <a:r>
              <a:rPr lang="en-US" altLang="ko-KR" sz="1400" dirty="0" err="1"/>
              <a:t>Eunseok</a:t>
            </a:r>
            <a:r>
              <a:rPr lang="en-US" altLang="ko-KR" sz="1400" dirty="0"/>
              <a:t> (</a:t>
            </a:r>
            <a:r>
              <a:rPr lang="en-US" altLang="ko-KR" sz="1400" dirty="0" err="1"/>
              <a:t>Gacheon</a:t>
            </a:r>
            <a:r>
              <a:rPr lang="en-US" altLang="ko-KR" sz="1400" dirty="0"/>
              <a:t> Univ.); </a:t>
            </a:r>
            <a:r>
              <a:rPr lang="en-US" altLang="ko-KR" sz="1400" dirty="0" err="1"/>
              <a:t>QoE</a:t>
            </a:r>
            <a:r>
              <a:rPr lang="en-US" altLang="ko-KR" sz="1400" dirty="0"/>
              <a:t>- Quality of Experience </a:t>
            </a:r>
            <a:endParaRPr lang="ko-KR" altLang="en-US" sz="1400" dirty="0"/>
          </a:p>
        </p:txBody>
      </p:sp>
    </p:spTree>
    <p:extLst>
      <p:ext uri="{BB962C8B-B14F-4D97-AF65-F5344CB8AC3E}">
        <p14:creationId xmlns:p14="http://schemas.microsoft.com/office/powerpoint/2010/main" val="2878256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8946484-9A98-4112-ABDB-E1D75D8BD2E7}"/>
              </a:ext>
            </a:extLst>
          </p:cNvPr>
          <p:cNvSpPr>
            <a:spLocks noGrp="1"/>
          </p:cNvSpPr>
          <p:nvPr>
            <p:ph type="title"/>
          </p:nvPr>
        </p:nvSpPr>
        <p:spPr/>
        <p:txBody>
          <a:bodyPr>
            <a:normAutofit/>
          </a:bodyPr>
          <a:lstStyle/>
          <a:p>
            <a:r>
              <a:rPr lang="en-US" altLang="ko-KR" dirty="0"/>
              <a:t>Technical Challenges</a:t>
            </a:r>
            <a:endParaRPr lang="ko-KR" altLang="en-US" dirty="0"/>
          </a:p>
        </p:txBody>
      </p:sp>
      <p:sp>
        <p:nvSpPr>
          <p:cNvPr id="4" name="바닥글 개체 틀 3">
            <a:extLst>
              <a:ext uri="{FF2B5EF4-FFF2-40B4-BE49-F238E27FC236}">
                <a16:creationId xmlns:a16="http://schemas.microsoft.com/office/drawing/2014/main" id="{D1D32B48-D328-4E4A-A69B-C95645E82BAC}"/>
              </a:ext>
            </a:extLst>
          </p:cNvPr>
          <p:cNvSpPr>
            <a:spLocks noGrp="1"/>
          </p:cNvSpPr>
          <p:nvPr>
            <p:ph type="ftr" sz="quarter" idx="10"/>
          </p:nvPr>
        </p:nvSpPr>
        <p:spPr/>
        <p:txBody>
          <a:bodyPr/>
          <a:lstStyle/>
          <a:p>
            <a:r>
              <a:rPr lang="en-US" altLang="ko-KR"/>
              <a:t>21-18-0073-00-0000</a:t>
            </a:r>
            <a:endParaRPr lang="ko-KR" altLang="en-US" dirty="0"/>
          </a:p>
        </p:txBody>
      </p:sp>
      <p:sp>
        <p:nvSpPr>
          <p:cNvPr id="5" name="슬라이드 번호 개체 틀 4">
            <a:extLst>
              <a:ext uri="{FF2B5EF4-FFF2-40B4-BE49-F238E27FC236}">
                <a16:creationId xmlns:a16="http://schemas.microsoft.com/office/drawing/2014/main" id="{EE934006-A444-49A5-BFEA-C5F2CD681001}"/>
              </a:ext>
            </a:extLst>
          </p:cNvPr>
          <p:cNvSpPr>
            <a:spLocks noGrp="1"/>
          </p:cNvSpPr>
          <p:nvPr>
            <p:ph type="sldNum" sz="quarter" idx="11"/>
          </p:nvPr>
        </p:nvSpPr>
        <p:spPr/>
        <p:txBody>
          <a:bodyPr/>
          <a:lstStyle/>
          <a:p>
            <a:fld id="{7415E7A1-C024-4955-BFDD-BFFB64410B76}" type="slidenum">
              <a:rPr lang="ko-KR" altLang="en-US" smtClean="0"/>
              <a:pPr/>
              <a:t>5</a:t>
            </a:fld>
            <a:endParaRPr lang="ko-KR" altLang="en-US"/>
          </a:p>
        </p:txBody>
      </p:sp>
      <p:pic>
        <p:nvPicPr>
          <p:cNvPr id="25" name="그림 24">
            <a:extLst>
              <a:ext uri="{FF2B5EF4-FFF2-40B4-BE49-F238E27FC236}">
                <a16:creationId xmlns:a16="http://schemas.microsoft.com/office/drawing/2014/main" id="{9445C2AF-85D6-47DF-878A-310FB507768E}"/>
              </a:ext>
            </a:extLst>
          </p:cNvPr>
          <p:cNvPicPr>
            <a:picLocks noChangeAspect="1"/>
          </p:cNvPicPr>
          <p:nvPr/>
        </p:nvPicPr>
        <p:blipFill>
          <a:blip r:embed="rId2"/>
          <a:stretch>
            <a:fillRect/>
          </a:stretch>
        </p:blipFill>
        <p:spPr>
          <a:xfrm>
            <a:off x="2611877" y="2611120"/>
            <a:ext cx="3933683" cy="2514560"/>
          </a:xfrm>
          <a:prstGeom prst="rect">
            <a:avLst/>
          </a:prstGeom>
        </p:spPr>
      </p:pic>
      <p:grpSp>
        <p:nvGrpSpPr>
          <p:cNvPr id="26" name="그룹 25">
            <a:extLst>
              <a:ext uri="{FF2B5EF4-FFF2-40B4-BE49-F238E27FC236}">
                <a16:creationId xmlns:a16="http://schemas.microsoft.com/office/drawing/2014/main" id="{623DFAA7-B9A7-40C4-8A26-B3166CC58003}"/>
              </a:ext>
            </a:extLst>
          </p:cNvPr>
          <p:cNvGrpSpPr/>
          <p:nvPr/>
        </p:nvGrpSpPr>
        <p:grpSpPr>
          <a:xfrm>
            <a:off x="450850" y="5122082"/>
            <a:ext cx="8519666" cy="1413622"/>
            <a:chOff x="472115" y="5156100"/>
            <a:chExt cx="8381265" cy="1355437"/>
          </a:xfrm>
        </p:grpSpPr>
        <p:grpSp>
          <p:nvGrpSpPr>
            <p:cNvPr id="27" name="그룹 26">
              <a:extLst>
                <a:ext uri="{FF2B5EF4-FFF2-40B4-BE49-F238E27FC236}">
                  <a16:creationId xmlns:a16="http://schemas.microsoft.com/office/drawing/2014/main" id="{C0E96D37-22EF-4CCD-B240-29AE6970CA27}"/>
                </a:ext>
              </a:extLst>
            </p:cNvPr>
            <p:cNvGrpSpPr/>
            <p:nvPr/>
          </p:nvGrpSpPr>
          <p:grpSpPr>
            <a:xfrm>
              <a:off x="578283" y="5156100"/>
              <a:ext cx="8204127" cy="1152625"/>
              <a:chOff x="472329" y="4973538"/>
              <a:chExt cx="8204127" cy="1152625"/>
            </a:xfrm>
          </p:grpSpPr>
          <p:grpSp>
            <p:nvGrpSpPr>
              <p:cNvPr id="31" name="그룹 30">
                <a:extLst>
                  <a:ext uri="{FF2B5EF4-FFF2-40B4-BE49-F238E27FC236}">
                    <a16:creationId xmlns:a16="http://schemas.microsoft.com/office/drawing/2014/main" id="{C6DE1885-A934-4A42-8617-F7C07893176E}"/>
                  </a:ext>
                </a:extLst>
              </p:cNvPr>
              <p:cNvGrpSpPr/>
              <p:nvPr/>
            </p:nvGrpSpPr>
            <p:grpSpPr>
              <a:xfrm>
                <a:off x="472329" y="4973538"/>
                <a:ext cx="8204127" cy="1152625"/>
                <a:chOff x="755576" y="4725144"/>
                <a:chExt cx="8204127" cy="1152625"/>
              </a:xfrm>
            </p:grpSpPr>
            <p:grpSp>
              <p:nvGrpSpPr>
                <p:cNvPr id="38" name="그룹 37">
                  <a:extLst>
                    <a:ext uri="{FF2B5EF4-FFF2-40B4-BE49-F238E27FC236}">
                      <a16:creationId xmlns:a16="http://schemas.microsoft.com/office/drawing/2014/main" id="{776083F3-F6F5-444E-9EF1-335F3CFAE793}"/>
                    </a:ext>
                  </a:extLst>
                </p:cNvPr>
                <p:cNvGrpSpPr/>
                <p:nvPr/>
              </p:nvGrpSpPr>
              <p:grpSpPr>
                <a:xfrm>
                  <a:off x="755576" y="4797152"/>
                  <a:ext cx="6984776" cy="997780"/>
                  <a:chOff x="14061" y="4365104"/>
                  <a:chExt cx="8050327" cy="1149995"/>
                </a:xfrm>
              </p:grpSpPr>
              <p:sp>
                <p:nvSpPr>
                  <p:cNvPr id="40" name="오른쪽 화살표 7">
                    <a:extLst>
                      <a:ext uri="{FF2B5EF4-FFF2-40B4-BE49-F238E27FC236}">
                        <a16:creationId xmlns:a16="http://schemas.microsoft.com/office/drawing/2014/main" id="{4279D4A0-42D8-4E8F-BFFD-26369F655763}"/>
                      </a:ext>
                    </a:extLst>
                  </p:cNvPr>
                  <p:cNvSpPr/>
                  <p:nvPr/>
                </p:nvSpPr>
                <p:spPr>
                  <a:xfrm>
                    <a:off x="1079612" y="4365104"/>
                    <a:ext cx="6984776" cy="1149995"/>
                  </a:xfrm>
                  <a:prstGeom prst="rightArrow">
                    <a:avLst/>
                  </a:prstGeom>
                  <a:gradFill>
                    <a:gsLst>
                      <a:gs pos="0">
                        <a:srgbClr val="5B9BD5"/>
                      </a:gs>
                      <a:gs pos="100000">
                        <a:srgbClr val="C00000"/>
                      </a:gs>
                    </a:gsLst>
                    <a:lin ang="0" scaled="1"/>
                  </a:gradFill>
                  <a:ln w="12700" cap="flat" cmpd="sng" algn="ctr">
                    <a:gradFill flip="none" rotWithShape="1">
                      <a:gsLst>
                        <a:gs pos="0">
                          <a:srgbClr val="5B9BD5"/>
                        </a:gs>
                        <a:gs pos="100000">
                          <a:srgbClr val="C00000"/>
                        </a:gs>
                      </a:gsLst>
                      <a:lin ang="0" scaled="1"/>
                      <a:tileRect/>
                    </a:gradFill>
                    <a:prstDash val="solid"/>
                    <a:miter lim="800000"/>
                  </a:ln>
                  <a:effectLst/>
                </p:spPr>
                <p:txBody>
                  <a:bodyPr rtlCol="0" anchor="ctr"/>
                  <a:lstStyle/>
                  <a:p>
                    <a:pPr algn="ctr" defTabSz="342900" latinLnBrk="0">
                      <a:defRPr/>
                    </a:pPr>
                    <a:endParaRPr lang="ko-KR" altLang="en-US" sz="1400" kern="0">
                      <a:solidFill>
                        <a:prstClr val="white"/>
                      </a:solidFill>
                      <a:latin typeface="Calibri" panose="020F0502020204030204"/>
                      <a:ea typeface="맑은 고딕" panose="020B0503020000020004" pitchFamily="50" charset="-127"/>
                    </a:endParaRPr>
                  </a:p>
                </p:txBody>
              </p:sp>
              <p:grpSp>
                <p:nvGrpSpPr>
                  <p:cNvPr id="41" name="그룹 40">
                    <a:extLst>
                      <a:ext uri="{FF2B5EF4-FFF2-40B4-BE49-F238E27FC236}">
                        <a16:creationId xmlns:a16="http://schemas.microsoft.com/office/drawing/2014/main" id="{93CA6AE7-F5BE-4C1E-B7D7-B432D561BFE6}"/>
                      </a:ext>
                    </a:extLst>
                  </p:cNvPr>
                  <p:cNvGrpSpPr/>
                  <p:nvPr/>
                </p:nvGrpSpPr>
                <p:grpSpPr>
                  <a:xfrm>
                    <a:off x="1619672" y="4777407"/>
                    <a:ext cx="5868756" cy="390202"/>
                    <a:chOff x="1619672" y="4777407"/>
                    <a:chExt cx="5868756" cy="390202"/>
                  </a:xfrm>
                </p:grpSpPr>
                <p:sp>
                  <p:nvSpPr>
                    <p:cNvPr id="43" name="TextBox 42">
                      <a:extLst>
                        <a:ext uri="{FF2B5EF4-FFF2-40B4-BE49-F238E27FC236}">
                          <a16:creationId xmlns:a16="http://schemas.microsoft.com/office/drawing/2014/main" id="{49C8F49A-C4FA-4D77-9840-6514E0AB8024}"/>
                        </a:ext>
                      </a:extLst>
                    </p:cNvPr>
                    <p:cNvSpPr txBox="1"/>
                    <p:nvPr/>
                  </p:nvSpPr>
                  <p:spPr>
                    <a:xfrm>
                      <a:off x="1619672" y="4777407"/>
                      <a:ext cx="924266" cy="390202"/>
                    </a:xfrm>
                    <a:prstGeom prst="rect">
                      <a:avLst/>
                    </a:prstGeom>
                    <a:noFill/>
                  </p:spPr>
                  <p:txBody>
                    <a:bodyPr wrap="none" rtlCol="0">
                      <a:spAutoFit/>
                    </a:bodyPr>
                    <a:lstStyle/>
                    <a:p>
                      <a:pPr defTabSz="342900" latinLnBrk="0">
                        <a:defRPr/>
                      </a:pPr>
                      <a:r>
                        <a:rPr lang="en-US" altLang="ko-KR" sz="1050" b="1" kern="0" dirty="0">
                          <a:solidFill>
                            <a:prstClr val="black"/>
                          </a:solidFill>
                          <a:latin typeface="Calibri" panose="020F0502020204030204"/>
                          <a:ea typeface="맑은 고딕" panose="020B0503020000020004" pitchFamily="50" charset="-127"/>
                        </a:rPr>
                        <a:t>Tracker</a:t>
                      </a:r>
                      <a:endParaRPr lang="ko-KR" altLang="en-US" sz="1050" b="1" kern="0" dirty="0" err="1">
                        <a:solidFill>
                          <a:prstClr val="black"/>
                        </a:solidFill>
                        <a:latin typeface="Calibri" panose="020F0502020204030204"/>
                        <a:ea typeface="맑은 고딕" panose="020B0503020000020004" pitchFamily="50" charset="-127"/>
                      </a:endParaRPr>
                    </a:p>
                  </p:txBody>
                </p:sp>
                <p:sp>
                  <p:nvSpPr>
                    <p:cNvPr id="44" name="TextBox 43">
                      <a:extLst>
                        <a:ext uri="{FF2B5EF4-FFF2-40B4-BE49-F238E27FC236}">
                          <a16:creationId xmlns:a16="http://schemas.microsoft.com/office/drawing/2014/main" id="{F793B1BF-B220-4ADA-BB91-C7EDA2B6D35B}"/>
                        </a:ext>
                      </a:extLst>
                    </p:cNvPr>
                    <p:cNvSpPr txBox="1"/>
                    <p:nvPr/>
                  </p:nvSpPr>
                  <p:spPr>
                    <a:xfrm>
                      <a:off x="2685377" y="4777407"/>
                      <a:ext cx="638512" cy="390202"/>
                    </a:xfrm>
                    <a:prstGeom prst="rect">
                      <a:avLst/>
                    </a:prstGeom>
                    <a:noFill/>
                  </p:spPr>
                  <p:txBody>
                    <a:bodyPr wrap="none" rtlCol="0">
                      <a:spAutoFit/>
                    </a:bodyPr>
                    <a:lstStyle/>
                    <a:p>
                      <a:pPr defTabSz="342900" latinLnBrk="0">
                        <a:defRPr/>
                      </a:pPr>
                      <a:r>
                        <a:rPr lang="en-US" altLang="ko-KR" sz="1050" b="1" kern="0" dirty="0">
                          <a:solidFill>
                            <a:prstClr val="black"/>
                          </a:solidFill>
                          <a:latin typeface="Calibri" panose="020F0502020204030204"/>
                          <a:ea typeface="맑은 고딕" panose="020B0503020000020004" pitchFamily="50" charset="-127"/>
                        </a:rPr>
                        <a:t>CPU</a:t>
                      </a:r>
                      <a:endParaRPr lang="ko-KR" altLang="en-US" sz="1050" b="1" kern="0" dirty="0" err="1">
                        <a:solidFill>
                          <a:prstClr val="black"/>
                        </a:solidFill>
                        <a:latin typeface="Calibri" panose="020F0502020204030204"/>
                        <a:ea typeface="맑은 고딕" panose="020B0503020000020004" pitchFamily="50" charset="-127"/>
                      </a:endParaRPr>
                    </a:p>
                  </p:txBody>
                </p:sp>
                <p:sp>
                  <p:nvSpPr>
                    <p:cNvPr id="45" name="TextBox 44">
                      <a:extLst>
                        <a:ext uri="{FF2B5EF4-FFF2-40B4-BE49-F238E27FC236}">
                          <a16:creationId xmlns:a16="http://schemas.microsoft.com/office/drawing/2014/main" id="{17D99C52-296C-4C66-8A3A-06478FC4E02A}"/>
                        </a:ext>
                      </a:extLst>
                    </p:cNvPr>
                    <p:cNvSpPr txBox="1"/>
                    <p:nvPr/>
                  </p:nvSpPr>
                  <p:spPr>
                    <a:xfrm>
                      <a:off x="3545704" y="4777407"/>
                      <a:ext cx="663145" cy="390202"/>
                    </a:xfrm>
                    <a:prstGeom prst="rect">
                      <a:avLst/>
                    </a:prstGeom>
                    <a:noFill/>
                  </p:spPr>
                  <p:txBody>
                    <a:bodyPr wrap="none" rtlCol="0">
                      <a:spAutoFit/>
                    </a:bodyPr>
                    <a:lstStyle/>
                    <a:p>
                      <a:pPr defTabSz="342900" latinLnBrk="0">
                        <a:defRPr/>
                      </a:pPr>
                      <a:r>
                        <a:rPr lang="en-US" altLang="ko-KR" sz="1050" b="1" kern="0" dirty="0">
                          <a:solidFill>
                            <a:prstClr val="black"/>
                          </a:solidFill>
                          <a:latin typeface="Calibri" panose="020F0502020204030204"/>
                          <a:ea typeface="맑은 고딕" panose="020B0503020000020004" pitchFamily="50" charset="-127"/>
                        </a:rPr>
                        <a:t>GPU</a:t>
                      </a:r>
                      <a:endParaRPr lang="ko-KR" altLang="en-US" sz="1050" b="1" kern="0" dirty="0" err="1">
                        <a:solidFill>
                          <a:prstClr val="black"/>
                        </a:solidFill>
                        <a:latin typeface="Calibri" panose="020F0502020204030204"/>
                        <a:ea typeface="맑은 고딕" panose="020B0503020000020004" pitchFamily="50" charset="-127"/>
                      </a:endParaRPr>
                    </a:p>
                  </p:txBody>
                </p:sp>
                <p:sp>
                  <p:nvSpPr>
                    <p:cNvPr id="46" name="TextBox 45">
                      <a:extLst>
                        <a:ext uri="{FF2B5EF4-FFF2-40B4-BE49-F238E27FC236}">
                          <a16:creationId xmlns:a16="http://schemas.microsoft.com/office/drawing/2014/main" id="{BE0A889C-91A7-4FB8-9D93-C8FF2C79BBBC}"/>
                        </a:ext>
                      </a:extLst>
                    </p:cNvPr>
                    <p:cNvSpPr txBox="1"/>
                    <p:nvPr/>
                  </p:nvSpPr>
                  <p:spPr>
                    <a:xfrm>
                      <a:off x="4423666" y="4777407"/>
                      <a:ext cx="911950" cy="390202"/>
                    </a:xfrm>
                    <a:prstGeom prst="rect">
                      <a:avLst/>
                    </a:prstGeom>
                    <a:noFill/>
                  </p:spPr>
                  <p:txBody>
                    <a:bodyPr wrap="none" rtlCol="0">
                      <a:spAutoFit/>
                    </a:bodyPr>
                    <a:lstStyle/>
                    <a:p>
                      <a:pPr defTabSz="342900" latinLnBrk="0">
                        <a:defRPr/>
                      </a:pPr>
                      <a:r>
                        <a:rPr lang="en-US" altLang="ko-KR" sz="1050" b="1" kern="0">
                          <a:solidFill>
                            <a:prstClr val="black"/>
                          </a:solidFill>
                          <a:latin typeface="Calibri" panose="020F0502020204030204"/>
                          <a:ea typeface="맑은 고딕" panose="020B0503020000020004" pitchFamily="50" charset="-127"/>
                        </a:rPr>
                        <a:t>Display</a:t>
                      </a:r>
                      <a:endParaRPr lang="ko-KR" altLang="en-US" sz="1050" b="1" kern="0" dirty="0" err="1">
                        <a:solidFill>
                          <a:prstClr val="black"/>
                        </a:solidFill>
                        <a:latin typeface="Calibri" panose="020F0502020204030204"/>
                        <a:ea typeface="맑은 고딕" panose="020B0503020000020004" pitchFamily="50" charset="-127"/>
                      </a:endParaRPr>
                    </a:p>
                  </p:txBody>
                </p:sp>
                <p:sp>
                  <p:nvSpPr>
                    <p:cNvPr id="47" name="TextBox 46">
                      <a:extLst>
                        <a:ext uri="{FF2B5EF4-FFF2-40B4-BE49-F238E27FC236}">
                          <a16:creationId xmlns:a16="http://schemas.microsoft.com/office/drawing/2014/main" id="{DCC8D0E5-1CE3-4779-B9BF-9CB26621F9A2}"/>
                        </a:ext>
                      </a:extLst>
                    </p:cNvPr>
                    <p:cNvSpPr txBox="1"/>
                    <p:nvPr/>
                  </p:nvSpPr>
                  <p:spPr>
                    <a:xfrm>
                      <a:off x="5503476" y="4777407"/>
                      <a:ext cx="993241" cy="390202"/>
                    </a:xfrm>
                    <a:prstGeom prst="rect">
                      <a:avLst/>
                    </a:prstGeom>
                    <a:noFill/>
                  </p:spPr>
                  <p:txBody>
                    <a:bodyPr wrap="none" rtlCol="0">
                      <a:spAutoFit/>
                    </a:bodyPr>
                    <a:lstStyle/>
                    <a:p>
                      <a:pPr defTabSz="342900" latinLnBrk="0">
                        <a:defRPr/>
                      </a:pPr>
                      <a:r>
                        <a:rPr lang="en-US" altLang="ko-KR" sz="1050" b="1" kern="0" dirty="0">
                          <a:solidFill>
                            <a:prstClr val="black"/>
                          </a:solidFill>
                          <a:latin typeface="Calibri" panose="020F0502020204030204"/>
                          <a:ea typeface="맑은 고딕" panose="020B0503020000020004" pitchFamily="50" charset="-127"/>
                        </a:rPr>
                        <a:t>Photons</a:t>
                      </a:r>
                      <a:endParaRPr lang="ko-KR" altLang="en-US" sz="1050" b="1" kern="0" dirty="0" err="1">
                        <a:solidFill>
                          <a:prstClr val="black"/>
                        </a:solidFill>
                        <a:latin typeface="Calibri" panose="020F0502020204030204"/>
                        <a:ea typeface="맑은 고딕" panose="020B0503020000020004" pitchFamily="50" charset="-127"/>
                      </a:endParaRPr>
                    </a:p>
                  </p:txBody>
                </p:sp>
                <p:sp>
                  <p:nvSpPr>
                    <p:cNvPr id="48" name="TextBox 47">
                      <a:extLst>
                        <a:ext uri="{FF2B5EF4-FFF2-40B4-BE49-F238E27FC236}">
                          <a16:creationId xmlns:a16="http://schemas.microsoft.com/office/drawing/2014/main" id="{BC7C852A-9C43-43FB-9452-BC7BC6633F01}"/>
                        </a:ext>
                      </a:extLst>
                    </p:cNvPr>
                    <p:cNvSpPr txBox="1"/>
                    <p:nvPr/>
                  </p:nvSpPr>
                  <p:spPr>
                    <a:xfrm>
                      <a:off x="6660234" y="4777407"/>
                      <a:ext cx="828194" cy="390202"/>
                    </a:xfrm>
                    <a:prstGeom prst="rect">
                      <a:avLst/>
                    </a:prstGeom>
                    <a:noFill/>
                  </p:spPr>
                  <p:txBody>
                    <a:bodyPr wrap="none" rtlCol="0">
                      <a:spAutoFit/>
                    </a:bodyPr>
                    <a:lstStyle/>
                    <a:p>
                      <a:pPr defTabSz="342900" latinLnBrk="0">
                        <a:defRPr/>
                      </a:pPr>
                      <a:r>
                        <a:rPr lang="en-US" altLang="ko-KR" sz="1050" b="1" kern="0" dirty="0">
                          <a:solidFill>
                            <a:prstClr val="black"/>
                          </a:solidFill>
                          <a:latin typeface="Calibri" panose="020F0502020204030204"/>
                          <a:ea typeface="맑은 고딕" panose="020B0503020000020004" pitchFamily="50" charset="-127"/>
                        </a:rPr>
                        <a:t>Optics</a:t>
                      </a:r>
                      <a:endParaRPr lang="ko-KR" altLang="en-US" sz="1050" b="1" kern="0" dirty="0" err="1">
                        <a:solidFill>
                          <a:prstClr val="black"/>
                        </a:solidFill>
                        <a:latin typeface="Calibri" panose="020F0502020204030204"/>
                        <a:ea typeface="맑은 고딕" panose="020B0503020000020004" pitchFamily="50" charset="-127"/>
                      </a:endParaRPr>
                    </a:p>
                  </p:txBody>
                </p:sp>
              </p:grpSp>
              <p:pic>
                <p:nvPicPr>
                  <p:cNvPr id="42" name="그림 41">
                    <a:extLst>
                      <a:ext uri="{FF2B5EF4-FFF2-40B4-BE49-F238E27FC236}">
                        <a16:creationId xmlns:a16="http://schemas.microsoft.com/office/drawing/2014/main" id="{E22C84EC-8757-47BD-8E81-C6966A0900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61" y="4398519"/>
                    <a:ext cx="1065551" cy="1065551"/>
                  </a:xfrm>
                  <a:prstGeom prst="rect">
                    <a:avLst/>
                  </a:prstGeom>
                </p:spPr>
              </p:pic>
            </p:grpSp>
            <p:pic>
              <p:nvPicPr>
                <p:cNvPr id="39" name="그림 38">
                  <a:extLst>
                    <a:ext uri="{FF2B5EF4-FFF2-40B4-BE49-F238E27FC236}">
                      <a16:creationId xmlns:a16="http://schemas.microsoft.com/office/drawing/2014/main" id="{015E1C76-8C50-401A-9292-C44E898DF4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7078" y="4725144"/>
                  <a:ext cx="1152625" cy="1152625"/>
                </a:xfrm>
                <a:prstGeom prst="rect">
                  <a:avLst/>
                </a:prstGeom>
              </p:spPr>
            </p:pic>
          </p:grpSp>
          <p:sp>
            <p:nvSpPr>
              <p:cNvPr id="32" name="원호 31">
                <a:extLst>
                  <a:ext uri="{FF2B5EF4-FFF2-40B4-BE49-F238E27FC236}">
                    <a16:creationId xmlns:a16="http://schemas.microsoft.com/office/drawing/2014/main" id="{829F875F-8EC8-4100-BE29-9BDF9D14452D}"/>
                  </a:ext>
                </a:extLst>
              </p:cNvPr>
              <p:cNvSpPr/>
              <p:nvPr/>
            </p:nvSpPr>
            <p:spPr>
              <a:xfrm>
                <a:off x="540680" y="5030263"/>
                <a:ext cx="775169" cy="316697"/>
              </a:xfrm>
              <a:prstGeom prst="arc">
                <a:avLst>
                  <a:gd name="adj1" fmla="val 19619346"/>
                  <a:gd name="adj2" fmla="val 12985059"/>
                </a:avLst>
              </a:prstGeom>
              <a:noFill/>
              <a:ln w="28575" cap="flat" cmpd="sng" algn="ctr">
                <a:solidFill>
                  <a:srgbClr val="4472C4"/>
                </a:solidFill>
                <a:prstDash val="solid"/>
                <a:miter lim="800000"/>
                <a:headEnd type="triangle"/>
                <a:tailEnd type="triangle"/>
              </a:ln>
              <a:effectLst/>
            </p:spPr>
            <p:txBody>
              <a:bodyPr rtlCol="0" anchor="ctr"/>
              <a:lstStyle/>
              <a:p>
                <a:pPr algn="ctr" defTabSz="342900" latinLnBrk="0">
                  <a:defRPr/>
                </a:pPr>
                <a:endParaRPr lang="ko-KR" altLang="en-US" sz="1400" kern="0">
                  <a:solidFill>
                    <a:prstClr val="black"/>
                  </a:solidFill>
                  <a:latin typeface="Calibri" panose="020F0502020204030204"/>
                  <a:ea typeface="맑은 고딕" panose="020B0503020000020004" pitchFamily="50" charset="-127"/>
                </a:endParaRPr>
              </a:p>
            </p:txBody>
          </p:sp>
          <p:cxnSp>
            <p:nvCxnSpPr>
              <p:cNvPr id="33" name="직선 화살표 연결선 32">
                <a:extLst>
                  <a:ext uri="{FF2B5EF4-FFF2-40B4-BE49-F238E27FC236}">
                    <a16:creationId xmlns:a16="http://schemas.microsoft.com/office/drawing/2014/main" id="{77EA43F0-C7F7-4E00-9336-72A71AD4E6B4}"/>
                  </a:ext>
                </a:extLst>
              </p:cNvPr>
              <p:cNvCxnSpPr/>
              <p:nvPr/>
            </p:nvCxnSpPr>
            <p:spPr>
              <a:xfrm>
                <a:off x="2555776" y="5544436"/>
                <a:ext cx="234290" cy="0"/>
              </a:xfrm>
              <a:prstGeom prst="straightConnector1">
                <a:avLst/>
              </a:prstGeom>
              <a:noFill/>
              <a:ln w="28575" cap="flat" cmpd="sng" algn="ctr">
                <a:solidFill>
                  <a:sysClr val="window" lastClr="FFFFFF"/>
                </a:solidFill>
                <a:prstDash val="solid"/>
                <a:miter lim="800000"/>
                <a:tailEnd type="triangle"/>
              </a:ln>
              <a:effectLst/>
            </p:spPr>
          </p:cxnSp>
          <p:cxnSp>
            <p:nvCxnSpPr>
              <p:cNvPr id="34" name="직선 화살표 연결선 33">
                <a:extLst>
                  <a:ext uri="{FF2B5EF4-FFF2-40B4-BE49-F238E27FC236}">
                    <a16:creationId xmlns:a16="http://schemas.microsoft.com/office/drawing/2014/main" id="{15B790A2-8000-4F6D-B2FB-9EBF349C42B9}"/>
                  </a:ext>
                </a:extLst>
              </p:cNvPr>
              <p:cNvCxnSpPr/>
              <p:nvPr/>
            </p:nvCxnSpPr>
            <p:spPr>
              <a:xfrm>
                <a:off x="3302229" y="5544436"/>
                <a:ext cx="234290" cy="0"/>
              </a:xfrm>
              <a:prstGeom prst="straightConnector1">
                <a:avLst/>
              </a:prstGeom>
              <a:noFill/>
              <a:ln w="28575" cap="flat" cmpd="sng" algn="ctr">
                <a:solidFill>
                  <a:sysClr val="window" lastClr="FFFFFF"/>
                </a:solidFill>
                <a:prstDash val="solid"/>
                <a:miter lim="800000"/>
                <a:tailEnd type="triangle"/>
              </a:ln>
              <a:effectLst/>
            </p:spPr>
          </p:cxnSp>
          <p:cxnSp>
            <p:nvCxnSpPr>
              <p:cNvPr id="35" name="직선 화살표 연결선 34">
                <a:extLst>
                  <a:ext uri="{FF2B5EF4-FFF2-40B4-BE49-F238E27FC236}">
                    <a16:creationId xmlns:a16="http://schemas.microsoft.com/office/drawing/2014/main" id="{64E0DB52-7A63-4F0B-8555-78DCB6E402DC}"/>
                  </a:ext>
                </a:extLst>
              </p:cNvPr>
              <p:cNvCxnSpPr/>
              <p:nvPr/>
            </p:nvCxnSpPr>
            <p:spPr>
              <a:xfrm>
                <a:off x="4063982" y="5547725"/>
                <a:ext cx="234290" cy="0"/>
              </a:xfrm>
              <a:prstGeom prst="straightConnector1">
                <a:avLst/>
              </a:prstGeom>
              <a:noFill/>
              <a:ln w="28575" cap="flat" cmpd="sng" algn="ctr">
                <a:solidFill>
                  <a:sysClr val="window" lastClr="FFFFFF"/>
                </a:solidFill>
                <a:prstDash val="solid"/>
                <a:miter lim="800000"/>
                <a:tailEnd type="triangle"/>
              </a:ln>
              <a:effectLst/>
            </p:spPr>
          </p:cxnSp>
          <p:cxnSp>
            <p:nvCxnSpPr>
              <p:cNvPr id="36" name="직선 화살표 연결선 35">
                <a:extLst>
                  <a:ext uri="{FF2B5EF4-FFF2-40B4-BE49-F238E27FC236}">
                    <a16:creationId xmlns:a16="http://schemas.microsoft.com/office/drawing/2014/main" id="{D657FB60-2612-459A-BEB6-F38522961728}"/>
                  </a:ext>
                </a:extLst>
              </p:cNvPr>
              <p:cNvCxnSpPr/>
              <p:nvPr/>
            </p:nvCxnSpPr>
            <p:spPr>
              <a:xfrm>
                <a:off x="5000868" y="5544436"/>
                <a:ext cx="234290" cy="0"/>
              </a:xfrm>
              <a:prstGeom prst="straightConnector1">
                <a:avLst/>
              </a:prstGeom>
              <a:noFill/>
              <a:ln w="28575" cap="flat" cmpd="sng" algn="ctr">
                <a:solidFill>
                  <a:sysClr val="window" lastClr="FFFFFF"/>
                </a:solidFill>
                <a:prstDash val="solid"/>
                <a:miter lim="800000"/>
                <a:tailEnd type="triangle"/>
              </a:ln>
              <a:effectLst/>
            </p:spPr>
          </p:cxnSp>
          <p:cxnSp>
            <p:nvCxnSpPr>
              <p:cNvPr id="37" name="직선 화살표 연결선 36">
                <a:extLst>
                  <a:ext uri="{FF2B5EF4-FFF2-40B4-BE49-F238E27FC236}">
                    <a16:creationId xmlns:a16="http://schemas.microsoft.com/office/drawing/2014/main" id="{6183F8F4-2221-49EC-BB45-E7078FE9E2E4}"/>
                  </a:ext>
                </a:extLst>
              </p:cNvPr>
              <p:cNvCxnSpPr/>
              <p:nvPr/>
            </p:nvCxnSpPr>
            <p:spPr>
              <a:xfrm>
                <a:off x="6004514" y="5544436"/>
                <a:ext cx="234290" cy="0"/>
              </a:xfrm>
              <a:prstGeom prst="straightConnector1">
                <a:avLst/>
              </a:prstGeom>
              <a:noFill/>
              <a:ln w="28575" cap="flat" cmpd="sng" algn="ctr">
                <a:solidFill>
                  <a:sysClr val="window" lastClr="FFFFFF"/>
                </a:solidFill>
                <a:prstDash val="solid"/>
                <a:miter lim="800000"/>
                <a:tailEnd type="triangle"/>
              </a:ln>
              <a:effectLst/>
            </p:spPr>
          </p:cxnSp>
        </p:grpSp>
        <p:sp>
          <p:nvSpPr>
            <p:cNvPr id="28" name="TextBox 27">
              <a:extLst>
                <a:ext uri="{FF2B5EF4-FFF2-40B4-BE49-F238E27FC236}">
                  <a16:creationId xmlns:a16="http://schemas.microsoft.com/office/drawing/2014/main" id="{98B6FE3D-2976-4FB5-902A-A291B52D508B}"/>
                </a:ext>
              </a:extLst>
            </p:cNvPr>
            <p:cNvSpPr txBox="1"/>
            <p:nvPr/>
          </p:nvSpPr>
          <p:spPr>
            <a:xfrm>
              <a:off x="472115" y="6172983"/>
              <a:ext cx="1214436" cy="338554"/>
            </a:xfrm>
            <a:prstGeom prst="rect">
              <a:avLst/>
            </a:prstGeom>
            <a:noFill/>
          </p:spPr>
          <p:txBody>
            <a:bodyPr wrap="none" rtlCol="0">
              <a:spAutoFit/>
            </a:bodyPr>
            <a:lstStyle/>
            <a:p>
              <a:pPr defTabSz="342900" latinLnBrk="0">
                <a:defRPr/>
              </a:pPr>
              <a:r>
                <a:rPr lang="en-US" altLang="ko-KR" sz="1050" b="1" kern="0" dirty="0">
                  <a:solidFill>
                    <a:prstClr val="black"/>
                  </a:solidFill>
                  <a:latin typeface="Calibri" panose="020F0502020204030204"/>
                  <a:ea typeface="맑은 고딕" panose="020B0503020000020004" pitchFamily="50" charset="-127"/>
                </a:rPr>
                <a:t>Head motion</a:t>
              </a:r>
              <a:endParaRPr lang="ko-KR" altLang="en-US" sz="1050" b="1" kern="0" dirty="0" err="1">
                <a:solidFill>
                  <a:prstClr val="black"/>
                </a:solidFill>
                <a:latin typeface="Calibri" panose="020F0502020204030204"/>
                <a:ea typeface="맑은 고딕" panose="020B0503020000020004" pitchFamily="50" charset="-127"/>
              </a:endParaRPr>
            </a:p>
          </p:txBody>
        </p:sp>
        <p:sp>
          <p:nvSpPr>
            <p:cNvPr id="29" name="TextBox 28">
              <a:extLst>
                <a:ext uri="{FF2B5EF4-FFF2-40B4-BE49-F238E27FC236}">
                  <a16:creationId xmlns:a16="http://schemas.microsoft.com/office/drawing/2014/main" id="{E325213D-5B23-4671-A1CF-267B00D558CE}"/>
                </a:ext>
              </a:extLst>
            </p:cNvPr>
            <p:cNvSpPr txBox="1"/>
            <p:nvPr/>
          </p:nvSpPr>
          <p:spPr>
            <a:xfrm>
              <a:off x="7658181" y="6172983"/>
              <a:ext cx="1195199" cy="338554"/>
            </a:xfrm>
            <a:prstGeom prst="rect">
              <a:avLst/>
            </a:prstGeom>
            <a:noFill/>
          </p:spPr>
          <p:txBody>
            <a:bodyPr wrap="none" rtlCol="0">
              <a:spAutoFit/>
            </a:bodyPr>
            <a:lstStyle/>
            <a:p>
              <a:pPr defTabSz="342900" latinLnBrk="0">
                <a:defRPr/>
              </a:pPr>
              <a:r>
                <a:rPr lang="en-US" altLang="ko-KR" sz="1050" b="1" kern="0" dirty="0">
                  <a:solidFill>
                    <a:prstClr val="black"/>
                  </a:solidFill>
                  <a:latin typeface="Calibri" panose="020F0502020204030204"/>
                  <a:ea typeface="맑은 고딕" panose="020B0503020000020004" pitchFamily="50" charset="-127"/>
                </a:rPr>
                <a:t>User’s retina</a:t>
              </a:r>
              <a:endParaRPr lang="ko-KR" altLang="en-US" sz="1050" b="1" kern="0" dirty="0" err="1">
                <a:solidFill>
                  <a:prstClr val="black"/>
                </a:solidFill>
                <a:latin typeface="Calibri" panose="020F0502020204030204"/>
                <a:ea typeface="맑은 고딕" panose="020B0503020000020004" pitchFamily="50" charset="-127"/>
              </a:endParaRPr>
            </a:p>
          </p:txBody>
        </p:sp>
        <p:sp>
          <p:nvSpPr>
            <p:cNvPr id="30" name="TextBox 29">
              <a:extLst>
                <a:ext uri="{FF2B5EF4-FFF2-40B4-BE49-F238E27FC236}">
                  <a16:creationId xmlns:a16="http://schemas.microsoft.com/office/drawing/2014/main" id="{4E6680FD-C09A-4FDD-86AB-0A14FAAFB2FB}"/>
                </a:ext>
              </a:extLst>
            </p:cNvPr>
            <p:cNvSpPr txBox="1"/>
            <p:nvPr/>
          </p:nvSpPr>
          <p:spPr>
            <a:xfrm>
              <a:off x="2427309" y="6104618"/>
              <a:ext cx="3941679" cy="338554"/>
            </a:xfrm>
            <a:prstGeom prst="rect">
              <a:avLst/>
            </a:prstGeom>
            <a:noFill/>
          </p:spPr>
          <p:txBody>
            <a:bodyPr wrap="none" rtlCol="0">
              <a:spAutoFit/>
            </a:bodyPr>
            <a:lstStyle/>
            <a:p>
              <a:pPr defTabSz="342900" latinLnBrk="0">
                <a:defRPr/>
              </a:pPr>
              <a:r>
                <a:rPr lang="en-US" altLang="ko-KR" sz="1050" kern="0" dirty="0">
                  <a:solidFill>
                    <a:prstClr val="black"/>
                  </a:solidFill>
                  <a:latin typeface="Calibri" panose="020F0502020204030204"/>
                  <a:ea typeface="맑은 고딕" panose="020B0503020000020004" pitchFamily="50" charset="-127"/>
                </a:rPr>
                <a:t>Under 20 milliseconds of latency for comfortability</a:t>
              </a:r>
              <a:endParaRPr lang="ko-KR" altLang="en-US" sz="1050" kern="0" dirty="0" err="1">
                <a:solidFill>
                  <a:prstClr val="black"/>
                </a:solidFill>
                <a:latin typeface="Calibri" panose="020F0502020204030204"/>
                <a:ea typeface="맑은 고딕" panose="020B0503020000020004" pitchFamily="50" charset="-127"/>
              </a:endParaRPr>
            </a:p>
          </p:txBody>
        </p:sp>
      </p:grpSp>
      <p:sp>
        <p:nvSpPr>
          <p:cNvPr id="49" name="직사각형 48">
            <a:extLst>
              <a:ext uri="{FF2B5EF4-FFF2-40B4-BE49-F238E27FC236}">
                <a16:creationId xmlns:a16="http://schemas.microsoft.com/office/drawing/2014/main" id="{CB78E2EA-6095-469F-9912-412BBA000641}"/>
              </a:ext>
            </a:extLst>
          </p:cNvPr>
          <p:cNvSpPr/>
          <p:nvPr/>
        </p:nvSpPr>
        <p:spPr>
          <a:xfrm>
            <a:off x="628251" y="837498"/>
            <a:ext cx="8078762" cy="1569660"/>
          </a:xfrm>
          <a:prstGeom prst="rect">
            <a:avLst/>
          </a:prstGeom>
          <a:noFill/>
        </p:spPr>
        <p:txBody>
          <a:bodyPr wrap="square" rtlCol="0">
            <a:spAutoFit/>
          </a:bodyPr>
          <a:lstStyle/>
          <a:p>
            <a:pPr marL="354013" indent="-354013">
              <a:lnSpc>
                <a:spcPct val="150000"/>
              </a:lnSpc>
              <a:buFont typeface="Wingdings" panose="05000000000000000000" pitchFamily="2" charset="2"/>
              <a:buChar char="v"/>
            </a:pPr>
            <a:r>
              <a:rPr lang="en-US" altLang="ko-KR" sz="1600" b="1" spc="-75" dirty="0">
                <a:solidFill>
                  <a:schemeClr val="tx2"/>
                </a:solidFill>
                <a:ea typeface="나눔고딕" panose="020D0604000000000000" pitchFamily="50" charset="-127"/>
              </a:rPr>
              <a:t>Network requirements are directly related to MTP latency</a:t>
            </a:r>
          </a:p>
          <a:p>
            <a:pPr marL="354013" indent="-354013">
              <a:lnSpc>
                <a:spcPct val="150000"/>
              </a:lnSpc>
              <a:buFont typeface="Wingdings" panose="05000000000000000000" pitchFamily="2" charset="2"/>
              <a:buChar char="v"/>
            </a:pPr>
            <a:r>
              <a:rPr lang="en-US" altLang="ko-KR" sz="1600" b="1" spc="-75" dirty="0">
                <a:solidFill>
                  <a:schemeClr val="tx2"/>
                </a:solidFill>
                <a:ea typeface="나눔고딕" panose="020D0604000000000000" pitchFamily="50" charset="-127"/>
              </a:rPr>
              <a:t>For VR HMD based VR applications, the network should provide the following  features:</a:t>
            </a:r>
          </a:p>
          <a:p>
            <a:pPr marL="742950" lvl="1" indent="-285750">
              <a:lnSpc>
                <a:spcPct val="150000"/>
              </a:lnSpc>
              <a:buFont typeface="Wingdings" panose="05000000000000000000" pitchFamily="2" charset="2"/>
              <a:buChar char="l"/>
            </a:pPr>
            <a:r>
              <a:rPr lang="en-US" altLang="ko-KR" sz="1600" dirty="0"/>
              <a:t>At Link Layer: very low latency and jitter </a:t>
            </a:r>
          </a:p>
          <a:p>
            <a:pPr marL="742950" lvl="1" indent="-285750">
              <a:lnSpc>
                <a:spcPct val="150000"/>
              </a:lnSpc>
              <a:buFont typeface="Wingdings" panose="05000000000000000000" pitchFamily="2" charset="2"/>
              <a:buChar char="l"/>
            </a:pPr>
            <a:r>
              <a:rPr lang="en-US" altLang="ko-KR" sz="1600" dirty="0"/>
              <a:t>At network and higher Layers: desired QoS, QoE and support for Mobility</a:t>
            </a:r>
          </a:p>
        </p:txBody>
      </p:sp>
      <p:sp>
        <p:nvSpPr>
          <p:cNvPr id="50" name="TextBox 49">
            <a:extLst>
              <a:ext uri="{FF2B5EF4-FFF2-40B4-BE49-F238E27FC236}">
                <a16:creationId xmlns:a16="http://schemas.microsoft.com/office/drawing/2014/main" id="{57AD9E98-5307-4D85-A961-4499D06ABACF}"/>
              </a:ext>
            </a:extLst>
          </p:cNvPr>
          <p:cNvSpPr txBox="1"/>
          <p:nvPr/>
        </p:nvSpPr>
        <p:spPr>
          <a:xfrm>
            <a:off x="7020904" y="4582625"/>
            <a:ext cx="1963999" cy="276999"/>
          </a:xfrm>
          <a:prstGeom prst="rect">
            <a:avLst/>
          </a:prstGeom>
          <a:noFill/>
        </p:spPr>
        <p:txBody>
          <a:bodyPr wrap="none" rtlCol="0">
            <a:spAutoFit/>
          </a:bodyPr>
          <a:lstStyle/>
          <a:p>
            <a:r>
              <a:rPr lang="en-US" altLang="ko-KR" sz="1200" b="1" dirty="0"/>
              <a:t>※ MTP: Motion to Photon</a:t>
            </a:r>
            <a:endParaRPr lang="ko-KR" altLang="en-US" sz="1200" b="1" dirty="0"/>
          </a:p>
        </p:txBody>
      </p:sp>
    </p:spTree>
    <p:extLst>
      <p:ext uri="{BB962C8B-B14F-4D97-AF65-F5344CB8AC3E}">
        <p14:creationId xmlns:p14="http://schemas.microsoft.com/office/powerpoint/2010/main" val="1859092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r>
              <a:rPr lang="en-US" altLang="ko-KR"/>
              <a:t>Industry Relevance</a:t>
            </a:r>
            <a:endParaRPr lang="ko-KR" altLang="en-US"/>
          </a:p>
        </p:txBody>
      </p:sp>
      <p:sp>
        <p:nvSpPr>
          <p:cNvPr id="3" name="바닥글 개체 틀 2"/>
          <p:cNvSpPr>
            <a:spLocks noGrp="1"/>
          </p:cNvSpPr>
          <p:nvPr>
            <p:ph type="ftr" sz="quarter" idx="10"/>
          </p:nvPr>
        </p:nvSpPr>
        <p:spPr>
          <a:xfrm>
            <a:off x="380999" y="6400802"/>
            <a:ext cx="2319867" cy="245743"/>
          </a:xfrm>
        </p:spPr>
        <p:txBody>
          <a:bodyPr/>
          <a:lstStyle/>
          <a:p>
            <a:pPr lvl="0"/>
            <a:r>
              <a:rPr lang="en-US" altLang="ko-KR"/>
              <a:t>21-18-0067-01-0000</a:t>
            </a:r>
            <a:endParaRPr lang="ko-KR" altLang="en-US"/>
          </a:p>
        </p:txBody>
      </p:sp>
      <p:sp>
        <p:nvSpPr>
          <p:cNvPr id="4" name="슬라이드 번호 개체 틀 3"/>
          <p:cNvSpPr>
            <a:spLocks noGrp="1"/>
          </p:cNvSpPr>
          <p:nvPr>
            <p:ph type="sldNum" sz="quarter" idx="11"/>
          </p:nvPr>
        </p:nvSpPr>
        <p:spPr/>
        <p:txBody>
          <a:bodyPr/>
          <a:lstStyle/>
          <a:p>
            <a:fld id="{7415E7A1-C024-4955-BFDD-BFFB64410B76}" type="slidenum">
              <a:rPr lang="en-US" altLang="en-US"/>
              <a:pPr/>
              <a:t>6</a:t>
            </a:fld>
            <a:endParaRPr lang="en-US" altLang="en-US"/>
          </a:p>
        </p:txBody>
      </p:sp>
      <p:sp>
        <p:nvSpPr>
          <p:cNvPr id="5" name="TextBox 4"/>
          <p:cNvSpPr txBox="1"/>
          <p:nvPr/>
        </p:nvSpPr>
        <p:spPr>
          <a:xfrm>
            <a:off x="200317" y="1145461"/>
            <a:ext cx="8714792" cy="5218736"/>
          </a:xfrm>
          <a:prstGeom prst="rect">
            <a:avLst/>
          </a:prstGeom>
          <a:noFill/>
        </p:spPr>
        <p:txBody>
          <a:bodyPr wrap="square">
            <a:spAutoFit/>
          </a:bodyPr>
          <a:lstStyle>
            <a:defPPr>
              <a:defRPr lang="ko-KR"/>
            </a:defPPr>
            <a:lvl1pPr marL="354013" indent="-354013">
              <a:lnSpc>
                <a:spcPct val="150000"/>
              </a:lnSpc>
              <a:buFont typeface="Wingdings"/>
              <a:buChar char="v"/>
              <a:defRPr sz="2000" b="1" spc="-75">
                <a:solidFill>
                  <a:schemeClr val="tx2"/>
                </a:solidFill>
                <a:ea typeface="나눔고딕"/>
              </a:defRPr>
            </a:lvl1pPr>
            <a:lvl2pPr marL="742950" lvl="1" indent="-285750">
              <a:lnSpc>
                <a:spcPct val="150000"/>
              </a:lnSpc>
              <a:buFont typeface="Wingdings"/>
              <a:buChar char="l"/>
              <a:defRPr sz="2000"/>
            </a:lvl2pPr>
            <a:lvl3pPr marL="1200150" lvl="2" indent="-285750">
              <a:lnSpc>
                <a:spcPct val="150000"/>
              </a:lnSpc>
              <a:buFont typeface="Arial"/>
              <a:buChar char="•"/>
              <a:defRPr sz="2000"/>
            </a:lvl3pPr>
            <a:lvl4pPr lvl="3">
              <a:lnSpc>
                <a:spcPct val="150000"/>
              </a:lnSpc>
            </a:lvl4pPr>
          </a:lstStyle>
          <a:p>
            <a:r>
              <a:rPr lang="en-US" altLang="ko-KR" sz="1600" dirty="0">
                <a:latin typeface="+mn-lt"/>
                <a:ea typeface="+mn-ea"/>
                <a:cs typeface="+mn-cs"/>
              </a:rPr>
              <a:t>Apart from link layer characteristics, securing QoE is important for the following industry participants </a:t>
            </a:r>
          </a:p>
          <a:p>
            <a:pPr lvl="1"/>
            <a:r>
              <a:rPr lang="en-US" altLang="ko-KR" sz="1600" dirty="0">
                <a:latin typeface="+mn-lt"/>
                <a:ea typeface="+mn-ea"/>
                <a:cs typeface="+mn-cs"/>
              </a:rPr>
              <a:t>Mobile Network Infrastructure Providers</a:t>
            </a:r>
          </a:p>
          <a:p>
            <a:pPr lvl="2"/>
            <a:r>
              <a:rPr lang="en-US" altLang="ko-KR" sz="1600" dirty="0">
                <a:latin typeface="+mn-lt"/>
                <a:ea typeface="+mn-ea"/>
                <a:cs typeface="+mn-cs"/>
              </a:rPr>
              <a:t>Support for immersive media (VR &amp; AR)-based applications in 5G networks</a:t>
            </a:r>
          </a:p>
          <a:p>
            <a:pPr lvl="2"/>
            <a:r>
              <a:rPr lang="en-US" altLang="ko-KR" sz="1600" dirty="0">
                <a:latin typeface="+mn-lt"/>
                <a:ea typeface="+mn-ea"/>
                <a:cs typeface="+mn-cs"/>
              </a:rPr>
              <a:t>Ability to support more users with required QoS </a:t>
            </a:r>
          </a:p>
          <a:p>
            <a:pPr lvl="1"/>
            <a:r>
              <a:rPr lang="en-US" altLang="ko-KR" sz="1600" dirty="0">
                <a:latin typeface="+mn-lt"/>
                <a:ea typeface="+mn-ea"/>
                <a:cs typeface="+mn-cs"/>
              </a:rPr>
              <a:t>HMD Manufacturers </a:t>
            </a:r>
          </a:p>
          <a:p>
            <a:pPr lvl="2"/>
            <a:r>
              <a:rPr lang="en-US" altLang="ko-KR" sz="1600" dirty="0">
                <a:latin typeface="+mn-lt"/>
                <a:ea typeface="+mn-ea"/>
                <a:cs typeface="+mn-cs"/>
              </a:rPr>
              <a:t>Support for the desired network characteristics (QoE &amp; QoS)</a:t>
            </a:r>
            <a:r>
              <a:rPr lang="ko-KR" altLang="en-US" sz="1600" dirty="0">
                <a:latin typeface="+mn-lt"/>
                <a:ea typeface="+mn-ea"/>
                <a:cs typeface="+mn-cs"/>
              </a:rPr>
              <a:t> </a:t>
            </a:r>
            <a:r>
              <a:rPr lang="en-US" altLang="ko-KR" sz="1600" dirty="0">
                <a:latin typeface="+mn-lt"/>
                <a:ea typeface="+mn-ea"/>
                <a:cs typeface="+mn-cs"/>
              </a:rPr>
              <a:t>will enable the HMD manufactures to move from stand-alone (which is pre-dominant at the moment) to a network based light-weight VR HMD.</a:t>
            </a:r>
          </a:p>
          <a:p>
            <a:pPr lvl="1"/>
            <a:r>
              <a:rPr lang="en-US" altLang="ko-KR" sz="1600" dirty="0">
                <a:latin typeface="+mn-lt"/>
                <a:ea typeface="+mn-ea"/>
                <a:cs typeface="+mn-cs"/>
              </a:rPr>
              <a:t>Content Creators </a:t>
            </a:r>
          </a:p>
          <a:p>
            <a:pPr lvl="2"/>
            <a:r>
              <a:rPr lang="en-US" altLang="ko-KR" sz="1600" dirty="0">
                <a:latin typeface="+mn-lt"/>
                <a:ea typeface="+mn-ea"/>
                <a:cs typeface="+mn-cs"/>
              </a:rPr>
              <a:t>Want to create compelling visual experience comparable to the modern PCs and gaming consoles for VR </a:t>
            </a:r>
          </a:p>
          <a:p>
            <a:pPr lvl="2"/>
            <a:r>
              <a:rPr lang="en-US" altLang="ko-KR" sz="1600" dirty="0">
                <a:latin typeface="+mn-lt"/>
                <a:ea typeface="+mn-ea"/>
                <a:cs typeface="+mn-cs"/>
              </a:rPr>
              <a:t>Cloud-based VR offerings are preferred</a:t>
            </a:r>
          </a:p>
          <a:p>
            <a:pPr lvl="1"/>
            <a:r>
              <a:rPr lang="en-US" altLang="ko-KR" sz="1600" dirty="0">
                <a:latin typeface="+mn-lt"/>
                <a:ea typeface="+mn-ea"/>
                <a:cs typeface="+mn-cs"/>
              </a:rPr>
              <a:t>Platform Holders</a:t>
            </a:r>
          </a:p>
          <a:p>
            <a:pPr lvl="2"/>
            <a:r>
              <a:rPr lang="en-US" altLang="ko-KR" sz="1600" dirty="0">
                <a:latin typeface="+mn-lt"/>
                <a:ea typeface="+mn-ea"/>
                <a:cs typeface="+mn-cs"/>
              </a:rPr>
              <a:t>Want to aggregate compelling VR content to grow their VR content ecosystem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r>
              <a:rPr lang="en-US" altLang="ko-KR" dirty="0"/>
              <a:t>IEEE 802.21 Interest Group Activities</a:t>
            </a:r>
            <a:endParaRPr lang="ko-KR" altLang="en-US" dirty="0"/>
          </a:p>
        </p:txBody>
      </p:sp>
      <p:sp>
        <p:nvSpPr>
          <p:cNvPr id="3" name="바닥글 개체 틀 2"/>
          <p:cNvSpPr>
            <a:spLocks noGrp="1"/>
          </p:cNvSpPr>
          <p:nvPr>
            <p:ph type="ftr" sz="quarter" idx="10"/>
          </p:nvPr>
        </p:nvSpPr>
        <p:spPr>
          <a:xfrm>
            <a:off x="380999" y="6400802"/>
            <a:ext cx="2319867" cy="245743"/>
          </a:xfrm>
        </p:spPr>
        <p:txBody>
          <a:bodyPr/>
          <a:lstStyle/>
          <a:p>
            <a:r>
              <a:rPr lang="en-US" altLang="pl-PL" dirty="0"/>
              <a:t>21-18-0067-01-0000</a:t>
            </a:r>
          </a:p>
        </p:txBody>
      </p:sp>
      <p:sp>
        <p:nvSpPr>
          <p:cNvPr id="4" name="슬라이드 번호 개체 틀 3"/>
          <p:cNvSpPr>
            <a:spLocks noGrp="1"/>
          </p:cNvSpPr>
          <p:nvPr>
            <p:ph type="sldNum" sz="quarter" idx="11"/>
          </p:nvPr>
        </p:nvSpPr>
        <p:spPr/>
        <p:txBody>
          <a:bodyPr/>
          <a:lstStyle/>
          <a:p>
            <a:fld id="{4CF27402-2C48-4A31-90B3-0422C1082987}" type="slidenum">
              <a:rPr lang="en-US" altLang="pl-PL"/>
              <a:pPr/>
              <a:t>7</a:t>
            </a:fld>
            <a:endParaRPr lang="en-US" altLang="pl-PL" dirty="0"/>
          </a:p>
        </p:txBody>
      </p:sp>
      <p:sp>
        <p:nvSpPr>
          <p:cNvPr id="5" name="TextBox 4"/>
          <p:cNvSpPr txBox="1"/>
          <p:nvPr/>
        </p:nvSpPr>
        <p:spPr>
          <a:xfrm>
            <a:off x="520473" y="1306286"/>
            <a:ext cx="8074479" cy="5115311"/>
          </a:xfrm>
          <a:prstGeom prst="rect">
            <a:avLst/>
          </a:prstGeom>
          <a:noFill/>
        </p:spPr>
        <p:txBody>
          <a:bodyPr wrap="square">
            <a:spAutoFit/>
          </a:bodyPr>
          <a:lstStyle>
            <a:defPPr>
              <a:defRPr lang="ko-KR"/>
            </a:defPPr>
            <a:lvl1pPr marL="354013" indent="-354013">
              <a:lnSpc>
                <a:spcPct val="150000"/>
              </a:lnSpc>
              <a:buFont typeface="Wingdings"/>
              <a:buChar char="v"/>
              <a:defRPr sz="2000" b="1" spc="-75">
                <a:solidFill>
                  <a:schemeClr val="tx2"/>
                </a:solidFill>
                <a:ea typeface="나눔고딕"/>
              </a:defRPr>
            </a:lvl1pPr>
            <a:lvl2pPr marL="742950" lvl="1" indent="-285750">
              <a:lnSpc>
                <a:spcPct val="150000"/>
              </a:lnSpc>
              <a:buFont typeface="Wingdings"/>
              <a:buChar char="l"/>
              <a:defRPr sz="2000"/>
            </a:lvl2pPr>
            <a:lvl3pPr marL="1200150" lvl="2" indent="-285750">
              <a:lnSpc>
                <a:spcPct val="150000"/>
              </a:lnSpc>
              <a:buFont typeface="Arial"/>
              <a:buChar char="•"/>
              <a:defRPr sz="2000"/>
            </a:lvl3pPr>
          </a:lstStyle>
          <a:p>
            <a:pPr lvl="0"/>
            <a:r>
              <a:rPr lang="en-US" altLang="ko-KR" dirty="0">
                <a:latin typeface="+mn-lt"/>
                <a:ea typeface="+mn-ea"/>
                <a:cs typeface="+mn-cs"/>
              </a:rPr>
              <a:t>For the last few months, IG produced the followings:</a:t>
            </a:r>
          </a:p>
          <a:p>
            <a:pPr lvl="1"/>
            <a:r>
              <a:rPr lang="en-US" altLang="ko-KR" dirty="0">
                <a:latin typeface="+mn-lt"/>
                <a:ea typeface="+mn-ea"/>
                <a:cs typeface="+mn-cs"/>
              </a:rPr>
              <a:t>Produced a White Paper on problem statement, use case and analysis of existing technologies </a:t>
            </a:r>
          </a:p>
          <a:p>
            <a:pPr lvl="1"/>
            <a:r>
              <a:rPr lang="en-US" altLang="ko-KR" dirty="0">
                <a:latin typeface="+mn-lt"/>
                <a:ea typeface="+mn-ea"/>
                <a:cs typeface="+mn-cs"/>
              </a:rPr>
              <a:t>Conducted a test to verify the application data throughput requirements (MPEG test procedure) in a constraint environment </a:t>
            </a:r>
          </a:p>
          <a:p>
            <a:pPr lvl="2"/>
            <a:r>
              <a:rPr lang="en-US" altLang="ko-KR" dirty="0">
                <a:latin typeface="+mn-lt"/>
                <a:ea typeface="+mn-ea"/>
                <a:cs typeface="+mn-cs"/>
              </a:rPr>
              <a:t>Test Server</a:t>
            </a:r>
            <a:r>
              <a:rPr lang="ko-KR" altLang="en-US" dirty="0">
                <a:latin typeface="+mn-lt"/>
                <a:ea typeface="+mn-ea"/>
                <a:cs typeface="+mn-cs"/>
              </a:rPr>
              <a:t> </a:t>
            </a:r>
            <a:r>
              <a:rPr lang="en-US" altLang="ko-KR" dirty="0">
                <a:latin typeface="+mn-lt"/>
                <a:ea typeface="+mn-ea"/>
                <a:cs typeface="+mn-cs"/>
              </a:rPr>
              <a:t>: Linux Ubuntu</a:t>
            </a:r>
          </a:p>
          <a:p>
            <a:pPr lvl="2"/>
            <a:r>
              <a:rPr lang="en-US" altLang="ko-KR" dirty="0">
                <a:latin typeface="+mn-lt"/>
                <a:ea typeface="+mn-ea"/>
                <a:cs typeface="+mn-cs"/>
              </a:rPr>
              <a:t>Test Sequences : Gaslamp, </a:t>
            </a:r>
            <a:r>
              <a:rPr lang="en-US" altLang="ko-KR" dirty="0" err="1">
                <a:latin typeface="+mn-lt"/>
                <a:ea typeface="+mn-ea"/>
                <a:cs typeface="+mn-cs"/>
              </a:rPr>
              <a:t>KiteFlite</a:t>
            </a:r>
            <a:r>
              <a:rPr lang="en-US" altLang="ko-KR" dirty="0">
                <a:latin typeface="+mn-lt"/>
                <a:ea typeface="+mn-ea"/>
                <a:cs typeface="+mn-cs"/>
              </a:rPr>
              <a:t> </a:t>
            </a:r>
          </a:p>
          <a:p>
            <a:pPr lvl="2"/>
            <a:r>
              <a:rPr lang="en-US" altLang="ko-KR" dirty="0">
                <a:latin typeface="+mn-lt"/>
                <a:ea typeface="+mn-ea"/>
                <a:cs typeface="+mn-cs"/>
              </a:rPr>
              <a:t>Quantization Parameters : 22, 27, 32, 37</a:t>
            </a:r>
          </a:p>
          <a:p>
            <a:pPr lvl="2"/>
            <a:r>
              <a:rPr lang="en-US" altLang="ko-KR" dirty="0">
                <a:latin typeface="+mn-lt"/>
                <a:ea typeface="+mn-ea"/>
                <a:cs typeface="+mn-cs"/>
              </a:rPr>
              <a:t>FPS : 30, 60, 90</a:t>
            </a:r>
          </a:p>
          <a:p>
            <a:pPr lvl="2"/>
            <a:r>
              <a:rPr lang="en-US" altLang="ko-KR" dirty="0">
                <a:latin typeface="+mn-lt"/>
                <a:ea typeface="+mn-ea"/>
                <a:cs typeface="+mn-cs"/>
              </a:rPr>
              <a:t>Resolution : HD, UHD 4K, 8K </a:t>
            </a:r>
          </a:p>
          <a:p>
            <a:pPr lvl="2"/>
            <a:r>
              <a:rPr lang="en-US" altLang="ko-KR" dirty="0">
                <a:latin typeface="+mn-lt"/>
                <a:ea typeface="+mn-ea"/>
                <a:cs typeface="+mn-cs"/>
              </a:rPr>
              <a:t>Encoder/Decoder: HEVC/H.265 Reference SW</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72D6A59-84CC-4554-9BFE-5C4852F25123}"/>
              </a:ext>
            </a:extLst>
          </p:cNvPr>
          <p:cNvSpPr>
            <a:spLocks noGrp="1"/>
          </p:cNvSpPr>
          <p:nvPr>
            <p:ph type="title"/>
          </p:nvPr>
        </p:nvSpPr>
        <p:spPr/>
        <p:txBody>
          <a:bodyPr/>
          <a:lstStyle/>
          <a:p>
            <a:r>
              <a:rPr lang="en-US" altLang="ko-KR" dirty="0"/>
              <a:t>Test Sequences </a:t>
            </a:r>
            <a:r>
              <a:rPr lang="en-US" altLang="ko-KR" sz="1500" dirty="0"/>
              <a:t>(Defined by ISO/IEC MPEG Standard-I)</a:t>
            </a:r>
            <a:endParaRPr lang="ko-KR" altLang="en-US" dirty="0"/>
          </a:p>
        </p:txBody>
      </p:sp>
      <p:sp>
        <p:nvSpPr>
          <p:cNvPr id="3" name="바닥글 개체 틀 2">
            <a:extLst>
              <a:ext uri="{FF2B5EF4-FFF2-40B4-BE49-F238E27FC236}">
                <a16:creationId xmlns:a16="http://schemas.microsoft.com/office/drawing/2014/main" id="{3EC15A72-A362-4EBD-B59C-C6C46143ADDC}"/>
              </a:ext>
            </a:extLst>
          </p:cNvPr>
          <p:cNvSpPr>
            <a:spLocks noGrp="1"/>
          </p:cNvSpPr>
          <p:nvPr>
            <p:ph type="ftr" sz="quarter" idx="10"/>
          </p:nvPr>
        </p:nvSpPr>
        <p:spPr/>
        <p:txBody>
          <a:bodyPr/>
          <a:lstStyle/>
          <a:p>
            <a:r>
              <a:rPr lang="en-US" altLang="ko-KR"/>
              <a:t>21-18-0073-00-0000</a:t>
            </a:r>
            <a:endParaRPr lang="ko-KR" altLang="en-US" dirty="0"/>
          </a:p>
        </p:txBody>
      </p:sp>
      <p:sp>
        <p:nvSpPr>
          <p:cNvPr id="5" name="슬라이드 번호 개체 틀 4">
            <a:extLst>
              <a:ext uri="{FF2B5EF4-FFF2-40B4-BE49-F238E27FC236}">
                <a16:creationId xmlns:a16="http://schemas.microsoft.com/office/drawing/2014/main" id="{1914DAD0-B8D4-4AAA-A8F2-755671588F43}"/>
              </a:ext>
            </a:extLst>
          </p:cNvPr>
          <p:cNvSpPr>
            <a:spLocks noGrp="1"/>
          </p:cNvSpPr>
          <p:nvPr>
            <p:ph type="sldNum" sz="quarter" idx="11"/>
          </p:nvPr>
        </p:nvSpPr>
        <p:spPr/>
        <p:txBody>
          <a:bodyPr/>
          <a:lstStyle/>
          <a:p>
            <a:fld id="{7415E7A1-C024-4955-BFDD-BFFB64410B76}" type="slidenum">
              <a:rPr lang="ko-KR" altLang="en-US" smtClean="0"/>
              <a:pPr/>
              <a:t>8</a:t>
            </a:fld>
            <a:endParaRPr lang="ko-KR" altLang="en-US"/>
          </a:p>
        </p:txBody>
      </p:sp>
      <p:sp>
        <p:nvSpPr>
          <p:cNvPr id="10" name="TextBox 9">
            <a:extLst>
              <a:ext uri="{FF2B5EF4-FFF2-40B4-BE49-F238E27FC236}">
                <a16:creationId xmlns:a16="http://schemas.microsoft.com/office/drawing/2014/main" id="{041FC6EA-70C6-4C34-8ABA-4BD55EAF43B7}"/>
              </a:ext>
            </a:extLst>
          </p:cNvPr>
          <p:cNvSpPr txBox="1"/>
          <p:nvPr/>
        </p:nvSpPr>
        <p:spPr>
          <a:xfrm>
            <a:off x="1946654" y="2517710"/>
            <a:ext cx="1216423" cy="300082"/>
          </a:xfrm>
          <a:prstGeom prst="rect">
            <a:avLst/>
          </a:prstGeom>
          <a:noFill/>
        </p:spPr>
        <p:txBody>
          <a:bodyPr wrap="square" rtlCol="0">
            <a:spAutoFit/>
          </a:bodyPr>
          <a:lstStyle/>
          <a:p>
            <a:r>
              <a:rPr lang="en-US" altLang="ko-KR" sz="1350" dirty="0">
                <a:latin typeface="Arial" panose="020B0604020202020204" pitchFamily="34" charset="0"/>
                <a:cs typeface="Arial" panose="020B0604020202020204" pitchFamily="34" charset="0"/>
              </a:rPr>
              <a:t>- Gaslamp</a:t>
            </a:r>
            <a:endParaRPr lang="ko-KR" altLang="en-US" sz="135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ABCE5951-7FAC-4088-8B8D-DF85BA1D430D}"/>
              </a:ext>
            </a:extLst>
          </p:cNvPr>
          <p:cNvSpPr txBox="1"/>
          <p:nvPr/>
        </p:nvSpPr>
        <p:spPr>
          <a:xfrm>
            <a:off x="6163478" y="2517710"/>
            <a:ext cx="959628" cy="300082"/>
          </a:xfrm>
          <a:prstGeom prst="rect">
            <a:avLst/>
          </a:prstGeom>
          <a:noFill/>
        </p:spPr>
        <p:txBody>
          <a:bodyPr wrap="square" rtlCol="0">
            <a:spAutoFit/>
          </a:bodyPr>
          <a:lstStyle/>
          <a:p>
            <a:r>
              <a:rPr lang="en-US" altLang="ko-KR" sz="1350" dirty="0">
                <a:latin typeface="Arial" panose="020B0604020202020204" pitchFamily="34" charset="0"/>
                <a:cs typeface="Arial" panose="020B0604020202020204" pitchFamily="34" charset="0"/>
              </a:rPr>
              <a:t>- </a:t>
            </a:r>
            <a:r>
              <a:rPr lang="en-US" altLang="ko-KR" sz="1350" dirty="0" err="1">
                <a:latin typeface="Arial" panose="020B0604020202020204" pitchFamily="34" charset="0"/>
                <a:cs typeface="Arial" panose="020B0604020202020204" pitchFamily="34" charset="0"/>
              </a:rPr>
              <a:t>KiteFlite</a:t>
            </a:r>
            <a:endParaRPr lang="ko-KR" altLang="en-US" sz="1350" dirty="0">
              <a:latin typeface="Arial" panose="020B0604020202020204" pitchFamily="34" charset="0"/>
              <a:cs typeface="Arial" panose="020B0604020202020204" pitchFamily="34" charset="0"/>
            </a:endParaRPr>
          </a:p>
        </p:txBody>
      </p:sp>
      <p:pic>
        <p:nvPicPr>
          <p:cNvPr id="4" name="그림 3">
            <a:extLst>
              <a:ext uri="{FF2B5EF4-FFF2-40B4-BE49-F238E27FC236}">
                <a16:creationId xmlns:a16="http://schemas.microsoft.com/office/drawing/2014/main" id="{C602D557-6DB4-4ACD-893F-0E21918E8ED6}"/>
              </a:ext>
            </a:extLst>
          </p:cNvPr>
          <p:cNvPicPr>
            <a:picLocks noChangeAspect="1"/>
          </p:cNvPicPr>
          <p:nvPr/>
        </p:nvPicPr>
        <p:blipFill>
          <a:blip r:embed="rId2"/>
          <a:stretch>
            <a:fillRect/>
          </a:stretch>
        </p:blipFill>
        <p:spPr>
          <a:xfrm>
            <a:off x="922215" y="871022"/>
            <a:ext cx="3194310" cy="1597155"/>
          </a:xfrm>
          <a:prstGeom prst="rect">
            <a:avLst/>
          </a:prstGeom>
        </p:spPr>
      </p:pic>
      <p:pic>
        <p:nvPicPr>
          <p:cNvPr id="8" name="그림 7">
            <a:extLst>
              <a:ext uri="{FF2B5EF4-FFF2-40B4-BE49-F238E27FC236}">
                <a16:creationId xmlns:a16="http://schemas.microsoft.com/office/drawing/2014/main" id="{9B933D52-8730-45B8-93E4-730762CB0628}"/>
              </a:ext>
            </a:extLst>
          </p:cNvPr>
          <p:cNvPicPr>
            <a:picLocks noChangeAspect="1"/>
          </p:cNvPicPr>
          <p:nvPr/>
        </p:nvPicPr>
        <p:blipFill>
          <a:blip r:embed="rId3"/>
          <a:stretch>
            <a:fillRect/>
          </a:stretch>
        </p:blipFill>
        <p:spPr>
          <a:xfrm>
            <a:off x="5092791" y="871022"/>
            <a:ext cx="3194309" cy="1597155"/>
          </a:xfrm>
          <a:prstGeom prst="rect">
            <a:avLst/>
          </a:prstGeom>
        </p:spPr>
      </p:pic>
      <p:sp>
        <p:nvSpPr>
          <p:cNvPr id="9" name="TextBox 8">
            <a:extLst>
              <a:ext uri="{FF2B5EF4-FFF2-40B4-BE49-F238E27FC236}">
                <a16:creationId xmlns:a16="http://schemas.microsoft.com/office/drawing/2014/main" id="{18507D62-4373-473C-ACA4-BE864F3229A4}"/>
              </a:ext>
            </a:extLst>
          </p:cNvPr>
          <p:cNvSpPr txBox="1"/>
          <p:nvPr/>
        </p:nvSpPr>
        <p:spPr>
          <a:xfrm>
            <a:off x="2989663" y="6123801"/>
            <a:ext cx="3150093" cy="276999"/>
          </a:xfrm>
          <a:prstGeom prst="rect">
            <a:avLst/>
          </a:prstGeom>
          <a:noFill/>
        </p:spPr>
        <p:txBody>
          <a:bodyPr wrap="none" rtlCol="0">
            <a:spAutoFit/>
          </a:bodyPr>
          <a:lstStyle/>
          <a:p>
            <a:pPr algn="ctr"/>
            <a:r>
              <a:rPr lang="en-US" altLang="ko-KR" sz="1200" dirty="0">
                <a:latin typeface="Times New Roman" panose="02020603050405020304" pitchFamily="18" charset="0"/>
                <a:cs typeface="Times New Roman" panose="02020603050405020304" pitchFamily="18" charset="0"/>
              </a:rPr>
              <a:t>※ Source: </a:t>
            </a:r>
            <a:r>
              <a:rPr lang="en-US" altLang="ko-KR" sz="1200" dirty="0"/>
              <a:t>Prof. Ryu, </a:t>
            </a:r>
            <a:r>
              <a:rPr lang="en-US" altLang="ko-KR" sz="1200" dirty="0" err="1"/>
              <a:t>Eunseok</a:t>
            </a:r>
            <a:r>
              <a:rPr lang="en-US" altLang="ko-KR" sz="1200" dirty="0"/>
              <a:t> (</a:t>
            </a:r>
            <a:r>
              <a:rPr lang="en-US" altLang="ko-KR" sz="1200" dirty="0" err="1"/>
              <a:t>Gacheon</a:t>
            </a:r>
            <a:r>
              <a:rPr lang="en-US" altLang="ko-KR" sz="1200" dirty="0"/>
              <a:t> Univ.)</a:t>
            </a:r>
            <a:endParaRPr lang="ko-KR" altLang="en-US" sz="1200" b="1" dirty="0">
              <a:latin typeface="Times New Roman" panose="02020603050405020304" pitchFamily="18" charset="0"/>
              <a:cs typeface="Times New Roman" panose="02020603050405020304" pitchFamily="18" charset="0"/>
            </a:endParaRPr>
          </a:p>
        </p:txBody>
      </p:sp>
      <p:graphicFrame>
        <p:nvGraphicFramePr>
          <p:cNvPr id="12" name="차트 11">
            <a:extLst>
              <a:ext uri="{FF2B5EF4-FFF2-40B4-BE49-F238E27FC236}">
                <a16:creationId xmlns:a16="http://schemas.microsoft.com/office/drawing/2014/main" id="{019367CF-254F-414F-B678-4A118D50A762}"/>
              </a:ext>
            </a:extLst>
          </p:cNvPr>
          <p:cNvGraphicFramePr>
            <a:graphicFrameLocks/>
          </p:cNvGraphicFramePr>
          <p:nvPr>
            <p:extLst>
              <p:ext uri="{D42A27DB-BD31-4B8C-83A1-F6EECF244321}">
                <p14:modId xmlns:p14="http://schemas.microsoft.com/office/powerpoint/2010/main" val="1993497860"/>
              </p:ext>
            </p:extLst>
          </p:nvPr>
        </p:nvGraphicFramePr>
        <p:xfrm>
          <a:off x="156991" y="2763495"/>
          <a:ext cx="2290727" cy="36202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차트 12">
            <a:extLst>
              <a:ext uri="{FF2B5EF4-FFF2-40B4-BE49-F238E27FC236}">
                <a16:creationId xmlns:a16="http://schemas.microsoft.com/office/drawing/2014/main" id="{5643E95B-CB26-4E27-BB42-B9E7D4D14A12}"/>
              </a:ext>
            </a:extLst>
          </p:cNvPr>
          <p:cNvGraphicFramePr>
            <a:graphicFrameLocks/>
          </p:cNvGraphicFramePr>
          <p:nvPr>
            <p:extLst>
              <p:ext uri="{D42A27DB-BD31-4B8C-83A1-F6EECF244321}">
                <p14:modId xmlns:p14="http://schemas.microsoft.com/office/powerpoint/2010/main" val="300054335"/>
              </p:ext>
            </p:extLst>
          </p:nvPr>
        </p:nvGraphicFramePr>
        <p:xfrm>
          <a:off x="6758682" y="2768264"/>
          <a:ext cx="2290727" cy="3615464"/>
        </p:xfrm>
        <a:graphic>
          <a:graphicData uri="http://schemas.openxmlformats.org/drawingml/2006/chart">
            <c:chart xmlns:c="http://schemas.openxmlformats.org/drawingml/2006/chart" xmlns:r="http://schemas.openxmlformats.org/officeDocument/2006/relationships" r:id="rId5"/>
          </a:graphicData>
        </a:graphic>
      </p:graphicFrame>
      <p:sp>
        <p:nvSpPr>
          <p:cNvPr id="14" name="화살표: 오른쪽 13">
            <a:extLst>
              <a:ext uri="{FF2B5EF4-FFF2-40B4-BE49-F238E27FC236}">
                <a16:creationId xmlns:a16="http://schemas.microsoft.com/office/drawing/2014/main" id="{354EBA28-F98C-47F6-9E2D-F8B786008C4B}"/>
              </a:ext>
            </a:extLst>
          </p:cNvPr>
          <p:cNvSpPr/>
          <p:nvPr/>
        </p:nvSpPr>
        <p:spPr>
          <a:xfrm rot="10800000">
            <a:off x="8656542" y="3581117"/>
            <a:ext cx="326084" cy="263769"/>
          </a:xfrm>
          <a:prstGeom prst="right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sz="1350"/>
          </a:p>
        </p:txBody>
      </p:sp>
      <p:sp>
        <p:nvSpPr>
          <p:cNvPr id="15" name="타원 14">
            <a:extLst>
              <a:ext uri="{FF2B5EF4-FFF2-40B4-BE49-F238E27FC236}">
                <a16:creationId xmlns:a16="http://schemas.microsoft.com/office/drawing/2014/main" id="{1661437F-7059-42F5-9662-B7A29C8D46BE}"/>
              </a:ext>
            </a:extLst>
          </p:cNvPr>
          <p:cNvSpPr/>
          <p:nvPr/>
        </p:nvSpPr>
        <p:spPr>
          <a:xfrm>
            <a:off x="8330458" y="3551445"/>
            <a:ext cx="326084" cy="32311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sz="1350"/>
          </a:p>
        </p:txBody>
      </p:sp>
      <p:sp>
        <p:nvSpPr>
          <p:cNvPr id="6" name="TextBox 5">
            <a:extLst>
              <a:ext uri="{FF2B5EF4-FFF2-40B4-BE49-F238E27FC236}">
                <a16:creationId xmlns:a16="http://schemas.microsoft.com/office/drawing/2014/main" id="{B4FB9DDB-B9CA-4FE8-836B-9BC66538E487}"/>
              </a:ext>
            </a:extLst>
          </p:cNvPr>
          <p:cNvSpPr txBox="1"/>
          <p:nvPr/>
        </p:nvSpPr>
        <p:spPr>
          <a:xfrm>
            <a:off x="2234045" y="3369897"/>
            <a:ext cx="4748646" cy="2633413"/>
          </a:xfrm>
          <a:prstGeom prst="rect">
            <a:avLst/>
          </a:prstGeom>
          <a:noFill/>
        </p:spPr>
        <p:txBody>
          <a:bodyPr wrap="square" rtlCol="0">
            <a:spAutoFit/>
          </a:bodyPr>
          <a:lstStyle>
            <a:defPPr>
              <a:defRPr lang="ko-KR"/>
            </a:defPPr>
            <a:lvl1pPr marL="354013" indent="-354013">
              <a:lnSpc>
                <a:spcPct val="150000"/>
              </a:lnSpc>
              <a:buFont typeface="Wingdings" panose="05000000000000000000" pitchFamily="2" charset="2"/>
              <a:buChar char="v"/>
              <a:defRPr sz="2000" b="1" spc="-75">
                <a:solidFill>
                  <a:schemeClr val="tx2"/>
                </a:solidFill>
                <a:ea typeface="나눔고딕" panose="020D0604000000000000" pitchFamily="50" charset="-127"/>
              </a:defRPr>
            </a:lvl1pPr>
            <a:lvl2pPr marL="742950" lvl="1" indent="-285750">
              <a:lnSpc>
                <a:spcPct val="150000"/>
              </a:lnSpc>
              <a:buFont typeface="Wingdings" panose="05000000000000000000" pitchFamily="2" charset="2"/>
              <a:buChar char="l"/>
              <a:defRPr sz="2000"/>
            </a:lvl2pPr>
            <a:lvl3pPr marL="1200150" lvl="2" indent="-285750">
              <a:lnSpc>
                <a:spcPct val="150000"/>
              </a:lnSpc>
              <a:buFont typeface="Arial" panose="020B0604020202020204" pitchFamily="34" charset="0"/>
              <a:buChar char="•"/>
              <a:defRPr sz="2000"/>
            </a:lvl3pPr>
          </a:lstStyle>
          <a:p>
            <a:pPr lvl="0"/>
            <a:r>
              <a:rPr lang="en-US" altLang="ko-KR" sz="1600" b="0" dirty="0"/>
              <a:t>Application throughput (8K Res &amp; 90</a:t>
            </a:r>
            <a:r>
              <a:rPr lang="ko-KR" altLang="en-US" sz="1600" b="0" dirty="0"/>
              <a:t> </a:t>
            </a:r>
            <a:r>
              <a:rPr lang="en-US" altLang="ko-KR" sz="1600" b="0" dirty="0"/>
              <a:t>FPS): 40 ~ 160 Mbps</a:t>
            </a:r>
          </a:p>
          <a:p>
            <a:pPr lvl="0"/>
            <a:r>
              <a:rPr lang="en-US" altLang="ko-KR" sz="1600" b="0" dirty="0"/>
              <a:t>Test is conducted on non-real time application</a:t>
            </a:r>
          </a:p>
          <a:p>
            <a:endParaRPr lang="en-US" altLang="ko-KR" sz="1600" b="0" dirty="0"/>
          </a:p>
          <a:p>
            <a:endParaRPr lang="en-US" altLang="ko-KR" sz="1600" b="0" dirty="0"/>
          </a:p>
          <a:p>
            <a:pPr>
              <a:buFont typeface="Wingdings" panose="05000000000000000000" pitchFamily="2" charset="2"/>
              <a:buChar char="l"/>
            </a:pPr>
            <a:r>
              <a:rPr lang="en-US" altLang="ko-KR" sz="1600" dirty="0">
                <a:solidFill>
                  <a:srgbClr val="FF0000"/>
                </a:solidFill>
              </a:rPr>
              <a:t>Future test will investigate the data throughput at the network and the link layers</a:t>
            </a:r>
            <a:endParaRPr lang="en-US" altLang="ko-KR" dirty="0">
              <a:solidFill>
                <a:srgbClr val="FF0000"/>
              </a:solidFill>
            </a:endParaRPr>
          </a:p>
        </p:txBody>
      </p:sp>
    </p:spTree>
    <p:extLst>
      <p:ext uri="{BB962C8B-B14F-4D97-AF65-F5344CB8AC3E}">
        <p14:creationId xmlns:p14="http://schemas.microsoft.com/office/powerpoint/2010/main" val="174868754"/>
      </p:ext>
    </p:extLst>
  </p:cSld>
  <p:clrMapOvr>
    <a:masterClrMapping/>
  </p:clrMapOvr>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blank presentation">
      <a:majorFont>
        <a:latin typeface="Times New Roman"/>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altLang="pl-PL"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altLang="pl-PL"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2782</TotalTime>
  <Words>1504</Words>
  <Application>Microsoft Office PowerPoint</Application>
  <PresentationFormat>화면 슬라이드 쇼(4:3)</PresentationFormat>
  <Paragraphs>204</Paragraphs>
  <Slides>12</Slides>
  <Notes>3</Notes>
  <HiddenSlides>0</HiddenSlides>
  <MMClips>0</MMClips>
  <ScaleCrop>false</ScaleCrop>
  <HeadingPairs>
    <vt:vector size="6" baseType="variant">
      <vt:variant>
        <vt:lpstr>사용한 글꼴</vt:lpstr>
      </vt:variant>
      <vt:variant>
        <vt:i4>10</vt:i4>
      </vt:variant>
      <vt:variant>
        <vt:lpstr>테마</vt:lpstr>
      </vt:variant>
      <vt:variant>
        <vt:i4>1</vt:i4>
      </vt:variant>
      <vt:variant>
        <vt:lpstr>슬라이드 제목</vt:lpstr>
      </vt:variant>
      <vt:variant>
        <vt:i4>12</vt:i4>
      </vt:variant>
    </vt:vector>
  </HeadingPairs>
  <TitlesOfParts>
    <vt:vector size="23" baseType="lpstr">
      <vt:lpstr>ＭＳ Ｐゴシック</vt:lpstr>
      <vt:lpstr>Rotis Sans Serif for Nokia</vt:lpstr>
      <vt:lpstr>나눔고딕</vt:lpstr>
      <vt:lpstr>맑은 고딕</vt:lpstr>
      <vt:lpstr>Arial</vt:lpstr>
      <vt:lpstr>Calibri</vt:lpstr>
      <vt:lpstr>Cambria Math</vt:lpstr>
      <vt:lpstr>Times</vt:lpstr>
      <vt:lpstr>Times New Roman</vt:lpstr>
      <vt:lpstr>Wingdings</vt:lpstr>
      <vt:lpstr>blank presentation</vt:lpstr>
      <vt:lpstr>PowerPoint 프레젠테이션</vt:lpstr>
      <vt:lpstr>PowerPoint 프레젠테이션</vt:lpstr>
      <vt:lpstr>Use Cases</vt:lpstr>
      <vt:lpstr>Industry Problems</vt:lpstr>
      <vt:lpstr>Technical Requirements for VR QoE</vt:lpstr>
      <vt:lpstr>Technical Challenges</vt:lpstr>
      <vt:lpstr>Industry Relevance</vt:lpstr>
      <vt:lpstr>IEEE 802.21 Interest Group Activities</vt:lpstr>
      <vt:lpstr>Test Sequences (Defined by ISO/IEC MPEG Standard-I)</vt:lpstr>
      <vt:lpstr>High Level Gap Analysis</vt:lpstr>
      <vt:lpstr>Next Steps</vt:lpstr>
      <vt:lpstr>Additional Documents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Sangkwon Jeong</dc:creator>
  <cp:lastModifiedBy>Jeong Sangkwon</cp:lastModifiedBy>
  <cp:revision>235</cp:revision>
  <dcterms:created xsi:type="dcterms:W3CDTF">2017-08-15T12:18:13Z</dcterms:created>
  <dcterms:modified xsi:type="dcterms:W3CDTF">2018-11-14T03:31:50Z</dcterms:modified>
</cp:coreProperties>
</file>