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7" r:id="rId1"/>
    <p:sldMasterId id="2147483714" r:id="rId2"/>
  </p:sldMasterIdLst>
  <p:notesMasterIdLst>
    <p:notesMasterId r:id="rId9"/>
  </p:notesMasterIdLst>
  <p:sldIdLst>
    <p:sldId id="348" r:id="rId3"/>
    <p:sldId id="349" r:id="rId4"/>
    <p:sldId id="390" r:id="rId5"/>
    <p:sldId id="391" r:id="rId6"/>
    <p:sldId id="382" r:id="rId7"/>
    <p:sldId id="364" r:id="rId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2121" autoAdjust="0"/>
  </p:normalViewPr>
  <p:slideViewPr>
    <p:cSldViewPr snapToGrid="0">
      <p:cViewPr varScale="1">
        <p:scale>
          <a:sx n="80" d="100"/>
          <a:sy n="80" d="100"/>
        </p:scale>
        <p:origin x="276" y="90"/>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2018. 11. 14.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296171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392616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11BE845-B615-457C-AC59-B6A31CA72E8C}" type="slidenum">
              <a:rPr lang="ko-KR" altLang="en-US" smtClean="0"/>
              <a:t>3</a:t>
            </a:fld>
            <a:endParaRPr lang="ko-KR" altLang="en-US"/>
          </a:p>
        </p:txBody>
      </p:sp>
    </p:spTree>
    <p:extLst>
      <p:ext uri="{BB962C8B-B14F-4D97-AF65-F5344CB8AC3E}">
        <p14:creationId xmlns:p14="http://schemas.microsoft.com/office/powerpoint/2010/main" val="406325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E0803D-F433-4E85-BFAD-0C77056FF4E8}"/>
              </a:ext>
            </a:extLst>
          </p:cNvPr>
          <p:cNvSpPr>
            <a:spLocks noGrp="1"/>
          </p:cNvSpPr>
          <p:nvPr>
            <p:ph type="title"/>
          </p:nvPr>
        </p:nvSpPr>
        <p:spPr>
          <a:xfrm>
            <a:off x="1228023" y="516158"/>
            <a:ext cx="9725115" cy="769121"/>
          </a:xfrm>
        </p:spPr>
        <p:txBody>
          <a:bodyPr/>
          <a:lstStyle>
            <a:lvl1pPr algn="ctr">
              <a:defRPr>
                <a:solidFill>
                  <a:schemeClr val="bg1"/>
                </a:solidFill>
              </a:defRPr>
            </a:lvl1pPr>
          </a:lstStyle>
          <a:p>
            <a:r>
              <a:rPr lang="ko-KR" altLang="en-US"/>
              <a:t>마스터 제목 스타일 편집</a:t>
            </a:r>
          </a:p>
        </p:txBody>
      </p:sp>
    </p:spTree>
    <p:extLst>
      <p:ext uri="{BB962C8B-B14F-4D97-AF65-F5344CB8AC3E}">
        <p14:creationId xmlns:p14="http://schemas.microsoft.com/office/powerpoint/2010/main" val="26402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9" descr="Joyfun_01.jpg">
            <a:extLst>
              <a:ext uri="{FF2B5EF4-FFF2-40B4-BE49-F238E27FC236}">
                <a16:creationId xmlns:a16="http://schemas.microsoft.com/office/drawing/2014/main" id="{C4C68CC9-26FC-4E63-9178-A76F7F79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2" name="그림 11">
            <a:extLst>
              <a:ext uri="{FF2B5EF4-FFF2-40B4-BE49-F238E27FC236}">
                <a16:creationId xmlns:a16="http://schemas.microsoft.com/office/drawing/2014/main" id="{6115B197-6F3F-4452-8387-F268028035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3" name="그림 12">
            <a:extLst>
              <a:ext uri="{FF2B5EF4-FFF2-40B4-BE49-F238E27FC236}">
                <a16:creationId xmlns:a16="http://schemas.microsoft.com/office/drawing/2014/main" id="{CA403A61-4EF8-46CE-8D8C-3A709E9069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64222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A34316-FFF1-4B2E-8C83-529980455E8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C0C55C58-18F0-4EDC-B522-DA6D247E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7" name="바닥글 개체 틀 4">
            <a:extLst>
              <a:ext uri="{FF2B5EF4-FFF2-40B4-BE49-F238E27FC236}">
                <a16:creationId xmlns:a16="http://schemas.microsoft.com/office/drawing/2014/main" id="{54B41498-5181-4DA7-9FC7-5E233BFB4EEA}"/>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8" name="슬라이드 번호 개체 틀 5">
            <a:extLst>
              <a:ext uri="{FF2B5EF4-FFF2-40B4-BE49-F238E27FC236}">
                <a16:creationId xmlns:a16="http://schemas.microsoft.com/office/drawing/2014/main" id="{073EA31F-9D5C-436D-B073-E529CDB432A4}"/>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25446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396CAD-2340-4D6A-83BA-742D7679E9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BA1811A-D8DD-47B8-B95B-C466FD57B69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3E81AD67-A2B6-49F2-B268-D9EB7890201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바닥글 개체 틀 4">
            <a:extLst>
              <a:ext uri="{FF2B5EF4-FFF2-40B4-BE49-F238E27FC236}">
                <a16:creationId xmlns:a16="http://schemas.microsoft.com/office/drawing/2014/main" id="{EA3EDB6F-E5A6-4766-8AF6-8F6E160FB051}"/>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9" name="슬라이드 번호 개체 틀 5">
            <a:extLst>
              <a:ext uri="{FF2B5EF4-FFF2-40B4-BE49-F238E27FC236}">
                <a16:creationId xmlns:a16="http://schemas.microsoft.com/office/drawing/2014/main" id="{E1975B15-1685-4B64-9847-0D91062AC0A9}"/>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19743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00CB4F-3348-443A-9A4A-2CBA1C73C46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147531BF-915D-4AA7-AEBB-5E9617BA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6146562B-0FAB-418C-BA64-ACEB076D73D9}"/>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A1855F1A-7D25-483F-A707-4E33984D2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132AD7AD-61EF-4013-BA1A-E41F1CC31E4D}"/>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바닥글 개체 틀 4">
            <a:extLst>
              <a:ext uri="{FF2B5EF4-FFF2-40B4-BE49-F238E27FC236}">
                <a16:creationId xmlns:a16="http://schemas.microsoft.com/office/drawing/2014/main" id="{2A341243-F2E2-47BD-8F4D-76EF337BFA0B}"/>
              </a:ext>
            </a:extLst>
          </p:cNvPr>
          <p:cNvSpPr>
            <a:spLocks noGrp="1"/>
          </p:cNvSpPr>
          <p:nvPr>
            <p:ph type="ftr" sz="quarter" idx="10"/>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11" name="슬라이드 번호 개체 틀 5">
            <a:extLst>
              <a:ext uri="{FF2B5EF4-FFF2-40B4-BE49-F238E27FC236}">
                <a16:creationId xmlns:a16="http://schemas.microsoft.com/office/drawing/2014/main" id="{0C67F48D-4D89-48CE-8AFB-F5957BFC48A3}"/>
              </a:ext>
            </a:extLst>
          </p:cNvPr>
          <p:cNvSpPr>
            <a:spLocks noGrp="1"/>
          </p:cNvSpPr>
          <p:nvPr>
            <p:ph type="sldNum" sz="quarter" idx="11"/>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31303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a16="http://schemas.microsoft.com/office/drawing/2014/main" id="{BB8A8176-8927-454F-BEF5-90FFAE5A69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7769" y="3734294"/>
            <a:ext cx="8888889" cy="2209524"/>
          </a:xfrm>
          <a:prstGeom prst="rect">
            <a:avLst/>
          </a:prstGeom>
        </p:spPr>
      </p:pic>
      <p:sp>
        <p:nvSpPr>
          <p:cNvPr id="7" name="제목 1">
            <a:extLst>
              <a:ext uri="{FF2B5EF4-FFF2-40B4-BE49-F238E27FC236}">
                <a16:creationId xmlns:a16="http://schemas.microsoft.com/office/drawing/2014/main" id="{5080DFF2-AF18-4960-9D94-EADEA2B0984D}"/>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13241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211919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390557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22DD81-4203-4A6D-A55C-F1E6CFE3E3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3A0B8FF3-B3ED-4A5E-BCDD-F15D7F998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503302AA-8BE5-406E-B685-A179270F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A8E81C23-1348-4D15-9631-1A51CE1F20C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E1871F68-BFFB-4E76-B109-C5DEFAA6E8FD}"/>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a16="http://schemas.microsoft.com/office/drawing/2014/main" id="{C4C7E00A-D0BE-4896-B08D-A065780D63C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9118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1BF9DF-F95C-4E46-B096-D4C1C9F6961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992077C3-C41F-43FD-92EA-2B486E27F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3BE0C355-4A2F-4C0F-AECE-8F5A5BE8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109D0C16-6968-4412-97E4-168781AA9FA0}"/>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34FCE35A-0664-43A4-A5F8-11E1AF0DCCCE}"/>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a16="http://schemas.microsoft.com/office/drawing/2014/main" id="{BFB4B5D2-C652-4ECE-9D45-A64DAA6232D4}"/>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14771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97A014-20BD-4AAC-BD40-74D67A015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BD0AAE14-AC2B-491D-9DF9-5C6DBC85E0E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6E3E88F-650C-4295-A404-77B9FD11362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9BA27B12-3AA7-4E00-BD51-C20276642B10}"/>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a16="http://schemas.microsoft.com/office/drawing/2014/main" id="{901A3FB9-F137-4503-9A99-7EAEAA677897}"/>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20317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E9D5A6ED-84D2-40DF-BFF0-44752DB733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0" name="Picture 9" descr="Joyfun_01.jpg">
            <a:extLst>
              <a:ext uri="{FF2B5EF4-FFF2-40B4-BE49-F238E27FC236}">
                <a16:creationId xmlns:a16="http://schemas.microsoft.com/office/drawing/2014/main" id="{AF46924F-6D00-4039-B748-F19BBD742C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422503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592D9C9-E1A0-4690-B44D-C118FBD71A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00DAE9F5-739A-4E85-A2AF-3A243D3B26F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45DA5C60-A74F-47D9-853E-2F401246EE64}"/>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2EF1F0AD-3978-46D4-86B4-1ABE10A9F7CB}"/>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a16="http://schemas.microsoft.com/office/drawing/2014/main" id="{DC05AB54-12CE-4460-A76C-12BBD99DC67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4561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a16="http://schemas.microsoft.com/office/drawing/2014/main" id="{8AEB18E8-180E-40D5-8051-24CCF1C529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sp>
        <p:nvSpPr>
          <p:cNvPr id="3" name="TextBox 2">
            <a:extLst>
              <a:ext uri="{FF2B5EF4-FFF2-40B4-BE49-F238E27FC236}">
                <a16:creationId xmlns:a16="http://schemas.microsoft.com/office/drawing/2014/main" id="{D95F3E63-07EB-4297-85D7-29E8C9B7400C}"/>
              </a:ext>
            </a:extLst>
          </p:cNvPr>
          <p:cNvSpPr txBox="1"/>
          <p:nvPr userDrawn="1"/>
        </p:nvSpPr>
        <p:spPr>
          <a:xfrm>
            <a:off x="466349" y="5973761"/>
            <a:ext cx="819455" cy="677108"/>
          </a:xfrm>
          <a:prstGeom prst="rect">
            <a:avLst/>
          </a:prstGeom>
          <a:solidFill>
            <a:schemeClr val="accent1">
              <a:lumMod val="60000"/>
              <a:lumOff val="40000"/>
            </a:schemeClr>
          </a:solidFill>
        </p:spPr>
        <p:txBody>
          <a:bodyPr wrap="none" rtlCol="0">
            <a:spAutoFit/>
          </a:bodyPr>
          <a:lstStyle/>
          <a:p>
            <a:pPr algn="ctr"/>
            <a:r>
              <a:rPr lang="en-US" altLang="ko-KR" sz="2000" b="1" dirty="0">
                <a:latin typeface="Times New Roman" panose="02020603050405020304" pitchFamily="18" charset="0"/>
                <a:cs typeface="Times New Roman" panose="02020603050405020304" pitchFamily="18" charset="0"/>
              </a:rPr>
              <a:t>IEEE</a:t>
            </a:r>
          </a:p>
          <a:p>
            <a:pPr algn="ctr"/>
            <a:r>
              <a:rPr lang="en-US" altLang="ko-KR" b="1" dirty="0">
                <a:latin typeface="Times New Roman" panose="02020603050405020304" pitchFamily="18" charset="0"/>
                <a:cs typeface="Times New Roman" panose="02020603050405020304" pitchFamily="18" charset="0"/>
              </a:rPr>
              <a:t>802.21</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47C0D8B0-D81E-442B-A303-04038531E546}"/>
              </a:ext>
            </a:extLst>
          </p:cNvPr>
          <p:cNvPicPr>
            <a:picLocks noChangeAspect="1"/>
          </p:cNvPicPr>
          <p:nvPr userDrawn="1"/>
        </p:nvPicPr>
        <p:blipFill>
          <a:blip r:embed="rId3"/>
          <a:stretch>
            <a:fillRect/>
          </a:stretch>
        </p:blipFill>
        <p:spPr>
          <a:xfrm>
            <a:off x="6508" y="1155948"/>
            <a:ext cx="1753098" cy="428535"/>
          </a:xfrm>
          <a:prstGeom prst="rect">
            <a:avLst/>
          </a:prstGeom>
        </p:spPr>
      </p:pic>
    </p:spTree>
    <p:extLst>
      <p:ext uri="{BB962C8B-B14F-4D97-AF65-F5344CB8AC3E}">
        <p14:creationId xmlns:p14="http://schemas.microsoft.com/office/powerpoint/2010/main" val="811452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81B9C82F-F4EF-4E0A-9791-D6B12EB72E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1" name="Picture 9" descr="Joyfun_01.jpg">
            <a:extLst>
              <a:ext uri="{FF2B5EF4-FFF2-40B4-BE49-F238E27FC236}">
                <a16:creationId xmlns:a16="http://schemas.microsoft.com/office/drawing/2014/main" id="{F7A13461-96A6-4641-80A5-C06F38F3C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344137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82011" y="885202"/>
            <a:ext cx="6853727" cy="47001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12" name="직사각형 11">
            <a:extLst>
              <a:ext uri="{FF2B5EF4-FFF2-40B4-BE49-F238E27FC236}">
                <a16:creationId xmlns:a16="http://schemas.microsoft.com/office/drawing/2014/main" id="{64CBAE53-0F73-49FC-A7F4-B8335D9DE5CF}"/>
              </a:ext>
            </a:extLst>
          </p:cNvPr>
          <p:cNvSpPr/>
          <p:nvPr userDrawn="1"/>
        </p:nvSpPr>
        <p:spPr>
          <a:xfrm>
            <a:off x="508474" y="1064663"/>
            <a:ext cx="6400800" cy="434126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67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64919" y="945024"/>
            <a:ext cx="6853727" cy="203746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3418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Tree>
    <p:extLst>
      <p:ext uri="{BB962C8B-B14F-4D97-AF65-F5344CB8AC3E}">
        <p14:creationId xmlns:p14="http://schemas.microsoft.com/office/powerpoint/2010/main" val="32763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Joyfun_01.jpg">
            <a:extLst>
              <a:ext uri="{FF2B5EF4-FFF2-40B4-BE49-F238E27FC236}">
                <a16:creationId xmlns:a16="http://schemas.microsoft.com/office/drawing/2014/main" id="{BE23BAF5-9632-4EE5-877F-315C17135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3" name="그림 12">
            <a:extLst>
              <a:ext uri="{FF2B5EF4-FFF2-40B4-BE49-F238E27FC236}">
                <a16:creationId xmlns:a16="http://schemas.microsoft.com/office/drawing/2014/main" id="{B20D74D6-FD4E-43A6-8C8E-3B68CBACB8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7" name="그림 16">
            <a:extLst>
              <a:ext uri="{FF2B5EF4-FFF2-40B4-BE49-F238E27FC236}">
                <a16:creationId xmlns:a16="http://schemas.microsoft.com/office/drawing/2014/main" id="{9E2CE46C-4A6E-4669-A007-D6DA72B032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1418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9" descr="Joyfun_01.jpg">
            <a:extLst>
              <a:ext uri="{FF2B5EF4-FFF2-40B4-BE49-F238E27FC236}">
                <a16:creationId xmlns:a16="http://schemas.microsoft.com/office/drawing/2014/main" id="{84A0762E-D6B2-4BB7-A6CB-55B1FF317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5" name="그림 14">
            <a:extLst>
              <a:ext uri="{FF2B5EF4-FFF2-40B4-BE49-F238E27FC236}">
                <a16:creationId xmlns:a16="http://schemas.microsoft.com/office/drawing/2014/main" id="{C040FE17-D0D8-4602-9D87-CD9B90CE94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6" name="그림 15">
            <a:extLst>
              <a:ext uri="{FF2B5EF4-FFF2-40B4-BE49-F238E27FC236}">
                <a16:creationId xmlns:a16="http://schemas.microsoft.com/office/drawing/2014/main" id="{2DEE72E3-9F9E-44DD-9293-93C07A9664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1210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3C1EB75-86D9-492F-9414-03735C6AEE4C}"/>
              </a:ext>
            </a:extLst>
          </p:cNvPr>
          <p:cNvSpPr>
            <a:spLocks noGrp="1"/>
          </p:cNvSpPr>
          <p:nvPr>
            <p:ph type="title"/>
          </p:nvPr>
        </p:nvSpPr>
        <p:spPr>
          <a:xfrm>
            <a:off x="1956986" y="145279"/>
            <a:ext cx="9725115" cy="769121"/>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0BB730D8-5C0A-4D32-8FA6-DE59729EABCD}"/>
              </a:ext>
            </a:extLst>
          </p:cNvPr>
          <p:cNvSpPr>
            <a:spLocks noGrp="1"/>
          </p:cNvSpPr>
          <p:nvPr>
            <p:ph type="body" idx="1"/>
          </p:nvPr>
        </p:nvSpPr>
        <p:spPr>
          <a:xfrm>
            <a:off x="1956985" y="1042587"/>
            <a:ext cx="9725115" cy="53069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바닥글 개체 틀 4">
            <a:extLst>
              <a:ext uri="{FF2B5EF4-FFF2-40B4-BE49-F238E27FC236}">
                <a16:creationId xmlns:a16="http://schemas.microsoft.com/office/drawing/2014/main" id="{9F25C2FC-E518-4943-B656-A4AF3133A09F}"/>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id="{6BC9B63C-C503-4474-981C-5EB3EBD04B6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42841740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r>
              <a:rPr lang="en-US" altLang="pl-PL"/>
              <a:t/>
            </a:r>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a:t>21-18-0067-00-0000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5.wdp"/><Relationship Id="rId18" Type="http://schemas.openxmlformats.org/officeDocument/2006/relationships/image" Target="../media/image27.jpe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2.png"/><Relationship Id="rId17" Type="http://schemas.openxmlformats.org/officeDocument/2006/relationships/image" Target="../media/image26.jpeg"/><Relationship Id="rId2" Type="http://schemas.openxmlformats.org/officeDocument/2006/relationships/image" Target="../media/image16.png"/><Relationship Id="rId16"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18.png"/><Relationship Id="rId11" Type="http://schemas.microsoft.com/office/2007/relationships/hdphoto" Target="../media/hdphoto4.wdp"/><Relationship Id="rId5" Type="http://schemas.microsoft.com/office/2007/relationships/hdphoto" Target="../media/hdphoto2.wdp"/><Relationship Id="rId15" Type="http://schemas.openxmlformats.org/officeDocument/2006/relationships/image" Target="../media/image24.jpe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jpe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830638" y="990600"/>
            <a:ext cx="10854138" cy="5334000"/>
          </a:xfrm>
          <a:solidFill>
            <a:srgbClr val="66CCFF"/>
          </a:solidFill>
        </p:spPr>
        <p:txBody>
          <a:bodyPr/>
          <a:lstStyle/>
          <a:p>
            <a:pPr>
              <a:buClr>
                <a:srgbClr val="FAFD00"/>
              </a:buClr>
              <a:buFontTx/>
              <a:buNone/>
            </a:pPr>
            <a:r>
              <a:rPr lang="en-US" altLang="pl-PL" b="1" dirty="0">
                <a:cs typeface="Times New Roman" panose="02020603050405020304" pitchFamily="18" charset="0"/>
              </a:rPr>
              <a:t>IEEE 802.21 MEDIA INDEPENDENT HANDOVER </a:t>
            </a:r>
          </a:p>
          <a:p>
            <a:pPr>
              <a:buClr>
                <a:srgbClr val="FAFD00"/>
              </a:buClr>
              <a:buFontTx/>
              <a:buNone/>
            </a:pPr>
            <a:r>
              <a:rPr lang="en-US" altLang="pl-PL" dirty="0">
                <a:cs typeface="Times New Roman" panose="02020603050405020304" pitchFamily="18" charset="0"/>
              </a:rPr>
              <a:t>DCN: 21-1-0070-00-0000</a:t>
            </a:r>
          </a:p>
          <a:p>
            <a:pPr marL="714375" indent="-714375">
              <a:buClr>
                <a:srgbClr val="FAFD00"/>
              </a:buClr>
              <a:buFontTx/>
              <a:buNone/>
            </a:pPr>
            <a:r>
              <a:rPr lang="en-US" altLang="pl-PL" dirty="0">
                <a:cs typeface="Times New Roman" panose="02020603050405020304" pitchFamily="18" charset="0"/>
              </a:rPr>
              <a:t>Title: </a:t>
            </a:r>
            <a:r>
              <a:rPr lang="en-IN" altLang="pl-PL" b="1" dirty="0">
                <a:cs typeface="Times New Roman" panose="02020603050405020304" pitchFamily="18" charset="0"/>
              </a:rPr>
              <a:t>3D Sensing Camera based Facial Scanning System for Interactive 3D VR Avatar Content Commercialization </a:t>
            </a:r>
            <a:endParaRPr lang="en-US" altLang="pl-PL" b="1" dirty="0">
              <a:cs typeface="Times New Roman" panose="02020603050405020304" pitchFamily="18" charset="0"/>
            </a:endParaRPr>
          </a:p>
          <a:p>
            <a:pPr>
              <a:buClr>
                <a:srgbClr val="FAFD00"/>
              </a:buClr>
              <a:buFontTx/>
              <a:buNone/>
            </a:pPr>
            <a:r>
              <a:rPr lang="en-US" altLang="pl-PL" dirty="0">
                <a:cs typeface="Times New Roman" panose="02020603050405020304" pitchFamily="18" charset="0"/>
              </a:rPr>
              <a:t>Date Submitted: November 14, 2018</a:t>
            </a:r>
          </a:p>
          <a:p>
            <a:pPr>
              <a:buClr>
                <a:srgbClr val="FAFD00"/>
              </a:buClr>
              <a:buFontTx/>
              <a:buNone/>
            </a:pPr>
            <a:r>
              <a:rPr lang="en-US" altLang="pl-PL" dirty="0">
                <a:cs typeface="Times New Roman" panose="02020603050405020304" pitchFamily="18" charset="0"/>
              </a:rPr>
              <a:t>Presented at IEEE 802.21 session #88 Bangkok, Thailand</a:t>
            </a:r>
          </a:p>
          <a:p>
            <a:pPr>
              <a:buClr>
                <a:srgbClr val="FAFD00"/>
              </a:buClr>
              <a:buFontTx/>
              <a:buNone/>
            </a:pPr>
            <a:r>
              <a:rPr lang="en-US" altLang="pl-PL" dirty="0">
                <a:cs typeface="Times New Roman" panose="02020603050405020304" pitchFamily="18" charset="0"/>
              </a:rPr>
              <a:t>Authors or Source(s):  </a:t>
            </a:r>
            <a:r>
              <a:rPr lang="en-US" altLang="pl-PL" b="1" dirty="0">
                <a:ea typeface="ＭＳ Ｐゴシック" panose="020B0600070205080204" pitchFamily="34" charset="-128"/>
                <a:cs typeface="Times New Roman" panose="02020603050405020304" pitchFamily="18" charset="0"/>
              </a:rPr>
              <a:t> Jaesang Cha (SNUST), Vinayagam Mariappan (SNUST), </a:t>
            </a:r>
            <a:r>
              <a:rPr lang="en-US" altLang="pl-PL" b="1" dirty="0" err="1" smtClean="0">
                <a:ea typeface="ＭＳ Ｐゴシック" panose="020B0600070205080204" pitchFamily="34" charset="-128"/>
                <a:cs typeface="Times New Roman" panose="02020603050405020304" pitchFamily="18" charset="0"/>
              </a:rPr>
              <a:t>MinwooLee</a:t>
            </a:r>
            <a:r>
              <a:rPr lang="en-US" altLang="pl-PL" b="1" dirty="0" smtClean="0">
                <a:ea typeface="ＭＳ Ｐゴシック" panose="020B0600070205080204" pitchFamily="34" charset="-128"/>
                <a:cs typeface="Times New Roman" panose="02020603050405020304" pitchFamily="18" charset="0"/>
              </a:rPr>
              <a:t> </a:t>
            </a:r>
            <a:r>
              <a:rPr lang="en-US" altLang="pl-PL" b="1" smtClean="0">
                <a:ea typeface="ＭＳ Ｐゴシック" panose="020B0600070205080204" pitchFamily="34" charset="-128"/>
                <a:cs typeface="Times New Roman" panose="02020603050405020304" pitchFamily="18" charset="0"/>
              </a:rPr>
              <a:t>(SNUST), Juphil</a:t>
            </a:r>
            <a:r>
              <a:rPr lang="en-US" altLang="pl-PL" b="1" dirty="0" smtClean="0">
                <a:ea typeface="ＭＳ Ｐゴシック" panose="020B0600070205080204" pitchFamily="34" charset="-128"/>
                <a:cs typeface="Times New Roman" panose="02020603050405020304" pitchFamily="18" charset="0"/>
              </a:rPr>
              <a:t> </a:t>
            </a:r>
            <a:r>
              <a:rPr lang="en-US" altLang="pl-PL" b="1" dirty="0">
                <a:ea typeface="ＭＳ Ｐゴシック" panose="020B0600070205080204" pitchFamily="34" charset="-128"/>
                <a:cs typeface="Times New Roman" panose="02020603050405020304" pitchFamily="18" charset="0"/>
              </a:rPr>
              <a:t>Cho (</a:t>
            </a:r>
            <a:r>
              <a:rPr lang="en-US" altLang="pl-PL" b="1" dirty="0" err="1">
                <a:ea typeface="ＭＳ Ｐゴシック" panose="020B0600070205080204" pitchFamily="34" charset="-128"/>
                <a:cs typeface="Times New Roman" panose="02020603050405020304" pitchFamily="18" charset="0"/>
              </a:rPr>
              <a:t>Kunsan</a:t>
            </a:r>
            <a:r>
              <a:rPr lang="en-US" altLang="pl-PL" b="1" dirty="0">
                <a:ea typeface="ＭＳ Ｐゴシック" panose="020B0600070205080204" pitchFamily="34" charset="-128"/>
                <a:cs typeface="Times New Roman" panose="02020603050405020304" pitchFamily="18" charset="0"/>
              </a:rPr>
              <a:t> Univ.), </a:t>
            </a:r>
            <a:r>
              <a:rPr lang="en-US" altLang="pl-PL" b="1" dirty="0" err="1">
                <a:ea typeface="ＭＳ Ｐゴシック" panose="020B0600070205080204" pitchFamily="34" charset="-128"/>
                <a:cs typeface="Times New Roman" panose="02020603050405020304" pitchFamily="18" charset="0"/>
              </a:rPr>
              <a:t>Byungjun</a:t>
            </a:r>
            <a:r>
              <a:rPr lang="en-US" altLang="pl-PL" b="1" dirty="0">
                <a:ea typeface="ＭＳ Ｐゴシック" panose="020B0600070205080204" pitchFamily="34" charset="-128"/>
                <a:cs typeface="Times New Roman" panose="02020603050405020304" pitchFamily="18" charset="0"/>
              </a:rPr>
              <a:t> Min, </a:t>
            </a:r>
            <a:r>
              <a:rPr lang="en-US" altLang="pl-PL" b="1" dirty="0" err="1">
                <a:ea typeface="ＭＳ Ｐゴシック" panose="020B0600070205080204" pitchFamily="34" charset="-128"/>
                <a:cs typeface="Times New Roman" panose="02020603050405020304" pitchFamily="18" charset="0"/>
              </a:rPr>
              <a:t>Jungjin</a:t>
            </a:r>
            <a:r>
              <a:rPr lang="en-US" altLang="pl-PL" b="1" dirty="0">
                <a:ea typeface="ＭＳ Ｐゴシック" panose="020B0600070205080204" pitchFamily="34" charset="-128"/>
                <a:cs typeface="Times New Roman" panose="02020603050405020304" pitchFamily="18" charset="0"/>
              </a:rPr>
              <a:t> Ra (Head IT Co., Ltd</a:t>
            </a:r>
            <a:r>
              <a:rPr lang="en-US" altLang="pl-PL" b="1" dirty="0" smtClean="0">
                <a:ea typeface="ＭＳ Ｐゴシック" panose="020B0600070205080204" pitchFamily="34" charset="-128"/>
                <a:cs typeface="Times New Roman" panose="02020603050405020304" pitchFamily="18" charset="0"/>
              </a:rPr>
              <a:t>), </a:t>
            </a:r>
            <a:r>
              <a:rPr lang="en-US" altLang="pl-PL" b="1" dirty="0" err="1" smtClean="0">
                <a:ea typeface="ＭＳ Ｐゴシック" panose="020B0600070205080204" pitchFamily="34" charset="-128"/>
                <a:cs typeface="Times New Roman" panose="02020603050405020304" pitchFamily="18" charset="0"/>
              </a:rPr>
              <a:t>Junyoub</a:t>
            </a:r>
            <a:r>
              <a:rPr lang="en-US" altLang="pl-PL" b="1" dirty="0" smtClean="0">
                <a:ea typeface="ＭＳ Ｐゴシック" panose="020B0600070205080204" pitchFamily="34" charset="-128"/>
                <a:cs typeface="Times New Roman" panose="02020603050405020304" pitchFamily="18" charset="0"/>
              </a:rPr>
              <a:t> </a:t>
            </a:r>
            <a:r>
              <a:rPr lang="en-US" altLang="pl-PL" b="1" dirty="0">
                <a:ea typeface="ＭＳ Ｐゴシック" panose="020B0600070205080204" pitchFamily="34" charset="-128"/>
                <a:cs typeface="Times New Roman" panose="02020603050405020304" pitchFamily="18" charset="0"/>
              </a:rPr>
              <a:t>Lee, </a:t>
            </a:r>
            <a:r>
              <a:rPr lang="en-US" altLang="pl-PL" b="1" dirty="0" err="1">
                <a:ea typeface="ＭＳ Ｐゴシック" panose="020B0600070205080204" pitchFamily="34" charset="-128"/>
                <a:cs typeface="Times New Roman" panose="02020603050405020304" pitchFamily="18" charset="0"/>
              </a:rPr>
              <a:t>Younggyu</a:t>
            </a:r>
            <a:r>
              <a:rPr lang="en-US" altLang="pl-PL" b="1" dirty="0">
                <a:ea typeface="ＭＳ Ｐゴシック" panose="020B0600070205080204" pitchFamily="34" charset="-128"/>
                <a:cs typeface="Times New Roman" panose="02020603050405020304" pitchFamily="18" charset="0"/>
              </a:rPr>
              <a:t> Kang, </a:t>
            </a:r>
            <a:r>
              <a:rPr lang="en-US" altLang="pl-PL" b="1" dirty="0" err="1">
                <a:ea typeface="ＭＳ Ｐゴシック" panose="020B0600070205080204" pitchFamily="34" charset="-128"/>
                <a:cs typeface="Times New Roman" panose="02020603050405020304" pitchFamily="18" charset="0"/>
              </a:rPr>
              <a:t>Daehyun</a:t>
            </a:r>
            <a:r>
              <a:rPr lang="en-US" altLang="pl-PL" b="1" dirty="0">
                <a:ea typeface="ＭＳ Ｐゴシック" panose="020B0600070205080204" pitchFamily="34" charset="-128"/>
                <a:cs typeface="Times New Roman" panose="02020603050405020304" pitchFamily="18" charset="0"/>
              </a:rPr>
              <a:t> Kim (</a:t>
            </a:r>
            <a:r>
              <a:rPr lang="en-US" altLang="pl-PL" b="1" dirty="0" err="1">
                <a:ea typeface="ＭＳ Ｐゴシック" panose="020B0600070205080204" pitchFamily="34" charset="-128"/>
                <a:cs typeface="Times New Roman" panose="02020603050405020304" pitchFamily="18" charset="0"/>
              </a:rPr>
              <a:t>Namuga</a:t>
            </a:r>
            <a:r>
              <a:rPr lang="en-US" altLang="pl-PL" b="1" dirty="0">
                <a:ea typeface="ＭＳ Ｐゴシック" panose="020B0600070205080204" pitchFamily="34" charset="-128"/>
                <a:cs typeface="Times New Roman" panose="02020603050405020304" pitchFamily="18" charset="0"/>
              </a:rPr>
              <a:t> Co., Ltd.), </a:t>
            </a:r>
            <a:r>
              <a:rPr lang="en-US" altLang="pl-PL" b="1" dirty="0" err="1">
                <a:ea typeface="ＭＳ Ｐゴシック" panose="020B0600070205080204" pitchFamily="34" charset="-128"/>
                <a:cs typeface="Times New Roman" panose="02020603050405020304" pitchFamily="18" charset="0"/>
              </a:rPr>
              <a:t>Hyeong</a:t>
            </a:r>
            <a:r>
              <a:rPr lang="en-US" altLang="pl-PL" b="1" dirty="0">
                <a:ea typeface="ＭＳ Ｐゴシック" panose="020B0600070205080204" pitchFamily="34" charset="-128"/>
                <a:cs typeface="Times New Roman" panose="02020603050405020304" pitchFamily="18" charset="0"/>
              </a:rPr>
              <a:t> </a:t>
            </a:r>
            <a:r>
              <a:rPr lang="en-US" altLang="pl-PL" b="1" dirty="0" smtClean="0">
                <a:ea typeface="ＭＳ Ｐゴシック" panose="020B0600070205080204" pitchFamily="34" charset="-128"/>
                <a:cs typeface="Times New Roman" panose="02020603050405020304" pitchFamily="18" charset="0"/>
              </a:rPr>
              <a:t>Ho </a:t>
            </a:r>
            <a:r>
              <a:rPr lang="en-US" altLang="pl-PL" b="1" dirty="0">
                <a:ea typeface="ＭＳ Ｐゴシック" panose="020B0600070205080204" pitchFamily="34" charset="-128"/>
                <a:cs typeface="Times New Roman" panose="02020603050405020304" pitchFamily="18" charset="0"/>
              </a:rPr>
              <a:t>Lee(</a:t>
            </a:r>
            <a:r>
              <a:rPr lang="en-US" altLang="pl-PL" b="1" dirty="0" err="1">
                <a:ea typeface="ＭＳ Ｐゴシック" panose="020B0600070205080204" pitchFamily="34" charset="-128"/>
                <a:cs typeface="Times New Roman" panose="02020603050405020304" pitchFamily="18" charset="0"/>
              </a:rPr>
              <a:t>Netvision</a:t>
            </a:r>
            <a:r>
              <a:rPr lang="en-US" altLang="pl-PL" b="1" dirty="0">
                <a:ea typeface="ＭＳ Ｐゴシック" panose="020B0600070205080204" pitchFamily="34" charset="-128"/>
                <a:cs typeface="Times New Roman" panose="02020603050405020304" pitchFamily="18" charset="0"/>
              </a:rPr>
              <a:t> Telecom Inc., Korea Univ.)</a:t>
            </a:r>
          </a:p>
          <a:p>
            <a:pPr>
              <a:buClr>
                <a:srgbClr val="FAFD00"/>
              </a:buClr>
              <a:buFontTx/>
              <a:buNone/>
            </a:pPr>
            <a:endParaRPr lang="en-US" altLang="pl-PL" sz="1800" b="1" dirty="0">
              <a:cs typeface="Times New Roman" panose="02020603050405020304" pitchFamily="18" charset="0"/>
            </a:endParaRPr>
          </a:p>
          <a:p>
            <a:pPr marL="1162050" indent="-1162050" algn="just">
              <a:buClr>
                <a:srgbClr val="FAFD00"/>
              </a:buClr>
              <a:buFontTx/>
              <a:buNone/>
            </a:pPr>
            <a:r>
              <a:rPr lang="en-US" altLang="pl-PL" dirty="0">
                <a:cs typeface="Times New Roman" panose="02020603050405020304" pitchFamily="18" charset="0"/>
              </a:rPr>
              <a:t>Abstract: This document is to describe the VR Commercialization for </a:t>
            </a:r>
            <a:r>
              <a:rPr lang="fr-FR" altLang="pl-PL" dirty="0">
                <a:cs typeface="Times New Roman" panose="02020603050405020304" pitchFamily="18" charset="0"/>
              </a:rPr>
              <a:t>Interactive 3D VR Avatar Content </a:t>
            </a:r>
            <a:r>
              <a:rPr lang="fr-FR" altLang="pl-PL" dirty="0" err="1">
                <a:cs typeface="Times New Roman" panose="02020603050405020304" pitchFamily="18" charset="0"/>
              </a:rPr>
              <a:t>Commercialization</a:t>
            </a:r>
            <a:r>
              <a:rPr lang="fr-FR" altLang="pl-PL" dirty="0">
                <a:cs typeface="Times New Roman" panose="02020603050405020304" pitchFamily="18" charset="0"/>
              </a:rPr>
              <a:t> </a:t>
            </a:r>
            <a:r>
              <a:rPr lang="en-US" altLang="pl-PL" dirty="0">
                <a:cs typeface="Times New Roman" panose="02020603050405020304" pitchFamily="18" charset="0"/>
              </a:rPr>
              <a:t> using 3D Depth Camera</a:t>
            </a:r>
            <a:r>
              <a:rPr lang="en-US" altLang="ko-KR" dirty="0">
                <a:cs typeface="Times New Roman" panose="02020603050405020304" pitchFamily="18" charset="0"/>
              </a:rPr>
              <a:t>.</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a:solidFill>
                  <a:srgbClr val="000000"/>
                </a:solidFill>
                <a:latin typeface="Times"/>
              </a:rPr>
              <a:t>21-18-0070-00-0000</a:t>
            </a: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1223783" y="721895"/>
            <a:ext cx="9783393" cy="5602705"/>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is familiar with IEEE patent policy, as stated in </a:t>
            </a:r>
            <a:r>
              <a:rPr lang="en-US" altLang="pl-PL" sz="2000" dirty="0">
                <a:solidFill>
                  <a:srgbClr val="000000"/>
                </a:solidFill>
                <a:cs typeface="Times New Roman" panose="02020603050405020304" pitchFamily="18" charset="0"/>
                <a:hlinkClick r:id="rId3"/>
              </a:rPr>
              <a:t>Section 6 of the IEEE-SA Standards Board bylaws</a:t>
            </a:r>
            <a:r>
              <a:rPr lang="en-US" altLang="pl-PL" sz="2000" dirty="0">
                <a:solidFill>
                  <a:srgbClr val="000099"/>
                </a:solidFill>
                <a:cs typeface="Times New Roman" panose="02020603050405020304" pitchFamily="18" charset="0"/>
              </a:rPr>
              <a:t> </a:t>
            </a:r>
            <a:r>
              <a:rPr lang="en-US" altLang="pl-PL" sz="2000" dirty="0">
                <a:solidFill>
                  <a:srgbClr val="000000"/>
                </a:solidFill>
                <a:cs typeface="Times New Roman" panose="02020603050405020304" pitchFamily="18" charset="0"/>
              </a:rPr>
              <a:t>&lt;</a:t>
            </a:r>
            <a:r>
              <a:rPr lang="en-US" altLang="pl-PL" sz="2000" dirty="0">
                <a:solidFill>
                  <a:srgbClr val="000000"/>
                </a:solidFill>
                <a:cs typeface="Times New Roman" panose="02020603050405020304" pitchFamily="18" charset="0"/>
                <a:hlinkClick r:id="rId5"/>
              </a:rPr>
              <a:t>http://standards.ieee.org/guides/bylaws/sect6-7.html#6</a:t>
            </a:r>
            <a:r>
              <a:rPr lang="en-US" altLang="pl-PL" sz="2000" dirty="0">
                <a:solidFill>
                  <a:srgbClr val="000000"/>
                </a:solidFill>
                <a:cs typeface="Times New Roman" panose="02020603050405020304" pitchFamily="18" charset="0"/>
              </a:rPr>
              <a:t>&gt; and in </a:t>
            </a:r>
            <a:r>
              <a:rPr lang="en-US" altLang="pl-PL" sz="2000" i="1" dirty="0">
                <a:solidFill>
                  <a:srgbClr val="000000"/>
                </a:solidFill>
                <a:cs typeface="Times New Roman" panose="02020603050405020304" pitchFamily="18" charset="0"/>
              </a:rPr>
              <a:t>Understanding Patent Issues During IEEE Standards Development</a:t>
            </a:r>
            <a:r>
              <a:rPr lang="en-US" altLang="pl-PL" sz="2000" dirty="0">
                <a:solidFill>
                  <a:srgbClr val="000000"/>
                </a:solidFill>
                <a:cs typeface="Times New Roman" panose="02020603050405020304" pitchFamily="18" charset="0"/>
              </a:rPr>
              <a:t> </a:t>
            </a:r>
            <a:r>
              <a:rPr lang="en-US" altLang="pl-PL" sz="2000" dirty="0">
                <a:solidFill>
                  <a:srgbClr val="000000"/>
                </a:solidFill>
                <a:cs typeface="Times New Roman" panose="02020603050405020304" pitchFamily="18" charset="0"/>
                <a:hlinkClick r:id="rId6"/>
              </a:rPr>
              <a:t>http://standards.ieee.org/board/pat/faq.pdf</a:t>
            </a:r>
            <a:r>
              <a:rPr lang="en-US" altLang="pl-PL" sz="2000" dirty="0">
                <a:solidFill>
                  <a:srgbClr val="000000"/>
                </a:solidFill>
                <a:cs typeface="Times New Roman" panose="02020603050405020304" pitchFamily="18" charset="0"/>
              </a:rPr>
              <a:t>&gt;</a:t>
            </a:r>
            <a:r>
              <a:rPr lang="en-US" altLang="pl-PL" sz="2000" dirty="0">
                <a:solidFill>
                  <a:srgbClr val="000000"/>
                </a:solidFill>
                <a:latin typeface="Times New Roman" panose="02020603050405020304" pitchFamily="18" charset="0"/>
                <a:cs typeface="Times New Roman" panose="02020603050405020304" pitchFamily="18" charset="0"/>
              </a:rPr>
              <a:t> </a:t>
            </a:r>
            <a:endParaRPr lang="en-US" altLang="pl-PL" sz="20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a:solidFill>
                  <a:srgbClr val="000000"/>
                </a:solidFill>
                <a:latin typeface="Times"/>
              </a:rPr>
              <a:t>21-18-0070-00-0000</a:t>
            </a: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662DC328-994C-4E55-9BE9-FD018329C70A}"/>
              </a:ext>
            </a:extLst>
          </p:cNvPr>
          <p:cNvSpPr/>
          <p:nvPr/>
        </p:nvSpPr>
        <p:spPr>
          <a:xfrm>
            <a:off x="1822315" y="0"/>
            <a:ext cx="10369685"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0" name="제목 2">
            <a:extLst>
              <a:ext uri="{FF2B5EF4-FFF2-40B4-BE49-F238E27FC236}">
                <a16:creationId xmlns:a16="http://schemas.microsoft.com/office/drawing/2014/main" id="{FEEA89AF-B739-40D9-9D71-EBAA0B238275}"/>
              </a:ext>
            </a:extLst>
          </p:cNvPr>
          <p:cNvSpPr>
            <a:spLocks noGrp="1"/>
          </p:cNvSpPr>
          <p:nvPr>
            <p:ph type="title"/>
          </p:nvPr>
        </p:nvSpPr>
        <p:spPr>
          <a:xfrm>
            <a:off x="1956986" y="145279"/>
            <a:ext cx="9725115" cy="769121"/>
          </a:xfrm>
        </p:spPr>
        <p:txBody>
          <a:bodyPr>
            <a:normAutofit/>
          </a:bodyPr>
          <a:lstStyle/>
          <a:p>
            <a:r>
              <a:rPr lang="en-US" altLang="ko-KR" dirty="0"/>
              <a:t>Table of Contents</a:t>
            </a:r>
            <a:endParaRPr lang="ko-KR" altLang="en-US" dirty="0"/>
          </a:p>
        </p:txBody>
      </p:sp>
      <p:grpSp>
        <p:nvGrpSpPr>
          <p:cNvPr id="19" name="Group 2">
            <a:extLst>
              <a:ext uri="{FF2B5EF4-FFF2-40B4-BE49-F238E27FC236}">
                <a16:creationId xmlns:a16="http://schemas.microsoft.com/office/drawing/2014/main" id="{D49502A4-FA2B-4AFD-92BE-2AC7BFEB2672}"/>
              </a:ext>
            </a:extLst>
          </p:cNvPr>
          <p:cNvGrpSpPr>
            <a:grpSpLocks/>
          </p:cNvGrpSpPr>
          <p:nvPr/>
        </p:nvGrpSpPr>
        <p:grpSpPr bwMode="auto">
          <a:xfrm>
            <a:off x="2666578" y="1856669"/>
            <a:ext cx="7775915" cy="622991"/>
            <a:chOff x="1185" y="1364"/>
            <a:chExt cx="4604" cy="432"/>
          </a:xfrm>
        </p:grpSpPr>
        <p:pic>
          <p:nvPicPr>
            <p:cNvPr id="37" name="Picture 3" descr="001">
              <a:extLst>
                <a:ext uri="{FF2B5EF4-FFF2-40B4-BE49-F238E27FC236}">
                  <a16:creationId xmlns:a16="http://schemas.microsoft.com/office/drawing/2014/main" id="{FBB75ADA-250F-49B4-BA6B-C9A1432DD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394"/>
              <a:ext cx="460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a:extLst>
                <a:ext uri="{FF2B5EF4-FFF2-40B4-BE49-F238E27FC236}">
                  <a16:creationId xmlns:a16="http://schemas.microsoft.com/office/drawing/2014/main" id="{D8F9A27D-7EEA-4310-88C5-1A533727F598}"/>
                </a:ext>
              </a:extLst>
            </p:cNvPr>
            <p:cNvSpPr>
              <a:spLocks noChangeArrowheads="1"/>
            </p:cNvSpPr>
            <p:nvPr/>
          </p:nvSpPr>
          <p:spPr bwMode="auto">
            <a:xfrm>
              <a:off x="1806" y="1429"/>
              <a:ext cx="3743" cy="299"/>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lvl="0" indent="-785813" eaLnBrk="0" latinLnBrk="0" hangingPunct="0">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Need of </a:t>
              </a:r>
              <a:r>
                <a:rPr lang="en-US" altLang="ko-KR" sz="2200" dirty="0">
                  <a:solidFill>
                    <a:prstClr val="black"/>
                  </a:solidFill>
                  <a:latin typeface="HY헤드라인M" pitchFamily="18" charset="-127"/>
                  <a:ea typeface="HY헤드라인M" pitchFamily="18" charset="-127"/>
                </a:rPr>
                <a:t>Facial Scanning System in 3D Avatar </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39" name="Rectangle 5">
              <a:extLst>
                <a:ext uri="{FF2B5EF4-FFF2-40B4-BE49-F238E27FC236}">
                  <a16:creationId xmlns:a16="http://schemas.microsoft.com/office/drawing/2014/main" id="{B741948A-950D-4339-9B62-A882AF0CEC64}"/>
                </a:ext>
              </a:extLst>
            </p:cNvPr>
            <p:cNvSpPr>
              <a:spLocks noChangeArrowheads="1"/>
            </p:cNvSpPr>
            <p:nvPr/>
          </p:nvSpPr>
          <p:spPr bwMode="auto">
            <a:xfrm>
              <a:off x="1354" y="1364"/>
              <a:ext cx="239"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Ⅰ</a:t>
              </a:r>
            </a:p>
          </p:txBody>
        </p:sp>
      </p:grpSp>
      <p:grpSp>
        <p:nvGrpSpPr>
          <p:cNvPr id="40" name="Group 6">
            <a:extLst>
              <a:ext uri="{FF2B5EF4-FFF2-40B4-BE49-F238E27FC236}">
                <a16:creationId xmlns:a16="http://schemas.microsoft.com/office/drawing/2014/main" id="{27D9EA27-7B3F-4466-BEBD-7169E9A3A8EE}"/>
              </a:ext>
            </a:extLst>
          </p:cNvPr>
          <p:cNvGrpSpPr>
            <a:grpSpLocks/>
          </p:cNvGrpSpPr>
          <p:nvPr/>
        </p:nvGrpSpPr>
        <p:grpSpPr bwMode="auto">
          <a:xfrm>
            <a:off x="2666576" y="2659179"/>
            <a:ext cx="7775917" cy="638043"/>
            <a:chOff x="1185" y="1792"/>
            <a:chExt cx="4259" cy="442"/>
          </a:xfrm>
        </p:grpSpPr>
        <p:pic>
          <p:nvPicPr>
            <p:cNvPr id="41" name="Picture 7" descr="001">
              <a:extLst>
                <a:ext uri="{FF2B5EF4-FFF2-40B4-BE49-F238E27FC236}">
                  <a16:creationId xmlns:a16="http://schemas.microsoft.com/office/drawing/2014/main" id="{6E9BB2F4-C3BF-4CE7-9416-926E8C251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832"/>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8">
              <a:extLst>
                <a:ext uri="{FF2B5EF4-FFF2-40B4-BE49-F238E27FC236}">
                  <a16:creationId xmlns:a16="http://schemas.microsoft.com/office/drawing/2014/main" id="{5722CE34-1810-4A7F-9A4A-1EE55F501B98}"/>
                </a:ext>
              </a:extLst>
            </p:cNvPr>
            <p:cNvSpPr>
              <a:spLocks noChangeArrowheads="1"/>
            </p:cNvSpPr>
            <p:nvPr/>
          </p:nvSpPr>
          <p:spPr bwMode="auto">
            <a:xfrm>
              <a:off x="1762" y="1866"/>
              <a:ext cx="3324"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lvl="0" indent="-785813" eaLnBrk="0" latinLnBrk="0" hangingPunct="0">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3D Depth Camera in </a:t>
              </a:r>
              <a:r>
                <a:rPr kumimoji="0" lang="en-US" altLang="ko-KR" sz="2200" b="0" i="0" u="none" strike="noStrike" kern="1200" cap="none" spc="0" normalizeH="0" noProof="0" dirty="0">
                  <a:ln>
                    <a:noFill/>
                  </a:ln>
                  <a:solidFill>
                    <a:prstClr val="black"/>
                  </a:solidFill>
                  <a:effectLst/>
                  <a:uLnTx/>
                  <a:uFillTx/>
                  <a:latin typeface="HY헤드라인M" pitchFamily="18" charset="-127"/>
                  <a:ea typeface="HY헤드라인M" pitchFamily="18" charset="-127"/>
                  <a:cs typeface="+mn-cs"/>
                </a:rPr>
                <a:t>3D Avatar </a:t>
              </a:r>
              <a:r>
                <a:rPr lang="en-US" altLang="ko-KR" sz="2200" dirty="0">
                  <a:solidFill>
                    <a:prstClr val="black"/>
                  </a:solidFill>
                  <a:latin typeface="HY헤드라인M" pitchFamily="18" charset="-127"/>
                  <a:ea typeface="HY헤드라인M" pitchFamily="18" charset="-127"/>
                </a:rPr>
                <a:t>Facial Scanning</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3" name="Rectangle 9">
              <a:extLst>
                <a:ext uri="{FF2B5EF4-FFF2-40B4-BE49-F238E27FC236}">
                  <a16:creationId xmlns:a16="http://schemas.microsoft.com/office/drawing/2014/main" id="{CB153B14-C9B2-4FF8-A50D-5E3B629FA60E}"/>
                </a:ext>
              </a:extLst>
            </p:cNvPr>
            <p:cNvSpPr>
              <a:spLocks noChangeArrowheads="1"/>
            </p:cNvSpPr>
            <p:nvPr/>
          </p:nvSpPr>
          <p:spPr bwMode="auto">
            <a:xfrm>
              <a:off x="1301" y="1792"/>
              <a:ext cx="346"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Ⅱ</a:t>
              </a:r>
            </a:p>
          </p:txBody>
        </p:sp>
      </p:grpSp>
      <p:grpSp>
        <p:nvGrpSpPr>
          <p:cNvPr id="44" name="Group 10">
            <a:extLst>
              <a:ext uri="{FF2B5EF4-FFF2-40B4-BE49-F238E27FC236}">
                <a16:creationId xmlns:a16="http://schemas.microsoft.com/office/drawing/2014/main" id="{0C9BAADE-7718-4E4E-9E6B-BBA17C59AB0F}"/>
              </a:ext>
            </a:extLst>
          </p:cNvPr>
          <p:cNvGrpSpPr>
            <a:grpSpLocks/>
          </p:cNvGrpSpPr>
          <p:nvPr/>
        </p:nvGrpSpPr>
        <p:grpSpPr bwMode="auto">
          <a:xfrm>
            <a:off x="2666577" y="3515856"/>
            <a:ext cx="7807120" cy="603692"/>
            <a:chOff x="1185" y="2254"/>
            <a:chExt cx="4527" cy="418"/>
          </a:xfrm>
        </p:grpSpPr>
        <p:pic>
          <p:nvPicPr>
            <p:cNvPr id="45" name="Picture 11" descr="001">
              <a:extLst>
                <a:ext uri="{FF2B5EF4-FFF2-40B4-BE49-F238E27FC236}">
                  <a16:creationId xmlns:a16="http://schemas.microsoft.com/office/drawing/2014/main" id="{2EAB5C9B-8A7E-4912-B435-E42F84E4E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2270"/>
              <a:ext cx="452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2">
              <a:extLst>
                <a:ext uri="{FF2B5EF4-FFF2-40B4-BE49-F238E27FC236}">
                  <a16:creationId xmlns:a16="http://schemas.microsoft.com/office/drawing/2014/main" id="{A8F418D0-6B63-4561-B1FE-2DDA379FDCB7}"/>
                </a:ext>
              </a:extLst>
            </p:cNvPr>
            <p:cNvSpPr>
              <a:spLocks noChangeArrowheads="1"/>
            </p:cNvSpPr>
            <p:nvPr/>
          </p:nvSpPr>
          <p:spPr bwMode="auto">
            <a:xfrm>
              <a:off x="1762" y="2307"/>
              <a:ext cx="1261"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lang="en-US" altLang="ko-KR" sz="2200" dirty="0">
                  <a:solidFill>
                    <a:prstClr val="black"/>
                  </a:solidFill>
                  <a:latin typeface="HY헤드라인M" pitchFamily="18" charset="-127"/>
                  <a:ea typeface="HY헤드라인M" pitchFamily="18" charset="-127"/>
                </a:rPr>
                <a:t>Conclusions</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7" name="Rectangle 13">
              <a:extLst>
                <a:ext uri="{FF2B5EF4-FFF2-40B4-BE49-F238E27FC236}">
                  <a16:creationId xmlns:a16="http://schemas.microsoft.com/office/drawing/2014/main" id="{BAC2B93F-F78B-4669-A85D-8D0FC54415AB}"/>
                </a:ext>
              </a:extLst>
            </p:cNvPr>
            <p:cNvSpPr>
              <a:spLocks noChangeArrowheads="1"/>
            </p:cNvSpPr>
            <p:nvPr/>
          </p:nvSpPr>
          <p:spPr bwMode="auto">
            <a:xfrm>
              <a:off x="1244" y="2254"/>
              <a:ext cx="452"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Ⅲ</a:t>
              </a:r>
            </a:p>
          </p:txBody>
        </p:sp>
      </p:grpSp>
      <p:sp>
        <p:nvSpPr>
          <p:cNvPr id="3" name="바닥글 개체 틀 2">
            <a:extLst>
              <a:ext uri="{FF2B5EF4-FFF2-40B4-BE49-F238E27FC236}">
                <a16:creationId xmlns:a16="http://schemas.microsoft.com/office/drawing/2014/main" id="{9920F5DD-5627-4B5F-92D1-229E4539F962}"/>
              </a:ext>
            </a:extLst>
          </p:cNvPr>
          <p:cNvSpPr>
            <a:spLocks noGrp="1"/>
          </p:cNvSpPr>
          <p:nvPr>
            <p:ph type="ftr" sz="quarter" idx="3"/>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21-18-0070-00-0000</a:t>
            </a:r>
            <a:endParaRPr kumimoji="0" lang="ko-KR"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3323A28A-5455-4B02-BF18-206F2A07FCBE}"/>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7415E7A1-C024-4955-BFDD-BFFB64410B76}" type="slidenum">
              <a:rPr kumimoji="0" lang="ko-KR" altLang="en-US" sz="1100" b="0" i="0" u="none" strike="noStrike" kern="1200" cap="none" spc="0" normalizeH="0" baseline="0" noProof="0" smtClean="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pPr marL="0" marR="0" lvl="0" indent="0" algn="r" defTabSz="914400" rtl="0" eaLnBrk="1" fontAlgn="auto" latinLnBrk="1" hangingPunct="1">
                <a:lnSpc>
                  <a:spcPct val="100000"/>
                </a:lnSpc>
                <a:spcBef>
                  <a:spcPts val="0"/>
                </a:spcBef>
                <a:spcAft>
                  <a:spcPts val="0"/>
                </a:spcAft>
                <a:buClrTx/>
                <a:buSzTx/>
                <a:buFontTx/>
                <a:buNone/>
                <a:tabLst/>
                <a:defRPr/>
              </a:pPr>
              <a:t>2</a:t>
            </a:fld>
            <a:endParaRPr kumimoji="0" lang="ko-KR" altLang="en-US" sz="1100" b="0" i="0" u="none" strike="noStrike" kern="1200" cap="none" spc="0" normalizeH="0" baseline="0" noProof="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6618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8" fill="hold" nodeType="withEffect">
                                  <p:stCondLst>
                                    <p:cond delay="14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nodeType="withEffect">
                                  <p:stCondLst>
                                    <p:cond delay="24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9E5B0F-7730-408C-8B72-103AFCA15723}"/>
              </a:ext>
            </a:extLst>
          </p:cNvPr>
          <p:cNvSpPr>
            <a:spLocks noGrp="1"/>
          </p:cNvSpPr>
          <p:nvPr>
            <p:ph type="title"/>
          </p:nvPr>
        </p:nvSpPr>
        <p:spPr/>
        <p:txBody>
          <a:bodyPr/>
          <a:lstStyle/>
          <a:p>
            <a:r>
              <a:rPr lang="en-IN" altLang="ko-KR" dirty="0"/>
              <a:t>Need of Facial Scanning System in 3D Avatar </a:t>
            </a:r>
            <a:endParaRPr lang="ko-KR" altLang="en-US" dirty="0"/>
          </a:p>
        </p:txBody>
      </p:sp>
      <p:sp>
        <p:nvSpPr>
          <p:cNvPr id="3" name="바닥글 개체 틀 2">
            <a:extLst>
              <a:ext uri="{FF2B5EF4-FFF2-40B4-BE49-F238E27FC236}">
                <a16:creationId xmlns:a16="http://schemas.microsoft.com/office/drawing/2014/main" id="{B39F8C20-B1E4-4A0F-B62E-98264AAD3D3E}"/>
              </a:ext>
            </a:extLst>
          </p:cNvPr>
          <p:cNvSpPr>
            <a:spLocks noGrp="1"/>
          </p:cNvSpPr>
          <p:nvPr>
            <p:ph type="ftr" sz="quarter" idx="3"/>
          </p:nvPr>
        </p:nvSpPr>
        <p:spPr/>
        <p:txBody>
          <a:bodyPr/>
          <a:lstStyle/>
          <a:p>
            <a:r>
              <a:rPr lang="en-US" altLang="ko-KR" dirty="0"/>
              <a:t>21-18-0070-00-0000</a:t>
            </a:r>
            <a:endParaRPr lang="ko-KR" altLang="en-US" dirty="0"/>
          </a:p>
        </p:txBody>
      </p:sp>
      <p:sp>
        <p:nvSpPr>
          <p:cNvPr id="4" name="슬라이드 번호 개체 틀 3">
            <a:extLst>
              <a:ext uri="{FF2B5EF4-FFF2-40B4-BE49-F238E27FC236}">
                <a16:creationId xmlns:a16="http://schemas.microsoft.com/office/drawing/2014/main" id="{34D4C811-19B6-4C86-AD49-E827E24D4E26}"/>
              </a:ext>
            </a:extLst>
          </p:cNvPr>
          <p:cNvSpPr>
            <a:spLocks noGrp="1"/>
          </p:cNvSpPr>
          <p:nvPr>
            <p:ph type="sldNum" sz="quarter" idx="4"/>
          </p:nvPr>
        </p:nvSpPr>
        <p:spPr/>
        <p:txBody>
          <a:bodyPr/>
          <a:lstStyle/>
          <a:p>
            <a:fld id="{7415E7A1-C024-4955-BFDD-BFFB64410B76}" type="slidenum">
              <a:rPr lang="ko-KR" altLang="en-US" smtClean="0"/>
              <a:pPr/>
              <a:t>3</a:t>
            </a:fld>
            <a:endParaRPr lang="ko-KR" altLang="en-US"/>
          </a:p>
        </p:txBody>
      </p:sp>
      <p:sp>
        <p:nvSpPr>
          <p:cNvPr id="27" name="TextBox 26">
            <a:extLst>
              <a:ext uri="{FF2B5EF4-FFF2-40B4-BE49-F238E27FC236}">
                <a16:creationId xmlns:a16="http://schemas.microsoft.com/office/drawing/2014/main" id="{75EC477C-2EB9-485E-8957-7D36A72F7C19}"/>
              </a:ext>
            </a:extLst>
          </p:cNvPr>
          <p:cNvSpPr txBox="1"/>
          <p:nvPr/>
        </p:nvSpPr>
        <p:spPr>
          <a:xfrm>
            <a:off x="6195120" y="1520240"/>
            <a:ext cx="5252193" cy="4708981"/>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IN" altLang="ko-KR" sz="1600" b="1" spc="-100" dirty="0">
                <a:solidFill>
                  <a:schemeClr val="tx2"/>
                </a:solidFill>
                <a:ea typeface="나눔고딕" panose="020D0604000000000000" pitchFamily="50" charset="-127"/>
              </a:rPr>
              <a:t>Needs</a:t>
            </a:r>
          </a:p>
          <a:p>
            <a:pPr marL="742950" lvl="1" indent="-285750" algn="just">
              <a:lnSpc>
                <a:spcPct val="150000"/>
              </a:lnSpc>
              <a:buFont typeface="Verdana" panose="020B0604030504040204" pitchFamily="34" charset="0"/>
              <a:buChar char="-"/>
            </a:pPr>
            <a:r>
              <a:rPr lang="en-IN" altLang="ko-KR" sz="1400" b="1" spc="-100" dirty="0">
                <a:solidFill>
                  <a:schemeClr val="tx2"/>
                </a:solidFill>
                <a:ea typeface="나눔고딕" panose="020D0604000000000000" pitchFamily="50" charset="-127"/>
              </a:rPr>
              <a:t>Recently, researches on face recognition and avatar implementations are continuing, but technologies for expressing and practicing contents are insufficient.</a:t>
            </a:r>
          </a:p>
          <a:p>
            <a:pPr marL="742950" lvl="1" indent="-285750" algn="just">
              <a:lnSpc>
                <a:spcPct val="150000"/>
              </a:lnSpc>
              <a:buFont typeface="Verdana" panose="020B0604030504040204" pitchFamily="34" charset="0"/>
              <a:buChar char="-"/>
            </a:pPr>
            <a:r>
              <a:rPr lang="en-IN" altLang="ko-KR" sz="1400" b="1" spc="-100" dirty="0">
                <a:solidFill>
                  <a:schemeClr val="tx2"/>
                </a:solidFill>
                <a:ea typeface="나눔고딕" panose="020D0604000000000000" pitchFamily="50" charset="-127"/>
              </a:rPr>
              <a:t>In case of existing face scan camera, it is difficult to extract human emotion because it is difficult to extract 3D accurately.</a:t>
            </a:r>
          </a:p>
          <a:p>
            <a:pPr marL="285750" indent="-285750">
              <a:lnSpc>
                <a:spcPct val="150000"/>
              </a:lnSpc>
              <a:buFont typeface="Wingdings" panose="05000000000000000000" pitchFamily="2" charset="2"/>
              <a:buChar char="l"/>
            </a:pPr>
            <a:r>
              <a:rPr lang="en-IN" altLang="ko-KR" sz="1600" b="1" spc="-100" dirty="0">
                <a:solidFill>
                  <a:schemeClr val="tx2"/>
                </a:solidFill>
                <a:ea typeface="나눔고딕" panose="020D0604000000000000" pitchFamily="50" charset="-127"/>
              </a:rPr>
              <a:t>Basic Concept</a:t>
            </a:r>
          </a:p>
          <a:p>
            <a:pPr marL="742950" lvl="1" indent="-285750" algn="just">
              <a:lnSpc>
                <a:spcPct val="150000"/>
              </a:lnSpc>
              <a:buFont typeface="Verdana" panose="020B0604030504040204" pitchFamily="34" charset="0"/>
              <a:buChar char="-"/>
            </a:pPr>
            <a:r>
              <a:rPr lang="en-IN" altLang="ko-KR" sz="1400" b="1" spc="-100" dirty="0">
                <a:solidFill>
                  <a:schemeClr val="tx2"/>
                </a:solidFill>
                <a:ea typeface="나눔고딕" panose="020D0604000000000000" pitchFamily="50" charset="-127"/>
              </a:rPr>
              <a:t>By attaching a 3D Sensing camera linked to the HMD on the top and bottom, you can detect the detailed emotion of the person wearing the HMD.</a:t>
            </a:r>
          </a:p>
          <a:p>
            <a:pPr marL="742950" lvl="1" indent="-285750" algn="just">
              <a:lnSpc>
                <a:spcPct val="150000"/>
              </a:lnSpc>
              <a:buFont typeface="Verdana" panose="020B0604030504040204" pitchFamily="34" charset="0"/>
              <a:buChar char="-"/>
            </a:pPr>
            <a:r>
              <a:rPr lang="en-IN" altLang="ko-KR" sz="1400" b="1" spc="-100" dirty="0">
                <a:solidFill>
                  <a:schemeClr val="tx2"/>
                </a:solidFill>
                <a:ea typeface="나눔고딕" panose="020D0604000000000000" pitchFamily="50" charset="-127"/>
              </a:rPr>
              <a:t>And transmits the extracted emotion data to the 3D avatar.</a:t>
            </a:r>
          </a:p>
          <a:p>
            <a:pPr marL="742950" lvl="1" indent="-285750" algn="just">
              <a:lnSpc>
                <a:spcPct val="150000"/>
              </a:lnSpc>
              <a:buFont typeface="Verdana" panose="020B0604030504040204" pitchFamily="34" charset="0"/>
              <a:buChar char="-"/>
            </a:pPr>
            <a:r>
              <a:rPr lang="en-IN" altLang="ko-KR" sz="1400" b="1" spc="-100" dirty="0">
                <a:solidFill>
                  <a:schemeClr val="tx2"/>
                </a:solidFill>
                <a:ea typeface="나눔고딕" panose="020D0604000000000000" pitchFamily="50" charset="-127"/>
              </a:rPr>
              <a:t>Then provides interlocking application services with VR content.</a:t>
            </a:r>
          </a:p>
        </p:txBody>
      </p:sp>
      <p:sp>
        <p:nvSpPr>
          <p:cNvPr id="10" name="TextBox 53"/>
          <p:cNvSpPr txBox="1">
            <a:spLocks noChangeArrowheads="1"/>
          </p:cNvSpPr>
          <p:nvPr/>
        </p:nvSpPr>
        <p:spPr bwMode="auto">
          <a:xfrm>
            <a:off x="2239859" y="5553842"/>
            <a:ext cx="3791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400" b="1" dirty="0">
                <a:cs typeface="Times New Roman" panose="02020603050405020304" pitchFamily="18" charset="0"/>
              </a:rPr>
              <a:t>&lt; </a:t>
            </a:r>
            <a:r>
              <a:rPr lang="en-US" altLang="ko-KR" sz="1400" b="1" dirty="0">
                <a:cs typeface="Times New Roman" panose="02020603050405020304" pitchFamily="18" charset="0"/>
              </a:rPr>
              <a:t>Facial Scanning Technology </a:t>
            </a:r>
            <a:r>
              <a:rPr kumimoji="0" lang="en-US" altLang="ko-KR" sz="1400" b="1" dirty="0">
                <a:cs typeface="Times New Roman" panose="02020603050405020304" pitchFamily="18" charset="0"/>
              </a:rPr>
              <a:t>&gt;    </a:t>
            </a:r>
          </a:p>
        </p:txBody>
      </p:sp>
      <p:pic>
        <p:nvPicPr>
          <p:cNvPr id="14" name="Picture 4" descr="ì¹´ë©ë¼ ê¸°ë° ìë°íì ëí ì´ë¯¸ì§ ê²ìê²°ê³¼"/>
          <p:cNvPicPr>
            <a:picLocks noChangeAspect="1" noChangeArrowheads="1"/>
          </p:cNvPicPr>
          <p:nvPr/>
        </p:nvPicPr>
        <p:blipFill rotWithShape="1">
          <a:blip r:embed="rId3">
            <a:extLst>
              <a:ext uri="{28A0092B-C50C-407E-A947-70E740481C1C}">
                <a14:useLocalDpi xmlns:a14="http://schemas.microsoft.com/office/drawing/2010/main" val="0"/>
              </a:ext>
            </a:extLst>
          </a:blip>
          <a:srcRect t="14338" b="11662"/>
          <a:stretch/>
        </p:blipFill>
        <p:spPr bwMode="auto">
          <a:xfrm>
            <a:off x="1880785" y="1690016"/>
            <a:ext cx="4191000" cy="17978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ì¹´ë©ë¼ ê¸°ë° ìë°íì ëí ì´ë¯¸ì§ ê²ìê²°ê³¼"/>
          <p:cNvPicPr>
            <a:picLocks noChangeAspect="1" noChangeArrowheads="1"/>
          </p:cNvPicPr>
          <p:nvPr/>
        </p:nvPicPr>
        <p:blipFill rotWithShape="1">
          <a:blip r:embed="rId4">
            <a:extLst>
              <a:ext uri="{28A0092B-C50C-407E-A947-70E740481C1C}">
                <a14:useLocalDpi xmlns:a14="http://schemas.microsoft.com/office/drawing/2010/main" val="0"/>
              </a:ext>
            </a:extLst>
          </a:blip>
          <a:srcRect b="9505"/>
          <a:stretch/>
        </p:blipFill>
        <p:spPr bwMode="auto">
          <a:xfrm>
            <a:off x="2042685" y="3566713"/>
            <a:ext cx="3989035" cy="177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0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E0C281-1C72-4C1B-A43B-8B1DA8D9F49D}"/>
              </a:ext>
            </a:extLst>
          </p:cNvPr>
          <p:cNvSpPr>
            <a:spLocks noGrp="1"/>
          </p:cNvSpPr>
          <p:nvPr>
            <p:ph type="title"/>
          </p:nvPr>
        </p:nvSpPr>
        <p:spPr/>
        <p:txBody>
          <a:bodyPr/>
          <a:lstStyle/>
          <a:p>
            <a:r>
              <a:rPr lang="en-IN" altLang="ko-KR" dirty="0"/>
              <a:t>3D Depth Camera in 3D Avatar Facial Scanning</a:t>
            </a:r>
            <a:endParaRPr lang="ko-KR" altLang="en-US" dirty="0"/>
          </a:p>
        </p:txBody>
      </p:sp>
      <p:sp>
        <p:nvSpPr>
          <p:cNvPr id="7" name="바닥글 개체 틀 6">
            <a:extLst>
              <a:ext uri="{FF2B5EF4-FFF2-40B4-BE49-F238E27FC236}">
                <a16:creationId xmlns:a16="http://schemas.microsoft.com/office/drawing/2014/main" id="{99789448-BC75-4A1D-884A-4A5998FC10EC}"/>
              </a:ext>
            </a:extLst>
          </p:cNvPr>
          <p:cNvSpPr>
            <a:spLocks noGrp="1"/>
          </p:cNvSpPr>
          <p:nvPr>
            <p:ph type="ftr" sz="quarter" idx="3"/>
          </p:nvPr>
        </p:nvSpPr>
        <p:spPr/>
        <p:txBody>
          <a:bodyPr/>
          <a:lstStyle/>
          <a:p>
            <a:r>
              <a:rPr lang="en-US" altLang="ko-KR" dirty="0"/>
              <a:t>21-18-0070-00-0000</a:t>
            </a:r>
            <a:endParaRPr lang="ko-KR" altLang="en-US" dirty="0"/>
          </a:p>
        </p:txBody>
      </p:sp>
      <p:sp>
        <p:nvSpPr>
          <p:cNvPr id="8" name="슬라이드 번호 개체 틀 7">
            <a:extLst>
              <a:ext uri="{FF2B5EF4-FFF2-40B4-BE49-F238E27FC236}">
                <a16:creationId xmlns:a16="http://schemas.microsoft.com/office/drawing/2014/main" id="{971A0ED2-3E19-4ECE-8028-387D57D1A7C7}"/>
              </a:ext>
            </a:extLst>
          </p:cNvPr>
          <p:cNvSpPr>
            <a:spLocks noGrp="1"/>
          </p:cNvSpPr>
          <p:nvPr>
            <p:ph type="sldNum" sz="quarter" idx="4"/>
          </p:nvPr>
        </p:nvSpPr>
        <p:spPr/>
        <p:txBody>
          <a:bodyPr/>
          <a:lstStyle/>
          <a:p>
            <a:fld id="{7415E7A1-C024-4955-BFDD-BFFB64410B76}" type="slidenum">
              <a:rPr lang="ko-KR" altLang="en-US" smtClean="0"/>
              <a:pPr/>
              <a:t>4</a:t>
            </a:fld>
            <a:endParaRPr lang="ko-KR" altLang="en-US"/>
          </a:p>
        </p:txBody>
      </p:sp>
      <p:sp>
        <p:nvSpPr>
          <p:cNvPr id="45" name="TextBox 44">
            <a:extLst>
              <a:ext uri="{FF2B5EF4-FFF2-40B4-BE49-F238E27FC236}">
                <a16:creationId xmlns:a16="http://schemas.microsoft.com/office/drawing/2014/main" id="{FB903489-B813-4045-9A33-328C47169179}"/>
              </a:ext>
            </a:extLst>
          </p:cNvPr>
          <p:cNvSpPr txBox="1"/>
          <p:nvPr/>
        </p:nvSpPr>
        <p:spPr>
          <a:xfrm>
            <a:off x="6616381" y="1366914"/>
            <a:ext cx="5182890" cy="3831818"/>
          </a:xfrm>
          <a:prstGeom prst="rect">
            <a:avLst/>
          </a:prstGeom>
          <a:noFill/>
        </p:spPr>
        <p:txBody>
          <a:bodyPr wrap="square" rtlCol="0">
            <a:spAutoFit/>
          </a:bodyPr>
          <a:lstStyle/>
          <a:p>
            <a:pPr marL="285750" lvl="0" indent="-285750">
              <a:lnSpc>
                <a:spcPct val="150000"/>
              </a:lnSpc>
              <a:buFont typeface="Wingdings" panose="05000000000000000000" pitchFamily="2" charset="2"/>
              <a:buChar char="l"/>
              <a:defRPr/>
            </a:pPr>
            <a:r>
              <a:rPr lang="en-IN" altLang="ko-KR" sz="1600" b="1" spc="-100" dirty="0">
                <a:solidFill>
                  <a:srgbClr val="44546A"/>
                </a:solidFill>
                <a:ea typeface="나눔고딕" panose="020D0604000000000000" pitchFamily="50" charset="-127"/>
              </a:rPr>
              <a:t>3D Depth Sensing Camera based Facial Scanning System for VR Commercialization in 3D Avatar Applications</a:t>
            </a:r>
          </a:p>
          <a:p>
            <a:pPr marL="285750" lvl="0" indent="-285750">
              <a:lnSpc>
                <a:spcPct val="150000"/>
              </a:lnSpc>
              <a:buFont typeface="Wingdings" panose="05000000000000000000" pitchFamily="2" charset="2"/>
              <a:buChar char="l"/>
              <a:defRPr/>
            </a:pPr>
            <a:r>
              <a:rPr lang="en-IN" altLang="ko-KR" sz="1600" b="1" spc="-100" dirty="0">
                <a:solidFill>
                  <a:srgbClr val="44546A"/>
                </a:solidFill>
                <a:ea typeface="나눔고딕" panose="020D0604000000000000" pitchFamily="50" charset="-127"/>
              </a:rPr>
              <a:t>Features of 3D Avatar technology</a:t>
            </a:r>
          </a:p>
          <a:p>
            <a:pPr marL="742950" lvl="1" indent="-285750">
              <a:lnSpc>
                <a:spcPct val="150000"/>
              </a:lnSpc>
              <a:buFont typeface="Verdana" panose="020B0604030504040204" pitchFamily="34" charset="0"/>
              <a:buChar char="-"/>
              <a:defRPr/>
            </a:pPr>
            <a:r>
              <a:rPr lang="en-IN" altLang="ko-KR" sz="1400" b="1" spc="-100" dirty="0">
                <a:solidFill>
                  <a:srgbClr val="44546A"/>
                </a:solidFill>
                <a:ea typeface="나눔고딕" panose="020D0604000000000000" pitchFamily="50" charset="-127"/>
              </a:rPr>
              <a:t>Attach a 3D sensing camera to the top and bottom of the HMD.</a:t>
            </a:r>
          </a:p>
          <a:p>
            <a:pPr marL="742950" lvl="1" indent="-285750">
              <a:lnSpc>
                <a:spcPct val="150000"/>
              </a:lnSpc>
              <a:buFont typeface="Verdana" panose="020B0604030504040204" pitchFamily="34" charset="0"/>
              <a:buChar char="-"/>
              <a:defRPr/>
            </a:pPr>
            <a:r>
              <a:rPr lang="en-IN" altLang="ko-KR" sz="1400" b="1" spc="-100" dirty="0">
                <a:solidFill>
                  <a:srgbClr val="44546A"/>
                </a:solidFill>
                <a:ea typeface="나눔고딕" panose="020D0604000000000000" pitchFamily="50" charset="-127"/>
              </a:rPr>
              <a:t>Extraction of human emotion through image processing.</a:t>
            </a:r>
          </a:p>
          <a:p>
            <a:pPr marL="742950" lvl="1" indent="-285750">
              <a:lnSpc>
                <a:spcPct val="150000"/>
              </a:lnSpc>
              <a:buFont typeface="Verdana" panose="020B0604030504040204" pitchFamily="34" charset="0"/>
              <a:buChar char="-"/>
              <a:defRPr/>
            </a:pPr>
            <a:r>
              <a:rPr lang="en-IN" altLang="ko-KR" sz="1400" b="1" spc="-100" dirty="0">
                <a:solidFill>
                  <a:srgbClr val="44546A"/>
                </a:solidFill>
                <a:ea typeface="나눔고딕" panose="020D0604000000000000" pitchFamily="50" charset="-127"/>
              </a:rPr>
              <a:t>The emotion is displayed on the avatar by linking the HMD and the display.</a:t>
            </a:r>
          </a:p>
          <a:p>
            <a:pPr marL="742950" lvl="1" indent="-285750">
              <a:lnSpc>
                <a:spcPct val="150000"/>
              </a:lnSpc>
              <a:buFont typeface="Verdana" panose="020B0604030504040204" pitchFamily="34" charset="0"/>
              <a:buChar char="-"/>
              <a:defRPr/>
            </a:pPr>
            <a:r>
              <a:rPr lang="en-IN" altLang="ko-KR" sz="1400" b="1" spc="-100" dirty="0">
                <a:solidFill>
                  <a:srgbClr val="44546A"/>
                </a:solidFill>
                <a:ea typeface="나눔고딕" panose="020D0604000000000000" pitchFamily="50" charset="-127"/>
              </a:rPr>
              <a:t>Provides application technology that is linked with avatar and VR content.</a:t>
            </a:r>
          </a:p>
        </p:txBody>
      </p:sp>
      <p:sp>
        <p:nvSpPr>
          <p:cNvPr id="21" name="TextBox 53"/>
          <p:cNvSpPr txBox="1">
            <a:spLocks noChangeArrowheads="1"/>
          </p:cNvSpPr>
          <p:nvPr/>
        </p:nvSpPr>
        <p:spPr bwMode="auto">
          <a:xfrm>
            <a:off x="2635788" y="5522278"/>
            <a:ext cx="3133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400" b="1" dirty="0">
                <a:cs typeface="Times New Roman" panose="02020603050405020304" pitchFamily="18" charset="0"/>
              </a:rPr>
              <a:t>&lt;  </a:t>
            </a:r>
            <a:r>
              <a:rPr lang="en-US" altLang="ko-KR" sz="1400" b="1" dirty="0">
                <a:cs typeface="Times New Roman" panose="02020603050405020304" pitchFamily="18" charset="0"/>
              </a:rPr>
              <a:t>Facial Scanning System Concept </a:t>
            </a:r>
            <a:r>
              <a:rPr kumimoji="0" lang="en-US" altLang="ko-KR" sz="1400" b="1" dirty="0">
                <a:cs typeface="Times New Roman" panose="02020603050405020304" pitchFamily="18" charset="0"/>
              </a:rPr>
              <a:t>&gt;  </a:t>
            </a:r>
          </a:p>
        </p:txBody>
      </p:sp>
      <p:grpSp>
        <p:nvGrpSpPr>
          <p:cNvPr id="22" name="그룹 135"/>
          <p:cNvGrpSpPr/>
          <p:nvPr/>
        </p:nvGrpSpPr>
        <p:grpSpPr>
          <a:xfrm>
            <a:off x="2313984" y="1821482"/>
            <a:ext cx="3942197" cy="1270896"/>
            <a:chOff x="457200" y="2203139"/>
            <a:chExt cx="3258014" cy="1050327"/>
          </a:xfrm>
        </p:grpSpPr>
        <p:grpSp>
          <p:nvGrpSpPr>
            <p:cNvPr id="23" name="그룹 4"/>
            <p:cNvGrpSpPr/>
            <p:nvPr/>
          </p:nvGrpSpPr>
          <p:grpSpPr>
            <a:xfrm>
              <a:off x="2777496" y="2458232"/>
              <a:ext cx="937718" cy="478426"/>
              <a:chOff x="2074405" y="2496033"/>
              <a:chExt cx="937718" cy="478426"/>
            </a:xfrm>
          </p:grpSpPr>
          <p:pic>
            <p:nvPicPr>
              <p:cNvPr id="33" name="Picture 2" descr="ê´ë ¨ ì´ë¯¸ì§"/>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5667" r="90000">
                            <a14:foregroundMark x1="13167" y1="68250" x2="8833" y2="67500"/>
                            <a14:foregroundMark x1="9667" y1="66750" x2="11833" y2="37500"/>
                            <a14:foregroundMark x1="12333" y1="37250" x2="15833" y2="34500"/>
                            <a14:foregroundMark x1="16167" y1="34750" x2="41333" y2="31000"/>
                            <a14:foregroundMark x1="17667" y1="33750" x2="36833" y2="30500"/>
                            <a14:foregroundMark x1="71333" y1="72000" x2="58833" y2="77750"/>
                            <a14:foregroundMark x1="47500" y1="76250" x2="58667" y2="76750"/>
                            <a14:backgroundMark x1="71500" y1="87000" x2="88333" y2="54000"/>
                            <a14:backgroundMark x1="39167" y1="23000" x2="63667" y2="26750"/>
                            <a14:backgroundMark x1="56500" y1="27750" x2="73000" y2="43250"/>
                            <a14:backgroundMark x1="52000" y1="33750" x2="55000" y2="36000"/>
                            <a14:backgroundMark x1="61500" y1="82750" x2="71833" y2="77500"/>
                            <a14:backgroundMark x1="59833" y1="79250" x2="66500" y2="78750"/>
                            <a14:backgroundMark x1="56833" y1="79500" x2="59500" y2="78750"/>
                            <a14:backgroundMark x1="56833" y1="78750" x2="58000" y2="78750"/>
                          </a14:backgroundRemoval>
                        </a14:imgEffect>
                      </a14:imgLayer>
                    </a14:imgProps>
                  </a:ext>
                  <a:ext uri="{28A0092B-C50C-407E-A947-70E740481C1C}">
                    <a14:useLocalDpi xmlns:a14="http://schemas.microsoft.com/office/drawing/2010/main" val="0"/>
                  </a:ext>
                </a:extLst>
              </a:blip>
              <a:srcRect l="9333" t="28000" r="25333" b="22000"/>
              <a:stretch/>
            </p:blipFill>
            <p:spPr bwMode="auto">
              <a:xfrm rot="21335408">
                <a:off x="2074405" y="2496033"/>
                <a:ext cx="937718" cy="478426"/>
              </a:xfrm>
              <a:prstGeom prst="rect">
                <a:avLst/>
              </a:prstGeom>
              <a:noFill/>
              <a:extLst>
                <a:ext uri="{909E8E84-426E-40DD-AFC4-6F175D3DCCD1}">
                  <a14:hiddenFill xmlns:a14="http://schemas.microsoft.com/office/drawing/2010/main">
                    <a:solidFill>
                      <a:srgbClr val="FFFFFF"/>
                    </a:solidFill>
                  </a14:hiddenFill>
                </a:ext>
              </a:extLst>
            </p:spPr>
          </p:pic>
          <p:sp>
            <p:nvSpPr>
              <p:cNvPr id="34" name="타원 3"/>
              <p:cNvSpPr/>
              <p:nvPr/>
            </p:nvSpPr>
            <p:spPr>
              <a:xfrm>
                <a:off x="2384459" y="2890747"/>
                <a:ext cx="82365" cy="82365"/>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24" name="직선 화살표 연결선 9"/>
            <p:cNvCxnSpPr/>
            <p:nvPr/>
          </p:nvCxnSpPr>
          <p:spPr>
            <a:xfrm>
              <a:off x="837932" y="2725727"/>
              <a:ext cx="553410" cy="257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그룹 51"/>
            <p:cNvGrpSpPr/>
            <p:nvPr/>
          </p:nvGrpSpPr>
          <p:grpSpPr>
            <a:xfrm>
              <a:off x="457200" y="2297314"/>
              <a:ext cx="574388" cy="837531"/>
              <a:chOff x="949614" y="2320988"/>
              <a:chExt cx="574388" cy="837531"/>
            </a:xfrm>
          </p:grpSpPr>
          <p:pic>
            <p:nvPicPr>
              <p:cNvPr id="31" name="Picture 6" descr="ê´ë ¨ ì´ë¯¸ì§"/>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0000" l="10000" r="90000">
                            <a14:foregroundMark x1="44800" y1="2759" x2="59000" y2="3793"/>
                            <a14:foregroundMark x1="27200" y1="16552" x2="71200" y2="23448"/>
                            <a14:foregroundMark x1="25200" y1="37931" x2="22000" y2="15172"/>
                            <a14:foregroundMark x1="22200" y1="13793" x2="38200" y2="4483"/>
                            <a14:foregroundMark x1="22800" y1="12414" x2="29400" y2="6897"/>
                            <a14:foregroundMark x1="29400" y1="6897" x2="42800" y2="3448"/>
                            <a14:foregroundMark x1="59800" y1="3793" x2="69800" y2="6897"/>
                            <a14:foregroundMark x1="72400" y1="7586" x2="75600" y2="8621"/>
                            <a14:foregroundMark x1="71000" y1="7931" x2="76600" y2="12759"/>
                            <a14:foregroundMark x1="70800" y1="7241" x2="72400" y2="7241"/>
                            <a14:foregroundMark x1="75600" y1="10690" x2="79200" y2="19310"/>
                            <a14:foregroundMark x1="78200" y1="20345" x2="75400" y2="36207"/>
                            <a14:foregroundMark x1="74600" y1="10000" x2="79400" y2="13448"/>
                            <a14:foregroundMark x1="28200" y1="69310" x2="71800" y2="65862"/>
                            <a14:foregroundMark x1="65200" y1="56207" x2="33200" y2="58966"/>
                            <a14:foregroundMark x1="40600" y1="44828" x2="60400" y2="51034"/>
                            <a14:foregroundMark x1="72200" y1="64483" x2="71000" y2="70000"/>
                            <a14:foregroundMark x1="68800" y1="66207" x2="72400" y2="67586"/>
                            <a14:foregroundMark x1="73200" y1="67586" x2="73600" y2="70345"/>
                            <a14:foregroundMark x1="68400" y1="68621" x2="73000" y2="66207"/>
                            <a14:foregroundMark x1="73000" y1="66207" x2="69600" y2="69655"/>
                            <a14:foregroundMark x1="68400" y1="66207" x2="68000" y2="66897"/>
                            <a14:foregroundMark x1="74000" y1="67931" x2="74200" y2="66552"/>
                            <a14:foregroundMark x1="74400" y1="65862" x2="74400" y2="65862"/>
                            <a14:foregroundMark x1="74200" y1="43448" x2="74200" y2="46207"/>
                            <a14:foregroundMark x1="74000" y1="48621" x2="74000" y2="48276"/>
                            <a14:foregroundMark x1="23200" y1="23103" x2="21600" y2="17931"/>
                            <a14:foregroundMark x1="23200" y1="25862" x2="21600" y2="17586"/>
                            <a14:foregroundMark x1="22000" y1="15517" x2="21200" y2="16207"/>
                            <a14:foregroundMark x1="21200" y1="17586" x2="22000" y2="15862"/>
                            <a14:foregroundMark x1="27200" y1="66897" x2="26400" y2="68621"/>
                            <a14:foregroundMark x1="26200" y1="65172" x2="25800" y2="66897"/>
                            <a14:foregroundMark x1="25800" y1="55862" x2="27800" y2="41034"/>
                            <a14:backgroundMark x1="24400" y1="40000" x2="22800" y2="81724"/>
                            <a14:backgroundMark x1="76800" y1="37241" x2="74200" y2="95172"/>
                            <a14:backgroundMark x1="79400" y1="48966" x2="78800" y2="41379"/>
                          </a14:backgroundRemoval>
                        </a14:imgEffect>
                      </a14:imgLayer>
                    </a14:imgProps>
                  </a:ext>
                  <a:ext uri="{28A0092B-C50C-407E-A947-70E740481C1C}">
                    <a14:useLocalDpi xmlns:a14="http://schemas.microsoft.com/office/drawing/2010/main" val="0"/>
                  </a:ext>
                </a:extLst>
              </a:blip>
              <a:srcRect l="20800" r="20000" b="30000"/>
              <a:stretch/>
            </p:blipFill>
            <p:spPr bwMode="auto">
              <a:xfrm rot="16200000">
                <a:off x="818042" y="2452560"/>
                <a:ext cx="837531" cy="574388"/>
              </a:xfrm>
              <a:prstGeom prst="rect">
                <a:avLst/>
              </a:prstGeom>
              <a:noFill/>
              <a:extLst>
                <a:ext uri="{909E8E84-426E-40DD-AFC4-6F175D3DCCD1}">
                  <a14:hiddenFill xmlns:a14="http://schemas.microsoft.com/office/drawing/2010/main">
                    <a:solidFill>
                      <a:srgbClr val="FFFFFF"/>
                    </a:solidFill>
                  </a14:hiddenFill>
                </a:ext>
              </a:extLst>
            </p:spPr>
          </p:pic>
          <p:sp>
            <p:nvSpPr>
              <p:cNvPr id="32" name="타원 59"/>
              <p:cNvSpPr/>
              <p:nvPr/>
            </p:nvSpPr>
            <p:spPr>
              <a:xfrm>
                <a:off x="1236807" y="2708218"/>
                <a:ext cx="82365" cy="82365"/>
              </a:xfrm>
              <a:prstGeom prst="ellips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26" name="꺾인 연결선 17"/>
            <p:cNvCxnSpPr>
              <a:stCxn id="34" idx="0"/>
              <a:endCxn id="28" idx="3"/>
            </p:cNvCxnSpPr>
            <p:nvPr/>
          </p:nvCxnSpPr>
          <p:spPr>
            <a:xfrm rot="16200000" flipV="1">
              <a:off x="2725645" y="2449858"/>
              <a:ext cx="124643" cy="681534"/>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27" name="그룹 64"/>
            <p:cNvGrpSpPr/>
            <p:nvPr/>
          </p:nvGrpSpPr>
          <p:grpSpPr>
            <a:xfrm>
              <a:off x="1415279" y="2203139"/>
              <a:ext cx="1031920" cy="1050327"/>
              <a:chOff x="1504826" y="2294283"/>
              <a:chExt cx="852826" cy="868039"/>
            </a:xfrm>
          </p:grpSpPr>
          <p:sp>
            <p:nvSpPr>
              <p:cNvPr id="28" name="모서리가 둥근 직사각형 5"/>
              <p:cNvSpPr/>
              <p:nvPr/>
            </p:nvSpPr>
            <p:spPr>
              <a:xfrm>
                <a:off x="1504826" y="2294283"/>
                <a:ext cx="852826" cy="868039"/>
              </a:xfrm>
              <a:prstGeom prst="roundRect">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29" name="Picture 10" descr="3D Sensing cameraì ëí ì´ë¯¸ì§ ê²ìê²°ê³¼"/>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backgroundMark x1="34462" y1="60952" x2="56615" y2="65000"/>
                          </a14:backgroundRemoval>
                        </a14:imgEffect>
                      </a14:imgLayer>
                    </a14:imgProps>
                  </a:ext>
                  <a:ext uri="{28A0092B-C50C-407E-A947-70E740481C1C}">
                    <a14:useLocalDpi xmlns:a14="http://schemas.microsoft.com/office/drawing/2010/main" val="0"/>
                  </a:ext>
                </a:extLst>
              </a:blip>
              <a:srcRect l="33230" t="17611" r="33539" b="38579"/>
              <a:stretch/>
            </p:blipFill>
            <p:spPr bwMode="auto">
              <a:xfrm>
                <a:off x="1629697" y="2334094"/>
                <a:ext cx="590385" cy="50292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53"/>
              <p:cNvSpPr txBox="1">
                <a:spLocks noChangeArrowheads="1"/>
              </p:cNvSpPr>
              <p:nvPr/>
            </p:nvSpPr>
            <p:spPr bwMode="auto">
              <a:xfrm>
                <a:off x="1549789" y="2838022"/>
                <a:ext cx="75019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1100" b="1" dirty="0">
                    <a:cs typeface="Times New Roman" panose="02020603050405020304" pitchFamily="18" charset="0"/>
                  </a:rPr>
                  <a:t>3D Sensing Camer</a:t>
                </a:r>
                <a:r>
                  <a:rPr lang="en-US" altLang="ko-KR" sz="1200" b="1" dirty="0">
                    <a:cs typeface="Times New Roman" panose="02020603050405020304" pitchFamily="18" charset="0"/>
                  </a:rPr>
                  <a:t>a </a:t>
                </a:r>
                <a:endParaRPr kumimoji="0" lang="en-US" altLang="ko-KR" sz="1200" b="1" dirty="0">
                  <a:cs typeface="Times New Roman" panose="02020603050405020304" pitchFamily="18" charset="0"/>
                </a:endParaRPr>
              </a:p>
            </p:txBody>
          </p:sp>
        </p:grpSp>
      </p:grpSp>
      <p:sp>
        <p:nvSpPr>
          <p:cNvPr id="35" name="TextBox 53"/>
          <p:cNvSpPr txBox="1">
            <a:spLocks noChangeArrowheads="1"/>
          </p:cNvSpPr>
          <p:nvPr/>
        </p:nvSpPr>
        <p:spPr bwMode="auto">
          <a:xfrm>
            <a:off x="4257682" y="3546346"/>
            <a:ext cx="22836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1100" b="1" dirty="0">
                <a:cs typeface="Times New Roman" panose="02020603050405020304" pitchFamily="18" charset="0"/>
              </a:rPr>
              <a:t>3D Avatar &amp; VR Contents Mixing </a:t>
            </a:r>
            <a:endParaRPr kumimoji="0" lang="en-US" altLang="ko-KR" sz="1200" b="1" dirty="0">
              <a:cs typeface="Times New Roman" panose="02020603050405020304" pitchFamily="18" charset="0"/>
            </a:endParaRPr>
          </a:p>
        </p:txBody>
      </p:sp>
      <p:grpSp>
        <p:nvGrpSpPr>
          <p:cNvPr id="36" name="그룹 146"/>
          <p:cNvGrpSpPr/>
          <p:nvPr/>
        </p:nvGrpSpPr>
        <p:grpSpPr>
          <a:xfrm>
            <a:off x="4478129" y="3837202"/>
            <a:ext cx="1863324" cy="1234766"/>
            <a:chOff x="2905840" y="4346787"/>
            <a:chExt cx="2224193" cy="1451309"/>
          </a:xfrm>
        </p:grpSpPr>
        <p:pic>
          <p:nvPicPr>
            <p:cNvPr id="46" name="Picture 4" descr="관련 이미지"/>
            <p:cNvPicPr>
              <a:picLocks noChangeAspect="1" noChangeArrowheads="1"/>
            </p:cNvPicPr>
            <p:nvPr/>
          </p:nvPicPr>
          <p:blipFill rotWithShape="1">
            <a:blip r:embed="rId8">
              <a:extLst>
                <a:ext uri="{28A0092B-C50C-407E-A947-70E740481C1C}">
                  <a14:useLocalDpi xmlns:a14="http://schemas.microsoft.com/office/drawing/2010/main" val="0"/>
                </a:ext>
              </a:extLst>
            </a:blip>
            <a:srcRect l="9520" t="24693" r="8560" b="24107"/>
            <a:stretch/>
          </p:blipFill>
          <p:spPr bwMode="auto">
            <a:xfrm>
              <a:off x="2905840" y="4346787"/>
              <a:ext cx="2224193" cy="1451309"/>
            </a:xfrm>
            <a:prstGeom prst="rect">
              <a:avLst/>
            </a:prstGeom>
            <a:noFill/>
            <a:extLst>
              <a:ext uri="{909E8E84-426E-40DD-AFC4-6F175D3DCCD1}">
                <a14:hiddenFill xmlns:a14="http://schemas.microsoft.com/office/drawing/2010/main">
                  <a:solidFill>
                    <a:srgbClr val="FFFFFF"/>
                  </a:solidFill>
                </a14:hiddenFill>
              </a:ext>
            </a:extLst>
          </p:spPr>
        </p:pic>
        <p:sp>
          <p:nvSpPr>
            <p:cNvPr id="47" name="직사각형 98"/>
            <p:cNvSpPr/>
            <p:nvPr/>
          </p:nvSpPr>
          <p:spPr>
            <a:xfrm>
              <a:off x="2962707" y="4418068"/>
              <a:ext cx="208503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8" name="왼쪽/오른쪽 화살표 152"/>
          <p:cNvSpPr/>
          <p:nvPr/>
        </p:nvSpPr>
        <p:spPr>
          <a:xfrm>
            <a:off x="3975221" y="4075394"/>
            <a:ext cx="454905" cy="209368"/>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TextBox 53"/>
          <p:cNvSpPr txBox="1">
            <a:spLocks noChangeArrowheads="1"/>
          </p:cNvSpPr>
          <p:nvPr/>
        </p:nvSpPr>
        <p:spPr bwMode="auto">
          <a:xfrm>
            <a:off x="5088140" y="5077118"/>
            <a:ext cx="6460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1000" b="1" dirty="0">
                <a:cs typeface="Times New Roman" panose="02020603050405020304" pitchFamily="18" charset="0"/>
              </a:rPr>
              <a:t>Display </a:t>
            </a:r>
            <a:endParaRPr kumimoji="0" lang="en-US" altLang="ko-KR" sz="1050" b="1" dirty="0">
              <a:cs typeface="Times New Roman" panose="02020603050405020304" pitchFamily="18" charset="0"/>
            </a:endParaRPr>
          </a:p>
        </p:txBody>
      </p:sp>
      <p:pic>
        <p:nvPicPr>
          <p:cNvPr id="50" name="Picture 16" descr="ì¼êµ´ ì¸¡ë©´ ì¤ë£¨ì£ì ëí ì´ë¯¸ì§ ê²ìê²°ê³¼"/>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5373" t="6297" r="18003" b="16592"/>
          <a:stretch/>
        </p:blipFill>
        <p:spPr bwMode="auto">
          <a:xfrm flipH="1">
            <a:off x="1966162" y="3898502"/>
            <a:ext cx="880721" cy="1100902"/>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그룹 167"/>
          <p:cNvGrpSpPr/>
          <p:nvPr/>
        </p:nvGrpSpPr>
        <p:grpSpPr>
          <a:xfrm>
            <a:off x="2387351" y="3794468"/>
            <a:ext cx="1874624" cy="1099797"/>
            <a:chOff x="1951289" y="3445665"/>
            <a:chExt cx="1874624" cy="1099797"/>
          </a:xfrm>
        </p:grpSpPr>
        <p:pic>
          <p:nvPicPr>
            <p:cNvPr id="52" name="Picture 22" descr="ê´ë ¨ ì´ë¯¸ì§"/>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28173" b="95431" l="34286" r="90000">
                          <a14:foregroundMark x1="40857" y1="54569" x2="56571" y2="67513"/>
                          <a14:foregroundMark x1="67286" y1="38832" x2="46000" y2="45178"/>
                          <a14:foregroundMark x1="67857" y1="38832" x2="69143" y2="37563"/>
                          <a14:foregroundMark x1="66143" y1="37817" x2="68143" y2="37310"/>
                          <a14:foregroundMark x1="67714" y1="36802" x2="68714" y2="37056"/>
                          <a14:foregroundMark x1="69571" y1="37056" x2="78286" y2="38579"/>
                          <a14:foregroundMark x1="78429" y1="39086" x2="86429" y2="41878"/>
                          <a14:foregroundMark x1="86571" y1="41878" x2="87429" y2="43147"/>
                          <a14:foregroundMark x1="87429" y1="42893" x2="88286" y2="45431"/>
                          <a14:foregroundMark x1="88286" y1="45431" x2="88714" y2="50508"/>
                          <a14:foregroundMark x1="88571" y1="46447" x2="89714" y2="53553"/>
                          <a14:foregroundMark x1="85286" y1="88579" x2="88143" y2="87310"/>
                          <a14:foregroundMark x1="87857" y1="87310" x2="88857" y2="82234"/>
                          <a14:foregroundMark x1="88857" y1="84264" x2="89714" y2="76142"/>
                          <a14:foregroundMark x1="89143" y1="52792" x2="90000" y2="56853"/>
                          <a14:foregroundMark x1="48429" y1="88325" x2="62571" y2="91878"/>
                          <a14:backgroundMark x1="40857" y1="38832" x2="45857" y2="32487"/>
                          <a14:backgroundMark x1="60143" y1="33756" x2="55286" y2="37310"/>
                          <a14:backgroundMark x1="39571" y1="88325" x2="57429" y2="91624"/>
                        </a14:backgroundRemoval>
                      </a14:imgEffect>
                    </a14:imgLayer>
                  </a14:imgProps>
                </a:ext>
                <a:ext uri="{28A0092B-C50C-407E-A947-70E740481C1C}">
                  <a14:useLocalDpi xmlns:a14="http://schemas.microsoft.com/office/drawing/2010/main" val="0"/>
                </a:ext>
              </a:extLst>
            </a:blip>
            <a:srcRect l="34239" t="35744" r="9761" b="5373"/>
            <a:stretch/>
          </p:blipFill>
          <p:spPr bwMode="auto">
            <a:xfrm>
              <a:off x="2503150" y="3577539"/>
              <a:ext cx="983226" cy="58191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3"/>
            <p:cNvSpPr txBox="1">
              <a:spLocks noChangeArrowheads="1"/>
            </p:cNvSpPr>
            <p:nvPr/>
          </p:nvSpPr>
          <p:spPr bwMode="auto">
            <a:xfrm>
              <a:off x="3262278" y="4134980"/>
              <a:ext cx="5636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900" b="1" dirty="0">
                  <a:cs typeface="Times New Roman" panose="02020603050405020304" pitchFamily="18" charset="0"/>
                </a:rPr>
                <a:t>HMD</a:t>
              </a:r>
              <a:endParaRPr kumimoji="0" lang="en-US" altLang="ko-KR" sz="1000" b="1" dirty="0">
                <a:cs typeface="Times New Roman" panose="02020603050405020304" pitchFamily="18" charset="0"/>
              </a:endParaRPr>
            </a:p>
          </p:txBody>
        </p:sp>
        <p:cxnSp>
          <p:nvCxnSpPr>
            <p:cNvPr id="54" name="직선 화살표 연결선 170"/>
            <p:cNvCxnSpPr>
              <a:stCxn id="60" idx="3"/>
            </p:cNvCxnSpPr>
            <p:nvPr/>
          </p:nvCxnSpPr>
          <p:spPr>
            <a:xfrm flipH="1">
              <a:off x="2153610" y="4239161"/>
              <a:ext cx="756678" cy="306301"/>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171"/>
            <p:cNvCxnSpPr>
              <a:stCxn id="61" idx="1"/>
            </p:cNvCxnSpPr>
            <p:nvPr/>
          </p:nvCxnSpPr>
          <p:spPr>
            <a:xfrm flipH="1" flipV="1">
              <a:off x="2090527" y="4045882"/>
              <a:ext cx="825319" cy="59277"/>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172"/>
            <p:cNvCxnSpPr>
              <a:stCxn id="70" idx="1"/>
            </p:cNvCxnSpPr>
            <p:nvPr/>
          </p:nvCxnSpPr>
          <p:spPr>
            <a:xfrm flipH="1">
              <a:off x="1951289" y="3615688"/>
              <a:ext cx="950964" cy="51562"/>
            </a:xfrm>
            <a:prstGeom prst="straightConnector1">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7" name="그룹 173"/>
            <p:cNvGrpSpPr/>
            <p:nvPr/>
          </p:nvGrpSpPr>
          <p:grpSpPr>
            <a:xfrm>
              <a:off x="2844533" y="3445665"/>
              <a:ext cx="356187" cy="356187"/>
              <a:chOff x="2493968" y="4043600"/>
              <a:chExt cx="356187" cy="356187"/>
            </a:xfrm>
          </p:grpSpPr>
          <p:sp>
            <p:nvSpPr>
              <p:cNvPr id="69" name="타원 178"/>
              <p:cNvSpPr/>
              <p:nvPr/>
            </p:nvSpPr>
            <p:spPr>
              <a:xfrm>
                <a:off x="2493968" y="4043600"/>
                <a:ext cx="356187" cy="35618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0" name="Picture 10" descr="3D Sensing cameraì ëí ì´ë¯¸ì§ ê²ìê²°ê³¼"/>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backgroundMark x1="34462" y1="60952" x2="56615" y2="65000"/>
                          </a14:backgroundRemoval>
                        </a14:imgEffect>
                      </a14:imgLayer>
                    </a14:imgProps>
                  </a:ext>
                  <a:ext uri="{28A0092B-C50C-407E-A947-70E740481C1C}">
                    <a14:useLocalDpi xmlns:a14="http://schemas.microsoft.com/office/drawing/2010/main" val="0"/>
                  </a:ext>
                </a:extLst>
              </a:blip>
              <a:srcRect l="33230" t="17611" r="33539" b="38579"/>
              <a:stretch/>
            </p:blipFill>
            <p:spPr bwMode="auto">
              <a:xfrm>
                <a:off x="2551688" y="4106980"/>
                <a:ext cx="250381" cy="213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그룹 174"/>
            <p:cNvGrpSpPr/>
            <p:nvPr/>
          </p:nvGrpSpPr>
          <p:grpSpPr>
            <a:xfrm>
              <a:off x="2858126" y="3935136"/>
              <a:ext cx="356187" cy="356187"/>
              <a:chOff x="2493968" y="4043600"/>
              <a:chExt cx="356187" cy="356187"/>
            </a:xfrm>
          </p:grpSpPr>
          <p:sp>
            <p:nvSpPr>
              <p:cNvPr id="60" name="타원 176"/>
              <p:cNvSpPr/>
              <p:nvPr/>
            </p:nvSpPr>
            <p:spPr>
              <a:xfrm>
                <a:off x="2493968" y="4043600"/>
                <a:ext cx="356187" cy="35618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1" name="Picture 10" descr="3D Sensing cameraì ëí ì´ë¯¸ì§ ê²ìê²°ê³¼"/>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backgroundMark x1="34462" y1="60952" x2="56615" y2="65000"/>
                          </a14:backgroundRemoval>
                        </a14:imgEffect>
                      </a14:imgLayer>
                    </a14:imgProps>
                  </a:ext>
                  <a:ext uri="{28A0092B-C50C-407E-A947-70E740481C1C}">
                    <a14:useLocalDpi xmlns:a14="http://schemas.microsoft.com/office/drawing/2010/main" val="0"/>
                  </a:ext>
                </a:extLst>
              </a:blip>
              <a:srcRect l="33230" t="17611" r="33539" b="38579"/>
              <a:stretch/>
            </p:blipFill>
            <p:spPr bwMode="auto">
              <a:xfrm>
                <a:off x="2551688" y="4106980"/>
                <a:ext cx="250381" cy="21328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9" name="직선 화살표 연결선 175"/>
            <p:cNvCxnSpPr>
              <a:stCxn id="69" idx="3"/>
            </p:cNvCxnSpPr>
            <p:nvPr/>
          </p:nvCxnSpPr>
          <p:spPr>
            <a:xfrm flipH="1">
              <a:off x="2090527" y="3749690"/>
              <a:ext cx="806168" cy="438175"/>
            </a:xfrm>
            <a:prstGeom prst="straightConnector1">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grpSp>
      <p:pic>
        <p:nvPicPr>
          <p:cNvPr id="71" name="Picture 4" descr="D:\! 회사양식\# PPT Template 02\ppt소스\★PNG모음★\화살표\na_h34.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6353284" flipV="1">
            <a:off x="1638383" y="3262247"/>
            <a:ext cx="916645" cy="304003"/>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53"/>
          <p:cNvSpPr txBox="1">
            <a:spLocks noChangeArrowheads="1"/>
          </p:cNvSpPr>
          <p:nvPr/>
        </p:nvSpPr>
        <p:spPr bwMode="auto">
          <a:xfrm>
            <a:off x="2206284" y="5076973"/>
            <a:ext cx="15234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1000" b="1" dirty="0">
                <a:cs typeface="Times New Roman" panose="02020603050405020304" pitchFamily="18" charset="0"/>
              </a:rPr>
              <a:t>Wearing Structure</a:t>
            </a:r>
            <a:endParaRPr kumimoji="0" lang="en-US" altLang="ko-KR" sz="1050" b="1" dirty="0">
              <a:cs typeface="Times New Roman" panose="02020603050405020304" pitchFamily="18" charset="0"/>
            </a:endParaRPr>
          </a:p>
        </p:txBody>
      </p:sp>
      <p:grpSp>
        <p:nvGrpSpPr>
          <p:cNvPr id="73" name="그룹 155"/>
          <p:cNvGrpSpPr/>
          <p:nvPr/>
        </p:nvGrpSpPr>
        <p:grpSpPr>
          <a:xfrm>
            <a:off x="4853516" y="3946119"/>
            <a:ext cx="1421403" cy="928552"/>
            <a:chOff x="3299160" y="4164654"/>
            <a:chExt cx="1421403" cy="928552"/>
          </a:xfrm>
        </p:grpSpPr>
        <p:sp>
          <p:nvSpPr>
            <p:cNvPr id="74" name="모서리가 둥근 직사각형 153"/>
            <p:cNvSpPr/>
            <p:nvPr/>
          </p:nvSpPr>
          <p:spPr>
            <a:xfrm>
              <a:off x="3299160" y="4164654"/>
              <a:ext cx="1364146" cy="928552"/>
            </a:xfrm>
            <a:prstGeom prst="round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TextBox 53"/>
            <p:cNvSpPr txBox="1">
              <a:spLocks noChangeArrowheads="1"/>
            </p:cNvSpPr>
            <p:nvPr/>
          </p:nvSpPr>
          <p:spPr bwMode="auto">
            <a:xfrm>
              <a:off x="4009860" y="4405041"/>
              <a:ext cx="7107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1000" b="1" dirty="0">
                  <a:cs typeface="Times New Roman" panose="02020603050405020304" pitchFamily="18" charset="0"/>
                </a:rPr>
                <a:t>VR </a:t>
              </a:r>
            </a:p>
            <a:p>
              <a:pPr marL="0" lvl="1" indent="0" algn="ctr" latinLnBrk="1">
                <a:buNone/>
              </a:pPr>
              <a:r>
                <a:rPr kumimoji="0" lang="en-US" altLang="ko-KR" sz="1000" b="1" dirty="0">
                  <a:cs typeface="Times New Roman" panose="02020603050405020304" pitchFamily="18" charset="0"/>
                </a:rPr>
                <a:t>Contents </a:t>
              </a:r>
              <a:endParaRPr kumimoji="0" lang="en-US" altLang="ko-KR" sz="1050" b="1" dirty="0">
                <a:cs typeface="Times New Roman" panose="02020603050405020304" pitchFamily="18" charset="0"/>
              </a:endParaRPr>
            </a:p>
          </p:txBody>
        </p:sp>
        <p:pic>
          <p:nvPicPr>
            <p:cNvPr id="76" name="Picture 14" descr="ìë°í ì¼ë¬ì¤í¸ì ëí ì´ë¯¸ì§ ê²ìê²°ê³¼"/>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7381" t="56157" r="54333" b="11190"/>
            <a:stretch/>
          </p:blipFill>
          <p:spPr bwMode="auto">
            <a:xfrm>
              <a:off x="3393748" y="4359032"/>
              <a:ext cx="441883" cy="552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그룹 192"/>
          <p:cNvGrpSpPr/>
          <p:nvPr/>
        </p:nvGrpSpPr>
        <p:grpSpPr>
          <a:xfrm>
            <a:off x="4582800" y="3956704"/>
            <a:ext cx="215483" cy="904123"/>
            <a:chOff x="-95213" y="5148712"/>
            <a:chExt cx="504308" cy="2115988"/>
          </a:xfrm>
        </p:grpSpPr>
        <p:pic>
          <p:nvPicPr>
            <p:cNvPr id="78" name="Picture 12" descr="ì¬ë ì¼êµ´ ê°ì  ì¤ë£¨ì£ì ëí ì´ë¯¸ì§ ê²ìê²°ê³¼"/>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54484" r="54648"/>
            <a:stretch/>
          </p:blipFill>
          <p:spPr bwMode="auto">
            <a:xfrm>
              <a:off x="-77925" y="6796173"/>
              <a:ext cx="487020" cy="468527"/>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2" descr="ì¬ë ì¼êµ´ ê°ì  ì¤ë£¨ì£ì ëí ì´ë¯¸ì§ ê²ìê²°ê³¼"/>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r="56727" b="58383"/>
            <a:stretch/>
          </p:blipFill>
          <p:spPr bwMode="auto">
            <a:xfrm>
              <a:off x="-73782" y="5148712"/>
              <a:ext cx="464681" cy="42839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ì¬ë ì¼êµ´ ê°ì  ì¤ë£¨ì£ì ëí ì´ë¯¸ì§ ê²ìê²°ê³¼"/>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60444" b="58383"/>
            <a:stretch/>
          </p:blipFill>
          <p:spPr bwMode="auto">
            <a:xfrm>
              <a:off x="-95213" y="5993667"/>
              <a:ext cx="424771" cy="428399"/>
            </a:xfrm>
            <a:prstGeom prst="rect">
              <a:avLst/>
            </a:prstGeom>
            <a:noFill/>
            <a:extLst>
              <a:ext uri="{909E8E84-426E-40DD-AFC4-6F175D3DCCD1}">
                <a14:hiddenFill xmlns:a14="http://schemas.microsoft.com/office/drawing/2010/main">
                  <a:solidFill>
                    <a:srgbClr val="FFFFFF"/>
                  </a:solidFill>
                </a14:hiddenFill>
              </a:ext>
            </a:extLst>
          </p:spPr>
        </p:pic>
      </p:grpSp>
      <p:sp>
        <p:nvSpPr>
          <p:cNvPr id="81" name="타원 154"/>
          <p:cNvSpPr/>
          <p:nvPr/>
        </p:nvSpPr>
        <p:spPr>
          <a:xfrm>
            <a:off x="4529620" y="4263206"/>
            <a:ext cx="285632" cy="28563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덧셈 기호 156"/>
          <p:cNvSpPr/>
          <p:nvPr/>
        </p:nvSpPr>
        <p:spPr>
          <a:xfrm>
            <a:off x="5385754" y="4229772"/>
            <a:ext cx="304025" cy="304025"/>
          </a:xfrm>
          <a:prstGeom prst="mathPlus">
            <a:avLst>
              <a:gd name="adj1" fmla="val 1951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9782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5D2496-36CE-4382-B9BB-565C60D3E185}"/>
              </a:ext>
            </a:extLst>
          </p:cNvPr>
          <p:cNvSpPr>
            <a:spLocks noGrp="1"/>
          </p:cNvSpPr>
          <p:nvPr>
            <p:ph type="title"/>
          </p:nvPr>
        </p:nvSpPr>
        <p:spPr/>
        <p:txBody>
          <a:bodyPr/>
          <a:lstStyle/>
          <a:p>
            <a:r>
              <a:rPr lang="en-US" altLang="ko-KR" dirty="0"/>
              <a:t>Conclusions</a:t>
            </a:r>
            <a:endParaRPr lang="ko-KR" altLang="en-US" dirty="0"/>
          </a:p>
        </p:txBody>
      </p:sp>
      <p:sp>
        <p:nvSpPr>
          <p:cNvPr id="4" name="TextBox 3">
            <a:extLst>
              <a:ext uri="{FF2B5EF4-FFF2-40B4-BE49-F238E27FC236}">
                <a16:creationId xmlns:a16="http://schemas.microsoft.com/office/drawing/2014/main" id="{CB873462-968B-470C-9ABC-E4220627B46F}"/>
              </a:ext>
            </a:extLst>
          </p:cNvPr>
          <p:cNvSpPr txBox="1"/>
          <p:nvPr/>
        </p:nvSpPr>
        <p:spPr>
          <a:xfrm>
            <a:off x="2322314" y="1586314"/>
            <a:ext cx="9359786" cy="424731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IN" altLang="ko-KR" b="1" spc="-100" dirty="0">
                <a:solidFill>
                  <a:schemeClr val="tx2"/>
                </a:solidFill>
                <a:ea typeface="나눔고딕" panose="020D0604000000000000" pitchFamily="50" charset="-127"/>
              </a:rPr>
              <a:t>Proposed the 3D Sensing Camera based Facial Scanning System for Interactive 3D VR Avatar Content Commercialization.</a:t>
            </a:r>
          </a:p>
          <a:p>
            <a:pPr marL="285750" indent="-285750" algn="just">
              <a:lnSpc>
                <a:spcPct val="150000"/>
              </a:lnSpc>
              <a:buFont typeface="Wingdings" panose="05000000000000000000" pitchFamily="2" charset="2"/>
              <a:buChar char="l"/>
            </a:pPr>
            <a:endParaRPr lang="en-IN" altLang="ko-KR" b="1" spc="-100" dirty="0">
              <a:solidFill>
                <a:schemeClr val="tx2"/>
              </a:solidFill>
              <a:ea typeface="나눔고딕" panose="020D0604000000000000" pitchFamily="50" charset="-127"/>
            </a:endParaRPr>
          </a:p>
          <a:p>
            <a:pPr marL="285750" indent="-285750" algn="just">
              <a:lnSpc>
                <a:spcPct val="150000"/>
              </a:lnSpc>
              <a:buFont typeface="Wingdings" panose="05000000000000000000" pitchFamily="2" charset="2"/>
              <a:buChar char="l"/>
            </a:pPr>
            <a:r>
              <a:rPr lang="en-IN" altLang="ko-KR" b="1" spc="-100" dirty="0">
                <a:solidFill>
                  <a:schemeClr val="tx2"/>
                </a:solidFill>
                <a:ea typeface="나눔고딕" panose="020D0604000000000000" pitchFamily="50" charset="-127"/>
              </a:rPr>
              <a:t>This technology is a technology for providing application services linked with VR contents by utilizing a 3D sensing camera attached to the HMD.</a:t>
            </a:r>
          </a:p>
          <a:p>
            <a:pPr marL="285750" indent="-285750" algn="just">
              <a:lnSpc>
                <a:spcPct val="150000"/>
              </a:lnSpc>
              <a:buFont typeface="Wingdings" panose="05000000000000000000" pitchFamily="2" charset="2"/>
              <a:buChar char="l"/>
            </a:pPr>
            <a:endParaRPr lang="en-IN" altLang="ko-KR" b="1" spc="-100" dirty="0">
              <a:solidFill>
                <a:schemeClr val="tx2"/>
              </a:solidFill>
              <a:ea typeface="나눔고딕" panose="020D0604000000000000" pitchFamily="50" charset="-127"/>
            </a:endParaRPr>
          </a:p>
          <a:p>
            <a:pPr marL="285750" indent="-285750" algn="just">
              <a:lnSpc>
                <a:spcPct val="150000"/>
              </a:lnSpc>
              <a:buFont typeface="Wingdings" panose="05000000000000000000" pitchFamily="2" charset="2"/>
              <a:buChar char="l"/>
            </a:pPr>
            <a:r>
              <a:rPr lang="en-IN" altLang="ko-KR" b="1" spc="-100" dirty="0">
                <a:solidFill>
                  <a:schemeClr val="tx2"/>
                </a:solidFill>
                <a:ea typeface="나눔고딕" panose="020D0604000000000000" pitchFamily="50" charset="-127"/>
              </a:rPr>
              <a:t>By attaching a 3D sensing camera, the avatar can be displayed by sensing the detailed emotion and shape of a person, so that it can be linked with the VR content. Also It can be applied to various technologies such as smart phone and telepresence along with display expression.</a:t>
            </a:r>
          </a:p>
        </p:txBody>
      </p:sp>
      <p:sp>
        <p:nvSpPr>
          <p:cNvPr id="5" name="바닥글 개체 틀 4">
            <a:extLst>
              <a:ext uri="{FF2B5EF4-FFF2-40B4-BE49-F238E27FC236}">
                <a16:creationId xmlns:a16="http://schemas.microsoft.com/office/drawing/2014/main" id="{FB15591C-AD21-4DCF-A8AE-4EDC470EB8E6}"/>
              </a:ext>
            </a:extLst>
          </p:cNvPr>
          <p:cNvSpPr>
            <a:spLocks noGrp="1"/>
          </p:cNvSpPr>
          <p:nvPr>
            <p:ph type="ftr" sz="quarter" idx="3"/>
          </p:nvPr>
        </p:nvSpPr>
        <p:spPr/>
        <p:txBody>
          <a:bodyPr/>
          <a:lstStyle/>
          <a:p>
            <a:r>
              <a:rPr lang="en-US" altLang="ko-KR" dirty="0"/>
              <a:t>21-18-0070-00-0000</a:t>
            </a:r>
            <a:endParaRPr lang="ko-KR" altLang="en-US" dirty="0"/>
          </a:p>
        </p:txBody>
      </p:sp>
      <p:sp>
        <p:nvSpPr>
          <p:cNvPr id="6" name="슬라이드 번호 개체 틀 5">
            <a:extLst>
              <a:ext uri="{FF2B5EF4-FFF2-40B4-BE49-F238E27FC236}">
                <a16:creationId xmlns:a16="http://schemas.microsoft.com/office/drawing/2014/main" id="{EB3960F3-B787-4C81-9C51-AC0135643F02}"/>
              </a:ext>
            </a:extLst>
          </p:cNvPr>
          <p:cNvSpPr>
            <a:spLocks noGrp="1"/>
          </p:cNvSpPr>
          <p:nvPr>
            <p:ph type="sldNum" sz="quarter" idx="4"/>
          </p:nvPr>
        </p:nvSpPr>
        <p:spPr/>
        <p:txBody>
          <a:bodyPr/>
          <a:lstStyle/>
          <a:p>
            <a:fld id="{7415E7A1-C024-4955-BFDD-BFFB64410B76}" type="slidenum">
              <a:rPr lang="ko-KR" altLang="en-US" smtClean="0"/>
              <a:pPr/>
              <a:t>5</a:t>
            </a:fld>
            <a:endParaRPr lang="ko-KR" altLang="en-US"/>
          </a:p>
        </p:txBody>
      </p:sp>
    </p:spTree>
    <p:extLst>
      <p:ext uri="{BB962C8B-B14F-4D97-AF65-F5344CB8AC3E}">
        <p14:creationId xmlns:p14="http://schemas.microsoft.com/office/powerpoint/2010/main" val="1036805120"/>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2844</TotalTime>
  <Words>790</Words>
  <Application>Microsoft Office PowerPoint</Application>
  <PresentationFormat>와이드스크린</PresentationFormat>
  <Paragraphs>66</Paragraphs>
  <Slides>6</Slides>
  <Notes>3</Notes>
  <HiddenSlides>0</HiddenSlides>
  <MMClips>0</MMClips>
  <ScaleCrop>false</ScaleCrop>
  <HeadingPairs>
    <vt:vector size="6" baseType="variant">
      <vt:variant>
        <vt:lpstr>사용한 글꼴</vt:lpstr>
      </vt:variant>
      <vt:variant>
        <vt:i4>11</vt:i4>
      </vt:variant>
      <vt:variant>
        <vt:lpstr>테마</vt:lpstr>
      </vt:variant>
      <vt:variant>
        <vt:i4>2</vt:i4>
      </vt:variant>
      <vt:variant>
        <vt:lpstr>슬라이드 제목</vt:lpstr>
      </vt:variant>
      <vt:variant>
        <vt:i4>6</vt:i4>
      </vt:variant>
    </vt:vector>
  </HeadingPairs>
  <TitlesOfParts>
    <vt:vector size="19" baseType="lpstr">
      <vt:lpstr>HY헤드라인M</vt:lpstr>
      <vt:lpstr>ＭＳ Ｐゴシック</vt:lpstr>
      <vt:lpstr>Rotis Sans Serif for Nokia</vt:lpstr>
      <vt:lpstr>나눔고딕</vt:lpstr>
      <vt:lpstr>맑은 고딕</vt:lpstr>
      <vt:lpstr>-윤명조340</vt:lpstr>
      <vt:lpstr>Arial</vt:lpstr>
      <vt:lpstr>Times</vt:lpstr>
      <vt:lpstr>Times New Roman</vt:lpstr>
      <vt:lpstr>Verdana</vt:lpstr>
      <vt:lpstr>Wingdings</vt:lpstr>
      <vt:lpstr>1_Office 테마</vt:lpstr>
      <vt:lpstr>blank presentation</vt:lpstr>
      <vt:lpstr>PowerPoint 프레젠테이션</vt:lpstr>
      <vt:lpstr>PowerPoint 프레젠테이션</vt:lpstr>
      <vt:lpstr>Table of Contents</vt:lpstr>
      <vt:lpstr>Need of Facial Scanning System in 3D Avatar </vt:lpstr>
      <vt:lpstr>3D Depth Camera in 3D Avatar Facial Scanning</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이민우</cp:lastModifiedBy>
  <cp:revision>217</cp:revision>
  <dcterms:created xsi:type="dcterms:W3CDTF">2017-08-15T12:18:13Z</dcterms:created>
  <dcterms:modified xsi:type="dcterms:W3CDTF">2018-11-14T03:50:54Z</dcterms:modified>
</cp:coreProperties>
</file>