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2"/>
  </p:notesMasterIdLst>
  <p:handoutMasterIdLst>
    <p:handoutMasterId r:id="rId23"/>
  </p:handoutMasterIdLst>
  <p:sldIdLst>
    <p:sldId id="413" r:id="rId2"/>
    <p:sldId id="505" r:id="rId3"/>
    <p:sldId id="484" r:id="rId4"/>
    <p:sldId id="432" r:id="rId5"/>
    <p:sldId id="400" r:id="rId6"/>
    <p:sldId id="401" r:id="rId7"/>
    <p:sldId id="501" r:id="rId8"/>
    <p:sldId id="508" r:id="rId9"/>
    <p:sldId id="403" r:id="rId10"/>
    <p:sldId id="404" r:id="rId11"/>
    <p:sldId id="405" r:id="rId12"/>
    <p:sldId id="406" r:id="rId13"/>
    <p:sldId id="408" r:id="rId14"/>
    <p:sldId id="482" r:id="rId15"/>
    <p:sldId id="409" r:id="rId16"/>
    <p:sldId id="410" r:id="rId17"/>
    <p:sldId id="411" r:id="rId18"/>
    <p:sldId id="506" r:id="rId19"/>
    <p:sldId id="507" r:id="rId20"/>
    <p:sldId id="49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FF99"/>
    <a:srgbClr val="66FF66"/>
    <a:srgbClr val="C0C0C0"/>
    <a:srgbClr val="00CC99"/>
    <a:srgbClr val="66CCFF"/>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9556" autoAdjust="0"/>
  </p:normalViewPr>
  <p:slideViewPr>
    <p:cSldViewPr>
      <p:cViewPr varScale="1">
        <p:scale>
          <a:sx n="69" d="100"/>
          <a:sy n="69" d="100"/>
        </p:scale>
        <p:origin x="1224" y="44"/>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4024"/>
    </p:cViewPr>
  </p:sorterViewPr>
  <p:notesViewPr>
    <p:cSldViewPr>
      <p:cViewPr varScale="1">
        <p:scale>
          <a:sx n="51" d="100"/>
          <a:sy n="51" d="100"/>
        </p:scale>
        <p:origin x="2680" y="6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11</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12</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14</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14</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15</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17</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1278192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36378094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970409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4000713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9</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10</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21-18-0066-00-Session#88-Opening_Plenary_Notes.ppt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ieee802.linespeed.io/"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Tutorials.shtm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950257"/>
            <a:ext cx="8638495" cy="5510756"/>
          </a:xfrm>
          <a:prstGeom prst="rect">
            <a:avLst/>
          </a:prstGeom>
        </p:spPr>
      </p:pic>
      <p:sp>
        <p:nvSpPr>
          <p:cNvPr id="16389" name="Rectangle 2"/>
          <p:cNvSpPr>
            <a:spLocks noGrp="1" noChangeArrowheads="1"/>
          </p:cNvSpPr>
          <p:nvPr>
            <p:ph type="ctrTitle"/>
          </p:nvPr>
        </p:nvSpPr>
        <p:spPr>
          <a:xfrm>
            <a:off x="685800" y="838994"/>
            <a:ext cx="8132990" cy="3657600"/>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88</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 </a:t>
            </a:r>
            <a:br>
              <a:rPr lang="en-US" b="1" dirty="0" smtClean="0">
                <a:solidFill>
                  <a:srgbClr val="FF0000"/>
                </a:solidFill>
                <a:latin typeface="Arial" charset="0"/>
              </a:rPr>
            </a:br>
            <a:r>
              <a:rPr lang="en-US" b="1" dirty="0" smtClean="0">
                <a:solidFill>
                  <a:srgbClr val="FF0000"/>
                </a:solidFill>
                <a:latin typeface="Arial" charset="0"/>
              </a:rPr>
              <a:t>Bangkok, Thailand</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Plenary, </a:t>
            </a:r>
            <a:r>
              <a:rPr lang="en-US" sz="3200" b="1" dirty="0" smtClean="0">
                <a:solidFill>
                  <a:srgbClr val="FF0000"/>
                </a:solidFill>
                <a:latin typeface="Arial" charset="0"/>
              </a:rPr>
              <a:t>Nove</a:t>
            </a:r>
            <a:r>
              <a:rPr lang="en-US" sz="3200" b="1" dirty="0" smtClean="0">
                <a:solidFill>
                  <a:srgbClr val="FF0000"/>
                </a:solidFill>
                <a:latin typeface="Arial" charset="0"/>
              </a:rPr>
              <a:t>mber</a:t>
            </a:r>
            <a:r>
              <a:rPr lang="en-US" sz="3200" b="1" dirty="0" smtClean="0">
                <a:solidFill>
                  <a:srgbClr val="FF0000"/>
                </a:solidFill>
                <a:latin typeface="Arial" charset="0"/>
              </a:rPr>
              <a:t>, 2018</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524000" y="4952603"/>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perspectalabs dot com</a:t>
            </a:r>
          </a:p>
        </p:txBody>
      </p:sp>
      <p:sp>
        <p:nvSpPr>
          <p:cNvPr id="7" name="Date Placeholder 3"/>
          <p:cNvSpPr txBox="1">
            <a:spLocks/>
          </p:cNvSpPr>
          <p:nvPr/>
        </p:nvSpPr>
        <p:spPr>
          <a:xfrm>
            <a:off x="717755" y="6475412"/>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Nov</a:t>
            </a:r>
            <a:r>
              <a:rPr lang="en-US" b="1" dirty="0" smtClean="0"/>
              <a:t>ember</a:t>
            </a:r>
            <a:r>
              <a:rPr lang="en-US" b="1" dirty="0" smtClean="0"/>
              <a:t>, </a:t>
            </a:r>
            <a:r>
              <a:rPr kumimoji="0" lang="en-US" sz="1200" b="1" i="0" u="none" strike="noStrike" kern="1200" cap="none" spc="0" normalizeH="0" baseline="0" noProof="0" dirty="0" smtClean="0">
                <a:ln>
                  <a:noFill/>
                </a:ln>
                <a:effectLst/>
                <a:uLnTx/>
                <a:uFillTx/>
              </a:rPr>
              <a:t>2018</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14</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4958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endParaRPr lang="en-US" sz="2400" dirty="0">
              <a:latin typeface="Arial" charset="0"/>
            </a:endParaRPr>
          </a:p>
          <a:p>
            <a:pPr marL="457200" lvl="1" indent="0">
              <a:lnSpc>
                <a:spcPct val="80000"/>
              </a:lnSpc>
              <a:buNone/>
            </a:pPr>
            <a:endParaRPr lang="en-US" sz="2400" dirty="0" smtClean="0">
              <a:latin typeface="Arial" charset="0"/>
            </a:endParaRPr>
          </a:p>
          <a:p>
            <a:pPr lvl="1">
              <a:lnSpc>
                <a:spcPct val="80000"/>
              </a:lnSpc>
            </a:pPr>
            <a:r>
              <a:rPr lang="en-US" sz="2400" dirty="0" smtClean="0">
                <a:latin typeface="Arial" charset="0"/>
              </a:rPr>
              <a:t>ISO/IEC/JTC1 SC6 DCOR ballot on IEEE-802.21-2017/Cor1  is approved with comments</a:t>
            </a:r>
          </a:p>
          <a:p>
            <a:pPr lvl="2">
              <a:lnSpc>
                <a:spcPct val="80000"/>
              </a:lnSpc>
            </a:pPr>
            <a:r>
              <a:rPr lang="en-US" sz="2000" dirty="0" smtClean="0">
                <a:latin typeface="Arial" charset="0"/>
              </a:rPr>
              <a:t>Response was sent on July 13, 2018 </a:t>
            </a:r>
          </a:p>
          <a:p>
            <a:pPr lvl="2">
              <a:lnSpc>
                <a:spcPct val="80000"/>
              </a:lnSpc>
            </a:pPr>
            <a:r>
              <a:rPr lang="en-US" sz="2000" dirty="0" smtClean="0">
                <a:latin typeface="Arial" charset="0"/>
              </a:rPr>
              <a:t>Waiting for Publication </a:t>
            </a:r>
          </a:p>
          <a:p>
            <a:pPr lvl="1">
              <a:lnSpc>
                <a:spcPct val="80000"/>
              </a:lnSpc>
            </a:pPr>
            <a:endParaRPr lang="en-US" sz="2400" dirty="0">
              <a:latin typeface="Arial" charset="0"/>
            </a:endParaRPr>
          </a:p>
          <a:p>
            <a:pPr lvl="1">
              <a:lnSpc>
                <a:spcPct val="80000"/>
              </a:lnSpc>
            </a:pPr>
            <a:r>
              <a:rPr lang="en-US" sz="2400" dirty="0" smtClean="0">
                <a:latin typeface="Arial" charset="0"/>
              </a:rPr>
              <a:t>Ongoing discussions in Interest Group on </a:t>
            </a:r>
            <a:r>
              <a:rPr lang="en-US" sz="2400" dirty="0">
                <a:latin typeface="Arial" charset="0"/>
              </a:rPr>
              <a:t>Network Enablers for Seamless HMD based VR Content Service</a:t>
            </a:r>
          </a:p>
          <a:p>
            <a:pPr marL="457200" lvl="1" indent="0">
              <a:lnSpc>
                <a:spcPct val="80000"/>
              </a:lnSpc>
              <a:buNone/>
            </a:pPr>
            <a:endParaRPr lang="en-US" sz="2400" dirty="0">
              <a:latin typeface="Arial" charset="0"/>
            </a:endParaRPr>
          </a:p>
          <a:p>
            <a:pPr lvl="1">
              <a:lnSpc>
                <a:spcPct val="80000"/>
              </a:lnSpc>
            </a:pPr>
            <a:endParaRPr lang="en-US" sz="2400" dirty="0" smtClean="0">
              <a:latin typeface="Arial" charset="0"/>
            </a:endParaRPr>
          </a:p>
          <a:p>
            <a:pPr lvl="1">
              <a:lnSpc>
                <a:spcPct val="80000"/>
              </a:lnSpc>
              <a:buNone/>
            </a:pPr>
            <a:endParaRPr lang="en-US" sz="2000" dirty="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3260826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November  Meeting</a:t>
            </a:r>
          </a:p>
        </p:txBody>
      </p:sp>
      <p:sp>
        <p:nvSpPr>
          <p:cNvPr id="34822" name="Rectangle 3"/>
          <p:cNvSpPr>
            <a:spLocks noGrp="1" noChangeArrowheads="1"/>
          </p:cNvSpPr>
          <p:nvPr>
            <p:ph type="body" idx="1"/>
          </p:nvPr>
        </p:nvSpPr>
        <p:spPr>
          <a:xfrm>
            <a:off x="533400" y="1676400"/>
            <a:ext cx="8305800" cy="3962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IG proposal for the formation of a Study Group </a:t>
            </a:r>
            <a:r>
              <a:rPr lang="en-US" sz="2800" dirty="0" smtClean="0">
                <a:latin typeface="Arial" charset="0"/>
              </a:rPr>
              <a:t>on </a:t>
            </a:r>
            <a:r>
              <a:rPr lang="en-US" sz="2800" dirty="0">
                <a:latin typeface="Arial" charset="0"/>
              </a:rPr>
              <a:t>Network Enablers for Seamless HMD based VR Content Service</a:t>
            </a:r>
            <a:endParaRPr lang="en-US" sz="2600" dirty="0" smtClean="0">
              <a:latin typeface="Arial" charset="0"/>
            </a:endParaRPr>
          </a:p>
          <a:p>
            <a:pPr>
              <a:lnSpc>
                <a:spcPct val="90000"/>
              </a:lnSpc>
            </a:pPr>
            <a:r>
              <a:rPr lang="en-US" sz="2600" dirty="0" smtClean="0">
                <a:latin typeface="Arial" charset="0"/>
              </a:rPr>
              <a:t>Discussion on network requirements w.r.t. to liaison from IEEE P3079</a:t>
            </a:r>
          </a:p>
          <a:p>
            <a:pPr>
              <a:lnSpc>
                <a:spcPct val="90000"/>
              </a:lnSpc>
            </a:pPr>
            <a:r>
              <a:rPr lang="en-US" sz="2600" dirty="0" smtClean="0">
                <a:latin typeface="Arial" charset="0"/>
              </a:rPr>
              <a:t>Next Steps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19</a:t>
            </a:fld>
            <a:endParaRPr lang="en-US" dirty="0"/>
          </a:p>
        </p:txBody>
      </p:sp>
    </p:spTree>
    <p:extLst>
      <p:ext uri="{BB962C8B-B14F-4D97-AF65-F5344CB8AC3E}">
        <p14:creationId xmlns:p14="http://schemas.microsoft.com/office/powerpoint/2010/main" val="3903554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87424" y="5261205"/>
            <a:ext cx="7242175"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a:t>  </a:t>
            </a:r>
            <a:r>
              <a:rPr lang="en-US" sz="1400" dirty="0" smtClean="0"/>
              <a:t> Apartment 7 (9</a:t>
            </a:r>
            <a:r>
              <a:rPr lang="en-US" sz="1400" baseline="30000" dirty="0" smtClean="0"/>
              <a:t>th</a:t>
            </a:r>
            <a:r>
              <a:rPr lang="en-US" sz="1400" dirty="0" smtClean="0"/>
              <a:t> Floor), </a:t>
            </a:r>
            <a:r>
              <a:rPr lang="en-US" sz="1400" dirty="0"/>
              <a:t>JTC1/SC6: Thai Boromphimarn 3 </a:t>
            </a:r>
            <a:r>
              <a:rPr lang="en-US" sz="1400" dirty="0" smtClean="0"/>
              <a:t>(3</a:t>
            </a:r>
            <a:r>
              <a:rPr lang="en-US" sz="1400" baseline="30000" dirty="0" smtClean="0"/>
              <a:t>rd</a:t>
            </a:r>
            <a:r>
              <a:rPr lang="en-US" sz="1400" dirty="0" smtClean="0"/>
              <a:t> Floor)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3900" y="5831788"/>
            <a:ext cx="73533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15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graphicFrame>
        <p:nvGraphicFramePr>
          <p:cNvPr id="4" name="Table 3"/>
          <p:cNvGraphicFramePr>
            <a:graphicFrameLocks noGrp="1"/>
          </p:cNvGraphicFramePr>
          <p:nvPr>
            <p:extLst/>
          </p:nvPr>
        </p:nvGraphicFramePr>
        <p:xfrm>
          <a:off x="838200" y="1758051"/>
          <a:ext cx="7543800" cy="3240348"/>
        </p:xfrm>
        <a:graphic>
          <a:graphicData uri="http://schemas.openxmlformats.org/drawingml/2006/table">
            <a:tbl>
              <a:tblPr firstRow="1" firstCol="1" bandRow="1">
                <a:tableStyleId>{5C22544A-7EE6-4342-B048-85BDC9FD1C3A}</a:tableStyleId>
              </a:tblPr>
              <a:tblGrid>
                <a:gridCol w="1150020">
                  <a:extLst>
                    <a:ext uri="{9D8B030D-6E8A-4147-A177-3AD203B41FA5}">
                      <a16:colId xmlns:a16="http://schemas.microsoft.com/office/drawing/2014/main" val="1859688048"/>
                    </a:ext>
                  </a:extLst>
                </a:gridCol>
                <a:gridCol w="2048090">
                  <a:extLst>
                    <a:ext uri="{9D8B030D-6E8A-4147-A177-3AD203B41FA5}">
                      <a16:colId xmlns:a16="http://schemas.microsoft.com/office/drawing/2014/main" val="2800187822"/>
                    </a:ext>
                  </a:extLst>
                </a:gridCol>
                <a:gridCol w="1316629">
                  <a:extLst>
                    <a:ext uri="{9D8B030D-6E8A-4147-A177-3AD203B41FA5}">
                      <a16:colId xmlns:a16="http://schemas.microsoft.com/office/drawing/2014/main" val="2371326345"/>
                    </a:ext>
                  </a:extLst>
                </a:gridCol>
                <a:gridCol w="1389776">
                  <a:extLst>
                    <a:ext uri="{9D8B030D-6E8A-4147-A177-3AD203B41FA5}">
                      <a16:colId xmlns:a16="http://schemas.microsoft.com/office/drawing/2014/main" val="668851815"/>
                    </a:ext>
                  </a:extLst>
                </a:gridCol>
                <a:gridCol w="1639285">
                  <a:extLst>
                    <a:ext uri="{9D8B030D-6E8A-4147-A177-3AD203B41FA5}">
                      <a16:colId xmlns:a16="http://schemas.microsoft.com/office/drawing/2014/main" val="2695224879"/>
                    </a:ext>
                  </a:extLst>
                </a:gridCol>
              </a:tblGrid>
              <a:tr h="675809">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Monday </a:t>
                      </a:r>
                    </a:p>
                    <a:p>
                      <a:pPr marL="0" marR="0">
                        <a:spcBef>
                          <a:spcPts val="0"/>
                        </a:spcBef>
                        <a:spcAft>
                          <a:spcPts val="0"/>
                        </a:spcAft>
                      </a:pPr>
                      <a:r>
                        <a:rPr lang="en-US" sz="1200" dirty="0">
                          <a:effectLst/>
                        </a:rPr>
                        <a:t>(Nov 12,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(Nov 13,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(Nov 14,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(Nov 15,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587038244"/>
                  </a:ext>
                </a:extLst>
              </a:tr>
              <a:tr h="612121">
                <a:tc>
                  <a:txBody>
                    <a:bodyPr/>
                    <a:lstStyle/>
                    <a:p>
                      <a:pPr marL="0" marR="0">
                        <a:spcBef>
                          <a:spcPts val="0"/>
                        </a:spcBef>
                        <a:spcAft>
                          <a:spcPts val="0"/>
                        </a:spcAft>
                      </a:pPr>
                      <a:r>
                        <a:rPr lang="en-US" sz="1200" dirty="0">
                          <a:effectLst/>
                        </a:rPr>
                        <a:t>AM-1 </a:t>
                      </a:r>
                    </a:p>
                    <a:p>
                      <a:pPr marL="0" marR="0">
                        <a:spcBef>
                          <a:spcPts val="0"/>
                        </a:spcBef>
                        <a:spcAft>
                          <a:spcPts val="0"/>
                        </a:spcAft>
                      </a:pPr>
                      <a:r>
                        <a:rPr lang="en-US" sz="1200" dirty="0">
                          <a:effectLst/>
                        </a:rPr>
                        <a:t>8:00-10:00a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IEEE 802  EC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2692938878"/>
                  </a:ext>
                </a:extLst>
              </a:tr>
              <a:tr h="440161">
                <a:tc>
                  <a:txBody>
                    <a:bodyPr/>
                    <a:lstStyle/>
                    <a:p>
                      <a:pPr marL="0" marR="0">
                        <a:spcBef>
                          <a:spcPts val="0"/>
                        </a:spcBef>
                        <a:spcAft>
                          <a:spcPts val="0"/>
                        </a:spcAft>
                      </a:pPr>
                      <a:r>
                        <a:rPr lang="en-US" sz="1200" dirty="0">
                          <a:effectLst/>
                        </a:rPr>
                        <a:t>AM-2 </a:t>
                      </a:r>
                    </a:p>
                    <a:p>
                      <a:pPr marL="0" marR="0">
                        <a:spcBef>
                          <a:spcPts val="0"/>
                        </a:spcBef>
                        <a:spcAft>
                          <a:spcPts val="0"/>
                        </a:spcAft>
                      </a:pPr>
                      <a:r>
                        <a:rPr lang="en-US" sz="1200" dirty="0">
                          <a:effectLst/>
                        </a:rPr>
                        <a:t>10:30-12:30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Closing Plenary</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704298293"/>
                  </a:ext>
                </a:extLst>
              </a:tr>
              <a:tr h="418223">
                <a:tc>
                  <a:txBody>
                    <a:bodyPr/>
                    <a:lstStyle/>
                    <a:p>
                      <a:pPr marL="0" marR="0">
                        <a:spcBef>
                          <a:spcPts val="0"/>
                        </a:spcBef>
                        <a:spcAft>
                          <a:spcPts val="0"/>
                        </a:spcAft>
                      </a:pPr>
                      <a:r>
                        <a:rPr lang="en-US" sz="1200" dirty="0">
                          <a:effectLst/>
                        </a:rPr>
                        <a:t>PM-1 </a:t>
                      </a:r>
                    </a:p>
                    <a:p>
                      <a:pPr marL="0" marR="0">
                        <a:spcBef>
                          <a:spcPts val="0"/>
                        </a:spcBef>
                        <a:spcAft>
                          <a:spcPts val="0"/>
                        </a:spcAft>
                      </a:pPr>
                      <a:r>
                        <a:rPr lang="en-US" sz="1200" dirty="0">
                          <a:effectLst/>
                        </a:rPr>
                        <a:t>1:30 – 3:30p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WG Opening Plenary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802 JTC1/SC6 Ad Hoc</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IG Session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551360451"/>
                  </a:ext>
                </a:extLst>
              </a:tr>
              <a:tr h="472006">
                <a:tc>
                  <a:txBody>
                    <a:bodyPr/>
                    <a:lstStyle/>
                    <a:p>
                      <a:pPr marL="0" marR="0">
                        <a:spcBef>
                          <a:spcPts val="0"/>
                        </a:spcBef>
                        <a:spcAft>
                          <a:spcPts val="0"/>
                        </a:spcAft>
                      </a:pPr>
                      <a:r>
                        <a:rPr lang="en-US" sz="1200" dirty="0">
                          <a:effectLst/>
                        </a:rPr>
                        <a:t>PM-2 </a:t>
                      </a:r>
                    </a:p>
                    <a:p>
                      <a:pPr marL="0" marR="0">
                        <a:spcBef>
                          <a:spcPts val="0"/>
                        </a:spcBef>
                        <a:spcAft>
                          <a:spcPts val="0"/>
                        </a:spcAft>
                      </a:pPr>
                      <a:r>
                        <a:rPr lang="en-US" sz="1200" dirty="0">
                          <a:effectLst/>
                        </a:rPr>
                        <a:t>4:00 – 6:00p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41440659"/>
                  </a:ext>
                </a:extLst>
              </a:tr>
              <a:tr h="622028">
                <a:tc>
                  <a:txBody>
                    <a:bodyPr/>
                    <a:lstStyle/>
                    <a:p>
                      <a:pPr marL="0" marR="0">
                        <a:spcBef>
                          <a:spcPts val="0"/>
                        </a:spcBef>
                        <a:spcAft>
                          <a:spcPts val="0"/>
                        </a:spcAft>
                      </a:pPr>
                      <a:r>
                        <a:rPr lang="en-US" sz="1200" dirty="0">
                          <a:effectLst/>
                        </a:rPr>
                        <a:t>Eve</a:t>
                      </a:r>
                    </a:p>
                    <a:p>
                      <a:pPr marL="0" marR="0">
                        <a:spcBef>
                          <a:spcPts val="0"/>
                        </a:spcBef>
                        <a:spcAft>
                          <a:spcPts val="0"/>
                        </a:spcAft>
                      </a:pPr>
                      <a:r>
                        <a:rPr lang="en-US" sz="1200" dirty="0">
                          <a:effectLst/>
                        </a:rPr>
                        <a:t>6:00-10:30p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Tutorial #1 and #2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Nendica Session </a:t>
                      </a:r>
                    </a:p>
                    <a:p>
                      <a:pPr marL="0" marR="0">
                        <a:spcBef>
                          <a:spcPts val="0"/>
                        </a:spcBef>
                        <a:spcAft>
                          <a:spcPts val="0"/>
                        </a:spcAft>
                      </a:pPr>
                      <a:r>
                        <a:rPr lang="en-US" sz="1200" dirty="0">
                          <a:effectLst/>
                        </a:rPr>
                        <a:t>(7:30-9:30p)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Networking Social  (6:30 – 9:30p)</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107798899"/>
                  </a:ext>
                </a:extLst>
              </a:tr>
            </a:tbl>
          </a:graphicData>
        </a:graphic>
      </p:graphicFrame>
    </p:spTree>
    <p:extLst>
      <p:ext uri="{BB962C8B-B14F-4D97-AF65-F5344CB8AC3E}">
        <p14:creationId xmlns:p14="http://schemas.microsoft.com/office/powerpoint/2010/main" val="29138393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685800" y="737420"/>
            <a:ext cx="7853218" cy="571500"/>
          </a:xfrm>
        </p:spPr>
        <p:txBody>
          <a:bodyPr/>
          <a:lstStyle/>
          <a:p>
            <a:r>
              <a:rPr lang="en-US" sz="3600" dirty="0" smtClean="0">
                <a:solidFill>
                  <a:schemeClr val="accent2"/>
                </a:solidFill>
              </a:rPr>
              <a:t>Future Sessions – 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04800" y="1406013"/>
            <a:ext cx="8686800" cy="4876800"/>
          </a:xfrm>
        </p:spPr>
        <p:txBody>
          <a:bodyPr/>
          <a:lstStyle/>
          <a:p>
            <a:pPr>
              <a:lnSpc>
                <a:spcPct val="90000"/>
              </a:lnSpc>
            </a:pPr>
            <a:r>
              <a:rPr lang="en-US" sz="2000" b="1" dirty="0" smtClean="0">
                <a:solidFill>
                  <a:schemeClr val="accent2"/>
                </a:solidFill>
              </a:rPr>
              <a:t>Interim: January 13-18, 2019, Hilton </a:t>
            </a:r>
            <a:r>
              <a:rPr lang="en-US" sz="2000" b="1" dirty="0">
                <a:solidFill>
                  <a:schemeClr val="accent2"/>
                </a:solidFill>
              </a:rPr>
              <a:t>St. Louis at the Ballpark </a:t>
            </a:r>
            <a:r>
              <a:rPr lang="en-US" sz="2000" b="1" dirty="0" smtClean="0">
                <a:solidFill>
                  <a:schemeClr val="accent2"/>
                </a:solidFill>
              </a:rPr>
              <a:t> </a:t>
            </a:r>
            <a:endParaRPr lang="es-ES" sz="2000" b="1" dirty="0" smtClean="0">
              <a:solidFill>
                <a:schemeClr val="accent2"/>
              </a:solidFill>
            </a:endParaRPr>
          </a:p>
          <a:p>
            <a:pPr lvl="1">
              <a:lnSpc>
                <a:spcPct val="90000"/>
              </a:lnSpc>
            </a:pPr>
            <a:r>
              <a:rPr lang="en-US" sz="2000" dirty="0" smtClean="0">
                <a:solidFill>
                  <a:srgbClr val="FF0000"/>
                </a:solidFill>
              </a:rPr>
              <a:t>Co-located with all 802 groups</a:t>
            </a:r>
            <a:r>
              <a:rPr lang="en-US" sz="2000" b="1" dirty="0" smtClean="0">
                <a:solidFill>
                  <a:srgbClr val="FF0000"/>
                </a:solidFill>
              </a:rPr>
              <a:t> </a:t>
            </a:r>
          </a:p>
          <a:p>
            <a:pPr>
              <a:lnSpc>
                <a:spcPct val="90000"/>
              </a:lnSpc>
            </a:pPr>
            <a:r>
              <a:rPr lang="en-US" sz="2000" b="1" dirty="0" smtClean="0">
                <a:solidFill>
                  <a:srgbClr val="FF0000"/>
                </a:solidFill>
              </a:rPr>
              <a:t>Plenary: March 10-15, 2019, Hyatt Regency Vancouver and Fairmont Hotel Vancouver, Vancouver, Canada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000" b="1" dirty="0" smtClean="0">
                <a:solidFill>
                  <a:srgbClr val="0000FF"/>
                </a:solidFill>
              </a:rPr>
              <a:t>Interim: May 12-17, 2019, Grand Hyatt Atlanta in Buckhead , Atlanta, Georgia, USA </a:t>
            </a:r>
          </a:p>
          <a:p>
            <a:pPr lvl="1">
              <a:lnSpc>
                <a:spcPct val="90000"/>
              </a:lnSpc>
            </a:pPr>
            <a:r>
              <a:rPr lang="en-US" sz="2000" dirty="0" smtClean="0">
                <a:solidFill>
                  <a:srgbClr val="0000FF"/>
                </a:solidFill>
              </a:rPr>
              <a:t>Co-located with all wireless groups </a:t>
            </a:r>
          </a:p>
          <a:p>
            <a:pPr>
              <a:lnSpc>
                <a:spcPct val="90000"/>
              </a:lnSpc>
            </a:pPr>
            <a:r>
              <a:rPr lang="en-US" sz="2000" b="1" dirty="0" smtClean="0">
                <a:solidFill>
                  <a:srgbClr val="FF0000"/>
                </a:solidFill>
              </a:rPr>
              <a:t>Plenary: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a:solidFill>
                  <a:srgbClr val="0000FF"/>
                </a:solidFill>
              </a:rPr>
              <a:t>September 15-20, 2019 - Marriott Hanoi, Hanoi Vietnam (TBC)</a:t>
            </a: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hlinkClick r:id="rId3"/>
              </a:rPr>
              <a:t>https://imat.ieee.org/attendance</a:t>
            </a:r>
            <a:endParaRPr lang="en-US" altLang="ja-JP" sz="18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Via local server </a:t>
            </a:r>
          </a:p>
          <a:p>
            <a:pPr lvl="2">
              <a:lnSpc>
                <a:spcPct val="80000"/>
              </a:lnSpc>
              <a:defRPr/>
            </a:pPr>
            <a:r>
              <a:rPr lang="en-US" altLang="ja-JP" sz="1600" dirty="0">
                <a:latin typeface="Arial" panose="020B0604020202020204" pitchFamily="34" charset="0"/>
                <a:ea typeface="ＭＳ Ｐゴシック" charset="-128"/>
                <a:cs typeface="Arial" panose="020B0604020202020204" pitchFamily="34" charset="0"/>
                <a:hlinkClick r:id="rId4"/>
              </a:rPr>
              <a:t>http://ieee802.linespeed.io</a:t>
            </a:r>
            <a:r>
              <a:rPr lang="en-US" altLang="ja-JP" sz="1600" dirty="0" smtClean="0">
                <a:latin typeface="Arial" panose="020B0604020202020204" pitchFamily="34" charset="0"/>
                <a:ea typeface="ＭＳ Ｐゴシック" charset="-128"/>
                <a:cs typeface="Arial" panose="020B0604020202020204" pitchFamily="34" charset="0"/>
                <a:hlinkClick r:id="rId4"/>
              </a:rPr>
              <a:t>/</a:t>
            </a:r>
            <a:r>
              <a:rPr lang="en-US" altLang="ja-JP" sz="1600" dirty="0" smtClean="0">
                <a:latin typeface="Arial" panose="020B0604020202020204" pitchFamily="34" charset="0"/>
                <a:ea typeface="ＭＳ Ｐゴシック" charset="-128"/>
                <a:cs typeface="Arial" panose="020B0604020202020204" pitchFamily="34" charset="0"/>
              </a:rPr>
              <a:t> and click ATTENDANCE </a:t>
            </a: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 </a:t>
            </a:r>
            <a:r>
              <a:rPr lang="en-US" sz="2400" dirty="0" smtClean="0">
                <a:latin typeface="Arial" charset="0"/>
              </a:rPr>
              <a:t>07</a:t>
            </a:r>
            <a:endParaRPr lang="en-US" sz="2400" dirty="0" smtClean="0">
              <a:latin typeface="Arial" charset="0"/>
            </a:endParaRPr>
          </a:p>
          <a:p>
            <a:pPr>
              <a:lnSpc>
                <a:spcPct val="80000"/>
              </a:lnSpc>
              <a:defRPr/>
            </a:pPr>
            <a:r>
              <a:rPr lang="en-US" sz="2400" dirty="0" smtClean="0">
                <a:latin typeface="Arial" charset="0"/>
              </a:rPr>
              <a:t>06 </a:t>
            </a:r>
            <a:r>
              <a:rPr lang="en-US" sz="2400" dirty="0" smtClean="0">
                <a:latin typeface="Arial" charset="0"/>
              </a:rPr>
              <a:t>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106055"/>
            <a:ext cx="8763000" cy="5142346"/>
          </a:xfrm>
        </p:spPr>
        <p:txBody>
          <a:bodyPr/>
          <a:lstStyle/>
          <a:p>
            <a:pPr>
              <a:lnSpc>
                <a:spcPct val="90000"/>
              </a:lnSpc>
            </a:pPr>
            <a:r>
              <a:rPr lang="en-US" sz="2000" dirty="0" smtClean="0">
                <a:latin typeface="Arial" charset="0"/>
              </a:rPr>
              <a:t>Meeting Information: </a:t>
            </a:r>
            <a:r>
              <a:rPr lang="en-US" sz="2000" dirty="0">
                <a:latin typeface="Arial" charset="0"/>
              </a:rPr>
              <a:t>http://802world.org/plenary/onsite-information/</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http://ieee802.linespeed.io/  </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IEEE802 ;  Access code: ieeeieee</a:t>
            </a:r>
          </a:p>
          <a:p>
            <a:pPr>
              <a:lnSpc>
                <a:spcPct val="90000"/>
              </a:lnSpc>
            </a:pPr>
            <a:r>
              <a:rPr lang="en-US" sz="2000" dirty="0" smtClean="0">
                <a:latin typeface="Arial" pitchFamily="34" charset="0"/>
                <a:cs typeface="Arial" pitchFamily="34" charset="0"/>
              </a:rPr>
              <a:t>Network help desk: </a:t>
            </a:r>
            <a:r>
              <a:rPr lang="en-US" sz="2000" dirty="0" smtClean="0">
                <a:latin typeface="Arial" pitchFamily="34" charset="0"/>
                <a:cs typeface="Arial" pitchFamily="34" charset="0"/>
              </a:rPr>
              <a:t>Ballroom Foyer</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p>
          <a:p>
            <a:pPr lvl="1"/>
            <a:r>
              <a:rPr lang="en-US" sz="1600" dirty="0" smtClean="0">
                <a:latin typeface="Arial" charset="0"/>
              </a:rPr>
              <a:t>Arrival Break</a:t>
            </a:r>
            <a:r>
              <a:rPr lang="en-US" sz="1600" dirty="0" smtClean="0">
                <a:latin typeface="Arial" charset="0"/>
              </a:rPr>
              <a:t>: </a:t>
            </a:r>
            <a:r>
              <a:rPr lang="en-US" sz="1600" dirty="0" smtClean="0">
                <a:latin typeface="Arial" charset="0"/>
              </a:rPr>
              <a:t>7:30-8:30 </a:t>
            </a:r>
            <a:r>
              <a:rPr lang="en-US" sz="1600" dirty="0" smtClean="0">
                <a:latin typeface="Arial" charset="0"/>
              </a:rPr>
              <a:t>AM;</a:t>
            </a:r>
            <a:r>
              <a:rPr lang="en-CA" sz="1400" dirty="0" smtClean="0"/>
              <a:t>Great </a:t>
            </a:r>
            <a:r>
              <a:rPr lang="en-CA" sz="1400" dirty="0"/>
              <a:t>Hall Pre Function Area (7</a:t>
            </a:r>
            <a:r>
              <a:rPr lang="en-CA" sz="1400" baseline="30000" dirty="0"/>
              <a:t>th</a:t>
            </a:r>
            <a:r>
              <a:rPr lang="en-CA" sz="1400" dirty="0"/>
              <a:t> Floor) &amp; Ballroom Foyer (2</a:t>
            </a:r>
            <a:r>
              <a:rPr lang="en-CA" sz="1400" baseline="30000" dirty="0"/>
              <a:t>nd</a:t>
            </a:r>
            <a:r>
              <a:rPr lang="en-CA" sz="1400" dirty="0"/>
              <a:t> Floor</a:t>
            </a:r>
            <a:r>
              <a:rPr lang="en-CA" sz="1400" dirty="0" smtClean="0"/>
              <a:t>)</a:t>
            </a:r>
            <a:endParaRPr lang="en-US" sz="1400" dirty="0" smtClean="0">
              <a:latin typeface="Arial" charset="0"/>
            </a:endParaRPr>
          </a:p>
          <a:p>
            <a:pPr lvl="1"/>
            <a:r>
              <a:rPr lang="en-US" sz="1800" dirty="0" smtClean="0">
                <a:latin typeface="Arial" charset="0"/>
              </a:rPr>
              <a:t>Morning  and afternoon </a:t>
            </a:r>
            <a:r>
              <a:rPr lang="en-US" sz="1800" dirty="0" smtClean="0">
                <a:latin typeface="Arial" charset="0"/>
              </a:rPr>
              <a:t>Coffee/Tea/snacks  </a:t>
            </a:r>
            <a:endParaRPr lang="en-US" sz="1800" dirty="0" smtClean="0">
              <a:latin typeface="Arial" charset="0"/>
            </a:endParaRPr>
          </a:p>
          <a:p>
            <a:pPr lvl="2"/>
            <a:r>
              <a:rPr lang="en-US" sz="1400" dirty="0" smtClean="0">
                <a:latin typeface="Arial" charset="0"/>
              </a:rPr>
              <a:t>10:00AM –11:00 AM, and 3:00-4:00 PM</a:t>
            </a:r>
          </a:p>
          <a:p>
            <a:pPr lvl="1"/>
            <a:r>
              <a:rPr lang="en-US" sz="1800" dirty="0" smtClean="0">
                <a:latin typeface="Arial" charset="0"/>
              </a:rPr>
              <a:t>Lunch: </a:t>
            </a:r>
            <a:r>
              <a:rPr lang="en-US" sz="1800" dirty="0" smtClean="0">
                <a:latin typeface="Arial" charset="0"/>
              </a:rPr>
              <a:t>12:00-1:30p; </a:t>
            </a:r>
            <a:r>
              <a:rPr lang="en-US" sz="1400" dirty="0" smtClean="0">
                <a:latin typeface="Arial" charset="0"/>
              </a:rPr>
              <a:t>Sala Thai Ballroom (5</a:t>
            </a:r>
            <a:r>
              <a:rPr lang="en-US" sz="1400" baseline="30000" dirty="0" smtClean="0">
                <a:latin typeface="Arial" charset="0"/>
              </a:rPr>
              <a:t>th</a:t>
            </a:r>
            <a:r>
              <a:rPr lang="en-US" sz="1400" dirty="0" smtClean="0">
                <a:latin typeface="Arial" charset="0"/>
              </a:rPr>
              <a:t> Floor) and Pagoda Restaurant(4</a:t>
            </a:r>
            <a:r>
              <a:rPr lang="en-US" sz="1400" baseline="30000" dirty="0" smtClean="0">
                <a:latin typeface="Arial" charset="0"/>
              </a:rPr>
              <a:t>th </a:t>
            </a:r>
            <a:r>
              <a:rPr lang="en-US" sz="1400" dirty="0" smtClean="0">
                <a:latin typeface="Arial" charset="0"/>
              </a:rPr>
              <a:t> Floor)</a:t>
            </a:r>
            <a:endParaRPr lang="en-US" sz="1800" dirty="0" smtClean="0">
              <a:latin typeface="Arial" charset="0"/>
            </a:endParaRPr>
          </a:p>
          <a:p>
            <a:pPr>
              <a:lnSpc>
                <a:spcPct val="90000"/>
              </a:lnSpc>
            </a:pPr>
            <a:r>
              <a:rPr lang="en-US" sz="2000" dirty="0" smtClean="0">
                <a:latin typeface="Arial" charset="0"/>
              </a:rPr>
              <a:t>Social </a:t>
            </a:r>
            <a:r>
              <a:rPr lang="en-US" sz="2000" dirty="0" smtClean="0">
                <a:latin typeface="Arial" charset="0"/>
              </a:rPr>
              <a:t>Event: </a:t>
            </a:r>
            <a:r>
              <a:rPr lang="en-US" sz="2000" dirty="0" smtClean="0">
                <a:latin typeface="Arial" charset="0"/>
              </a:rPr>
              <a:t>Tickets  were sold</a:t>
            </a:r>
            <a:endParaRPr lang="en-US" sz="2000" dirty="0">
              <a:latin typeface="Arial" charset="0"/>
            </a:endParaRPr>
          </a:p>
          <a:p>
            <a:pPr lvl="1">
              <a:lnSpc>
                <a:spcPct val="90000"/>
              </a:lnSpc>
            </a:pPr>
            <a:r>
              <a:rPr lang="en-US" sz="1600" dirty="0">
                <a:latin typeface="Arial" charset="0"/>
              </a:rPr>
              <a:t>Wednesday </a:t>
            </a:r>
            <a:r>
              <a:rPr lang="en-US" sz="1600" dirty="0" smtClean="0">
                <a:latin typeface="Arial" charset="0"/>
              </a:rPr>
              <a:t>September </a:t>
            </a:r>
            <a:r>
              <a:rPr lang="en-US" sz="1600" dirty="0" smtClean="0">
                <a:latin typeface="Arial" charset="0"/>
              </a:rPr>
              <a:t>14</a:t>
            </a:r>
            <a:r>
              <a:rPr lang="en-US" sz="1600" baseline="30000" dirty="0" smtClean="0">
                <a:latin typeface="Arial" charset="0"/>
              </a:rPr>
              <a:t>th</a:t>
            </a:r>
            <a:r>
              <a:rPr lang="en-US" sz="1600" dirty="0" smtClean="0">
                <a:latin typeface="Arial" charset="0"/>
              </a:rPr>
              <a:t>, 6:30 </a:t>
            </a:r>
            <a:r>
              <a:rPr lang="en-US" sz="1600" dirty="0">
                <a:latin typeface="Arial" charset="0"/>
              </a:rPr>
              <a:t>PM – </a:t>
            </a:r>
            <a:r>
              <a:rPr lang="en-US" sz="1600" dirty="0">
                <a:latin typeface="Arial" charset="0"/>
              </a:rPr>
              <a:t>9</a:t>
            </a:r>
            <a:r>
              <a:rPr lang="en-US" sz="1600" dirty="0" smtClean="0">
                <a:latin typeface="Arial" charset="0"/>
              </a:rPr>
              <a:t>:30 PM</a:t>
            </a:r>
          </a:p>
          <a:p>
            <a:pPr lvl="1">
              <a:lnSpc>
                <a:spcPct val="90000"/>
              </a:lnSpc>
            </a:pPr>
            <a:r>
              <a:rPr lang="en-US" sz="1600" dirty="0">
                <a:latin typeface="Arial" charset="0"/>
              </a:rPr>
              <a:t> </a:t>
            </a:r>
            <a:r>
              <a:rPr lang="en-US" sz="1600" dirty="0" smtClean="0">
                <a:latin typeface="Arial" charset="0"/>
              </a:rPr>
              <a:t>River </a:t>
            </a:r>
            <a:r>
              <a:rPr lang="en-US" sz="1600" dirty="0">
                <a:latin typeface="Arial" charset="0"/>
              </a:rPr>
              <a:t>Cruise Off Site </a:t>
            </a:r>
            <a:r>
              <a:rPr lang="en-US" sz="1600" dirty="0" smtClean="0">
                <a:latin typeface="Arial" charset="0"/>
              </a:rPr>
              <a:t>: A </a:t>
            </a:r>
            <a:r>
              <a:rPr lang="en-US" sz="1600" dirty="0">
                <a:latin typeface="Arial" charset="0"/>
              </a:rPr>
              <a:t>casual reception with food, drinks and musical entertainment</a:t>
            </a:r>
            <a:r>
              <a:rPr lang="en-US" sz="1600" dirty="0" smtClean="0">
                <a:latin typeface="Arial" charset="0"/>
              </a:rPr>
              <a:t>. </a:t>
            </a:r>
            <a:r>
              <a:rPr lang="en-US" sz="1600" dirty="0">
                <a:latin typeface="Arial" charset="0"/>
              </a:rPr>
              <a:t>Bus Transportation to/from the event will be provided.</a:t>
            </a:r>
            <a:endParaRPr lang="en-US" sz="1600" dirty="0" smtClean="0">
              <a:latin typeface="Arial" charset="0"/>
            </a:endParaRPr>
          </a:p>
          <a:p>
            <a:pPr marL="457200" lvl="1" indent="0">
              <a:lnSpc>
                <a:spcPct val="90000"/>
              </a:lnSpc>
              <a:buNone/>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544034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36675"/>
            <a:ext cx="8686800" cy="4785482"/>
          </a:xfrm>
        </p:spPr>
        <p:txBody>
          <a:bodyPr>
            <a:normAutofit lnSpcReduction="10000"/>
          </a:bodyPr>
          <a:lstStyle/>
          <a:p>
            <a:pPr marL="0" indent="0" algn="ctr">
              <a:buNone/>
            </a:pPr>
            <a:r>
              <a:rPr lang="en-US" sz="3600" b="1" dirty="0" smtClean="0">
                <a:latin typeface="+mj-lt"/>
              </a:rPr>
              <a:t> Tutorials Details </a:t>
            </a:r>
            <a:endParaRPr lang="en-US" sz="3600" b="1" dirty="0">
              <a:latin typeface="+mj-lt"/>
            </a:endParaRPr>
          </a:p>
          <a:p>
            <a:pPr marL="0" indent="0">
              <a:buNone/>
            </a:pPr>
            <a:endParaRPr lang="en-CA" sz="1800" dirty="0" smtClean="0"/>
          </a:p>
          <a:p>
            <a:pPr marL="0" indent="0">
              <a:buNone/>
            </a:pPr>
            <a:r>
              <a:rPr lang="en-CA" sz="2800" dirty="0" smtClean="0"/>
              <a:t>Monday November </a:t>
            </a:r>
            <a:r>
              <a:rPr lang="en-CA" sz="2800" dirty="0"/>
              <a:t>12, </a:t>
            </a:r>
            <a:r>
              <a:rPr lang="en-CA" sz="2800" dirty="0" smtClean="0"/>
              <a:t>2018: Thai </a:t>
            </a:r>
            <a:r>
              <a:rPr lang="en-CA" sz="2800" dirty="0"/>
              <a:t>Chitlada 1 </a:t>
            </a:r>
            <a:r>
              <a:rPr lang="en-CA" sz="2800" dirty="0" smtClean="0"/>
              <a:t>Ballroom (2</a:t>
            </a:r>
            <a:r>
              <a:rPr lang="en-CA" sz="2800" baseline="30000" dirty="0" smtClean="0"/>
              <a:t>nd</a:t>
            </a:r>
            <a:r>
              <a:rPr lang="en-CA" sz="2800" dirty="0" smtClean="0"/>
              <a:t> Floor, North Tower).</a:t>
            </a:r>
          </a:p>
          <a:p>
            <a:pPr marL="0" indent="0">
              <a:buNone/>
            </a:pPr>
            <a:endParaRPr lang="en-CA" sz="2800" dirty="0"/>
          </a:p>
          <a:p>
            <a:r>
              <a:rPr lang="en-CA" sz="2400" dirty="0"/>
              <a:t>Session #1  6:00 PM – 7:20 </a:t>
            </a:r>
            <a:r>
              <a:rPr lang="en-CA" sz="2400" dirty="0" smtClean="0"/>
              <a:t>PM - Thz Communications</a:t>
            </a:r>
          </a:p>
          <a:p>
            <a:pPr marL="0" indent="0">
              <a:buNone/>
            </a:pPr>
            <a:endParaRPr lang="en-CA" sz="2400" dirty="0"/>
          </a:p>
          <a:p>
            <a:r>
              <a:rPr lang="en-CA" sz="2400" dirty="0"/>
              <a:t>Session #2 7:30 PM – 9:00 </a:t>
            </a:r>
            <a:r>
              <a:rPr lang="en-CA" sz="2400" dirty="0" smtClean="0"/>
              <a:t>PM - The </a:t>
            </a:r>
            <a:r>
              <a:rPr lang="en-CA" sz="2400" dirty="0"/>
              <a:t>new LMSC P&amp;P,WG P&amp;P &amp; how to take good minutes</a:t>
            </a:r>
          </a:p>
          <a:p>
            <a:pPr marL="0" indent="0">
              <a:buNone/>
            </a:pPr>
            <a:endParaRPr lang="en-CA" sz="1800" dirty="0"/>
          </a:p>
          <a:p>
            <a:pPr marL="0" indent="0">
              <a:buNone/>
            </a:pPr>
            <a:r>
              <a:rPr lang="en-CA" sz="2400" dirty="0"/>
              <a:t>Details: </a:t>
            </a:r>
            <a:r>
              <a:rPr lang="en-CA" sz="2400" dirty="0">
                <a:hlinkClick r:id="rId2"/>
              </a:rPr>
              <a:t>http://www.ieee802.org/Tutorials.shtml</a:t>
            </a:r>
            <a:endParaRPr lang="en-US" sz="1800" dirty="0"/>
          </a:p>
        </p:txBody>
      </p:sp>
    </p:spTree>
    <p:extLst>
      <p:ext uri="{BB962C8B-B14F-4D97-AF65-F5344CB8AC3E}">
        <p14:creationId xmlns:p14="http://schemas.microsoft.com/office/powerpoint/2010/main" val="1932760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93759</TotalTime>
  <Words>1893</Words>
  <Application>Microsoft Office PowerPoint</Application>
  <PresentationFormat>On-screen Show (4:3)</PresentationFormat>
  <Paragraphs>323</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MS Gothic</vt:lpstr>
      <vt:lpstr>ＭＳ Ｐゴシック</vt:lpstr>
      <vt:lpstr>Arial</vt:lpstr>
      <vt:lpstr>Helvetica</vt:lpstr>
      <vt:lpstr>Times New Roman</vt:lpstr>
      <vt:lpstr>802.11PowerPointTemplate-Landscape</vt:lpstr>
      <vt:lpstr>IEEE 802.21 Session #88   Bangkok, Thailand WG Opening Plenary, November, 2018</vt:lpstr>
      <vt:lpstr>Session Time and Location   </vt:lpstr>
      <vt:lpstr>802.21 WG Objective </vt:lpstr>
      <vt:lpstr>IEEE 802.21 Meeting Server Details</vt:lpstr>
      <vt:lpstr>Attendance</vt:lpstr>
      <vt:lpstr>Voting Membership</vt:lpstr>
      <vt:lpstr>Miscellaneous Meeting Logistics</vt:lpstr>
      <vt:lpstr>PowerPoint Presentation</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November  Meeting</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sdas</cp:lastModifiedBy>
  <cp:revision>924</cp:revision>
  <cp:lastPrinted>1998-02-10T13:28:06Z</cp:lastPrinted>
  <dcterms:created xsi:type="dcterms:W3CDTF">2002-07-08T22:03:28Z</dcterms:created>
  <dcterms:modified xsi:type="dcterms:W3CDTF">2018-11-12T04:24:50Z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