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3"/>
  </p:notesMasterIdLst>
  <p:handoutMasterIdLst>
    <p:handoutMasterId r:id="rId24"/>
  </p:handoutMasterIdLst>
  <p:sldIdLst>
    <p:sldId id="413" r:id="rId2"/>
    <p:sldId id="505" r:id="rId3"/>
    <p:sldId id="484" r:id="rId4"/>
    <p:sldId id="432" r:id="rId5"/>
    <p:sldId id="400" r:id="rId6"/>
    <p:sldId id="401" r:id="rId7"/>
    <p:sldId id="501" r:id="rId8"/>
    <p:sldId id="403" r:id="rId9"/>
    <p:sldId id="404" r:id="rId10"/>
    <p:sldId id="405" r:id="rId11"/>
    <p:sldId id="406" r:id="rId12"/>
    <p:sldId id="408" r:id="rId13"/>
    <p:sldId id="482" r:id="rId14"/>
    <p:sldId id="409" r:id="rId15"/>
    <p:sldId id="410" r:id="rId16"/>
    <p:sldId id="411" r:id="rId17"/>
    <p:sldId id="502" r:id="rId18"/>
    <p:sldId id="503" r:id="rId19"/>
    <p:sldId id="491" r:id="rId20"/>
    <p:sldId id="504" r:id="rId21"/>
    <p:sldId id="49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0000"/>
    <a:srgbClr val="C0C0C0"/>
    <a:srgbClr val="00CC99"/>
    <a:srgbClr val="66CCFF"/>
    <a:srgbClr val="66FF66"/>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9556" autoAdjust="0"/>
  </p:normalViewPr>
  <p:slideViewPr>
    <p:cSldViewPr>
      <p:cViewPr varScale="1">
        <p:scale>
          <a:sx n="65" d="100"/>
          <a:sy n="65" d="100"/>
        </p:scale>
        <p:origin x="1341" y="36"/>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6912"/>
    </p:cViewPr>
  </p:sorterViewPr>
  <p:notesViewPr>
    <p:cSldViewPr>
      <p:cViewPr varScale="1">
        <p:scale>
          <a:sx n="48" d="100"/>
          <a:sy n="48" d="100"/>
        </p:scale>
        <p:origin x="2742" y="4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8302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10</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11</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12</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13</a:t>
            </a:fld>
            <a:endParaRPr lang="en-US" altLang="en-US" dirty="0"/>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dirty="0">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dirty="0">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13</a:t>
            </a:fld>
            <a:endParaRPr lang="en-US" altLang="en-US" dirty="0">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dirty="0"/>
          </a:p>
        </p:txBody>
      </p:sp>
    </p:spTree>
    <p:extLst>
      <p:ext uri="{BB962C8B-B14F-4D97-AF65-F5344CB8AC3E}">
        <p14:creationId xmlns:p14="http://schemas.microsoft.com/office/powerpoint/2010/main" val="941960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14</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16</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extLst>
      <p:ext uri="{BB962C8B-B14F-4D97-AF65-F5344CB8AC3E}">
        <p14:creationId xmlns:p14="http://schemas.microsoft.com/office/powerpoint/2010/main" val="4060873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41922393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68022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371260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15830935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973811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04900" y="754063"/>
            <a:ext cx="4641850" cy="3481387"/>
          </a:xfrm>
          <a:prstGeom prst="rect">
            <a:avLst/>
          </a:prstGeom>
          <a:ln/>
        </p:spPr>
      </p:sp>
      <p:sp>
        <p:nvSpPr>
          <p:cNvPr id="16387" name="Notes Placeholder 2"/>
          <p:cNvSpPr>
            <a:spLocks noGrp="1"/>
          </p:cNvSpPr>
          <p:nvPr>
            <p:ph type="body" idx="1"/>
          </p:nvPr>
        </p:nvSpPr>
        <p:spPr>
          <a:noFill/>
          <a:ln/>
        </p:spPr>
        <p:txBody>
          <a:bodyPr/>
          <a:lstStyle/>
          <a:p>
            <a:pPr eaLnBrk="1" hangingPunct="1"/>
            <a:endParaRPr lang="en-US" dirty="0" smtClean="0"/>
          </a:p>
        </p:txBody>
      </p:sp>
      <p:sp>
        <p:nvSpPr>
          <p:cNvPr id="16388" name="Slide Number Placeholder 3"/>
          <p:cNvSpPr>
            <a:spLocks noGrp="1"/>
          </p:cNvSpPr>
          <p:nvPr>
            <p:ph type="sldNum" sz="quarter" idx="5"/>
          </p:nvPr>
        </p:nvSpPr>
        <p:spPr>
          <a:xfrm>
            <a:off x="3658444" y="8985250"/>
            <a:ext cx="76944" cy="184666"/>
          </a:xfrm>
          <a:prstGeom prst="rect">
            <a:avLst/>
          </a:prstGeom>
          <a:noFill/>
        </p:spPr>
        <p:txBody>
          <a:bodyPr/>
          <a:lstStyle/>
          <a:p>
            <a:fld id="{A5A66FE3-4EA4-4A7C-93CD-A0B5BA7A87B6}" type="slidenum">
              <a:rPr lang="en-US" smtClean="0"/>
              <a:pPr/>
              <a:t>3</a:t>
            </a:fld>
            <a:endParaRPr lang="en-US" dirty="0" smtClean="0"/>
          </a:p>
        </p:txBody>
      </p:sp>
    </p:spTree>
    <p:extLst>
      <p:ext uri="{BB962C8B-B14F-4D97-AF65-F5344CB8AC3E}">
        <p14:creationId xmlns:p14="http://schemas.microsoft.com/office/powerpoint/2010/main" val="402329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4</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7</a:t>
            </a:fld>
            <a:endParaRPr lang="en-US" dirty="0"/>
          </a:p>
        </p:txBody>
      </p:sp>
    </p:spTree>
    <p:extLst>
      <p:ext uri="{BB962C8B-B14F-4D97-AF65-F5344CB8AC3E}">
        <p14:creationId xmlns:p14="http://schemas.microsoft.com/office/powerpoint/2010/main" val="4000713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8</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9</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2017</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581400"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21-18-0035-00-Session#86-Opening_Plenary_Notes.ppt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hyperlink" Target="https://mentor.ieee.org/802-ec/dcn/16/ec-16-0180-03-00EC-ieee-802-participation-slide.ppt"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ieee802.linespeed.io/"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33400" y="685800"/>
            <a:ext cx="8229600" cy="5638800"/>
          </a:xfrm>
          <a:prstGeom prst="rect">
            <a:avLst/>
          </a:prstGeom>
        </p:spPr>
      </p:pic>
      <p:sp>
        <p:nvSpPr>
          <p:cNvPr id="16389" name="Rectangle 2"/>
          <p:cNvSpPr>
            <a:spLocks noGrp="1" noChangeArrowheads="1"/>
          </p:cNvSpPr>
          <p:nvPr>
            <p:ph type="ctrTitle"/>
          </p:nvPr>
        </p:nvSpPr>
        <p:spPr>
          <a:xfrm>
            <a:off x="685800" y="838994"/>
            <a:ext cx="8132990" cy="3657600"/>
          </a:xfrm>
        </p:spPr>
        <p:txBody>
          <a:bodyPr/>
          <a:lstStyle/>
          <a:p>
            <a:r>
              <a:rPr lang="en-US" sz="5400" b="1" dirty="0" smtClean="0">
                <a:solidFill>
                  <a:srgbClr val="FF0000"/>
                </a:solidFill>
                <a:latin typeface="Arial" charset="0"/>
              </a:rPr>
              <a:t>IEEE 802.21</a:t>
            </a:r>
            <a:br>
              <a:rPr lang="en-US" sz="5400" b="1" dirty="0" smtClean="0">
                <a:solidFill>
                  <a:srgbClr val="FF0000"/>
                </a:solidFill>
                <a:latin typeface="Arial" charset="0"/>
              </a:rPr>
            </a:br>
            <a:r>
              <a:rPr lang="en-US" b="1" dirty="0" smtClean="0">
                <a:solidFill>
                  <a:srgbClr val="FF0000"/>
                </a:solidFill>
                <a:latin typeface="Arial" charset="0"/>
              </a:rPr>
              <a:t>Session #</a:t>
            </a:r>
            <a:r>
              <a:rPr lang="en-US" b="1" dirty="0" smtClean="0">
                <a:solidFill>
                  <a:srgbClr val="FF0000"/>
                </a:solidFill>
                <a:latin typeface="Arial" charset="0"/>
              </a:rPr>
              <a:t>87</a:t>
            </a:r>
            <a:r>
              <a:rPr lang="en-US" b="1" dirty="0" smtClean="0">
                <a:solidFill>
                  <a:srgbClr val="FF0000"/>
                </a:solidFill>
                <a:latin typeface="Arial" charset="0"/>
              </a:rPr>
              <a:t/>
            </a:r>
            <a:br>
              <a:rPr lang="en-US" b="1" dirty="0" smtClean="0">
                <a:solidFill>
                  <a:srgbClr val="FF0000"/>
                </a:solidFill>
                <a:latin typeface="Arial" charset="0"/>
              </a:rPr>
            </a:br>
            <a:r>
              <a:rPr lang="en-US" b="1" dirty="0" smtClean="0">
                <a:solidFill>
                  <a:srgbClr val="FF0000"/>
                </a:solidFill>
                <a:latin typeface="Arial" charset="0"/>
              </a:rPr>
              <a:t> </a:t>
            </a:r>
            <a:br>
              <a:rPr lang="en-US" b="1" dirty="0" smtClean="0">
                <a:solidFill>
                  <a:srgbClr val="FF0000"/>
                </a:solidFill>
                <a:latin typeface="Arial" charset="0"/>
              </a:rPr>
            </a:br>
            <a:r>
              <a:rPr lang="en-US" b="1" dirty="0" smtClean="0">
                <a:solidFill>
                  <a:srgbClr val="FF0000"/>
                </a:solidFill>
                <a:latin typeface="Arial" charset="0"/>
              </a:rPr>
              <a:t>Big Island</a:t>
            </a:r>
            <a:r>
              <a:rPr lang="en-US" b="1" dirty="0" smtClean="0">
                <a:solidFill>
                  <a:srgbClr val="FF0000"/>
                </a:solidFill>
                <a:latin typeface="Arial" charset="0"/>
              </a:rPr>
              <a:t>, HI, </a:t>
            </a:r>
            <a:r>
              <a:rPr lang="en-US" b="1" dirty="0" smtClean="0">
                <a:solidFill>
                  <a:srgbClr val="FF0000"/>
                </a:solidFill>
                <a:latin typeface="Arial" charset="0"/>
              </a:rPr>
              <a:t>USA</a:t>
            </a:r>
            <a:br>
              <a:rPr lang="en-US" b="1" dirty="0" smtClean="0">
                <a:solidFill>
                  <a:srgbClr val="FF0000"/>
                </a:solidFill>
                <a:latin typeface="Arial" charset="0"/>
              </a:rPr>
            </a:br>
            <a:r>
              <a:rPr lang="en-US" b="1" dirty="0" smtClean="0">
                <a:solidFill>
                  <a:srgbClr val="FF0000"/>
                </a:solidFill>
                <a:latin typeface="Arial" charset="0"/>
              </a:rPr>
              <a:t>WG </a:t>
            </a:r>
            <a:r>
              <a:rPr lang="en-US" sz="3200" b="1" dirty="0" smtClean="0">
                <a:solidFill>
                  <a:srgbClr val="FF0000"/>
                </a:solidFill>
                <a:latin typeface="Arial" charset="0"/>
              </a:rPr>
              <a:t>Opening Plenary, </a:t>
            </a:r>
            <a:r>
              <a:rPr lang="en-US" sz="3200" b="1" dirty="0" smtClean="0">
                <a:solidFill>
                  <a:srgbClr val="FF0000"/>
                </a:solidFill>
                <a:latin typeface="Arial" charset="0"/>
              </a:rPr>
              <a:t>September, </a:t>
            </a:r>
            <a:r>
              <a:rPr lang="en-US" sz="3200" b="1" dirty="0" smtClean="0">
                <a:solidFill>
                  <a:srgbClr val="FF0000"/>
                </a:solidFill>
                <a:latin typeface="Arial" charset="0"/>
              </a:rPr>
              <a:t>2018</a:t>
            </a:r>
            <a:endParaRPr lang="en-US" sz="3200" b="1" dirty="0" smtClean="0">
              <a:solidFill>
                <a:srgbClr val="FF0000"/>
              </a:solidFill>
              <a:latin typeface="Arial" charset="0"/>
            </a:endParaRP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a:t>
            </a:r>
            <a:r>
              <a:rPr kumimoji="0" lang="pt-BR" sz="1200" b="1" i="0" u="none" strike="noStrike" kern="1200" cap="none" spc="0" normalizeH="0" baseline="0" noProof="0" dirty="0" smtClean="0">
                <a:ln>
                  <a:noFill/>
                </a:ln>
                <a:effectLst/>
                <a:uLnTx/>
                <a:uFillTx/>
                <a:latin typeface="Times New Roman" pitchFamily="18" charset="0"/>
                <a:ea typeface="+mn-ea"/>
                <a:cs typeface="+mn-cs"/>
              </a:rPr>
              <a:t>Subir Das, Chair 802.21 WG</a:t>
            </a:r>
            <a:endParaRPr kumimoji="0" lang="en-US" sz="1200" b="1" i="0" u="none" strike="noStrike" kern="1200" cap="none" spc="0" normalizeH="0" baseline="0" noProof="0" dirty="0" smtClean="0">
              <a:ln>
                <a:noFill/>
              </a:ln>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600200" y="4800600"/>
            <a:ext cx="6858000" cy="1066800"/>
          </a:xfrm>
        </p:spPr>
        <p:txBody>
          <a:bodyPr/>
          <a:lstStyle/>
          <a:p>
            <a:pPr eaLnBrk="1" hangingPunct="1"/>
            <a:r>
              <a:rPr lang="en-US" sz="2800" b="1" dirty="0" smtClean="0">
                <a:solidFill>
                  <a:srgbClr val="FF0000"/>
                </a:solidFill>
                <a:latin typeface="Arial" charset="0"/>
              </a:rPr>
              <a:t>Subir Das</a:t>
            </a:r>
          </a:p>
          <a:p>
            <a:pPr eaLnBrk="1" hangingPunct="1"/>
            <a:r>
              <a:rPr lang="en-US" sz="2800" b="1" dirty="0" smtClean="0">
                <a:solidFill>
                  <a:srgbClr val="FF0000"/>
                </a:solidFill>
                <a:latin typeface="Arial" charset="0"/>
              </a:rPr>
              <a:t>sdas at </a:t>
            </a:r>
            <a:r>
              <a:rPr lang="en-US" sz="2800" b="1" dirty="0" err="1" smtClean="0">
                <a:solidFill>
                  <a:srgbClr val="FF0000"/>
                </a:solidFill>
                <a:latin typeface="Arial" charset="0"/>
              </a:rPr>
              <a:t>perspecta</a:t>
            </a:r>
            <a:r>
              <a:rPr lang="en-US" sz="2800" b="1" dirty="0" err="1" smtClean="0">
                <a:solidFill>
                  <a:srgbClr val="FF0000"/>
                </a:solidFill>
                <a:latin typeface="Arial" charset="0"/>
              </a:rPr>
              <a:t>labs</a:t>
            </a:r>
            <a:r>
              <a:rPr lang="en-US" sz="2800" b="1" dirty="0" smtClean="0">
                <a:solidFill>
                  <a:srgbClr val="FF0000"/>
                </a:solidFill>
                <a:latin typeface="Arial" charset="0"/>
              </a:rPr>
              <a:t> </a:t>
            </a:r>
            <a:r>
              <a:rPr lang="en-US" sz="2800" b="1" dirty="0" smtClean="0">
                <a:solidFill>
                  <a:srgbClr val="FF0000"/>
                </a:solidFill>
                <a:latin typeface="Arial" charset="0"/>
              </a:rPr>
              <a:t>dot com</a:t>
            </a:r>
          </a:p>
        </p:txBody>
      </p:sp>
      <p:sp>
        <p:nvSpPr>
          <p:cNvPr id="7" name="Date Placeholder 3"/>
          <p:cNvSpPr txBox="1">
            <a:spLocks/>
          </p:cNvSpPr>
          <p:nvPr/>
        </p:nvSpPr>
        <p:spPr>
          <a:xfrm>
            <a:off x="717755" y="6475412"/>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September</a:t>
            </a:r>
            <a:r>
              <a:rPr lang="en-US" b="1" dirty="0" smtClean="0"/>
              <a:t>, </a:t>
            </a:r>
            <a:r>
              <a:rPr kumimoji="0" lang="en-US" sz="1200" b="1" i="0" u="none" strike="noStrike" kern="1200" cap="none" spc="0" normalizeH="0" baseline="0" noProof="0" dirty="0" smtClean="0">
                <a:ln>
                  <a:noFill/>
                </a:ln>
                <a:effectLst/>
                <a:uLnTx/>
                <a:uFillTx/>
              </a:rPr>
              <a:t>2018</a:t>
            </a:r>
            <a:endParaRPr kumimoji="0" lang="en-US" sz="1200" b="1" i="0" u="none" strike="noStrike" kern="1200" cap="none" spc="0" normalizeH="0" baseline="0" noProof="0" dirty="0">
              <a:ln>
                <a:noFill/>
              </a:ln>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dirty="0">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13</a:t>
            </a:fld>
            <a:endParaRPr lang="en-US" altLang="en-US" dirty="0">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a:t>
            </a:r>
            <a:r>
              <a:rPr lang="en-GB" altLang="en-US" dirty="0" smtClean="0">
                <a:ea typeface="MS Gothic" panose="020B0609070205080204" pitchFamily="49" charset="-128"/>
                <a:hlinkClick r:id="rId5"/>
              </a:rPr>
              <a:t>www.ieee802.org/devdocs.shtml</a:t>
            </a:r>
            <a:r>
              <a:rPr lang="en-GB" altLang="en-US" dirty="0" smtClean="0">
                <a:ea typeface="MS Gothic" panose="020B0609070205080204" pitchFamily="49" charset="-128"/>
              </a:rPr>
              <a:t> and Participation slide</a:t>
            </a:r>
            <a:r>
              <a:rPr lang="en-GB" altLang="en-US" dirty="0">
                <a:ea typeface="MS Gothic" panose="020B0609070205080204" pitchFamily="49" charset="-128"/>
              </a:rPr>
              <a:t>: </a:t>
            </a:r>
            <a:r>
              <a:rPr lang="en-GB" altLang="en-US" dirty="0">
                <a:ea typeface="MS Gothic" panose="020B0609070205080204" pitchFamily="49" charset="-128"/>
                <a:hlinkClick r:id="rId6"/>
              </a:rPr>
              <a:t>https://</a:t>
            </a:r>
            <a:r>
              <a:rPr lang="en-GB" altLang="en-US" dirty="0" smtClean="0">
                <a:ea typeface="MS Gothic" panose="020B0609070205080204" pitchFamily="49" charset="-128"/>
                <a:hlinkClick r:id="rId6"/>
              </a:rPr>
              <a:t>mentor.ieee.org/802-ec/dcn/16/ec-16-0180-03-00EC-ieee-802-participation-slide.ppt</a:t>
            </a:r>
            <a:r>
              <a:rPr lang="en-GB" altLang="en-US" dirty="0" smtClean="0">
                <a:ea typeface="MS Gothic" panose="020B0609070205080204" pitchFamily="49" charset="-128"/>
              </a:rPr>
              <a:t> )</a:t>
            </a:r>
            <a:br>
              <a:rPr lang="en-GB" altLang="en-US" dirty="0" smtClean="0">
                <a:ea typeface="MS Gothic" panose="020B0609070205080204" pitchFamily="49" charset="-128"/>
              </a:rPr>
            </a:br>
            <a:endParaRPr lang="en-GB" altLang="en-US" dirty="0">
              <a:ea typeface="MS Gothic" panose="020B0609070205080204" pitchFamily="49" charset="-128"/>
            </a:endParaRP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sz="half" idx="4294967295"/>
          </p:nvPr>
        </p:nvSpPr>
        <p:spPr/>
        <p:txBody>
          <a:bodyPr/>
          <a:lstStyle/>
          <a:p>
            <a:pPr>
              <a:defRPr/>
            </a:pPr>
            <a:r>
              <a:rPr lang="en-US" dirty="0" smtClean="0"/>
              <a:t>May 2017</a:t>
            </a:r>
            <a:endParaRPr lang="en-US" dirty="0"/>
          </a:p>
        </p:txBody>
      </p:sp>
      <p:sp>
        <p:nvSpPr>
          <p:cNvPr id="3" name="Footer Placeholder 2"/>
          <p:cNvSpPr>
            <a:spLocks noGrp="1"/>
          </p:cNvSpPr>
          <p:nvPr>
            <p:ph type="ftr" sz="quarter" idx="11"/>
          </p:nvPr>
        </p:nvSpPr>
        <p:spPr/>
        <p:txBody>
          <a:bodyPr/>
          <a:lstStyle/>
          <a:p>
            <a:pPr>
              <a:defRPr/>
            </a:pPr>
            <a:r>
              <a:rPr lang="en-US" dirty="0" smtClean="0"/>
              <a:t>D. Stanley, HP Enterprise</a:t>
            </a:r>
            <a:endParaRPr lang="en-US" dirty="0"/>
          </a:p>
        </p:txBody>
      </p:sp>
    </p:spTree>
    <p:extLst>
      <p:ext uri="{BB962C8B-B14F-4D97-AF65-F5344CB8AC3E}">
        <p14:creationId xmlns:p14="http://schemas.microsoft.com/office/powerpoint/2010/main" val="11618981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457200" y="1295400"/>
            <a:ext cx="8534400" cy="44958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endParaRPr lang="en-US" sz="2400" dirty="0">
              <a:latin typeface="Arial" charset="0"/>
            </a:endParaRPr>
          </a:p>
          <a:p>
            <a:pPr marL="457200" lvl="1" indent="0">
              <a:lnSpc>
                <a:spcPct val="80000"/>
              </a:lnSpc>
              <a:buNone/>
            </a:pPr>
            <a:endParaRPr lang="en-US" sz="2400" dirty="0" smtClean="0">
              <a:latin typeface="Arial" charset="0"/>
            </a:endParaRPr>
          </a:p>
          <a:p>
            <a:pPr lvl="1">
              <a:lnSpc>
                <a:spcPct val="80000"/>
              </a:lnSpc>
            </a:pPr>
            <a:r>
              <a:rPr lang="en-US" sz="2400" dirty="0" smtClean="0">
                <a:latin typeface="Arial" charset="0"/>
              </a:rPr>
              <a:t>ISO/IEC/JTC1 SC6 DCOR ballot on IEEE-802.21-2017/Cor1  is approved with </a:t>
            </a:r>
            <a:r>
              <a:rPr lang="en-US" sz="2400" dirty="0" smtClean="0">
                <a:latin typeface="Arial" charset="0"/>
              </a:rPr>
              <a:t>comments</a:t>
            </a:r>
          </a:p>
          <a:p>
            <a:pPr lvl="1">
              <a:lnSpc>
                <a:spcPct val="80000"/>
              </a:lnSpc>
            </a:pPr>
            <a:endParaRPr lang="en-US" sz="2400" dirty="0">
              <a:latin typeface="Arial" charset="0"/>
            </a:endParaRPr>
          </a:p>
          <a:p>
            <a:pPr lvl="1">
              <a:lnSpc>
                <a:spcPct val="80000"/>
              </a:lnSpc>
            </a:pPr>
            <a:r>
              <a:rPr lang="en-US" sz="2400" dirty="0" smtClean="0">
                <a:latin typeface="Arial" charset="0"/>
              </a:rPr>
              <a:t>Response was sent on July 13, 2018 </a:t>
            </a:r>
            <a:endParaRPr lang="en-US" sz="2400" dirty="0" smtClean="0">
              <a:latin typeface="Arial" charset="0"/>
            </a:endParaRPr>
          </a:p>
          <a:p>
            <a:pPr lvl="1">
              <a:lnSpc>
                <a:spcPct val="80000"/>
              </a:lnSpc>
            </a:pPr>
            <a:endParaRPr lang="en-US" sz="2400" dirty="0">
              <a:latin typeface="Arial" charset="0"/>
            </a:endParaRPr>
          </a:p>
          <a:p>
            <a:pPr lvl="1">
              <a:lnSpc>
                <a:spcPct val="80000"/>
              </a:lnSpc>
            </a:pPr>
            <a:r>
              <a:rPr lang="en-US" sz="2400" dirty="0" smtClean="0">
                <a:latin typeface="Arial" charset="0"/>
              </a:rPr>
              <a:t>Ongoing discussions in Interest Group on </a:t>
            </a:r>
            <a:r>
              <a:rPr lang="en-US" sz="2400" dirty="0">
                <a:latin typeface="Arial" charset="0"/>
              </a:rPr>
              <a:t>Network Enablers for Seamless HMD based VR Content Service</a:t>
            </a:r>
          </a:p>
          <a:p>
            <a:pPr marL="457200" lvl="1" indent="0">
              <a:lnSpc>
                <a:spcPct val="80000"/>
              </a:lnSpc>
              <a:buNone/>
            </a:pPr>
            <a:endParaRPr lang="en-US" sz="2400" dirty="0">
              <a:latin typeface="Arial" charset="0"/>
            </a:endParaRPr>
          </a:p>
          <a:p>
            <a:pPr lvl="1">
              <a:lnSpc>
                <a:spcPct val="80000"/>
              </a:lnSpc>
            </a:pPr>
            <a:endParaRPr lang="en-US" sz="2400" dirty="0" smtClean="0">
              <a:latin typeface="Arial" charset="0"/>
            </a:endParaRPr>
          </a:p>
          <a:p>
            <a:pPr lvl="1">
              <a:lnSpc>
                <a:spcPct val="80000"/>
              </a:lnSpc>
              <a:buNone/>
            </a:pPr>
            <a:endParaRPr lang="en-US" sz="2000" dirty="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17</a:t>
            </a:fld>
            <a:endParaRPr lang="en-US" dirty="0"/>
          </a:p>
        </p:txBody>
      </p:sp>
    </p:spTree>
    <p:extLst>
      <p:ext uri="{BB962C8B-B14F-4D97-AF65-F5344CB8AC3E}">
        <p14:creationId xmlns:p14="http://schemas.microsoft.com/office/powerpoint/2010/main" val="13066720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106" y="9144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September</a:t>
            </a:r>
            <a:r>
              <a:rPr lang="en-US" sz="3200" dirty="0" smtClean="0">
                <a:solidFill>
                  <a:schemeClr val="accent2"/>
                </a:solidFill>
                <a:latin typeface="Arial" charset="0"/>
              </a:rPr>
              <a:t>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533400" y="1676400"/>
            <a:ext cx="8305800" cy="42672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Update on IEEE 802.21-2017/Cor1 in </a:t>
            </a:r>
            <a:r>
              <a:rPr lang="en-US" sz="2600" dirty="0" smtClean="0">
                <a:latin typeface="Arial" charset="0"/>
              </a:rPr>
              <a:t>ISO/IEC/JTC1</a:t>
            </a:r>
          </a:p>
          <a:p>
            <a:pPr marL="0" indent="0">
              <a:lnSpc>
                <a:spcPct val="90000"/>
              </a:lnSpc>
              <a:buNone/>
            </a:pPr>
            <a:endParaRPr lang="en-US" sz="2600" dirty="0" smtClean="0">
              <a:latin typeface="Arial" charset="0"/>
            </a:endParaRPr>
          </a:p>
          <a:p>
            <a:pPr>
              <a:lnSpc>
                <a:spcPct val="90000"/>
              </a:lnSpc>
            </a:pPr>
            <a:r>
              <a:rPr lang="en-US" sz="2600" dirty="0" smtClean="0">
                <a:latin typeface="Arial" charset="0"/>
              </a:rPr>
              <a:t>IG </a:t>
            </a:r>
            <a:r>
              <a:rPr lang="en-US" sz="2600" dirty="0">
                <a:latin typeface="Arial" charset="0"/>
              </a:rPr>
              <a:t>discussion on Network Enablers for Seamless HMD based VR Content </a:t>
            </a:r>
            <a:r>
              <a:rPr lang="en-US" sz="2600" dirty="0" smtClean="0">
                <a:latin typeface="Arial" charset="0"/>
              </a:rPr>
              <a:t>Service</a:t>
            </a:r>
          </a:p>
          <a:p>
            <a:pPr>
              <a:lnSpc>
                <a:spcPct val="90000"/>
              </a:lnSpc>
            </a:pPr>
            <a:endParaRPr lang="en-US" sz="2600" dirty="0" smtClean="0">
              <a:latin typeface="Arial" charset="0"/>
            </a:endParaRPr>
          </a:p>
          <a:p>
            <a:pPr>
              <a:lnSpc>
                <a:spcPct val="90000"/>
              </a:lnSpc>
            </a:pPr>
            <a:r>
              <a:rPr lang="en-US" sz="2600" dirty="0" smtClean="0">
                <a:latin typeface="Arial" charset="0"/>
              </a:rPr>
              <a:t>Discussion on network requirements w.r.t. to liaison from IEEE </a:t>
            </a:r>
            <a:r>
              <a:rPr lang="en-US" sz="2600" dirty="0" smtClean="0">
                <a:latin typeface="Arial" charset="0"/>
              </a:rPr>
              <a:t>P3079</a:t>
            </a:r>
          </a:p>
          <a:p>
            <a:pPr>
              <a:lnSpc>
                <a:spcPct val="90000"/>
              </a:lnSpc>
            </a:pPr>
            <a:endParaRPr lang="en-US" sz="2600" dirty="0" smtClean="0">
              <a:latin typeface="Arial" charset="0"/>
            </a:endParaRPr>
          </a:p>
          <a:p>
            <a:pPr>
              <a:lnSpc>
                <a:spcPct val="90000"/>
              </a:lnSpc>
            </a:pPr>
            <a:r>
              <a:rPr lang="en-US" sz="2600" dirty="0" smtClean="0">
                <a:latin typeface="Arial" charset="0"/>
              </a:rPr>
              <a:t>Next Steps </a:t>
            </a:r>
          </a:p>
          <a:p>
            <a:pPr marL="857250" lvl="2" indent="0">
              <a:lnSpc>
                <a:spcPct val="90000"/>
              </a:lnSpc>
              <a:buNone/>
            </a:pPr>
            <a:r>
              <a:rPr lang="en-US" sz="2600" dirty="0" smtClean="0">
                <a:latin typeface="Arial" charset="0"/>
              </a:rPr>
              <a:t>	</a:t>
            </a:r>
            <a:endParaRPr lang="en-US" sz="2600" dirty="0">
              <a:latin typeface="Arial" charset="0"/>
            </a:endParaRPr>
          </a:p>
          <a:p>
            <a:pPr marL="857250" lvl="2" indent="0">
              <a:lnSpc>
                <a:spcPct val="90000"/>
              </a:lnSpc>
              <a:buNone/>
            </a:pPr>
            <a:endParaRPr lang="en-US" sz="1800" dirty="0" smtClean="0">
              <a:latin typeface="Arial" charset="0"/>
            </a:endParaRPr>
          </a:p>
          <a:p>
            <a:pPr marL="857250" lvl="2" indent="0">
              <a:lnSpc>
                <a:spcPct val="90000"/>
              </a:lnSpc>
              <a:buNone/>
            </a:pPr>
            <a:endParaRPr lang="en-US" sz="18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18</a:t>
            </a:fld>
            <a:endParaRPr lang="en-US" dirty="0"/>
          </a:p>
        </p:txBody>
      </p:sp>
    </p:spTree>
    <p:extLst>
      <p:ext uri="{BB962C8B-B14F-4D97-AF65-F5344CB8AC3E}">
        <p14:creationId xmlns:p14="http://schemas.microsoft.com/office/powerpoint/2010/main" val="3830999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23900"/>
            <a:ext cx="8534400" cy="571500"/>
          </a:xfrm>
        </p:spPr>
        <p:txBody>
          <a:bodyPr/>
          <a:lstStyle/>
          <a:p>
            <a:r>
              <a:rPr lang="en-US" sz="3600" dirty="0" smtClean="0">
                <a:solidFill>
                  <a:schemeClr val="accent2"/>
                </a:solidFill>
              </a:rPr>
              <a:t>Future Sessions – 2018</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71600"/>
            <a:ext cx="8610600" cy="4800600"/>
          </a:xfrm>
        </p:spPr>
        <p:txBody>
          <a:bodyPr/>
          <a:lstStyle/>
          <a:p>
            <a:pPr>
              <a:lnSpc>
                <a:spcPct val="90000"/>
              </a:lnSpc>
            </a:pPr>
            <a:r>
              <a:rPr lang="en-US" sz="2400" b="1" dirty="0" smtClean="0">
                <a:solidFill>
                  <a:srgbClr val="FF0000"/>
                </a:solidFill>
              </a:rPr>
              <a:t>Plenary</a:t>
            </a:r>
            <a:r>
              <a:rPr lang="en-US" sz="2400" b="1" dirty="0" smtClean="0">
                <a:solidFill>
                  <a:srgbClr val="FF0000"/>
                </a:solidFill>
              </a:rPr>
              <a:t>: </a:t>
            </a:r>
            <a:r>
              <a:rPr lang="en-US" sz="2400" b="1" dirty="0">
                <a:solidFill>
                  <a:srgbClr val="FF0000"/>
                </a:solidFill>
              </a:rPr>
              <a:t>November </a:t>
            </a:r>
            <a:r>
              <a:rPr lang="en-US" sz="2400" b="1" dirty="0" smtClean="0">
                <a:solidFill>
                  <a:srgbClr val="FF0000"/>
                </a:solidFill>
              </a:rPr>
              <a:t>11-16, </a:t>
            </a:r>
            <a:r>
              <a:rPr lang="en-US" sz="2400" b="1" dirty="0">
                <a:solidFill>
                  <a:srgbClr val="FF0000"/>
                </a:solidFill>
              </a:rPr>
              <a:t>2017</a:t>
            </a:r>
            <a:r>
              <a:rPr lang="en-US" sz="2400" b="1" dirty="0" smtClean="0">
                <a:solidFill>
                  <a:srgbClr val="FF0000"/>
                </a:solidFill>
              </a:rPr>
              <a:t>, Marriott Marquis Queen’s Park, Bangkok, Thailand </a:t>
            </a:r>
          </a:p>
          <a:p>
            <a:pPr lvl="1">
              <a:lnSpc>
                <a:spcPct val="90000"/>
              </a:lnSpc>
            </a:pPr>
            <a:r>
              <a:rPr lang="en-US" sz="16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843056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1143000" y="5410200"/>
            <a:ext cx="6934200" cy="338554"/>
          </a:xfrm>
          <a:prstGeom prst="rect">
            <a:avLst/>
          </a:prstGeom>
          <a:noFill/>
          <a:ln w="9525">
            <a:noFill/>
            <a:miter lim="800000"/>
            <a:headEnd/>
            <a:tailEnd/>
          </a:ln>
        </p:spPr>
        <p:txBody>
          <a:bodyPr wrap="square">
            <a:spAutoFit/>
          </a:bodyPr>
          <a:lstStyle/>
          <a:p>
            <a:pPr algn="ctr" eaLnBrk="1" hangingPunct="1"/>
            <a:r>
              <a:rPr lang="en-US" sz="1600" b="1" dirty="0" smtClean="0"/>
              <a:t>Default </a:t>
            </a:r>
            <a:r>
              <a:rPr lang="en-US" sz="1600" b="1" dirty="0"/>
              <a:t>Location</a:t>
            </a:r>
            <a:r>
              <a:rPr lang="en-US" sz="1600" dirty="0" smtClean="0"/>
              <a:t>: </a:t>
            </a:r>
            <a:r>
              <a:rPr lang="en-US" sz="1600" dirty="0" err="1" smtClean="0"/>
              <a:t>Wailokoa</a:t>
            </a:r>
            <a:r>
              <a:rPr lang="en-US" sz="1600" dirty="0" smtClean="0"/>
              <a:t> 3 including JTC1/SC6</a:t>
            </a:r>
            <a:r>
              <a:rPr lang="en-US" sz="1600" dirty="0" smtClean="0"/>
              <a:t> </a:t>
            </a:r>
            <a:r>
              <a:rPr lang="en-US" sz="1600" dirty="0" smtClean="0"/>
              <a:t> </a:t>
            </a:r>
            <a:endParaRPr lang="en-US" sz="1600" dirty="0" smtClean="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685799" y="5941149"/>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14 </a:t>
            </a:r>
            <a:r>
              <a:rPr lang="en-US" sz="1600" dirty="0">
                <a:latin typeface="Arial" charset="0"/>
              </a:rPr>
              <a:t>voting </a:t>
            </a:r>
            <a:r>
              <a:rPr lang="en-US" sz="1600" dirty="0" smtClean="0">
                <a:latin typeface="Arial" charset="0"/>
              </a:rPr>
              <a:t>members  and one aspirant member as of this meeting</a:t>
            </a:r>
            <a:endParaRPr lang="en-US" sz="1600" dirty="0">
              <a:latin typeface="Arial"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656855081"/>
              </p:ext>
            </p:extLst>
          </p:nvPr>
        </p:nvGraphicFramePr>
        <p:xfrm>
          <a:off x="685797" y="1523998"/>
          <a:ext cx="7772402" cy="3733801"/>
        </p:xfrm>
        <a:graphic>
          <a:graphicData uri="http://schemas.openxmlformats.org/drawingml/2006/table">
            <a:tbl>
              <a:tblPr firstRow="1" firstCol="1" bandRow="1">
                <a:tableStyleId>{5C22544A-7EE6-4342-B048-85BDC9FD1C3A}</a:tableStyleId>
              </a:tblPr>
              <a:tblGrid>
                <a:gridCol w="1184868">
                  <a:extLst>
                    <a:ext uri="{9D8B030D-6E8A-4147-A177-3AD203B41FA5}">
                      <a16:colId xmlns:a16="http://schemas.microsoft.com/office/drawing/2014/main" val="2796851851"/>
                    </a:ext>
                  </a:extLst>
                </a:gridCol>
                <a:gridCol w="2110155">
                  <a:extLst>
                    <a:ext uri="{9D8B030D-6E8A-4147-A177-3AD203B41FA5}">
                      <a16:colId xmlns:a16="http://schemas.microsoft.com/office/drawing/2014/main" val="2426739483"/>
                    </a:ext>
                  </a:extLst>
                </a:gridCol>
                <a:gridCol w="1356527">
                  <a:extLst>
                    <a:ext uri="{9D8B030D-6E8A-4147-A177-3AD203B41FA5}">
                      <a16:colId xmlns:a16="http://schemas.microsoft.com/office/drawing/2014/main" val="3418616654"/>
                    </a:ext>
                  </a:extLst>
                </a:gridCol>
                <a:gridCol w="1431891">
                  <a:extLst>
                    <a:ext uri="{9D8B030D-6E8A-4147-A177-3AD203B41FA5}">
                      <a16:colId xmlns:a16="http://schemas.microsoft.com/office/drawing/2014/main" val="2208426724"/>
                    </a:ext>
                  </a:extLst>
                </a:gridCol>
                <a:gridCol w="1688961">
                  <a:extLst>
                    <a:ext uri="{9D8B030D-6E8A-4147-A177-3AD203B41FA5}">
                      <a16:colId xmlns:a16="http://schemas.microsoft.com/office/drawing/2014/main" val="4089879826"/>
                    </a:ext>
                  </a:extLst>
                </a:gridCol>
              </a:tblGrid>
              <a:tr h="776351">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(Sept 10, 2018)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(Sept 11, 2018)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Wednesday </a:t>
                      </a:r>
                    </a:p>
                    <a:p>
                      <a:pPr marL="0" marR="0">
                        <a:spcBef>
                          <a:spcPts val="0"/>
                        </a:spcBef>
                        <a:spcAft>
                          <a:spcPts val="0"/>
                        </a:spcAft>
                      </a:pPr>
                      <a:r>
                        <a:rPr lang="en-US" sz="1200">
                          <a:effectLst/>
                        </a:rPr>
                        <a:t>(Sept 12, 2018)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(Sept 13, 2018)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26960180"/>
                  </a:ext>
                </a:extLst>
              </a:tr>
              <a:tr h="714568">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Wireless Opening Plenary (8:00-9:00a)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IG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IG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4275091510"/>
                  </a:ext>
                </a:extLst>
              </a:tr>
              <a:tr h="505644">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IG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Closing Plenary</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171286132"/>
                  </a:ext>
                </a:extLst>
              </a:tr>
              <a:tr h="480443">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 JTC1/SC6 Ad Hoc</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198738861"/>
                  </a:ext>
                </a:extLst>
              </a:tr>
              <a:tr h="542227">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IG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092296834"/>
                  </a:ext>
                </a:extLst>
              </a:tr>
              <a:tr h="714568">
                <a:tc>
                  <a:txBody>
                    <a:bodyPr/>
                    <a:lstStyle/>
                    <a:p>
                      <a:pPr marL="0" marR="0">
                        <a:spcBef>
                          <a:spcPts val="0"/>
                        </a:spcBef>
                        <a:spcAft>
                          <a:spcPts val="0"/>
                        </a:spcAft>
                      </a:pPr>
                      <a:r>
                        <a:rPr lang="en-US" sz="1200">
                          <a:effectLst/>
                        </a:rPr>
                        <a:t>Eve</a:t>
                      </a:r>
                    </a:p>
                    <a:p>
                      <a:pPr marL="0" marR="0">
                        <a:spcBef>
                          <a:spcPts val="0"/>
                        </a:spcBef>
                        <a:spcAft>
                          <a:spcPts val="0"/>
                        </a:spcAft>
                      </a:pPr>
                      <a:r>
                        <a:rPr lang="en-US" sz="1200">
                          <a:effectLst/>
                        </a:rPr>
                        <a:t>6:00-10:30p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Wireless Social  (6:30 – 9:00p)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7218074"/>
                  </a:ext>
                </a:extLst>
              </a:tr>
            </a:tbl>
          </a:graphicData>
        </a:graphic>
      </p:graphicFrame>
    </p:spTree>
    <p:extLst>
      <p:ext uri="{BB962C8B-B14F-4D97-AF65-F5344CB8AC3E}">
        <p14:creationId xmlns:p14="http://schemas.microsoft.com/office/powerpoint/2010/main" val="8565550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533400" y="585651"/>
            <a:ext cx="7772400" cy="533400"/>
          </a:xfrm>
        </p:spPr>
        <p:txBody>
          <a:bodyPr/>
          <a:lstStyle/>
          <a:p>
            <a:r>
              <a:rPr lang="en-US" sz="3200" dirty="0" smtClean="0">
                <a:solidFill>
                  <a:schemeClr val="accent2"/>
                </a:solidFill>
                <a:latin typeface="Arial" charset="0"/>
              </a:rPr>
              <a:t>Novem</a:t>
            </a:r>
            <a:r>
              <a:rPr lang="en-US" sz="3200" dirty="0" smtClean="0">
                <a:solidFill>
                  <a:schemeClr val="accent2"/>
                </a:solidFill>
                <a:latin typeface="Arial" charset="0"/>
              </a:rPr>
              <a:t>ber </a:t>
            </a:r>
            <a:r>
              <a:rPr lang="en-US" sz="3200" dirty="0" smtClean="0">
                <a:solidFill>
                  <a:schemeClr val="accent2"/>
                </a:solidFill>
                <a:latin typeface="Arial" charset="0"/>
              </a:rPr>
              <a:t>2018 Meeting Logistics </a:t>
            </a:r>
          </a:p>
        </p:txBody>
      </p:sp>
      <p:sp>
        <p:nvSpPr>
          <p:cNvPr id="34822" name="Rectangle 3"/>
          <p:cNvSpPr>
            <a:spLocks noGrp="1" noChangeArrowheads="1"/>
          </p:cNvSpPr>
          <p:nvPr>
            <p:ph type="body" idx="1"/>
          </p:nvPr>
        </p:nvSpPr>
        <p:spPr>
          <a:xfrm>
            <a:off x="304800" y="1124599"/>
            <a:ext cx="8763000" cy="5352401"/>
          </a:xfrm>
        </p:spPr>
        <p:txBody>
          <a:bodyPr/>
          <a:lstStyle/>
          <a:p>
            <a:pPr>
              <a:lnSpc>
                <a:spcPct val="90000"/>
              </a:lnSpc>
              <a:buFont typeface="Arial" panose="020B0604020202020204" pitchFamily="34" charset="0"/>
              <a:buChar char="•"/>
            </a:pPr>
            <a:r>
              <a:rPr lang="en-US" sz="2000" b="1" dirty="0" smtClean="0"/>
              <a:t>IEEE </a:t>
            </a:r>
            <a:r>
              <a:rPr lang="en-US" sz="2000" b="1" dirty="0"/>
              <a:t>802 Plenary </a:t>
            </a:r>
            <a:r>
              <a:rPr lang="en-US" sz="2000" b="1" dirty="0" smtClean="0"/>
              <a:t>Meeting:  </a:t>
            </a:r>
            <a:r>
              <a:rPr lang="en-US" sz="2000" b="1" dirty="0" smtClean="0"/>
              <a:t>Novem</a:t>
            </a:r>
            <a:r>
              <a:rPr lang="en-US" sz="2000" b="1" dirty="0" smtClean="0"/>
              <a:t>ber 10-15, </a:t>
            </a:r>
            <a:r>
              <a:rPr lang="en-US" sz="2000" b="1" dirty="0" smtClean="0"/>
              <a:t>2018, </a:t>
            </a:r>
            <a:r>
              <a:rPr lang="en-US" sz="2000" b="1" dirty="0" smtClean="0"/>
              <a:t>Bangkok, Thailand </a:t>
            </a:r>
            <a:r>
              <a:rPr lang="en-US" sz="2000" b="1" dirty="0"/>
              <a:t>in Bangkok Marriott Marquis Queen’s Park</a:t>
            </a:r>
            <a:endParaRPr lang="en-US" sz="2000" b="1" dirty="0" smtClean="0"/>
          </a:p>
          <a:p>
            <a:pPr>
              <a:lnSpc>
                <a:spcPct val="90000"/>
              </a:lnSpc>
              <a:buFont typeface="Arial" panose="020B0604020202020204" pitchFamily="34" charset="0"/>
              <a:buChar char="•"/>
            </a:pPr>
            <a:r>
              <a:rPr lang="en-US" sz="2000" b="1" dirty="0" smtClean="0"/>
              <a:t>Event </a:t>
            </a:r>
            <a:r>
              <a:rPr lang="en-US" sz="2000" b="1" dirty="0"/>
              <a:t>Information: http://</a:t>
            </a:r>
            <a:r>
              <a:rPr lang="en-US" sz="2000" b="1" dirty="0" smtClean="0"/>
              <a:t>802world.org/Plenary/ </a:t>
            </a:r>
            <a:endParaRPr lang="en-US" sz="2000" b="1" dirty="0"/>
          </a:p>
          <a:p>
            <a:pPr>
              <a:lnSpc>
                <a:spcPct val="90000"/>
              </a:lnSpc>
              <a:buFont typeface="Arial" panose="020B0604020202020204" pitchFamily="34" charset="0"/>
              <a:buChar char="•"/>
            </a:pPr>
            <a:r>
              <a:rPr lang="en-US" sz="2000" b="1" dirty="0"/>
              <a:t>* Registration </a:t>
            </a:r>
            <a:r>
              <a:rPr lang="en-US" sz="2000" b="1" dirty="0" smtClean="0"/>
              <a:t>Website: </a:t>
            </a:r>
            <a:r>
              <a:rPr lang="en-US" sz="2000" b="1" dirty="0" smtClean="0"/>
              <a:t>https</a:t>
            </a:r>
            <a:r>
              <a:rPr lang="en-US" sz="2000" b="1" dirty="0"/>
              <a:t>://www.regonline.com/ieee802plenaryNovember2018 </a:t>
            </a:r>
          </a:p>
          <a:p>
            <a:r>
              <a:rPr lang="en-US" sz="2000" b="1" dirty="0" smtClean="0"/>
              <a:t>Standard </a:t>
            </a:r>
            <a:r>
              <a:rPr lang="en-US" sz="2000" b="1" dirty="0" smtClean="0"/>
              <a:t>Registration: </a:t>
            </a:r>
            <a:r>
              <a:rPr lang="en-US" sz="2000" b="1" dirty="0"/>
              <a:t>Before </a:t>
            </a:r>
            <a:r>
              <a:rPr lang="en-US" sz="2000" b="1" dirty="0" smtClean="0"/>
              <a:t>6:00 </a:t>
            </a:r>
            <a:r>
              <a:rPr lang="en-US" sz="2000" b="1" dirty="0"/>
              <a:t>PM </a:t>
            </a:r>
            <a:r>
              <a:rPr lang="en-US" sz="2000" b="1" dirty="0" smtClean="0"/>
              <a:t>PDT, </a:t>
            </a:r>
            <a:r>
              <a:rPr lang="en-US" sz="2000" b="1" dirty="0"/>
              <a:t>Friday, September 28, 2018 </a:t>
            </a:r>
            <a:endParaRPr lang="en-US" sz="2000" b="1" dirty="0"/>
          </a:p>
          <a:p>
            <a:pPr lvl="1"/>
            <a:r>
              <a:rPr lang="en-US" sz="1600" b="1" dirty="0"/>
              <a:t>* </a:t>
            </a:r>
            <a:r>
              <a:rPr lang="en-US" sz="1600" b="1" dirty="0"/>
              <a:t>$US 600.00 for attendees </a:t>
            </a:r>
            <a:r>
              <a:rPr lang="en-US" sz="1600" b="1" dirty="0" smtClean="0"/>
              <a:t>at </a:t>
            </a:r>
            <a:r>
              <a:rPr lang="en-US" sz="1600" b="1" dirty="0"/>
              <a:t>the </a:t>
            </a:r>
            <a:r>
              <a:rPr lang="en-US" sz="1600" b="1" dirty="0" smtClean="0"/>
              <a:t>conference hotel (&gt;= 1 night) otherwise $US900.00</a:t>
            </a:r>
            <a:endParaRPr lang="en-US" sz="1600" b="1" dirty="0" smtClean="0"/>
          </a:p>
          <a:p>
            <a:r>
              <a:rPr lang="en-US" sz="2000" b="1" dirty="0" smtClean="0"/>
              <a:t>Before </a:t>
            </a:r>
            <a:r>
              <a:rPr lang="en-US" sz="2000" b="1" dirty="0"/>
              <a:t>6:00 PM </a:t>
            </a:r>
            <a:r>
              <a:rPr lang="en-US" sz="2000" b="1" dirty="0" smtClean="0"/>
              <a:t>PDT, </a:t>
            </a:r>
            <a:r>
              <a:rPr lang="en-US" sz="2000" b="1" dirty="0"/>
              <a:t>Friday, October 27, 2018</a:t>
            </a:r>
            <a:endParaRPr lang="en-US" sz="2000" b="1" dirty="0"/>
          </a:p>
          <a:p>
            <a:pPr lvl="1"/>
            <a:r>
              <a:rPr lang="en-US" sz="1600" b="1" dirty="0"/>
              <a:t>* $US </a:t>
            </a:r>
            <a:r>
              <a:rPr lang="en-US" sz="1600" b="1" dirty="0" smtClean="0"/>
              <a:t>70</a:t>
            </a:r>
            <a:r>
              <a:rPr lang="en-US" sz="1600" b="1" dirty="0"/>
              <a:t>0.00 for attendees at the conference hotel (&gt;= 1 night) otherwise $</a:t>
            </a:r>
            <a:r>
              <a:rPr lang="en-US" sz="1600" b="1" dirty="0" smtClean="0"/>
              <a:t>US1000.00</a:t>
            </a:r>
            <a:endParaRPr lang="en-US" sz="2000" b="1" dirty="0"/>
          </a:p>
          <a:p>
            <a:r>
              <a:rPr lang="en-US" sz="2000" b="1" dirty="0" smtClean="0"/>
              <a:t>Late/On-site</a:t>
            </a:r>
            <a:r>
              <a:rPr lang="en-US" sz="2000" b="1" dirty="0"/>
              <a:t> </a:t>
            </a:r>
            <a:r>
              <a:rPr lang="en-US" sz="2000" b="1" dirty="0" smtClean="0"/>
              <a:t>registration: </a:t>
            </a:r>
            <a:r>
              <a:rPr lang="en-US" sz="2000" b="1" dirty="0"/>
              <a:t>After 6:00 PM PDT, Friday, October 27, </a:t>
            </a:r>
            <a:r>
              <a:rPr lang="en-US" sz="2000" b="1" dirty="0" smtClean="0"/>
              <a:t>2018</a:t>
            </a:r>
            <a:endParaRPr lang="en-US" sz="2000" b="1" dirty="0"/>
          </a:p>
          <a:p>
            <a:pPr lvl="1"/>
            <a:r>
              <a:rPr lang="en-US" sz="1600" b="1" dirty="0"/>
              <a:t>* $US </a:t>
            </a:r>
            <a:r>
              <a:rPr lang="en-US" sz="1600" b="1" dirty="0" smtClean="0"/>
              <a:t>900.00 </a:t>
            </a:r>
            <a:r>
              <a:rPr lang="en-US" sz="1600" b="1" dirty="0"/>
              <a:t>for attendees at the conference hotel (&gt;= 1 night) otherwise $</a:t>
            </a:r>
            <a:r>
              <a:rPr lang="en-US" sz="1600" b="1" dirty="0" smtClean="0"/>
              <a:t>US1200.00</a:t>
            </a:r>
            <a:endParaRPr lang="en-US" sz="1600" b="1" dirty="0" smtClean="0"/>
          </a:p>
          <a:p>
            <a:r>
              <a:rPr lang="en-US" sz="2000" b="1" dirty="0" smtClean="0"/>
              <a:t>Hotel ROOM RATES: </a:t>
            </a:r>
          </a:p>
          <a:p>
            <a:pPr lvl="1"/>
            <a:r>
              <a:rPr lang="en-US" sz="1400" b="1" dirty="0" smtClean="0"/>
              <a:t>SINGLE </a:t>
            </a:r>
            <a:r>
              <a:rPr lang="en-US" sz="1400" b="1" dirty="0"/>
              <a:t>OCCUPANCY</a:t>
            </a:r>
            <a:r>
              <a:rPr lang="en-US" sz="1400" b="1" dirty="0" smtClean="0"/>
              <a:t>: 5100.00 </a:t>
            </a:r>
            <a:r>
              <a:rPr lang="en-US" sz="1400" b="1" dirty="0"/>
              <a:t>THB per </a:t>
            </a:r>
            <a:r>
              <a:rPr lang="en-US" sz="1400" b="1" dirty="0" smtClean="0"/>
              <a:t>night*; DOUBLE </a:t>
            </a:r>
            <a:r>
              <a:rPr lang="en-US" sz="1400" b="1" dirty="0"/>
              <a:t>OCCUPANCY: </a:t>
            </a:r>
            <a:r>
              <a:rPr lang="en-US" sz="1400" b="1" dirty="0" smtClean="0"/>
              <a:t>5500.00 </a:t>
            </a:r>
            <a:r>
              <a:rPr lang="en-US" sz="1400" b="1" dirty="0"/>
              <a:t>THB per </a:t>
            </a:r>
            <a:r>
              <a:rPr lang="en-US" sz="1400" b="1" dirty="0" smtClean="0"/>
              <a:t>night*</a:t>
            </a:r>
            <a:endParaRPr lang="en-US" sz="1400" b="1" dirty="0"/>
          </a:p>
          <a:p>
            <a:pPr lvl="1"/>
            <a:r>
              <a:rPr lang="en-US" sz="1400" dirty="0" smtClean="0"/>
              <a:t>EXTRA </a:t>
            </a:r>
            <a:r>
              <a:rPr lang="en-US" sz="1400" dirty="0"/>
              <a:t>ADULT*: 2500.00 THB per </a:t>
            </a:r>
            <a:r>
              <a:rPr lang="en-US" sz="1400" dirty="0" smtClean="0"/>
              <a:t>night</a:t>
            </a:r>
          </a:p>
          <a:p>
            <a:pPr lvl="1"/>
            <a:r>
              <a:rPr lang="en-US" sz="1400" dirty="0" smtClean="0"/>
              <a:t>IEEE </a:t>
            </a:r>
            <a:r>
              <a:rPr lang="en-US" sz="1400" dirty="0"/>
              <a:t>802 GROUP RATE </a:t>
            </a:r>
            <a:r>
              <a:rPr lang="en-US" sz="1400" dirty="0" smtClean="0"/>
              <a:t>DEADLINE: Friday </a:t>
            </a:r>
            <a:r>
              <a:rPr lang="en-US" sz="1400" dirty="0"/>
              <a:t>October 19, 2018, 5:00 </a:t>
            </a:r>
            <a:r>
              <a:rPr lang="en-US" sz="1400" dirty="0" smtClean="0"/>
              <a:t>PM, PDT </a:t>
            </a:r>
          </a:p>
          <a:p>
            <a:r>
              <a:rPr lang="en-US" sz="2000" b="1" dirty="0" smtClean="0"/>
              <a:t>If visa is required, please indicate it during registration </a:t>
            </a:r>
          </a:p>
          <a:p>
            <a:r>
              <a:rPr lang="en-US" sz="2000" b="1" dirty="0"/>
              <a:t>Request Letter After Registration: Contact </a:t>
            </a:r>
            <a:r>
              <a:rPr lang="en-US" sz="2000" b="1" dirty="0" smtClean="0"/>
              <a:t>802info@facetoface-events.com </a:t>
            </a:r>
            <a:endParaRPr lang="en-US" sz="2000" b="1" dirty="0"/>
          </a:p>
          <a:p>
            <a:pPr lvl="1">
              <a:lnSpc>
                <a:spcPct val="90000"/>
              </a:lnSpc>
              <a:buNone/>
            </a:pPr>
            <a:endParaRPr lang="en-US" sz="2000" dirty="0"/>
          </a:p>
          <a:p>
            <a:pPr lvl="1">
              <a:lnSpc>
                <a:spcPct val="90000"/>
              </a:lnSpc>
              <a:buNone/>
            </a:pPr>
            <a:endParaRPr lang="en-US" sz="2000" dirty="0"/>
          </a:p>
          <a:p>
            <a:pPr lvl="1">
              <a:lnSpc>
                <a:spcPct val="90000"/>
              </a:lnSpc>
              <a:buNone/>
            </a:pPr>
            <a:endParaRPr lang="en-US" sz="2000" dirty="0" smtClean="0"/>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
        <p:nvSpPr>
          <p:cNvPr id="4" name="Rectangle 3"/>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ltLang="en-US" sz="1800" dirty="0" smtClean="0">
              <a:solidFill>
                <a:srgbClr val="000000"/>
              </a:solidFill>
              <a:latin typeface="Arial" panose="020B0604020202020204" pitchFamily="34" charset="0"/>
            </a:endParaRPr>
          </a:p>
          <a:p>
            <a:endParaRPr lang="en-US" altLang="en-US" sz="1800" dirty="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988613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40326"/>
            <a:ext cx="8534400" cy="571500"/>
          </a:xfrm>
        </p:spPr>
        <p:txBody>
          <a:bodyPr/>
          <a:lstStyle/>
          <a:p>
            <a:r>
              <a:rPr lang="en-US" sz="3600" dirty="0" smtClean="0">
                <a:solidFill>
                  <a:schemeClr val="accent2"/>
                </a:solidFill>
              </a:rPr>
              <a:t>Future Sessions – 2019</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04800" y="1211826"/>
            <a:ext cx="8686800" cy="4876800"/>
          </a:xfrm>
        </p:spPr>
        <p:txBody>
          <a:bodyPr/>
          <a:lstStyle/>
          <a:p>
            <a:pPr>
              <a:lnSpc>
                <a:spcPct val="90000"/>
              </a:lnSpc>
            </a:pPr>
            <a:r>
              <a:rPr lang="en-US" sz="2000" b="1" dirty="0" smtClean="0">
                <a:solidFill>
                  <a:schemeClr val="accent2"/>
                </a:solidFill>
              </a:rPr>
              <a:t>Interim: January 13-18, 2019, Hilton </a:t>
            </a:r>
            <a:r>
              <a:rPr lang="en-US" sz="2000" b="1" dirty="0">
                <a:solidFill>
                  <a:schemeClr val="accent2"/>
                </a:solidFill>
              </a:rPr>
              <a:t>St. Louis at the Ballpark </a:t>
            </a:r>
            <a:r>
              <a:rPr lang="en-US" sz="2000" b="1" dirty="0" smtClean="0">
                <a:solidFill>
                  <a:schemeClr val="accent2"/>
                </a:solidFill>
              </a:rPr>
              <a:t> </a:t>
            </a:r>
            <a:endParaRPr lang="es-ES" sz="2000" b="1" dirty="0" smtClean="0">
              <a:solidFill>
                <a:schemeClr val="accent2"/>
              </a:solidFill>
            </a:endParaRPr>
          </a:p>
          <a:p>
            <a:pPr lvl="1">
              <a:lnSpc>
                <a:spcPct val="90000"/>
              </a:lnSpc>
            </a:pPr>
            <a:r>
              <a:rPr lang="en-US" sz="2000" dirty="0" smtClean="0">
                <a:solidFill>
                  <a:srgbClr val="FF0000"/>
                </a:solidFill>
              </a:rPr>
              <a:t>Co-located with all 802 groups</a:t>
            </a:r>
            <a:r>
              <a:rPr lang="en-US" sz="2000" b="1" dirty="0" smtClean="0">
                <a:solidFill>
                  <a:srgbClr val="FF0000"/>
                </a:solidFill>
              </a:rPr>
              <a:t> </a:t>
            </a:r>
          </a:p>
          <a:p>
            <a:pPr>
              <a:lnSpc>
                <a:spcPct val="90000"/>
              </a:lnSpc>
            </a:pPr>
            <a:r>
              <a:rPr lang="en-US" sz="2000" b="1" dirty="0" smtClean="0">
                <a:solidFill>
                  <a:srgbClr val="FF0000"/>
                </a:solidFill>
              </a:rPr>
              <a:t>Plenary</a:t>
            </a:r>
            <a:r>
              <a:rPr lang="en-US" sz="2000" b="1" dirty="0" smtClean="0">
                <a:solidFill>
                  <a:srgbClr val="FF0000"/>
                </a:solidFill>
              </a:rPr>
              <a:t>: March 10-15, 2019, Hyatt Regency Vancouver and Fairmont Hotel Vancouver, Vancouver, Canada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000" b="1" dirty="0" smtClean="0">
                <a:solidFill>
                  <a:srgbClr val="0000FF"/>
                </a:solidFill>
              </a:rPr>
              <a:t>Interim: May 12-17, 2019, Grand Hyatt Atlanta in Buckhead , Atlanta, Georgia, USA </a:t>
            </a:r>
          </a:p>
          <a:p>
            <a:pPr lvl="1">
              <a:lnSpc>
                <a:spcPct val="90000"/>
              </a:lnSpc>
            </a:pPr>
            <a:r>
              <a:rPr lang="en-US" sz="2000" dirty="0" smtClean="0">
                <a:solidFill>
                  <a:srgbClr val="0000FF"/>
                </a:solidFill>
              </a:rPr>
              <a:t>Co-located with all wireless groups </a:t>
            </a:r>
          </a:p>
          <a:p>
            <a:pPr>
              <a:lnSpc>
                <a:spcPct val="90000"/>
              </a:lnSpc>
            </a:pPr>
            <a:r>
              <a:rPr lang="en-US" sz="2000" b="1" dirty="0" smtClean="0">
                <a:solidFill>
                  <a:srgbClr val="FF0000"/>
                </a:solidFill>
              </a:rPr>
              <a:t>Plenary:  July 14-19, 2019,</a:t>
            </a:r>
            <a:r>
              <a:rPr lang="it-IT" sz="2000" b="1" dirty="0" smtClean="0">
                <a:solidFill>
                  <a:srgbClr val="FF0000"/>
                </a:solidFill>
              </a:rPr>
              <a:t> Austria Congress Centre, Vienna, Austria</a:t>
            </a:r>
            <a:r>
              <a:rPr lang="en-US" sz="2000" b="1" dirty="0" smtClean="0">
                <a:solidFill>
                  <a:srgbClr val="FF0000"/>
                </a:solidFill>
              </a:rPr>
              <a:t>  </a:t>
            </a:r>
          </a:p>
          <a:p>
            <a:pPr lvl="1">
              <a:lnSpc>
                <a:spcPct val="90000"/>
              </a:lnSpc>
            </a:pPr>
            <a:r>
              <a:rPr lang="en-US" sz="2000" dirty="0" smtClean="0">
                <a:solidFill>
                  <a:srgbClr val="FF0000"/>
                </a:solidFill>
              </a:rPr>
              <a:t>Co-located with all 802 groups</a:t>
            </a:r>
          </a:p>
          <a:p>
            <a:pPr>
              <a:lnSpc>
                <a:spcPct val="90000"/>
              </a:lnSpc>
            </a:pPr>
            <a:r>
              <a:rPr lang="en-US" sz="2000" b="1" dirty="0" smtClean="0">
                <a:solidFill>
                  <a:srgbClr val="0000FF"/>
                </a:solidFill>
              </a:rPr>
              <a:t>Interim:  </a:t>
            </a:r>
            <a:r>
              <a:rPr lang="en-US" sz="2000" b="1" dirty="0">
                <a:solidFill>
                  <a:srgbClr val="0000FF"/>
                </a:solidFill>
              </a:rPr>
              <a:t>September 15-20, 2019 - Marriott Hanoi, Hanoi Vietnam (TBC)</a:t>
            </a: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000" b="1" dirty="0">
                <a:solidFill>
                  <a:srgbClr val="FF0000"/>
                </a:solidFill>
              </a:rPr>
              <a:t>Plenary: November 10-15, 2019, Hilton Waikoloa Village, Kona, HI, USA, </a:t>
            </a:r>
            <a:endParaRPr lang="en-US" sz="20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632106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609600"/>
            <a:ext cx="7772400" cy="762000"/>
          </a:xfrm>
        </p:spPr>
        <p:txBody>
          <a:bodyPr/>
          <a:lstStyle/>
          <a:p>
            <a:pPr eaLnBrk="1" hangingPunct="1"/>
            <a:r>
              <a:rPr lang="en-US" dirty="0" smtClean="0">
                <a:solidFill>
                  <a:schemeClr val="accent2"/>
                </a:solidFill>
                <a:latin typeface="Arial" charset="0"/>
              </a:rPr>
              <a:t>802.21 WG Objective </a:t>
            </a:r>
          </a:p>
        </p:txBody>
      </p:sp>
      <p:sp>
        <p:nvSpPr>
          <p:cNvPr id="8197" name="Rectangle 3"/>
          <p:cNvSpPr>
            <a:spLocks noGrp="1" noChangeArrowheads="1"/>
          </p:cNvSpPr>
          <p:nvPr>
            <p:ph type="body" idx="1"/>
          </p:nvPr>
        </p:nvSpPr>
        <p:spPr>
          <a:xfrm>
            <a:off x="685800" y="1600200"/>
            <a:ext cx="8077200" cy="4495800"/>
          </a:xfrm>
        </p:spPr>
        <p:txBody>
          <a:bodyPr/>
          <a:lstStyle/>
          <a:p>
            <a:pPr eaLnBrk="1" hangingPunct="1"/>
            <a:r>
              <a:rPr lang="en-US" dirty="0"/>
              <a:t>IEEE 802.21 is developing </a:t>
            </a:r>
            <a:r>
              <a:rPr lang="en-US" dirty="0" smtClean="0"/>
              <a:t>an </a:t>
            </a:r>
            <a:r>
              <a:rPr lang="en-US" dirty="0"/>
              <a:t>extensible Media access Independent Services (MIS) framework (i.e., function and protocol) that enables the optimization of services including handover service when performed between heterogeneous IEEE 802 networks. It also facilitates these services when networking between IEEE 802 networks and Cellular networks</a:t>
            </a:r>
            <a:r>
              <a:rPr lang="en-US" dirty="0" smtClean="0"/>
              <a:t>. </a:t>
            </a:r>
            <a:endParaRPr lang="en-US" dirty="0" smtClean="0">
              <a:latin typeface="Arial" charset="0"/>
            </a:endParaRPr>
          </a:p>
        </p:txBody>
      </p:sp>
      <p:sp>
        <p:nvSpPr>
          <p:cNvPr id="7"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3</a:t>
            </a:fld>
            <a:endParaRPr lang="en-US" dirty="0"/>
          </a:p>
        </p:txBody>
      </p:sp>
    </p:spTree>
    <p:extLst>
      <p:ext uri="{BB962C8B-B14F-4D97-AF65-F5344CB8AC3E}">
        <p14:creationId xmlns:p14="http://schemas.microsoft.com/office/powerpoint/2010/main" val="2345084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305050"/>
            <a:ext cx="7391400" cy="3810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382000" cy="4191000"/>
          </a:xfrm>
          <a:noFill/>
        </p:spPr>
        <p:txBody>
          <a:bodyPr wrap="square"/>
          <a:lstStyle/>
          <a:p>
            <a:pPr>
              <a:lnSpc>
                <a:spcPct val="80000"/>
              </a:lnSpc>
              <a:defRPr/>
            </a:pPr>
            <a:r>
              <a:rPr lang="en-US" sz="2400" dirty="0" smtClean="0">
                <a:latin typeface="Arial" panose="020B0604020202020204" pitchFamily="34" charset="0"/>
                <a:cs typeface="Arial" panose="020B0604020202020204" pitchFamily="34" charset="0"/>
              </a:rPr>
              <a:t>Electronic Attendance ONLY</a:t>
            </a:r>
          </a:p>
          <a:p>
            <a:pPr>
              <a:lnSpc>
                <a:spcPct val="80000"/>
              </a:lnSpc>
              <a:defRPr/>
            </a:pPr>
            <a:r>
              <a:rPr lang="en-US" sz="2400" dirty="0" smtClean="0">
                <a:latin typeface="Arial" panose="020B0604020202020204" pitchFamily="34" charset="0"/>
                <a:cs typeface="Arial" panose="020B0604020202020204" pitchFamily="34" charset="0"/>
              </a:rPr>
              <a:t>Electronic Attendance</a:t>
            </a:r>
          </a:p>
          <a:p>
            <a:pPr lvl="1">
              <a:lnSpc>
                <a:spcPct val="80000"/>
              </a:lnSpc>
              <a:defRPr/>
            </a:pPr>
            <a:r>
              <a:rPr lang="en-US" altLang="ja-JP" sz="2000" dirty="0" smtClean="0">
                <a:latin typeface="Arial" panose="020B0604020202020204" pitchFamily="34" charset="0"/>
                <a:ea typeface="ＭＳ Ｐゴシック" charset="-128"/>
                <a:cs typeface="Arial" panose="020B0604020202020204" pitchFamily="34" charset="0"/>
              </a:rPr>
              <a:t>IMAT System   </a:t>
            </a:r>
          </a:p>
          <a:p>
            <a:pPr lvl="2">
              <a:lnSpc>
                <a:spcPct val="80000"/>
              </a:lnSpc>
              <a:defRPr/>
            </a:pPr>
            <a:r>
              <a:rPr lang="en-US" altLang="ja-JP" sz="1800" b="1" dirty="0" smtClean="0">
                <a:latin typeface="Arial" panose="020B0604020202020204" pitchFamily="34" charset="0"/>
                <a:ea typeface="ＭＳ Ｐゴシック" charset="-128"/>
                <a:cs typeface="Arial" panose="020B0604020202020204" pitchFamily="34" charset="0"/>
                <a:hlinkClick r:id="rId3"/>
              </a:rPr>
              <a:t>https://</a:t>
            </a:r>
            <a:r>
              <a:rPr lang="en-US" altLang="ja-JP" sz="1800" b="1" dirty="0" smtClean="0">
                <a:latin typeface="Arial" panose="020B0604020202020204" pitchFamily="34" charset="0"/>
                <a:ea typeface="ＭＳ Ｐゴシック" charset="-128"/>
                <a:cs typeface="Arial" panose="020B0604020202020204" pitchFamily="34" charset="0"/>
                <a:hlinkClick r:id="rId3"/>
              </a:rPr>
              <a:t>imat.ieee.org/attendance</a:t>
            </a:r>
            <a:endParaRPr lang="en-US" altLang="ja-JP" sz="1800" b="1" dirty="0" smtClean="0">
              <a:latin typeface="Arial" panose="020B0604020202020204" pitchFamily="34" charset="0"/>
              <a:ea typeface="ＭＳ Ｐゴシック" charset="-128"/>
              <a:cs typeface="Arial" panose="020B0604020202020204" pitchFamily="34" charset="0"/>
            </a:endParaRPr>
          </a:p>
          <a:p>
            <a:pPr lvl="1">
              <a:lnSpc>
                <a:spcPct val="80000"/>
              </a:lnSpc>
              <a:defRPr/>
            </a:pPr>
            <a:r>
              <a:rPr lang="en-US" altLang="ja-JP" sz="2000" dirty="0" smtClean="0">
                <a:latin typeface="Arial" panose="020B0604020202020204" pitchFamily="34" charset="0"/>
                <a:ea typeface="ＭＳ Ｐゴシック" charset="-128"/>
                <a:cs typeface="Arial" panose="020B0604020202020204" pitchFamily="34" charset="0"/>
              </a:rPr>
              <a:t>Via local server </a:t>
            </a:r>
          </a:p>
          <a:p>
            <a:pPr lvl="2">
              <a:lnSpc>
                <a:spcPct val="80000"/>
              </a:lnSpc>
              <a:defRPr/>
            </a:pPr>
            <a:r>
              <a:rPr lang="en-US" altLang="ja-JP" sz="1600" dirty="0">
                <a:latin typeface="Arial" panose="020B0604020202020204" pitchFamily="34" charset="0"/>
                <a:ea typeface="ＭＳ Ｐゴシック" charset="-128"/>
                <a:cs typeface="Arial" panose="020B0604020202020204" pitchFamily="34" charset="0"/>
                <a:hlinkClick r:id="rId4"/>
              </a:rPr>
              <a:t>http://ieee802.linespeed.io</a:t>
            </a:r>
            <a:r>
              <a:rPr lang="en-US" altLang="ja-JP" sz="1600" dirty="0" smtClean="0">
                <a:latin typeface="Arial" panose="020B0604020202020204" pitchFamily="34" charset="0"/>
                <a:ea typeface="ＭＳ Ｐゴシック" charset="-128"/>
                <a:cs typeface="Arial" panose="020B0604020202020204" pitchFamily="34" charset="0"/>
                <a:hlinkClick r:id="rId4"/>
              </a:rPr>
              <a:t>/</a:t>
            </a:r>
            <a:r>
              <a:rPr lang="en-US" altLang="ja-JP" sz="1600" dirty="0" smtClean="0">
                <a:latin typeface="Arial" panose="020B0604020202020204" pitchFamily="34" charset="0"/>
                <a:ea typeface="ＭＳ Ｐゴシック" charset="-128"/>
                <a:cs typeface="Arial" panose="020B0604020202020204" pitchFamily="34" charset="0"/>
              </a:rPr>
              <a:t> and click ATTENDANCE </a:t>
            </a:r>
            <a:endParaRPr lang="en-US" altLang="ja-JP" sz="1600" dirty="0" smtClean="0">
              <a:latin typeface="Arial" panose="020B0604020202020204" pitchFamily="34" charset="0"/>
              <a:ea typeface="ＭＳ Ｐゴシック" charset="-128"/>
              <a:cs typeface="Arial" panose="020B0604020202020204" pitchFamily="34" charset="0"/>
            </a:endParaRPr>
          </a:p>
          <a:p>
            <a:pPr lvl="1">
              <a:lnSpc>
                <a:spcPct val="80000"/>
              </a:lnSpc>
              <a:defRPr/>
            </a:pPr>
            <a:r>
              <a:rPr lang="en-US" sz="2000" dirty="0" smtClean="0">
                <a:latin typeface="Arial" charset="0"/>
              </a:rPr>
              <a:t>Mark attendance during every session </a:t>
            </a:r>
          </a:p>
          <a:p>
            <a:pPr>
              <a:lnSpc>
                <a:spcPct val="80000"/>
              </a:lnSpc>
              <a:defRPr/>
            </a:pPr>
            <a:r>
              <a:rPr lang="en-US" sz="2400" dirty="0" smtClean="0">
                <a:latin typeface="Arial" charset="0"/>
              </a:rPr>
              <a:t>Total number of 802.21 WG sessions: 08</a:t>
            </a:r>
          </a:p>
          <a:p>
            <a:pPr>
              <a:lnSpc>
                <a:spcPct val="80000"/>
              </a:lnSpc>
              <a:defRPr/>
            </a:pPr>
            <a:r>
              <a:rPr lang="en-US" sz="2400" dirty="0" smtClean="0">
                <a:latin typeface="Arial" charset="0"/>
              </a:rPr>
              <a:t>06 sessions for 75% attendance to be counted towards WG voting membership</a:t>
            </a:r>
          </a:p>
          <a:p>
            <a:pPr>
              <a:lnSpc>
                <a:spcPct val="80000"/>
              </a:lnSpc>
              <a:defRPr/>
            </a:pPr>
            <a:r>
              <a:rPr lang="en-US" sz="2400" dirty="0" smtClean="0">
                <a:latin typeface="Arial" charset="0"/>
              </a:rPr>
              <a:t>All attendance records are reported on the meeting minutes </a:t>
            </a:r>
          </a:p>
          <a:p>
            <a:pPr lvl="1">
              <a:lnSpc>
                <a:spcPct val="80000"/>
              </a:lnSpc>
              <a:defRPr/>
            </a:pPr>
            <a:r>
              <a:rPr lang="en-US" sz="20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304800" y="1295400"/>
            <a:ext cx="8610600" cy="5029200"/>
          </a:xfrm>
        </p:spPr>
        <p:txBody>
          <a:bodyPr/>
          <a:lstStyle/>
          <a:p>
            <a:pPr>
              <a:lnSpc>
                <a:spcPct val="90000"/>
              </a:lnSpc>
            </a:pPr>
            <a:r>
              <a:rPr lang="en-US" sz="2000" dirty="0" smtClean="0">
                <a:latin typeface="Arial" charset="0"/>
              </a:rPr>
              <a:t>Meeting Information: </a:t>
            </a:r>
            <a:r>
              <a:rPr lang="en-US" sz="2000" dirty="0">
                <a:latin typeface="Arial" charset="0"/>
              </a:rPr>
              <a:t>http://802world.org/plenary/onsite-information/</a:t>
            </a:r>
            <a:endParaRPr lang="en-US" sz="2000" dirty="0" smtClean="0">
              <a:latin typeface="Arial" charset="0"/>
            </a:endParaRPr>
          </a:p>
          <a:p>
            <a:pPr>
              <a:lnSpc>
                <a:spcPct val="90000"/>
              </a:lnSpc>
            </a:pPr>
            <a:r>
              <a:rPr lang="en-US" sz="2000" dirty="0" smtClean="0">
                <a:latin typeface="Arial" charset="0"/>
              </a:rPr>
              <a:t>WG Documents</a:t>
            </a:r>
            <a:r>
              <a:rPr lang="en-US" sz="2000" dirty="0">
                <a:latin typeface="Arial" charset="0"/>
              </a:rPr>
              <a:t>: http://ieee802.linespeed.io/  </a:t>
            </a:r>
            <a:endParaRPr lang="en-US" sz="2000" dirty="0" smtClean="0">
              <a:latin typeface="Arial" charset="0"/>
            </a:endParaRPr>
          </a:p>
          <a:p>
            <a:pPr>
              <a:lnSpc>
                <a:spcPct val="90000"/>
              </a:lnSpc>
            </a:pPr>
            <a:r>
              <a:rPr lang="en-US" sz="2000" dirty="0" smtClean="0">
                <a:latin typeface="Arial" charset="0"/>
              </a:rPr>
              <a:t>Mobile </a:t>
            </a:r>
            <a:r>
              <a:rPr lang="en-US" sz="2000" dirty="0" smtClean="0">
                <a:latin typeface="Arial" charset="0"/>
              </a:rPr>
              <a:t>Device website: </a:t>
            </a:r>
            <a:r>
              <a:rPr lang="en-US" sz="2000" dirty="0">
                <a:latin typeface="Arial" charset="0"/>
              </a:rPr>
              <a:t>http://</a:t>
            </a:r>
            <a:r>
              <a:rPr lang="en-US" sz="2000" dirty="0" smtClean="0">
                <a:latin typeface="Arial" charset="0"/>
              </a:rPr>
              <a:t>schedule.802world.com/</a:t>
            </a:r>
            <a:endParaRPr lang="en-US" sz="2000" dirty="0">
              <a:latin typeface="Arial" charset="0"/>
            </a:endParaRPr>
          </a:p>
          <a:p>
            <a:pPr>
              <a:lnSpc>
                <a:spcPct val="90000"/>
              </a:lnSpc>
            </a:pPr>
            <a:r>
              <a:rPr lang="en-US" sz="2000" dirty="0" smtClean="0">
                <a:latin typeface="Arial" charset="0"/>
              </a:rPr>
              <a:t>Meeting Map: http</a:t>
            </a:r>
            <a:r>
              <a:rPr lang="en-US" sz="2000" dirty="0">
                <a:latin typeface="Arial" charset="0"/>
              </a:rPr>
              <a:t>://</a:t>
            </a:r>
            <a:r>
              <a:rPr lang="en-US" sz="2000" dirty="0" smtClean="0">
                <a:latin typeface="Arial" charset="0"/>
              </a:rPr>
              <a:t>802world.org/plenary/meeting-map/</a:t>
            </a:r>
          </a:p>
          <a:p>
            <a:pPr>
              <a:lnSpc>
                <a:spcPct val="90000"/>
              </a:lnSpc>
            </a:pPr>
            <a:r>
              <a:rPr lang="en-US" sz="2000" dirty="0" smtClean="0">
                <a:latin typeface="Arial" pitchFamily="34" charset="0"/>
                <a:cs typeface="Arial" pitchFamily="34" charset="0"/>
              </a:rPr>
              <a:t>Guest Room Internet is complimentary</a:t>
            </a:r>
            <a:r>
              <a:rPr lang="en-US" sz="2400" dirty="0">
                <a:latin typeface="Arial" pitchFamily="34" charset="0"/>
                <a:cs typeface="Arial" pitchFamily="34" charset="0"/>
              </a:rPr>
              <a:t> </a:t>
            </a:r>
            <a:r>
              <a:rPr lang="en-US" sz="2000" dirty="0" smtClean="0">
                <a:latin typeface="Arial" pitchFamily="34" charset="0"/>
                <a:cs typeface="Arial" pitchFamily="34" charset="0"/>
              </a:rPr>
              <a:t>and</a:t>
            </a:r>
            <a:r>
              <a:rPr lang="en-US" sz="2400" dirty="0" smtClean="0">
                <a:latin typeface="Arial" pitchFamily="34" charset="0"/>
                <a:cs typeface="Arial" pitchFamily="34" charset="0"/>
              </a:rPr>
              <a:t> </a:t>
            </a:r>
            <a:r>
              <a:rPr lang="en-US" sz="2000" dirty="0" smtClean="0">
                <a:latin typeface="Arial" pitchFamily="34" charset="0"/>
                <a:cs typeface="Arial" pitchFamily="34" charset="0"/>
              </a:rPr>
              <a:t>available upon check in</a:t>
            </a:r>
          </a:p>
          <a:p>
            <a:pPr>
              <a:lnSpc>
                <a:spcPct val="90000"/>
              </a:lnSpc>
            </a:pPr>
            <a:r>
              <a:rPr lang="en-US" sz="2000" dirty="0" smtClean="0">
                <a:latin typeface="Arial" pitchFamily="34" charset="0"/>
                <a:cs typeface="Arial" pitchFamily="34" charset="0"/>
              </a:rPr>
              <a:t>Meeting Place Network: </a:t>
            </a:r>
            <a:r>
              <a:rPr lang="en-US" sz="2000" dirty="0" smtClean="0">
                <a:latin typeface="Arial" pitchFamily="34" charset="0"/>
                <a:cs typeface="Arial" pitchFamily="34" charset="0"/>
              </a:rPr>
              <a:t>IEEE802</a:t>
            </a:r>
            <a:r>
              <a:rPr lang="en-US" sz="2000" dirty="0" smtClean="0">
                <a:latin typeface="Arial" pitchFamily="34" charset="0"/>
                <a:cs typeface="Arial" pitchFamily="34" charset="0"/>
              </a:rPr>
              <a:t> </a:t>
            </a:r>
            <a:r>
              <a:rPr lang="en-US" sz="2000" dirty="0" smtClean="0">
                <a:latin typeface="Arial" pitchFamily="34" charset="0"/>
                <a:cs typeface="Arial" pitchFamily="34" charset="0"/>
              </a:rPr>
              <a:t>;  Access code: ieeeieee</a:t>
            </a:r>
          </a:p>
          <a:p>
            <a:pPr>
              <a:lnSpc>
                <a:spcPct val="90000"/>
              </a:lnSpc>
            </a:pPr>
            <a:r>
              <a:rPr lang="en-US" sz="2000" dirty="0" smtClean="0">
                <a:latin typeface="Arial" pitchFamily="34" charset="0"/>
                <a:cs typeface="Arial" pitchFamily="34" charset="0"/>
              </a:rPr>
              <a:t>Network help desk: </a:t>
            </a:r>
            <a:r>
              <a:rPr lang="en-US" sz="2000" dirty="0">
                <a:latin typeface="Arial" pitchFamily="34" charset="0"/>
                <a:cs typeface="Arial" pitchFamily="34" charset="0"/>
              </a:rPr>
              <a:t>Grand Promenade</a:t>
            </a:r>
            <a:endParaRPr lang="en-US" sz="2000" dirty="0" smtClean="0">
              <a:latin typeface="Arial" pitchFamily="34" charset="0"/>
              <a:cs typeface="Arial" pitchFamily="34" charset="0"/>
            </a:endParaRPr>
          </a:p>
          <a:p>
            <a:pPr>
              <a:lnSpc>
                <a:spcPct val="90000"/>
              </a:lnSpc>
            </a:pPr>
            <a:r>
              <a:rPr lang="en-US" sz="2000" dirty="0" smtClean="0">
                <a:latin typeface="Arial" charset="0"/>
              </a:rPr>
              <a:t>Food and Beverages </a:t>
            </a:r>
            <a:r>
              <a:rPr lang="en-US" sz="2000" dirty="0">
                <a:latin typeface="Arial" charset="0"/>
              </a:rPr>
              <a:t>Service</a:t>
            </a:r>
            <a:r>
              <a:rPr lang="en-US" sz="2000" dirty="0" smtClean="0">
                <a:latin typeface="Arial" charset="0"/>
              </a:rPr>
              <a:t>: </a:t>
            </a:r>
            <a:r>
              <a:rPr lang="en-US" sz="2000" dirty="0">
                <a:latin typeface="Arial" charset="0"/>
              </a:rPr>
              <a:t>Lagoon Lanai</a:t>
            </a:r>
            <a:endParaRPr lang="en-US" sz="2000" dirty="0" smtClean="0">
              <a:latin typeface="Arial" charset="0"/>
            </a:endParaRPr>
          </a:p>
          <a:p>
            <a:pPr lvl="1"/>
            <a:r>
              <a:rPr lang="en-US" sz="1800" dirty="0" smtClean="0">
                <a:latin typeface="Arial" charset="0"/>
              </a:rPr>
              <a:t>Breakfast: 7:30-8:30 AM </a:t>
            </a:r>
          </a:p>
          <a:p>
            <a:pPr lvl="1"/>
            <a:r>
              <a:rPr lang="en-US" sz="1800" dirty="0" smtClean="0">
                <a:latin typeface="Arial" charset="0"/>
              </a:rPr>
              <a:t>Morning  </a:t>
            </a:r>
            <a:r>
              <a:rPr lang="en-US" sz="1800" dirty="0" smtClean="0">
                <a:latin typeface="Arial" charset="0"/>
              </a:rPr>
              <a:t>and afternoon </a:t>
            </a:r>
            <a:r>
              <a:rPr lang="en-US" sz="1800" dirty="0" smtClean="0">
                <a:latin typeface="Arial" charset="0"/>
              </a:rPr>
              <a:t>Coffee/Tea/</a:t>
            </a:r>
            <a:r>
              <a:rPr lang="en-US" sz="1800" dirty="0" err="1" smtClean="0">
                <a:latin typeface="Arial" charset="0"/>
              </a:rPr>
              <a:t>snackc</a:t>
            </a:r>
            <a:r>
              <a:rPr lang="en-US" sz="1800" dirty="0" smtClean="0">
                <a:latin typeface="Arial" charset="0"/>
              </a:rPr>
              <a:t>  </a:t>
            </a:r>
            <a:endParaRPr lang="en-US" sz="1800" dirty="0" smtClean="0">
              <a:latin typeface="Arial" charset="0"/>
            </a:endParaRPr>
          </a:p>
          <a:p>
            <a:pPr lvl="2"/>
            <a:r>
              <a:rPr lang="en-US" sz="1400" dirty="0" smtClean="0">
                <a:latin typeface="Arial" charset="0"/>
              </a:rPr>
              <a:t>10:00AM –11:00 AM, and 3:00-4:00 PM</a:t>
            </a:r>
          </a:p>
          <a:p>
            <a:pPr lvl="1"/>
            <a:r>
              <a:rPr lang="en-US" sz="1800" dirty="0" smtClean="0">
                <a:latin typeface="Arial" charset="0"/>
              </a:rPr>
              <a:t>Lunch</a:t>
            </a:r>
            <a:r>
              <a:rPr lang="en-US" sz="1800" dirty="0" smtClean="0">
                <a:latin typeface="Arial" charset="0"/>
              </a:rPr>
              <a:t>: </a:t>
            </a:r>
            <a:r>
              <a:rPr lang="en-US" sz="1800" dirty="0" smtClean="0">
                <a:latin typeface="Arial" charset="0"/>
              </a:rPr>
              <a:t>12</a:t>
            </a:r>
            <a:r>
              <a:rPr lang="en-US" sz="1800" dirty="0" smtClean="0">
                <a:latin typeface="Arial" charset="0"/>
              </a:rPr>
              <a:t>:00-1:30p</a:t>
            </a:r>
            <a:endParaRPr lang="en-US" sz="1800" dirty="0" smtClean="0">
              <a:latin typeface="Arial" charset="0"/>
            </a:endParaRPr>
          </a:p>
          <a:p>
            <a:pPr>
              <a:lnSpc>
                <a:spcPct val="90000"/>
              </a:lnSpc>
            </a:pPr>
            <a:r>
              <a:rPr lang="en-US" sz="2000" dirty="0" smtClean="0">
                <a:latin typeface="Arial" charset="0"/>
              </a:rPr>
              <a:t>Social Event: </a:t>
            </a:r>
            <a:endParaRPr lang="en-US" sz="2000" dirty="0">
              <a:latin typeface="Arial" charset="0"/>
            </a:endParaRPr>
          </a:p>
          <a:p>
            <a:pPr lvl="1">
              <a:lnSpc>
                <a:spcPct val="90000"/>
              </a:lnSpc>
            </a:pPr>
            <a:r>
              <a:rPr lang="en-US" sz="1600" dirty="0">
                <a:latin typeface="Arial" charset="0"/>
              </a:rPr>
              <a:t>Wednesday </a:t>
            </a:r>
            <a:r>
              <a:rPr lang="en-US" sz="1600" dirty="0" smtClean="0">
                <a:latin typeface="Arial" charset="0"/>
              </a:rPr>
              <a:t>September</a:t>
            </a:r>
            <a:r>
              <a:rPr lang="en-US" sz="1600" dirty="0" smtClean="0">
                <a:latin typeface="Arial" charset="0"/>
              </a:rPr>
              <a:t> </a:t>
            </a:r>
            <a:r>
              <a:rPr lang="en-US" sz="1600" dirty="0" smtClean="0">
                <a:latin typeface="Arial" charset="0"/>
              </a:rPr>
              <a:t>12</a:t>
            </a:r>
            <a:r>
              <a:rPr lang="en-US" sz="1600" baseline="30000" dirty="0" smtClean="0">
                <a:latin typeface="Arial" charset="0"/>
              </a:rPr>
              <a:t>th</a:t>
            </a:r>
            <a:r>
              <a:rPr lang="en-US" sz="1600" dirty="0" smtClean="0">
                <a:latin typeface="Arial" charset="0"/>
              </a:rPr>
              <a:t>, 6:30 </a:t>
            </a:r>
            <a:r>
              <a:rPr lang="en-US" sz="1600" dirty="0">
                <a:latin typeface="Arial" charset="0"/>
              </a:rPr>
              <a:t>PM – </a:t>
            </a:r>
            <a:r>
              <a:rPr lang="en-US" sz="1600" dirty="0" smtClean="0">
                <a:latin typeface="Arial" charset="0"/>
              </a:rPr>
              <a:t>8:30 </a:t>
            </a:r>
            <a:r>
              <a:rPr lang="en-US" sz="1600" dirty="0" smtClean="0">
                <a:latin typeface="Arial" charset="0"/>
              </a:rPr>
              <a:t>PM </a:t>
            </a:r>
          </a:p>
          <a:p>
            <a:pPr lvl="1">
              <a:lnSpc>
                <a:spcPct val="90000"/>
              </a:lnSpc>
            </a:pPr>
            <a:r>
              <a:rPr lang="en-US" sz="1600" dirty="0" smtClean="0">
                <a:latin typeface="Arial" charset="0"/>
              </a:rPr>
              <a:t>Location: </a:t>
            </a:r>
            <a:r>
              <a:rPr lang="en-US" sz="1600" dirty="0" smtClean="0">
                <a:latin typeface="Arial" charset="0"/>
              </a:rPr>
              <a:t>Lagoon </a:t>
            </a:r>
            <a:r>
              <a:rPr lang="en-US" sz="1600" dirty="0">
                <a:latin typeface="Arial" charset="0"/>
              </a:rPr>
              <a:t>Lanai at the Hilton Waikoloa. </a:t>
            </a:r>
            <a:endParaRPr lang="en-US" sz="1600" dirty="0" smtClean="0">
              <a:latin typeface="Arial" charset="0"/>
            </a:endParaRPr>
          </a:p>
          <a:p>
            <a:pPr marL="457200" lvl="1" indent="0">
              <a:lnSpc>
                <a:spcPct val="90000"/>
              </a:lnSpc>
              <a:buNone/>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544034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92489</TotalTime>
  <Words>2025</Words>
  <Application>Microsoft Office PowerPoint</Application>
  <PresentationFormat>On-screen Show (4:3)</PresentationFormat>
  <Paragraphs>349</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MS Gothic</vt:lpstr>
      <vt:lpstr>MS PGothic</vt:lpstr>
      <vt:lpstr>Arial</vt:lpstr>
      <vt:lpstr>Helvetica</vt:lpstr>
      <vt:lpstr>Times New Roman</vt:lpstr>
      <vt:lpstr>802.11PowerPointTemplate-Landscape</vt:lpstr>
      <vt:lpstr>IEEE 802.21 Session #87   Big Island, HI, USA WG Opening Plenary, September, 2018</vt:lpstr>
      <vt:lpstr>Session Time and Location   </vt:lpstr>
      <vt:lpstr>802.21 WG Objective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Participation in IEEE 802 Meetings</vt:lpstr>
      <vt:lpstr>Other Guidelines for IEEE WG Meetings</vt:lpstr>
      <vt:lpstr>2.7 LMSC Chair’s Guidelines on Commercialism at meetings</vt:lpstr>
      <vt:lpstr>Copyright</vt:lpstr>
      <vt:lpstr>Work Status </vt:lpstr>
      <vt:lpstr>Objectives for the September  Meeting</vt:lpstr>
      <vt:lpstr>Future Sessions – 2018 </vt:lpstr>
      <vt:lpstr>November 2018 Meeting Logistics </vt:lpstr>
      <vt:lpstr>Future Sessions – 2019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911</cp:revision>
  <cp:lastPrinted>1998-02-10T13:28:06Z</cp:lastPrinted>
  <dcterms:created xsi:type="dcterms:W3CDTF">2002-07-08T22:03:28Z</dcterms:created>
  <dcterms:modified xsi:type="dcterms:W3CDTF">2018-09-11T02:05:09Z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