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3"/>
  </p:notesMasterIdLst>
  <p:handoutMasterIdLst>
    <p:handoutMasterId r:id="rId24"/>
  </p:handoutMasterIdLst>
  <p:sldIdLst>
    <p:sldId id="413" r:id="rId2"/>
    <p:sldId id="505" r:id="rId3"/>
    <p:sldId id="484" r:id="rId4"/>
    <p:sldId id="432" r:id="rId5"/>
    <p:sldId id="400" r:id="rId6"/>
    <p:sldId id="401" r:id="rId7"/>
    <p:sldId id="501" r:id="rId8"/>
    <p:sldId id="403" r:id="rId9"/>
    <p:sldId id="404" r:id="rId10"/>
    <p:sldId id="405" r:id="rId11"/>
    <p:sldId id="406" r:id="rId12"/>
    <p:sldId id="408" r:id="rId13"/>
    <p:sldId id="482" r:id="rId14"/>
    <p:sldId id="409" r:id="rId15"/>
    <p:sldId id="410" r:id="rId16"/>
    <p:sldId id="411" r:id="rId17"/>
    <p:sldId id="502" r:id="rId18"/>
    <p:sldId id="503" r:id="rId19"/>
    <p:sldId id="491" r:id="rId20"/>
    <p:sldId id="504" r:id="rId21"/>
    <p:sldId id="49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0000"/>
    <a:srgbClr val="C0C0C0"/>
    <a:srgbClr val="00CC99"/>
    <a:srgbClr val="66CCFF"/>
    <a:srgbClr val="66FF66"/>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9556" autoAdjust="0"/>
  </p:normalViewPr>
  <p:slideViewPr>
    <p:cSldViewPr>
      <p:cViewPr varScale="1">
        <p:scale>
          <a:sx n="65" d="100"/>
          <a:sy n="65" d="100"/>
        </p:scale>
        <p:origin x="717" y="36"/>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6912"/>
    </p:cViewPr>
  </p:sorterViewPr>
  <p:notesViewPr>
    <p:cSldViewPr>
      <p:cViewPr varScale="1">
        <p:scale>
          <a:sx n="48" d="100"/>
          <a:sy n="48" d="100"/>
        </p:scale>
        <p:origin x="2742" y="4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8302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10</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11</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13</a:t>
            </a:fld>
            <a:endParaRPr lang="en-US" altLang="en-US" dirty="0"/>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dirty="0">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dirty="0">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13</a:t>
            </a:fld>
            <a:endParaRPr lang="en-US" altLang="en-US" dirty="0">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941960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14</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16</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40608733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41922393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68022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3712607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15830935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973811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3</a:t>
            </a:fld>
            <a:endParaRPr lang="en-US" dirty="0" smtClean="0"/>
          </a:p>
        </p:txBody>
      </p:sp>
    </p:spTree>
    <p:extLst>
      <p:ext uri="{BB962C8B-B14F-4D97-AF65-F5344CB8AC3E}">
        <p14:creationId xmlns:p14="http://schemas.microsoft.com/office/powerpoint/2010/main" val="402329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4</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extLst>
      <p:ext uri="{BB962C8B-B14F-4D97-AF65-F5344CB8AC3E}">
        <p14:creationId xmlns:p14="http://schemas.microsoft.com/office/powerpoint/2010/main" val="4000713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8</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9</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2017</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581400"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21-18-0035-00-Session#86-Opening_Plenary_Notes.ppt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ieee802.linespeed.io/"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533400" y="685800"/>
            <a:ext cx="8229600" cy="5638800"/>
          </a:xfrm>
          <a:prstGeom prst="rect">
            <a:avLst/>
          </a:prstGeom>
        </p:spPr>
      </p:pic>
      <p:sp>
        <p:nvSpPr>
          <p:cNvPr id="16389" name="Rectangle 2"/>
          <p:cNvSpPr>
            <a:spLocks noGrp="1" noChangeArrowheads="1"/>
          </p:cNvSpPr>
          <p:nvPr>
            <p:ph type="ctrTitle"/>
          </p:nvPr>
        </p:nvSpPr>
        <p:spPr>
          <a:xfrm>
            <a:off x="685800" y="838994"/>
            <a:ext cx="8132990" cy="3657600"/>
          </a:xfrm>
        </p:spPr>
        <p:txBody>
          <a:bodyPr/>
          <a:lstStyle/>
          <a:p>
            <a:r>
              <a:rPr lang="en-US" sz="5400" b="1" dirty="0" smtClean="0">
                <a:solidFill>
                  <a:srgbClr val="FF0000"/>
                </a:solidFill>
                <a:latin typeface="Arial" charset="0"/>
              </a:rPr>
              <a:t>IEEE 802.21</a:t>
            </a:r>
            <a:br>
              <a:rPr lang="en-US" sz="5400" b="1" dirty="0" smtClean="0">
                <a:solidFill>
                  <a:srgbClr val="FF0000"/>
                </a:solidFill>
                <a:latin typeface="Arial" charset="0"/>
              </a:rPr>
            </a:br>
            <a:r>
              <a:rPr lang="en-US" b="1" dirty="0" smtClean="0">
                <a:solidFill>
                  <a:srgbClr val="FF0000"/>
                </a:solidFill>
                <a:latin typeface="Arial" charset="0"/>
              </a:rPr>
              <a:t>Session #</a:t>
            </a:r>
            <a:r>
              <a:rPr lang="en-US" b="1" dirty="0" smtClean="0">
                <a:solidFill>
                  <a:srgbClr val="FF0000"/>
                </a:solidFill>
                <a:latin typeface="Arial" charset="0"/>
              </a:rPr>
              <a:t>87</a:t>
            </a:r>
            <a:r>
              <a:rPr lang="en-US" b="1" dirty="0" smtClean="0">
                <a:solidFill>
                  <a:srgbClr val="FF0000"/>
                </a:solidFill>
                <a:latin typeface="Arial" charset="0"/>
              </a:rPr>
              <a:t/>
            </a:r>
            <a:br>
              <a:rPr lang="en-US" b="1" dirty="0" smtClean="0">
                <a:solidFill>
                  <a:srgbClr val="FF0000"/>
                </a:solidFill>
                <a:latin typeface="Arial" charset="0"/>
              </a:rPr>
            </a:br>
            <a:r>
              <a:rPr lang="en-US" b="1" dirty="0" smtClean="0">
                <a:solidFill>
                  <a:srgbClr val="FF0000"/>
                </a:solidFill>
                <a:latin typeface="Arial" charset="0"/>
              </a:rPr>
              <a:t> </a:t>
            </a:r>
            <a:br>
              <a:rPr lang="en-US" b="1" dirty="0" smtClean="0">
                <a:solidFill>
                  <a:srgbClr val="FF0000"/>
                </a:solidFill>
                <a:latin typeface="Arial" charset="0"/>
              </a:rPr>
            </a:br>
            <a:r>
              <a:rPr lang="en-US" b="1" dirty="0" smtClean="0">
                <a:solidFill>
                  <a:srgbClr val="FF0000"/>
                </a:solidFill>
                <a:latin typeface="Arial" charset="0"/>
              </a:rPr>
              <a:t>Big Island</a:t>
            </a:r>
            <a:r>
              <a:rPr lang="en-US" b="1" dirty="0" smtClean="0">
                <a:solidFill>
                  <a:srgbClr val="FF0000"/>
                </a:solidFill>
                <a:latin typeface="Arial" charset="0"/>
              </a:rPr>
              <a:t>, HI, </a:t>
            </a:r>
            <a:r>
              <a:rPr lang="en-US" b="1" dirty="0" smtClean="0">
                <a:solidFill>
                  <a:srgbClr val="FF0000"/>
                </a:solidFill>
                <a:latin typeface="Arial" charset="0"/>
              </a:rPr>
              <a:t>USA</a:t>
            </a:r>
            <a:br>
              <a:rPr lang="en-US" b="1" dirty="0" smtClean="0">
                <a:solidFill>
                  <a:srgbClr val="FF0000"/>
                </a:solidFill>
                <a:latin typeface="Arial" charset="0"/>
              </a:rPr>
            </a:br>
            <a:r>
              <a:rPr lang="en-US" b="1" dirty="0" smtClean="0">
                <a:solidFill>
                  <a:srgbClr val="FF0000"/>
                </a:solidFill>
                <a:latin typeface="Arial" charset="0"/>
              </a:rPr>
              <a:t>WG </a:t>
            </a:r>
            <a:r>
              <a:rPr lang="en-US" sz="3200" b="1" dirty="0" smtClean="0">
                <a:solidFill>
                  <a:srgbClr val="FF0000"/>
                </a:solidFill>
                <a:latin typeface="Arial" charset="0"/>
              </a:rPr>
              <a:t>Opening Plenary, </a:t>
            </a:r>
            <a:r>
              <a:rPr lang="en-US" sz="3200" b="1" dirty="0" smtClean="0">
                <a:solidFill>
                  <a:srgbClr val="FF0000"/>
                </a:solidFill>
                <a:latin typeface="Arial" charset="0"/>
              </a:rPr>
              <a:t>September, </a:t>
            </a:r>
            <a:r>
              <a:rPr lang="en-US" sz="3200" b="1" dirty="0" smtClean="0">
                <a:solidFill>
                  <a:srgbClr val="FF0000"/>
                </a:solidFill>
                <a:latin typeface="Arial" charset="0"/>
              </a:rPr>
              <a:t>2018</a:t>
            </a:r>
            <a:endParaRPr lang="en-US" sz="3200" b="1" dirty="0" smtClean="0">
              <a:solidFill>
                <a:srgbClr val="FF0000"/>
              </a:solidFill>
              <a:latin typeface="Arial" charset="0"/>
            </a:endParaRP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a:t>
            </a:r>
            <a:r>
              <a:rPr kumimoji="0" lang="pt-BR" sz="1200" b="1" i="0" u="none" strike="noStrike" kern="1200" cap="none" spc="0" normalizeH="0" baseline="0" noProof="0" dirty="0" smtClean="0">
                <a:ln>
                  <a:noFill/>
                </a:ln>
                <a:effectLst/>
                <a:uLnTx/>
                <a:uFillTx/>
                <a:latin typeface="Times New Roman" pitchFamily="18" charset="0"/>
                <a:ea typeface="+mn-ea"/>
                <a:cs typeface="+mn-cs"/>
              </a:rPr>
              <a:t>Subir Das, Chair 802.21 WG</a:t>
            </a:r>
            <a:endParaRPr kumimoji="0" lang="en-US" sz="1200" b="1" i="0" u="none" strike="noStrike" kern="1200" cap="none" spc="0" normalizeH="0" baseline="0" noProof="0" dirty="0" smtClean="0">
              <a:ln>
                <a:noFill/>
              </a:ln>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600200" y="4800600"/>
            <a:ext cx="6858000" cy="1066800"/>
          </a:xfrm>
        </p:spPr>
        <p:txBody>
          <a:bodyPr/>
          <a:lstStyle/>
          <a:p>
            <a:pPr eaLnBrk="1" hangingPunct="1"/>
            <a:r>
              <a:rPr lang="en-US" sz="2800" b="1" dirty="0" smtClean="0">
                <a:solidFill>
                  <a:srgbClr val="FF0000"/>
                </a:solidFill>
                <a:latin typeface="Arial" charset="0"/>
              </a:rPr>
              <a:t>Subir Das</a:t>
            </a:r>
          </a:p>
          <a:p>
            <a:pPr eaLnBrk="1" hangingPunct="1"/>
            <a:r>
              <a:rPr lang="en-US" sz="2800" b="1" dirty="0" smtClean="0">
                <a:solidFill>
                  <a:srgbClr val="FF0000"/>
                </a:solidFill>
                <a:latin typeface="Arial" charset="0"/>
              </a:rPr>
              <a:t>sdas at </a:t>
            </a:r>
            <a:r>
              <a:rPr lang="en-US" sz="2800" b="1" dirty="0" err="1" smtClean="0">
                <a:solidFill>
                  <a:srgbClr val="FF0000"/>
                </a:solidFill>
                <a:latin typeface="Arial" charset="0"/>
              </a:rPr>
              <a:t>perspecta</a:t>
            </a:r>
            <a:r>
              <a:rPr lang="en-US" sz="2800" b="1" dirty="0" err="1" smtClean="0">
                <a:solidFill>
                  <a:srgbClr val="FF0000"/>
                </a:solidFill>
                <a:latin typeface="Arial" charset="0"/>
              </a:rPr>
              <a:t>labs</a:t>
            </a:r>
            <a:r>
              <a:rPr lang="en-US" sz="2800" b="1" dirty="0" smtClean="0">
                <a:solidFill>
                  <a:srgbClr val="FF0000"/>
                </a:solidFill>
                <a:latin typeface="Arial" charset="0"/>
              </a:rPr>
              <a:t> </a:t>
            </a:r>
            <a:r>
              <a:rPr lang="en-US" sz="2800" b="1" dirty="0" smtClean="0">
                <a:solidFill>
                  <a:srgbClr val="FF0000"/>
                </a:solidFill>
                <a:latin typeface="Arial" charset="0"/>
              </a:rPr>
              <a:t>dot com</a:t>
            </a:r>
          </a:p>
        </p:txBody>
      </p:sp>
      <p:sp>
        <p:nvSpPr>
          <p:cNvPr id="7" name="Date Placeholder 3"/>
          <p:cNvSpPr txBox="1">
            <a:spLocks/>
          </p:cNvSpPr>
          <p:nvPr/>
        </p:nvSpPr>
        <p:spPr>
          <a:xfrm>
            <a:off x="717755" y="6475412"/>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September</a:t>
            </a:r>
            <a:r>
              <a:rPr lang="en-US" b="1" dirty="0" smtClean="0"/>
              <a:t>, </a:t>
            </a:r>
            <a:r>
              <a:rPr kumimoji="0" lang="en-US" sz="1200" b="1" i="0" u="none" strike="noStrike" kern="1200" cap="none" spc="0" normalizeH="0" baseline="0" noProof="0" dirty="0" smtClean="0">
                <a:ln>
                  <a:noFill/>
                </a:ln>
                <a:effectLst/>
                <a:uLnTx/>
                <a:uFillTx/>
              </a:rPr>
              <a:t>2018</a:t>
            </a:r>
            <a:endParaRPr kumimoji="0" lang="en-US" sz="1200" b="1" i="0" u="none" strike="noStrike" kern="1200" cap="none" spc="0" normalizeH="0" baseline="0" noProof="0" dirty="0">
              <a:ln>
                <a:noFill/>
              </a:ln>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dirty="0">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13</a:t>
            </a:fld>
            <a:endParaRPr lang="en-US" altLang="en-US" dirty="0">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a:t>
            </a:r>
            <a:r>
              <a:rPr lang="en-GB" altLang="en-US" dirty="0" smtClean="0">
                <a:ea typeface="MS Gothic" panose="020B0609070205080204" pitchFamily="49" charset="-128"/>
                <a:hlinkClick r:id="rId5"/>
              </a:rPr>
              <a:t>www.ieee802.org/devdocs.shtml</a:t>
            </a:r>
            <a:r>
              <a:rPr lang="en-GB" altLang="en-US" dirty="0" smtClean="0">
                <a:ea typeface="MS Gothic" panose="020B0609070205080204" pitchFamily="49" charset="-128"/>
              </a:rPr>
              <a:t> and Participation slide</a:t>
            </a:r>
            <a:r>
              <a:rPr lang="en-GB" altLang="en-US" dirty="0">
                <a:ea typeface="MS Gothic" panose="020B0609070205080204" pitchFamily="49" charset="-128"/>
              </a:rPr>
              <a:t>: </a:t>
            </a:r>
            <a:r>
              <a:rPr lang="en-GB" altLang="en-US" dirty="0">
                <a:ea typeface="MS Gothic" panose="020B0609070205080204" pitchFamily="49" charset="-128"/>
                <a:hlinkClick r:id="rId6"/>
              </a:rPr>
              <a:t>https://</a:t>
            </a:r>
            <a:r>
              <a:rPr lang="en-GB" altLang="en-US" dirty="0" smtClean="0">
                <a:ea typeface="MS Gothic" panose="020B0609070205080204" pitchFamily="49" charset="-128"/>
                <a:hlinkClick r:id="rId6"/>
              </a:rPr>
              <a:t>mentor.ieee.org/802-ec/dcn/16/ec-16-0180-03-00EC-ieee-802-participation-slide.ppt</a:t>
            </a:r>
            <a:r>
              <a:rPr lang="en-GB" altLang="en-US" dirty="0" smtClean="0">
                <a:ea typeface="MS Gothic" panose="020B0609070205080204" pitchFamily="49" charset="-128"/>
              </a:rPr>
              <a:t> )</a:t>
            </a:r>
            <a:br>
              <a:rPr lang="en-GB" altLang="en-US" dirty="0" smtClean="0">
                <a:ea typeface="MS Gothic" panose="020B0609070205080204" pitchFamily="49" charset="-128"/>
              </a:rPr>
            </a:br>
            <a:endParaRPr lang="en-GB" altLang="en-US" dirty="0">
              <a:ea typeface="MS Gothic" panose="020B0609070205080204" pitchFamily="49" charset="-128"/>
            </a:endParaRP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4294967295"/>
          </p:nvPr>
        </p:nvSpPr>
        <p:spPr/>
        <p:txBody>
          <a:bodyPr/>
          <a:lstStyle/>
          <a:p>
            <a:pPr>
              <a:defRPr/>
            </a:pPr>
            <a:r>
              <a:rPr lang="en-US" dirty="0" smtClean="0"/>
              <a:t>May 2017</a:t>
            </a:r>
            <a:endParaRPr lang="en-US" dirty="0"/>
          </a:p>
        </p:txBody>
      </p:sp>
      <p:sp>
        <p:nvSpPr>
          <p:cNvPr id="3" name="Footer Placeholder 2"/>
          <p:cNvSpPr>
            <a:spLocks noGrp="1"/>
          </p:cNvSpPr>
          <p:nvPr>
            <p:ph type="ftr" sz="quarter" idx="11"/>
          </p:nvPr>
        </p:nvSpPr>
        <p:spPr/>
        <p:txBody>
          <a:bodyPr/>
          <a:lstStyle/>
          <a:p>
            <a:pPr>
              <a:defRPr/>
            </a:pPr>
            <a:r>
              <a:rPr lang="en-US" dirty="0" smtClean="0"/>
              <a:t>D. Stanley, HP Enterprise</a:t>
            </a:r>
            <a:endParaRPr lang="en-US" dirty="0"/>
          </a:p>
        </p:txBody>
      </p:sp>
    </p:spTree>
    <p:extLst>
      <p:ext uri="{BB962C8B-B14F-4D97-AF65-F5344CB8AC3E}">
        <p14:creationId xmlns:p14="http://schemas.microsoft.com/office/powerpoint/2010/main" val="11618981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457200" y="1295400"/>
            <a:ext cx="8534400" cy="44958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endParaRPr lang="en-US" sz="2400" dirty="0">
              <a:latin typeface="Arial" charset="0"/>
            </a:endParaRPr>
          </a:p>
          <a:p>
            <a:pPr marL="457200" lvl="1" indent="0">
              <a:lnSpc>
                <a:spcPct val="80000"/>
              </a:lnSpc>
              <a:buNone/>
            </a:pPr>
            <a:endParaRPr lang="en-US" sz="2400" dirty="0" smtClean="0">
              <a:latin typeface="Arial" charset="0"/>
            </a:endParaRPr>
          </a:p>
          <a:p>
            <a:pPr lvl="1">
              <a:lnSpc>
                <a:spcPct val="80000"/>
              </a:lnSpc>
            </a:pPr>
            <a:r>
              <a:rPr lang="en-US" sz="2400" dirty="0" smtClean="0">
                <a:latin typeface="Arial" charset="0"/>
              </a:rPr>
              <a:t>ISO/IEC/JTC1 SC6 DCOR ballot on IEEE-802.21-2017/Cor1  is approved with </a:t>
            </a:r>
            <a:r>
              <a:rPr lang="en-US" sz="2400" dirty="0" smtClean="0">
                <a:latin typeface="Arial" charset="0"/>
              </a:rPr>
              <a:t>comments</a:t>
            </a:r>
          </a:p>
          <a:p>
            <a:pPr lvl="1">
              <a:lnSpc>
                <a:spcPct val="80000"/>
              </a:lnSpc>
            </a:pPr>
            <a:endParaRPr lang="en-US" sz="2400" dirty="0">
              <a:latin typeface="Arial" charset="0"/>
            </a:endParaRPr>
          </a:p>
          <a:p>
            <a:pPr lvl="1">
              <a:lnSpc>
                <a:spcPct val="80000"/>
              </a:lnSpc>
            </a:pPr>
            <a:r>
              <a:rPr lang="en-US" sz="2400" dirty="0" smtClean="0">
                <a:latin typeface="Arial" charset="0"/>
              </a:rPr>
              <a:t>Response was sent on July 13, 2018 </a:t>
            </a:r>
            <a:endParaRPr lang="en-US" sz="2400" dirty="0" smtClean="0">
              <a:latin typeface="Arial" charset="0"/>
            </a:endParaRPr>
          </a:p>
          <a:p>
            <a:pPr lvl="1">
              <a:lnSpc>
                <a:spcPct val="80000"/>
              </a:lnSpc>
            </a:pPr>
            <a:endParaRPr lang="en-US" sz="2400" dirty="0">
              <a:latin typeface="Arial" charset="0"/>
            </a:endParaRPr>
          </a:p>
          <a:p>
            <a:pPr lvl="1">
              <a:lnSpc>
                <a:spcPct val="80000"/>
              </a:lnSpc>
            </a:pPr>
            <a:r>
              <a:rPr lang="en-US" sz="2400" dirty="0" smtClean="0">
                <a:latin typeface="Arial" charset="0"/>
              </a:rPr>
              <a:t>Ongoing discussions in Interest Group on </a:t>
            </a:r>
            <a:r>
              <a:rPr lang="en-US" sz="2400" dirty="0">
                <a:latin typeface="Arial" charset="0"/>
              </a:rPr>
              <a:t>Network Enablers for Seamless HMD based VR Content Service</a:t>
            </a:r>
          </a:p>
          <a:p>
            <a:pPr marL="457200" lvl="1" indent="0">
              <a:lnSpc>
                <a:spcPct val="80000"/>
              </a:lnSpc>
              <a:buNone/>
            </a:pPr>
            <a:endParaRPr lang="en-US" sz="2400" dirty="0">
              <a:latin typeface="Arial" charset="0"/>
            </a:endParaRPr>
          </a:p>
          <a:p>
            <a:pPr lvl="1">
              <a:lnSpc>
                <a:spcPct val="80000"/>
              </a:lnSpc>
            </a:pPr>
            <a:endParaRPr lang="en-US" sz="2400" dirty="0" smtClean="0">
              <a:latin typeface="Arial" charset="0"/>
            </a:endParaRPr>
          </a:p>
          <a:p>
            <a:pPr lvl="1">
              <a:lnSpc>
                <a:spcPct val="80000"/>
              </a:lnSpc>
              <a:buNone/>
            </a:pPr>
            <a:endParaRPr lang="en-US" sz="2000" dirty="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Tree>
    <p:extLst>
      <p:ext uri="{BB962C8B-B14F-4D97-AF65-F5344CB8AC3E}">
        <p14:creationId xmlns:p14="http://schemas.microsoft.com/office/powerpoint/2010/main" val="13066720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September</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533400" y="1676400"/>
            <a:ext cx="8305800" cy="4267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Update on IEEE 802.21-2017/Cor1 in </a:t>
            </a:r>
            <a:r>
              <a:rPr lang="en-US" sz="2600" dirty="0" smtClean="0">
                <a:latin typeface="Arial" charset="0"/>
              </a:rPr>
              <a:t>ISO/IEC/JTC1</a:t>
            </a:r>
          </a:p>
          <a:p>
            <a:pPr marL="0" indent="0">
              <a:lnSpc>
                <a:spcPct val="90000"/>
              </a:lnSpc>
              <a:buNone/>
            </a:pPr>
            <a:endParaRPr lang="en-US" sz="2600" dirty="0" smtClean="0">
              <a:latin typeface="Arial" charset="0"/>
            </a:endParaRPr>
          </a:p>
          <a:p>
            <a:pPr>
              <a:lnSpc>
                <a:spcPct val="90000"/>
              </a:lnSpc>
            </a:pPr>
            <a:r>
              <a:rPr lang="en-US" sz="2600" dirty="0" smtClean="0">
                <a:latin typeface="Arial" charset="0"/>
              </a:rPr>
              <a:t>IG </a:t>
            </a:r>
            <a:r>
              <a:rPr lang="en-US" sz="2600" dirty="0">
                <a:latin typeface="Arial" charset="0"/>
              </a:rPr>
              <a:t>discussion on Network Enablers for Seamless HMD based VR Content </a:t>
            </a:r>
            <a:r>
              <a:rPr lang="en-US" sz="2600" dirty="0" smtClean="0">
                <a:latin typeface="Arial" charset="0"/>
              </a:rPr>
              <a:t>Service</a:t>
            </a:r>
          </a:p>
          <a:p>
            <a:pPr>
              <a:lnSpc>
                <a:spcPct val="90000"/>
              </a:lnSpc>
            </a:pPr>
            <a:endParaRPr lang="en-US" sz="2600" dirty="0" smtClean="0">
              <a:latin typeface="Arial" charset="0"/>
            </a:endParaRPr>
          </a:p>
          <a:p>
            <a:pPr>
              <a:lnSpc>
                <a:spcPct val="90000"/>
              </a:lnSpc>
            </a:pPr>
            <a:r>
              <a:rPr lang="en-US" sz="2600" dirty="0" smtClean="0">
                <a:latin typeface="Arial" charset="0"/>
              </a:rPr>
              <a:t>Discussion on network requirements w.r.t. to liaison from IEEE </a:t>
            </a:r>
            <a:r>
              <a:rPr lang="en-US" sz="2600" dirty="0" smtClean="0">
                <a:latin typeface="Arial" charset="0"/>
              </a:rPr>
              <a:t>P3079</a:t>
            </a:r>
          </a:p>
          <a:p>
            <a:pPr>
              <a:lnSpc>
                <a:spcPct val="90000"/>
              </a:lnSpc>
            </a:pPr>
            <a:endParaRPr lang="en-US" sz="2600" dirty="0" smtClean="0">
              <a:latin typeface="Arial" charset="0"/>
            </a:endParaRPr>
          </a:p>
          <a:p>
            <a:pPr>
              <a:lnSpc>
                <a:spcPct val="90000"/>
              </a:lnSpc>
            </a:pPr>
            <a:r>
              <a:rPr lang="en-US" sz="2600" dirty="0" smtClean="0">
                <a:latin typeface="Arial" charset="0"/>
              </a:rPr>
              <a:t>Next Steps </a:t>
            </a:r>
          </a:p>
          <a:p>
            <a:pPr marL="857250" lvl="2" indent="0">
              <a:lnSpc>
                <a:spcPct val="90000"/>
              </a:lnSpc>
              <a:buNone/>
            </a:pPr>
            <a:r>
              <a:rPr lang="en-US" sz="2600" dirty="0" smtClean="0">
                <a:latin typeface="Arial" charset="0"/>
              </a:rPr>
              <a:t>	</a:t>
            </a:r>
            <a:endParaRPr lang="en-US" sz="2600" dirty="0">
              <a:latin typeface="Arial" charset="0"/>
            </a:endParaRPr>
          </a:p>
          <a:p>
            <a:pPr marL="857250" lvl="2" indent="0">
              <a:lnSpc>
                <a:spcPct val="90000"/>
              </a:lnSpc>
              <a:buNone/>
            </a:pPr>
            <a:endParaRPr lang="en-US" sz="1800" dirty="0" smtClean="0">
              <a:latin typeface="Arial" charset="0"/>
            </a:endParaRPr>
          </a:p>
          <a:p>
            <a:pPr marL="857250" lvl="2" indent="0">
              <a:lnSpc>
                <a:spcPct val="90000"/>
              </a:lnSpc>
              <a:buNone/>
            </a:pPr>
            <a:endParaRPr lang="en-US" sz="18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extLst>
      <p:ext uri="{BB962C8B-B14F-4D97-AF65-F5344CB8AC3E}">
        <p14:creationId xmlns:p14="http://schemas.microsoft.com/office/powerpoint/2010/main" val="3830999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23900"/>
            <a:ext cx="8534400" cy="571500"/>
          </a:xfrm>
        </p:spPr>
        <p:txBody>
          <a:bodyPr/>
          <a:lstStyle/>
          <a:p>
            <a:r>
              <a:rPr lang="en-US" sz="3600" dirty="0" smtClean="0">
                <a:solidFill>
                  <a:schemeClr val="accent2"/>
                </a:solidFill>
              </a:rPr>
              <a:t>Future Sessions – 2018</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610600" cy="48006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a:t>
            </a:r>
            <a:r>
              <a:rPr lang="en-US" sz="2400" b="1" dirty="0">
                <a:solidFill>
                  <a:srgbClr val="FF0000"/>
                </a:solidFill>
              </a:rPr>
              <a:t>November </a:t>
            </a:r>
            <a:r>
              <a:rPr lang="en-US" sz="2400" b="1" dirty="0" smtClean="0">
                <a:solidFill>
                  <a:srgbClr val="FF0000"/>
                </a:solidFill>
              </a:rPr>
              <a:t>11-16, </a:t>
            </a:r>
            <a:r>
              <a:rPr lang="en-US" sz="2400" b="1" dirty="0">
                <a:solidFill>
                  <a:srgbClr val="FF0000"/>
                </a:solidFill>
              </a:rPr>
              <a:t>2017</a:t>
            </a:r>
            <a:r>
              <a:rPr lang="en-US" sz="2400" b="1" dirty="0" smtClean="0">
                <a:solidFill>
                  <a:srgbClr val="FF0000"/>
                </a:solidFill>
              </a:rPr>
              <a:t>, Marriott Marquis Queen’s Park, Bangkok, Thailand </a:t>
            </a:r>
          </a:p>
          <a:p>
            <a:pPr lvl="1">
              <a:lnSpc>
                <a:spcPct val="90000"/>
              </a:lnSpc>
            </a:pPr>
            <a:r>
              <a:rPr lang="en-US" sz="16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843056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1143000" y="5410200"/>
            <a:ext cx="6934200" cy="338554"/>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a:t>
            </a:r>
            <a:r>
              <a:rPr lang="en-US" sz="1600" dirty="0" err="1" smtClean="0"/>
              <a:t>Wailokoa</a:t>
            </a:r>
            <a:r>
              <a:rPr lang="en-US" sz="1600" dirty="0" smtClean="0"/>
              <a:t> 3 including JTC1/SC6</a:t>
            </a:r>
            <a:r>
              <a:rPr lang="en-US" sz="1600" dirty="0" smtClean="0"/>
              <a:t> </a:t>
            </a:r>
            <a:r>
              <a:rPr lang="en-US" sz="1600" dirty="0" smtClean="0"/>
              <a:t> </a:t>
            </a:r>
            <a:endParaRPr lang="en-US" sz="1600" dirty="0" smtClean="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85799" y="5941149"/>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14 </a:t>
            </a:r>
            <a:r>
              <a:rPr lang="en-US" sz="1600" dirty="0">
                <a:latin typeface="Arial" charset="0"/>
              </a:rPr>
              <a:t>voting </a:t>
            </a:r>
            <a:r>
              <a:rPr lang="en-US" sz="1600" dirty="0" smtClean="0">
                <a:latin typeface="Arial" charset="0"/>
              </a:rPr>
              <a:t>members  and one aspirant member as of this meeting</a:t>
            </a:r>
            <a:endParaRPr lang="en-US" sz="1600" dirty="0">
              <a:latin typeface="Arial" charset="0"/>
            </a:endParaRPr>
          </a:p>
        </p:txBody>
      </p:sp>
      <p:graphicFrame>
        <p:nvGraphicFramePr>
          <p:cNvPr id="5" name="Table 4"/>
          <p:cNvGraphicFramePr>
            <a:graphicFrameLocks noGrp="1"/>
          </p:cNvGraphicFramePr>
          <p:nvPr/>
        </p:nvGraphicFramePr>
        <p:xfrm>
          <a:off x="990599" y="1440901"/>
          <a:ext cx="7162799" cy="3757236"/>
        </p:xfrm>
        <a:graphic>
          <a:graphicData uri="http://schemas.openxmlformats.org/drawingml/2006/table">
            <a:tbl>
              <a:tblPr firstRow="1" firstCol="1" bandRow="1">
                <a:tableStyleId>{5C22544A-7EE6-4342-B048-85BDC9FD1C3A}</a:tableStyleId>
              </a:tblPr>
              <a:tblGrid>
                <a:gridCol w="1091937">
                  <a:extLst>
                    <a:ext uri="{9D8B030D-6E8A-4147-A177-3AD203B41FA5}">
                      <a16:colId xmlns:a16="http://schemas.microsoft.com/office/drawing/2014/main" val="3562289311"/>
                    </a:ext>
                  </a:extLst>
                </a:gridCol>
                <a:gridCol w="1944651">
                  <a:extLst>
                    <a:ext uri="{9D8B030D-6E8A-4147-A177-3AD203B41FA5}">
                      <a16:colId xmlns:a16="http://schemas.microsoft.com/office/drawing/2014/main" val="1209370345"/>
                    </a:ext>
                  </a:extLst>
                </a:gridCol>
                <a:gridCol w="1250133">
                  <a:extLst>
                    <a:ext uri="{9D8B030D-6E8A-4147-A177-3AD203B41FA5}">
                      <a16:colId xmlns:a16="http://schemas.microsoft.com/office/drawing/2014/main" val="324631550"/>
                    </a:ext>
                  </a:extLst>
                </a:gridCol>
                <a:gridCol w="1319585">
                  <a:extLst>
                    <a:ext uri="{9D8B030D-6E8A-4147-A177-3AD203B41FA5}">
                      <a16:colId xmlns:a16="http://schemas.microsoft.com/office/drawing/2014/main" val="2827172556"/>
                    </a:ext>
                  </a:extLst>
                </a:gridCol>
                <a:gridCol w="1556493">
                  <a:extLst>
                    <a:ext uri="{9D8B030D-6E8A-4147-A177-3AD203B41FA5}">
                      <a16:colId xmlns:a16="http://schemas.microsoft.com/office/drawing/2014/main" val="2404827277"/>
                    </a:ext>
                  </a:extLst>
                </a:gridCol>
              </a:tblGrid>
              <a:tr h="781224">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Monday </a:t>
                      </a:r>
                    </a:p>
                    <a:p>
                      <a:pPr marL="0" marR="0">
                        <a:spcBef>
                          <a:spcPts val="0"/>
                        </a:spcBef>
                        <a:spcAft>
                          <a:spcPts val="0"/>
                        </a:spcAft>
                      </a:pPr>
                      <a:r>
                        <a:rPr lang="en-US" sz="1200" dirty="0">
                          <a:effectLst/>
                        </a:rPr>
                        <a:t>(Sept 10, 2018)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(Sept 11, 2018)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(Sept 12, 2018)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(Sept 13, 2018)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580419175"/>
                  </a:ext>
                </a:extLst>
              </a:tr>
              <a:tr h="719053">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Wireless Opening Plenary (8:00-9:00a)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607154740"/>
                  </a:ext>
                </a:extLst>
              </a:tr>
              <a:tr h="508818">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IG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555788399"/>
                  </a:ext>
                </a:extLst>
              </a:tr>
              <a:tr h="483459">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 JTC1/SC6 Ad Hoc</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387608442"/>
                  </a:ext>
                </a:extLst>
              </a:tr>
              <a:tr h="545629">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IG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837345834"/>
                  </a:ext>
                </a:extLst>
              </a:tr>
              <a:tr h="719053">
                <a:tc>
                  <a:txBody>
                    <a:bodyPr/>
                    <a:lstStyle/>
                    <a:p>
                      <a:pPr marL="0" marR="0">
                        <a:spcBef>
                          <a:spcPts val="0"/>
                        </a:spcBef>
                        <a:spcAft>
                          <a:spcPts val="0"/>
                        </a:spcAft>
                      </a:pPr>
                      <a:r>
                        <a:rPr lang="en-US" sz="1200">
                          <a:effectLst/>
                        </a:rPr>
                        <a:t>Eve</a:t>
                      </a:r>
                    </a:p>
                    <a:p>
                      <a:pPr marL="0" marR="0">
                        <a:spcBef>
                          <a:spcPts val="0"/>
                        </a:spcBef>
                        <a:spcAft>
                          <a:spcPts val="0"/>
                        </a:spcAft>
                      </a:pPr>
                      <a:r>
                        <a:rPr lang="en-US" sz="1200">
                          <a:effectLst/>
                        </a:rPr>
                        <a:t>6:00-10:30p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Wireless Social  (6:30 – 9:00p)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353163778"/>
                  </a:ext>
                </a:extLst>
              </a:tr>
            </a:tbl>
          </a:graphicData>
        </a:graphic>
      </p:graphicFrame>
    </p:spTree>
    <p:extLst>
      <p:ext uri="{BB962C8B-B14F-4D97-AF65-F5344CB8AC3E}">
        <p14:creationId xmlns:p14="http://schemas.microsoft.com/office/powerpoint/2010/main" val="8565550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533400" y="585651"/>
            <a:ext cx="7772400" cy="533400"/>
          </a:xfrm>
        </p:spPr>
        <p:txBody>
          <a:bodyPr/>
          <a:lstStyle/>
          <a:p>
            <a:r>
              <a:rPr lang="en-US" sz="3200" dirty="0" smtClean="0">
                <a:solidFill>
                  <a:schemeClr val="accent2"/>
                </a:solidFill>
                <a:latin typeface="Arial" charset="0"/>
              </a:rPr>
              <a:t>Novem</a:t>
            </a:r>
            <a:r>
              <a:rPr lang="en-US" sz="3200" dirty="0" smtClean="0">
                <a:solidFill>
                  <a:schemeClr val="accent2"/>
                </a:solidFill>
                <a:latin typeface="Arial" charset="0"/>
              </a:rPr>
              <a:t>ber </a:t>
            </a:r>
            <a:r>
              <a:rPr lang="en-US" sz="3200" dirty="0" smtClean="0">
                <a:solidFill>
                  <a:schemeClr val="accent2"/>
                </a:solidFill>
                <a:latin typeface="Arial" charset="0"/>
              </a:rPr>
              <a:t>2018 Meeting Logistics </a:t>
            </a:r>
          </a:p>
        </p:txBody>
      </p:sp>
      <p:sp>
        <p:nvSpPr>
          <p:cNvPr id="34822" name="Rectangle 3"/>
          <p:cNvSpPr>
            <a:spLocks noGrp="1" noChangeArrowheads="1"/>
          </p:cNvSpPr>
          <p:nvPr>
            <p:ph type="body" idx="1"/>
          </p:nvPr>
        </p:nvSpPr>
        <p:spPr>
          <a:xfrm>
            <a:off x="304800" y="1124599"/>
            <a:ext cx="8763000" cy="5352401"/>
          </a:xfrm>
        </p:spPr>
        <p:txBody>
          <a:bodyPr/>
          <a:lstStyle/>
          <a:p>
            <a:pPr>
              <a:lnSpc>
                <a:spcPct val="90000"/>
              </a:lnSpc>
              <a:buFont typeface="Arial" panose="020B0604020202020204" pitchFamily="34" charset="0"/>
              <a:buChar char="•"/>
            </a:pPr>
            <a:r>
              <a:rPr lang="en-US" sz="2000" b="1" dirty="0" smtClean="0"/>
              <a:t>IEEE </a:t>
            </a:r>
            <a:r>
              <a:rPr lang="en-US" sz="2000" b="1" dirty="0"/>
              <a:t>802 Plenary </a:t>
            </a:r>
            <a:r>
              <a:rPr lang="en-US" sz="2000" b="1" dirty="0" smtClean="0"/>
              <a:t>Meeting:  </a:t>
            </a:r>
            <a:r>
              <a:rPr lang="en-US" sz="2000" b="1" dirty="0" smtClean="0"/>
              <a:t>Novem</a:t>
            </a:r>
            <a:r>
              <a:rPr lang="en-US" sz="2000" b="1" dirty="0" smtClean="0"/>
              <a:t>ber 10-15, </a:t>
            </a:r>
            <a:r>
              <a:rPr lang="en-US" sz="2000" b="1" dirty="0" smtClean="0"/>
              <a:t>2018, </a:t>
            </a:r>
            <a:r>
              <a:rPr lang="en-US" sz="2000" b="1" dirty="0" smtClean="0"/>
              <a:t>Bangkok, Thailand </a:t>
            </a:r>
            <a:r>
              <a:rPr lang="en-US" sz="2000" b="1" dirty="0"/>
              <a:t>in Bangkok Marriott Marquis Queen’s Park</a:t>
            </a:r>
            <a:endParaRPr lang="en-US" sz="2000" b="1" dirty="0" smtClean="0"/>
          </a:p>
          <a:p>
            <a:pPr>
              <a:lnSpc>
                <a:spcPct val="90000"/>
              </a:lnSpc>
              <a:buFont typeface="Arial" panose="020B0604020202020204" pitchFamily="34" charset="0"/>
              <a:buChar char="•"/>
            </a:pPr>
            <a:r>
              <a:rPr lang="en-US" sz="2000" b="1" dirty="0" smtClean="0"/>
              <a:t>Event </a:t>
            </a:r>
            <a:r>
              <a:rPr lang="en-US" sz="2000" b="1" dirty="0"/>
              <a:t>Information: http://</a:t>
            </a:r>
            <a:r>
              <a:rPr lang="en-US" sz="2000" b="1" dirty="0" smtClean="0"/>
              <a:t>802world.org/Plenary/ </a:t>
            </a:r>
            <a:endParaRPr lang="en-US" sz="2000" b="1" dirty="0"/>
          </a:p>
          <a:p>
            <a:pPr>
              <a:lnSpc>
                <a:spcPct val="90000"/>
              </a:lnSpc>
              <a:buFont typeface="Arial" panose="020B0604020202020204" pitchFamily="34" charset="0"/>
              <a:buChar char="•"/>
            </a:pPr>
            <a:r>
              <a:rPr lang="en-US" sz="2000" b="1" dirty="0"/>
              <a:t>* Registration </a:t>
            </a:r>
            <a:r>
              <a:rPr lang="en-US" sz="2000" b="1" dirty="0" smtClean="0"/>
              <a:t>Website: </a:t>
            </a:r>
            <a:r>
              <a:rPr lang="en-US" sz="2000" b="1" dirty="0" smtClean="0"/>
              <a:t>https</a:t>
            </a:r>
            <a:r>
              <a:rPr lang="en-US" sz="2000" b="1" dirty="0"/>
              <a:t>://www.regonline.com/ieee802plenaryNovember2018 </a:t>
            </a:r>
          </a:p>
          <a:p>
            <a:r>
              <a:rPr lang="en-US" sz="2000" b="1" dirty="0" smtClean="0"/>
              <a:t>Standard </a:t>
            </a:r>
            <a:r>
              <a:rPr lang="en-US" sz="2000" b="1" dirty="0" smtClean="0"/>
              <a:t>Registration: </a:t>
            </a:r>
            <a:r>
              <a:rPr lang="en-US" sz="2000" b="1" dirty="0"/>
              <a:t>Before </a:t>
            </a:r>
            <a:r>
              <a:rPr lang="en-US" sz="2000" b="1" dirty="0" smtClean="0"/>
              <a:t>6:00 </a:t>
            </a:r>
            <a:r>
              <a:rPr lang="en-US" sz="2000" b="1" dirty="0"/>
              <a:t>PM </a:t>
            </a:r>
            <a:r>
              <a:rPr lang="en-US" sz="2000" b="1" dirty="0" smtClean="0"/>
              <a:t>PDT, </a:t>
            </a:r>
            <a:r>
              <a:rPr lang="en-US" sz="2000" b="1" dirty="0"/>
              <a:t>Friday, September 28, 2018 </a:t>
            </a:r>
            <a:endParaRPr lang="en-US" sz="2000" b="1" dirty="0"/>
          </a:p>
          <a:p>
            <a:pPr lvl="1"/>
            <a:r>
              <a:rPr lang="en-US" sz="1600" b="1" dirty="0"/>
              <a:t>* </a:t>
            </a:r>
            <a:r>
              <a:rPr lang="en-US" sz="1600" b="1" dirty="0"/>
              <a:t>$US 600.00 for attendees </a:t>
            </a:r>
            <a:r>
              <a:rPr lang="en-US" sz="1600" b="1" dirty="0" smtClean="0"/>
              <a:t>at </a:t>
            </a:r>
            <a:r>
              <a:rPr lang="en-US" sz="1600" b="1" dirty="0"/>
              <a:t>the </a:t>
            </a:r>
            <a:r>
              <a:rPr lang="en-US" sz="1600" b="1" dirty="0" smtClean="0"/>
              <a:t>conference hotel (&gt;= 1 night) otherwise $US900.00</a:t>
            </a:r>
            <a:endParaRPr lang="en-US" sz="1600" b="1" dirty="0" smtClean="0"/>
          </a:p>
          <a:p>
            <a:r>
              <a:rPr lang="en-US" sz="2000" b="1" dirty="0" smtClean="0"/>
              <a:t>Before </a:t>
            </a:r>
            <a:r>
              <a:rPr lang="en-US" sz="2000" b="1" dirty="0"/>
              <a:t>6:00 PM </a:t>
            </a:r>
            <a:r>
              <a:rPr lang="en-US" sz="2000" b="1" dirty="0" smtClean="0"/>
              <a:t>PDT, </a:t>
            </a:r>
            <a:r>
              <a:rPr lang="en-US" sz="2000" b="1" dirty="0"/>
              <a:t>Friday, October 27, 2018</a:t>
            </a:r>
            <a:endParaRPr lang="en-US" sz="2000" b="1" dirty="0"/>
          </a:p>
          <a:p>
            <a:pPr lvl="1"/>
            <a:r>
              <a:rPr lang="en-US" sz="1600" b="1" dirty="0"/>
              <a:t>* $US </a:t>
            </a:r>
            <a:r>
              <a:rPr lang="en-US" sz="1600" b="1" dirty="0" smtClean="0"/>
              <a:t>70</a:t>
            </a:r>
            <a:r>
              <a:rPr lang="en-US" sz="1600" b="1" dirty="0"/>
              <a:t>0.00 for attendees at the conference hotel (&gt;= 1 night) otherwise $</a:t>
            </a:r>
            <a:r>
              <a:rPr lang="en-US" sz="1600" b="1" dirty="0" smtClean="0"/>
              <a:t>US1000.00</a:t>
            </a:r>
            <a:endParaRPr lang="en-US" sz="2000" b="1" dirty="0"/>
          </a:p>
          <a:p>
            <a:r>
              <a:rPr lang="en-US" sz="2000" b="1" dirty="0" smtClean="0"/>
              <a:t>Late/On-site</a:t>
            </a:r>
            <a:r>
              <a:rPr lang="en-US" sz="2000" b="1" dirty="0"/>
              <a:t> </a:t>
            </a:r>
            <a:r>
              <a:rPr lang="en-US" sz="2000" b="1" dirty="0" smtClean="0"/>
              <a:t>registration: </a:t>
            </a:r>
            <a:r>
              <a:rPr lang="en-US" sz="2000" b="1" dirty="0"/>
              <a:t>After 6:00 PM PDT, Friday, October 27, </a:t>
            </a:r>
            <a:r>
              <a:rPr lang="en-US" sz="2000" b="1" dirty="0" smtClean="0"/>
              <a:t>2018</a:t>
            </a:r>
            <a:endParaRPr lang="en-US" sz="2000" b="1" dirty="0"/>
          </a:p>
          <a:p>
            <a:pPr lvl="1"/>
            <a:r>
              <a:rPr lang="en-US" sz="1600" b="1" dirty="0"/>
              <a:t>* $US </a:t>
            </a:r>
            <a:r>
              <a:rPr lang="en-US" sz="1600" b="1" dirty="0" smtClean="0"/>
              <a:t>900.00 </a:t>
            </a:r>
            <a:r>
              <a:rPr lang="en-US" sz="1600" b="1" dirty="0"/>
              <a:t>for attendees at the conference hotel (&gt;= 1 night) otherwise $</a:t>
            </a:r>
            <a:r>
              <a:rPr lang="en-US" sz="1600" b="1" dirty="0" smtClean="0"/>
              <a:t>US1200.00</a:t>
            </a:r>
            <a:endParaRPr lang="en-US" sz="1600" b="1" dirty="0" smtClean="0"/>
          </a:p>
          <a:p>
            <a:r>
              <a:rPr lang="en-US" sz="2000" b="1" dirty="0" smtClean="0"/>
              <a:t>Hotel ROOM RATES: </a:t>
            </a:r>
          </a:p>
          <a:p>
            <a:pPr lvl="1"/>
            <a:r>
              <a:rPr lang="en-US" sz="1400" b="1" dirty="0" smtClean="0"/>
              <a:t>SINGLE </a:t>
            </a:r>
            <a:r>
              <a:rPr lang="en-US" sz="1400" b="1" dirty="0"/>
              <a:t>OCCUPANCY</a:t>
            </a:r>
            <a:r>
              <a:rPr lang="en-US" sz="1400" b="1" dirty="0" smtClean="0"/>
              <a:t>: 5100.00 </a:t>
            </a:r>
            <a:r>
              <a:rPr lang="en-US" sz="1400" b="1" dirty="0"/>
              <a:t>THB per </a:t>
            </a:r>
            <a:r>
              <a:rPr lang="en-US" sz="1400" b="1" dirty="0" smtClean="0"/>
              <a:t>night*; DOUBLE </a:t>
            </a:r>
            <a:r>
              <a:rPr lang="en-US" sz="1400" b="1" dirty="0"/>
              <a:t>OCCUPANCY: 5100.00 THB per </a:t>
            </a:r>
            <a:r>
              <a:rPr lang="en-US" sz="1400" b="1" dirty="0" smtClean="0"/>
              <a:t>night*</a:t>
            </a:r>
            <a:endParaRPr lang="en-US" sz="1400" b="1" dirty="0"/>
          </a:p>
          <a:p>
            <a:pPr lvl="1"/>
            <a:r>
              <a:rPr lang="en-US" sz="1400" dirty="0" smtClean="0"/>
              <a:t>EXTRA </a:t>
            </a:r>
            <a:r>
              <a:rPr lang="en-US" sz="1400" dirty="0"/>
              <a:t>ADULT*: 2500.00 THB per </a:t>
            </a:r>
            <a:r>
              <a:rPr lang="en-US" sz="1400" dirty="0" smtClean="0"/>
              <a:t>night</a:t>
            </a:r>
          </a:p>
          <a:p>
            <a:pPr lvl="1"/>
            <a:r>
              <a:rPr lang="en-US" sz="1400" dirty="0" smtClean="0"/>
              <a:t>IEEE </a:t>
            </a:r>
            <a:r>
              <a:rPr lang="en-US" sz="1400" dirty="0"/>
              <a:t>802 GROUP RATE </a:t>
            </a:r>
            <a:r>
              <a:rPr lang="en-US" sz="1400" dirty="0" smtClean="0"/>
              <a:t>DEADLINE: Friday </a:t>
            </a:r>
            <a:r>
              <a:rPr lang="en-US" sz="1400" dirty="0"/>
              <a:t>October 19, 2018, 5:00 </a:t>
            </a:r>
            <a:r>
              <a:rPr lang="en-US" sz="1400" dirty="0" smtClean="0"/>
              <a:t>PM, PDT </a:t>
            </a:r>
          </a:p>
          <a:p>
            <a:r>
              <a:rPr lang="en-US" sz="2000" b="1" dirty="0" smtClean="0"/>
              <a:t>If visa is required, please indicate it during registration </a:t>
            </a:r>
          </a:p>
          <a:p>
            <a:r>
              <a:rPr lang="en-US" sz="2000" b="1" dirty="0"/>
              <a:t>Request Letter After Registration: Contact </a:t>
            </a:r>
            <a:r>
              <a:rPr lang="en-US" sz="2000" b="1" dirty="0" smtClean="0"/>
              <a:t>802info@facetoface-events.com </a:t>
            </a:r>
            <a:endParaRPr lang="en-US" sz="2000" b="1" dirty="0"/>
          </a:p>
          <a:p>
            <a:pPr lvl="1">
              <a:lnSpc>
                <a:spcPct val="90000"/>
              </a:lnSpc>
              <a:buNone/>
            </a:pPr>
            <a:endParaRPr lang="en-US" sz="2000" dirty="0"/>
          </a:p>
          <a:p>
            <a:pPr lvl="1">
              <a:lnSpc>
                <a:spcPct val="90000"/>
              </a:lnSpc>
              <a:buNone/>
            </a:pPr>
            <a:endParaRPr lang="en-US" sz="2000" dirty="0"/>
          </a:p>
          <a:p>
            <a:pPr lvl="1">
              <a:lnSpc>
                <a:spcPct val="90000"/>
              </a:lnSpc>
              <a:buNone/>
            </a:pPr>
            <a:endParaRPr lang="en-US" sz="2000" dirty="0" smtClean="0"/>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
        <p:nvSpPr>
          <p:cNvPr id="4" name="Rectangle 3"/>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ltLang="en-US" sz="1800" dirty="0" smtClean="0">
              <a:solidFill>
                <a:srgbClr val="000000"/>
              </a:solidFill>
              <a:latin typeface="Arial" panose="020B0604020202020204" pitchFamily="34" charset="0"/>
            </a:endParaRPr>
          </a:p>
          <a:p>
            <a:endParaRPr lang="en-US" altLang="en-US" sz="1800" dirty="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9886137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40326"/>
            <a:ext cx="8534400" cy="571500"/>
          </a:xfrm>
        </p:spPr>
        <p:txBody>
          <a:bodyPr/>
          <a:lstStyle/>
          <a:p>
            <a:r>
              <a:rPr lang="en-US" sz="3600" dirty="0" smtClean="0">
                <a:solidFill>
                  <a:schemeClr val="accent2"/>
                </a:solidFill>
              </a:rPr>
              <a:t>Future Sessions – 2019</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04800" y="1211826"/>
            <a:ext cx="8686800" cy="4876800"/>
          </a:xfrm>
        </p:spPr>
        <p:txBody>
          <a:bodyPr/>
          <a:lstStyle/>
          <a:p>
            <a:pPr>
              <a:lnSpc>
                <a:spcPct val="90000"/>
              </a:lnSpc>
            </a:pPr>
            <a:r>
              <a:rPr lang="en-US" sz="2000" b="1" dirty="0" smtClean="0">
                <a:solidFill>
                  <a:schemeClr val="accent2"/>
                </a:solidFill>
              </a:rPr>
              <a:t>Interim: January 13-18, 2019, Hilton </a:t>
            </a:r>
            <a:r>
              <a:rPr lang="en-US" sz="2000" b="1" dirty="0">
                <a:solidFill>
                  <a:schemeClr val="accent2"/>
                </a:solidFill>
              </a:rPr>
              <a:t>St. Louis at the Ballpark </a:t>
            </a:r>
            <a:r>
              <a:rPr lang="en-US" sz="2000" b="1" dirty="0" smtClean="0">
                <a:solidFill>
                  <a:schemeClr val="accent2"/>
                </a:solidFill>
              </a:rPr>
              <a:t> </a:t>
            </a:r>
            <a:endParaRPr lang="es-ES" sz="2000" b="1" dirty="0" smtClean="0">
              <a:solidFill>
                <a:schemeClr val="accent2"/>
              </a:solidFill>
            </a:endParaRPr>
          </a:p>
          <a:p>
            <a:pPr lvl="1">
              <a:lnSpc>
                <a:spcPct val="90000"/>
              </a:lnSpc>
            </a:pPr>
            <a:r>
              <a:rPr lang="en-US" sz="2000" dirty="0" smtClean="0">
                <a:solidFill>
                  <a:srgbClr val="FF0000"/>
                </a:solidFill>
              </a:rPr>
              <a:t>Co-located with all 802 groups</a:t>
            </a:r>
            <a:r>
              <a:rPr lang="en-US" sz="2000" b="1" dirty="0" smtClean="0">
                <a:solidFill>
                  <a:srgbClr val="FF0000"/>
                </a:solidFill>
              </a:rPr>
              <a:t> </a:t>
            </a:r>
          </a:p>
          <a:p>
            <a:pPr>
              <a:lnSpc>
                <a:spcPct val="90000"/>
              </a:lnSpc>
            </a:pPr>
            <a:r>
              <a:rPr lang="en-US" sz="2000" b="1" dirty="0" smtClean="0">
                <a:solidFill>
                  <a:srgbClr val="FF0000"/>
                </a:solidFill>
              </a:rPr>
              <a:t>Plenary</a:t>
            </a:r>
            <a:r>
              <a:rPr lang="en-US" sz="2000" b="1" dirty="0" smtClean="0">
                <a:solidFill>
                  <a:srgbClr val="FF0000"/>
                </a:solidFill>
              </a:rPr>
              <a:t>: March 10-15, 2019, Hyatt Regency Vancouver and Fairmont Hotel Vancouver, Vancouver, Canada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000" b="1" dirty="0" smtClean="0">
                <a:solidFill>
                  <a:srgbClr val="0000FF"/>
                </a:solidFill>
              </a:rPr>
              <a:t>Interim: May 12-17, 2019, Grand Hyatt Atlanta in Buckhead , Atlanta, Georgia, USA </a:t>
            </a:r>
          </a:p>
          <a:p>
            <a:pPr lvl="1">
              <a:lnSpc>
                <a:spcPct val="90000"/>
              </a:lnSpc>
            </a:pPr>
            <a:r>
              <a:rPr lang="en-US" sz="2000" dirty="0" smtClean="0">
                <a:solidFill>
                  <a:srgbClr val="0000FF"/>
                </a:solidFill>
              </a:rPr>
              <a:t>Co-located with all wireless groups </a:t>
            </a:r>
          </a:p>
          <a:p>
            <a:pPr>
              <a:lnSpc>
                <a:spcPct val="90000"/>
              </a:lnSpc>
            </a:pPr>
            <a:r>
              <a:rPr lang="en-US" sz="2000" b="1" dirty="0" smtClean="0">
                <a:solidFill>
                  <a:srgbClr val="FF0000"/>
                </a:solidFill>
              </a:rPr>
              <a:t>Plenary:  July 14-19, 2019,</a:t>
            </a:r>
            <a:r>
              <a:rPr lang="it-IT" sz="2000" b="1" dirty="0" smtClean="0">
                <a:solidFill>
                  <a:srgbClr val="FF0000"/>
                </a:solidFill>
              </a:rPr>
              <a:t> Austria Congress Centre, Vienna, Austria</a:t>
            </a:r>
            <a:r>
              <a:rPr lang="en-US" sz="2000" b="1" dirty="0" smtClean="0">
                <a:solidFill>
                  <a:srgbClr val="FF0000"/>
                </a:solidFill>
              </a:rPr>
              <a:t>  </a:t>
            </a:r>
          </a:p>
          <a:p>
            <a:pPr lvl="1">
              <a:lnSpc>
                <a:spcPct val="90000"/>
              </a:lnSpc>
            </a:pPr>
            <a:r>
              <a:rPr lang="en-US" sz="2000" dirty="0" smtClean="0">
                <a:solidFill>
                  <a:srgbClr val="FF0000"/>
                </a:solidFill>
              </a:rPr>
              <a:t>Co-located with all 802 groups</a:t>
            </a:r>
          </a:p>
          <a:p>
            <a:pPr>
              <a:lnSpc>
                <a:spcPct val="90000"/>
              </a:lnSpc>
            </a:pPr>
            <a:r>
              <a:rPr lang="en-US" sz="2000" b="1" dirty="0" smtClean="0">
                <a:solidFill>
                  <a:srgbClr val="0000FF"/>
                </a:solidFill>
              </a:rPr>
              <a:t>Interim:  </a:t>
            </a:r>
            <a:r>
              <a:rPr lang="en-US" sz="2000" b="1" dirty="0">
                <a:solidFill>
                  <a:srgbClr val="0000FF"/>
                </a:solidFill>
              </a:rPr>
              <a:t>September 15-20, 2019 - Marriott Hanoi, Hanoi Vietnam (TBC)</a:t>
            </a: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000" b="1" dirty="0">
                <a:solidFill>
                  <a:srgbClr val="FF0000"/>
                </a:solidFill>
              </a:rPr>
              <a:t>Plenary: November 10-15, 2019, Hilton Waikoloa Village, Kona, HI, USA, </a:t>
            </a:r>
            <a:endParaRPr lang="en-US" sz="20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632106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685800" y="1600200"/>
            <a:ext cx="8077200" cy="4495800"/>
          </a:xfrm>
        </p:spPr>
        <p:txBody>
          <a:bodyPr/>
          <a:lstStyle/>
          <a:p>
            <a:pPr eaLnBrk="1" hangingPunct="1"/>
            <a:r>
              <a:rPr lang="en-US" dirty="0"/>
              <a:t>IEEE 802.21 is developing </a:t>
            </a:r>
            <a:r>
              <a:rPr lang="en-US" dirty="0" smtClean="0"/>
              <a:t>an </a:t>
            </a:r>
            <a:r>
              <a:rPr lang="en-US" dirty="0"/>
              <a:t>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r>
              <a:rPr lang="en-US" dirty="0" smtClean="0"/>
              <a:t>. </a:t>
            </a:r>
            <a:endParaRPr lang="en-US"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Tree>
    <p:extLst>
      <p:ext uri="{BB962C8B-B14F-4D97-AF65-F5344CB8AC3E}">
        <p14:creationId xmlns:p14="http://schemas.microsoft.com/office/powerpoint/2010/main" val="2345084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382000" cy="4191000"/>
          </a:xfrm>
          <a:noFill/>
        </p:spPr>
        <p:txBody>
          <a:bodyPr wrap="square"/>
          <a:lstStyle/>
          <a:p>
            <a:pPr>
              <a:lnSpc>
                <a:spcPct val="80000"/>
              </a:lnSpc>
              <a:defRPr/>
            </a:pPr>
            <a:r>
              <a:rPr lang="en-US" sz="2400" dirty="0" smtClean="0">
                <a:latin typeface="Arial" panose="020B0604020202020204" pitchFamily="34" charset="0"/>
                <a:cs typeface="Arial" panose="020B0604020202020204" pitchFamily="34" charset="0"/>
              </a:rPr>
              <a:t>Electronic Attendance ONLY</a:t>
            </a:r>
          </a:p>
          <a:p>
            <a:pPr>
              <a:lnSpc>
                <a:spcPct val="80000"/>
              </a:lnSpc>
              <a:defRPr/>
            </a:pPr>
            <a:r>
              <a:rPr lang="en-US" sz="2400" dirty="0" smtClean="0">
                <a:latin typeface="Arial" panose="020B0604020202020204" pitchFamily="34" charset="0"/>
                <a:cs typeface="Arial" panose="020B0604020202020204" pitchFamily="34" charset="0"/>
              </a:rPr>
              <a:t>Electronic Attendance</a:t>
            </a:r>
          </a:p>
          <a:p>
            <a:pPr lvl="1">
              <a:lnSpc>
                <a:spcPct val="80000"/>
              </a:lnSpc>
              <a:defRPr/>
            </a:pPr>
            <a:r>
              <a:rPr lang="en-US" altLang="ja-JP" sz="2000" dirty="0" smtClean="0">
                <a:latin typeface="Arial" panose="020B0604020202020204" pitchFamily="34" charset="0"/>
                <a:ea typeface="ＭＳ Ｐゴシック" charset="-128"/>
                <a:cs typeface="Arial" panose="020B0604020202020204" pitchFamily="34" charset="0"/>
              </a:rPr>
              <a:t>IMAT System   </a:t>
            </a:r>
          </a:p>
          <a:p>
            <a:pPr lvl="2">
              <a:lnSpc>
                <a:spcPct val="80000"/>
              </a:lnSpc>
              <a:defRPr/>
            </a:pPr>
            <a:r>
              <a:rPr lang="en-US" altLang="ja-JP" sz="1800" b="1" dirty="0" smtClean="0">
                <a:latin typeface="Arial" panose="020B0604020202020204" pitchFamily="34" charset="0"/>
                <a:ea typeface="ＭＳ Ｐゴシック" charset="-128"/>
                <a:cs typeface="Arial" panose="020B0604020202020204" pitchFamily="34" charset="0"/>
                <a:hlinkClick r:id="rId3"/>
              </a:rPr>
              <a:t>https://</a:t>
            </a:r>
            <a:r>
              <a:rPr lang="en-US" altLang="ja-JP" sz="1800" b="1" dirty="0" smtClean="0">
                <a:latin typeface="Arial" panose="020B0604020202020204" pitchFamily="34" charset="0"/>
                <a:ea typeface="ＭＳ Ｐゴシック" charset="-128"/>
                <a:cs typeface="Arial" panose="020B0604020202020204" pitchFamily="34" charset="0"/>
                <a:hlinkClick r:id="rId3"/>
              </a:rPr>
              <a:t>imat.ieee.org/attendance</a:t>
            </a:r>
            <a:endParaRPr lang="en-US" altLang="ja-JP" sz="1800" b="1" dirty="0" smtClean="0">
              <a:latin typeface="Arial" panose="020B0604020202020204" pitchFamily="34" charset="0"/>
              <a:ea typeface="ＭＳ Ｐゴシック" charset="-128"/>
              <a:cs typeface="Arial" panose="020B0604020202020204" pitchFamily="34" charset="0"/>
            </a:endParaRPr>
          </a:p>
          <a:p>
            <a:pPr lvl="1">
              <a:lnSpc>
                <a:spcPct val="80000"/>
              </a:lnSpc>
              <a:defRPr/>
            </a:pPr>
            <a:r>
              <a:rPr lang="en-US" altLang="ja-JP" sz="2000" dirty="0" smtClean="0">
                <a:latin typeface="Arial" panose="020B0604020202020204" pitchFamily="34" charset="0"/>
                <a:ea typeface="ＭＳ Ｐゴシック" charset="-128"/>
                <a:cs typeface="Arial" panose="020B0604020202020204" pitchFamily="34" charset="0"/>
              </a:rPr>
              <a:t>Via local server </a:t>
            </a:r>
          </a:p>
          <a:p>
            <a:pPr lvl="2">
              <a:lnSpc>
                <a:spcPct val="80000"/>
              </a:lnSpc>
              <a:defRPr/>
            </a:pPr>
            <a:r>
              <a:rPr lang="en-US" altLang="ja-JP" sz="1600" dirty="0">
                <a:latin typeface="Arial" panose="020B0604020202020204" pitchFamily="34" charset="0"/>
                <a:ea typeface="ＭＳ Ｐゴシック" charset="-128"/>
                <a:cs typeface="Arial" panose="020B0604020202020204" pitchFamily="34" charset="0"/>
                <a:hlinkClick r:id="rId4"/>
              </a:rPr>
              <a:t>http://ieee802.linespeed.io</a:t>
            </a:r>
            <a:r>
              <a:rPr lang="en-US" altLang="ja-JP" sz="1600" dirty="0" smtClean="0">
                <a:latin typeface="Arial" panose="020B0604020202020204" pitchFamily="34" charset="0"/>
                <a:ea typeface="ＭＳ Ｐゴシック" charset="-128"/>
                <a:cs typeface="Arial" panose="020B0604020202020204" pitchFamily="34" charset="0"/>
                <a:hlinkClick r:id="rId4"/>
              </a:rPr>
              <a:t>/</a:t>
            </a:r>
            <a:r>
              <a:rPr lang="en-US" altLang="ja-JP" sz="1600" dirty="0" smtClean="0">
                <a:latin typeface="Arial" panose="020B0604020202020204" pitchFamily="34" charset="0"/>
                <a:ea typeface="ＭＳ Ｐゴシック" charset="-128"/>
                <a:cs typeface="Arial" panose="020B0604020202020204" pitchFamily="34" charset="0"/>
              </a:rPr>
              <a:t> and click ATTENDANCE </a:t>
            </a:r>
            <a:endParaRPr lang="en-US" altLang="ja-JP" sz="1600" dirty="0" smtClean="0">
              <a:latin typeface="Arial" panose="020B0604020202020204" pitchFamily="34" charset="0"/>
              <a:ea typeface="ＭＳ Ｐゴシック" charset="-128"/>
              <a:cs typeface="Arial" panose="020B0604020202020204" pitchFamily="34" charset="0"/>
            </a:endParaRPr>
          </a:p>
          <a:p>
            <a:pPr lvl="1">
              <a:lnSpc>
                <a:spcPct val="80000"/>
              </a:lnSpc>
              <a:defRPr/>
            </a:pPr>
            <a:r>
              <a:rPr lang="en-US" sz="2000" dirty="0" smtClean="0">
                <a:latin typeface="Arial" charset="0"/>
              </a:rPr>
              <a:t>Mark attendance during every session </a:t>
            </a:r>
          </a:p>
          <a:p>
            <a:pPr>
              <a:lnSpc>
                <a:spcPct val="80000"/>
              </a:lnSpc>
              <a:defRPr/>
            </a:pPr>
            <a:r>
              <a:rPr lang="en-US" sz="2400" dirty="0" smtClean="0">
                <a:latin typeface="Arial" charset="0"/>
              </a:rPr>
              <a:t>Total number of 802.21 WG sessions: 08</a:t>
            </a:r>
          </a:p>
          <a:p>
            <a:pPr>
              <a:lnSpc>
                <a:spcPct val="80000"/>
              </a:lnSpc>
              <a:defRPr/>
            </a:pPr>
            <a:r>
              <a:rPr lang="en-US" sz="2400" dirty="0" smtClean="0">
                <a:latin typeface="Arial" charset="0"/>
              </a:rPr>
              <a:t>06 sessions for 75% attendance to be counted towards WG voting membership</a:t>
            </a:r>
          </a:p>
          <a:p>
            <a:pPr>
              <a:lnSpc>
                <a:spcPct val="80000"/>
              </a:lnSpc>
              <a:defRPr/>
            </a:pPr>
            <a:r>
              <a:rPr lang="en-US" sz="2400" dirty="0" smtClean="0">
                <a:latin typeface="Arial" charset="0"/>
              </a:rPr>
              <a:t>All attendance records are reported on the meeting minutes </a:t>
            </a:r>
          </a:p>
          <a:p>
            <a:pPr lvl="1">
              <a:lnSpc>
                <a:spcPct val="80000"/>
              </a:lnSpc>
              <a:defRPr/>
            </a:pPr>
            <a:r>
              <a:rPr lang="en-US" sz="20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304800" y="1295400"/>
            <a:ext cx="8610600" cy="5029200"/>
          </a:xfrm>
        </p:spPr>
        <p:txBody>
          <a:bodyPr/>
          <a:lstStyle/>
          <a:p>
            <a:pPr>
              <a:lnSpc>
                <a:spcPct val="90000"/>
              </a:lnSpc>
            </a:pPr>
            <a:r>
              <a:rPr lang="en-US" sz="2000" dirty="0" smtClean="0">
                <a:latin typeface="Arial" charset="0"/>
              </a:rPr>
              <a:t>Meeting Information: </a:t>
            </a:r>
            <a:r>
              <a:rPr lang="en-US" sz="2000" dirty="0">
                <a:latin typeface="Arial" charset="0"/>
              </a:rPr>
              <a:t>http://802world.org/plenary/onsite-information/</a:t>
            </a:r>
            <a:endParaRPr lang="en-US" sz="2000" dirty="0" smtClean="0">
              <a:latin typeface="Arial" charset="0"/>
            </a:endParaRPr>
          </a:p>
          <a:p>
            <a:pPr>
              <a:lnSpc>
                <a:spcPct val="90000"/>
              </a:lnSpc>
            </a:pPr>
            <a:r>
              <a:rPr lang="en-US" sz="2000" dirty="0" smtClean="0">
                <a:latin typeface="Arial" charset="0"/>
              </a:rPr>
              <a:t>WG Documents</a:t>
            </a:r>
            <a:r>
              <a:rPr lang="en-US" sz="2000" dirty="0">
                <a:latin typeface="Arial" charset="0"/>
              </a:rPr>
              <a:t>: http://ieee802.linespeed.io/  </a:t>
            </a:r>
            <a:endParaRPr lang="en-US" sz="2000" dirty="0" smtClean="0">
              <a:latin typeface="Arial" charset="0"/>
            </a:endParaRPr>
          </a:p>
          <a:p>
            <a:pPr>
              <a:lnSpc>
                <a:spcPct val="90000"/>
              </a:lnSpc>
            </a:pPr>
            <a:r>
              <a:rPr lang="en-US" sz="2000" dirty="0" smtClean="0">
                <a:latin typeface="Arial" charset="0"/>
              </a:rPr>
              <a:t>Mobile </a:t>
            </a:r>
            <a:r>
              <a:rPr lang="en-US" sz="2000" dirty="0" smtClean="0">
                <a:latin typeface="Arial" charset="0"/>
              </a:rPr>
              <a:t>Device website: </a:t>
            </a:r>
            <a:r>
              <a:rPr lang="en-US" sz="2000" dirty="0">
                <a:latin typeface="Arial" charset="0"/>
              </a:rPr>
              <a:t>http://</a:t>
            </a:r>
            <a:r>
              <a:rPr lang="en-US" sz="2000" dirty="0" smtClean="0">
                <a:latin typeface="Arial" charset="0"/>
              </a:rPr>
              <a:t>schedule.802world.com/</a:t>
            </a:r>
            <a:endParaRPr lang="en-US" sz="2000" dirty="0">
              <a:latin typeface="Arial" charset="0"/>
            </a:endParaRPr>
          </a:p>
          <a:p>
            <a:pPr>
              <a:lnSpc>
                <a:spcPct val="90000"/>
              </a:lnSpc>
            </a:pPr>
            <a:r>
              <a:rPr lang="en-US" sz="2000" dirty="0" smtClean="0">
                <a:latin typeface="Arial" charset="0"/>
              </a:rPr>
              <a:t>Meeting Map: http</a:t>
            </a:r>
            <a:r>
              <a:rPr lang="en-US" sz="2000" dirty="0">
                <a:latin typeface="Arial" charset="0"/>
              </a:rPr>
              <a:t>://</a:t>
            </a:r>
            <a:r>
              <a:rPr lang="en-US" sz="2000" dirty="0" smtClean="0">
                <a:latin typeface="Arial" charset="0"/>
              </a:rPr>
              <a:t>802world.org/plenary/meeting-map/</a:t>
            </a:r>
          </a:p>
          <a:p>
            <a:pPr>
              <a:lnSpc>
                <a:spcPct val="90000"/>
              </a:lnSpc>
            </a:pPr>
            <a:r>
              <a:rPr lang="en-US" sz="2000" dirty="0" smtClean="0">
                <a:latin typeface="Arial" pitchFamily="34" charset="0"/>
                <a:cs typeface="Arial" pitchFamily="34" charset="0"/>
              </a:rPr>
              <a:t>Guest Room Internet 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a:t>
            </a:r>
            <a:r>
              <a:rPr lang="en-US" sz="2000" dirty="0" smtClean="0">
                <a:latin typeface="Arial" pitchFamily="34" charset="0"/>
                <a:cs typeface="Arial" pitchFamily="34" charset="0"/>
              </a:rPr>
              <a:t>IEEE802</a:t>
            </a:r>
            <a:r>
              <a:rPr lang="en-US" sz="2000" dirty="0" smtClean="0">
                <a:latin typeface="Arial" pitchFamily="34" charset="0"/>
                <a:cs typeface="Arial" pitchFamily="34" charset="0"/>
              </a:rPr>
              <a:t> </a:t>
            </a:r>
            <a:r>
              <a:rPr lang="en-US" sz="2000" dirty="0" smtClean="0">
                <a:latin typeface="Arial" pitchFamily="34" charset="0"/>
                <a:cs typeface="Arial" pitchFamily="34" charset="0"/>
              </a:rPr>
              <a:t>;  Access code: ieeeieee</a:t>
            </a:r>
          </a:p>
          <a:p>
            <a:pPr>
              <a:lnSpc>
                <a:spcPct val="90000"/>
              </a:lnSpc>
            </a:pPr>
            <a:r>
              <a:rPr lang="en-US" sz="2000" dirty="0" smtClean="0">
                <a:latin typeface="Arial" pitchFamily="34" charset="0"/>
                <a:cs typeface="Arial" pitchFamily="34" charset="0"/>
              </a:rPr>
              <a:t>Network help desk: </a:t>
            </a:r>
            <a:r>
              <a:rPr lang="en-US" sz="2000" dirty="0">
                <a:latin typeface="Arial" pitchFamily="34" charset="0"/>
                <a:cs typeface="Arial" pitchFamily="34" charset="0"/>
              </a:rPr>
              <a:t>Grand Promenade</a:t>
            </a:r>
            <a:endParaRPr lang="en-US" sz="2000" dirty="0" smtClean="0">
              <a:latin typeface="Arial" pitchFamily="34" charset="0"/>
              <a:cs typeface="Arial" pitchFamily="34" charset="0"/>
            </a:endParaRPr>
          </a:p>
          <a:p>
            <a:pPr>
              <a:lnSpc>
                <a:spcPct val="90000"/>
              </a:lnSpc>
            </a:pPr>
            <a:r>
              <a:rPr lang="en-US" sz="2000" dirty="0" smtClean="0">
                <a:latin typeface="Arial" charset="0"/>
              </a:rPr>
              <a:t>Food and Beverages </a:t>
            </a:r>
            <a:r>
              <a:rPr lang="en-US" sz="2000" dirty="0">
                <a:latin typeface="Arial" charset="0"/>
              </a:rPr>
              <a:t>Service</a:t>
            </a:r>
            <a:r>
              <a:rPr lang="en-US" sz="2000" dirty="0" smtClean="0">
                <a:latin typeface="Arial" charset="0"/>
              </a:rPr>
              <a:t>: </a:t>
            </a:r>
            <a:r>
              <a:rPr lang="en-US" sz="2000" dirty="0">
                <a:latin typeface="Arial" charset="0"/>
              </a:rPr>
              <a:t>Lagoon Lanai</a:t>
            </a:r>
            <a:endParaRPr lang="en-US" sz="2000" dirty="0" smtClean="0">
              <a:latin typeface="Arial" charset="0"/>
            </a:endParaRPr>
          </a:p>
          <a:p>
            <a:pPr lvl="1"/>
            <a:r>
              <a:rPr lang="en-US" sz="1800" dirty="0" smtClean="0">
                <a:latin typeface="Arial" charset="0"/>
              </a:rPr>
              <a:t>Breakfast: 7:30-8:30 AM </a:t>
            </a:r>
          </a:p>
          <a:p>
            <a:pPr lvl="1"/>
            <a:r>
              <a:rPr lang="en-US" sz="1800" dirty="0" smtClean="0">
                <a:latin typeface="Arial" charset="0"/>
              </a:rPr>
              <a:t>Morning  </a:t>
            </a:r>
            <a:r>
              <a:rPr lang="en-US" sz="1800" dirty="0" smtClean="0">
                <a:latin typeface="Arial" charset="0"/>
              </a:rPr>
              <a:t>and afternoon </a:t>
            </a:r>
            <a:r>
              <a:rPr lang="en-US" sz="1800" dirty="0" smtClean="0">
                <a:latin typeface="Arial" charset="0"/>
              </a:rPr>
              <a:t>Coffee/Tea/</a:t>
            </a:r>
            <a:r>
              <a:rPr lang="en-US" sz="1800" dirty="0" err="1" smtClean="0">
                <a:latin typeface="Arial" charset="0"/>
              </a:rPr>
              <a:t>snackc</a:t>
            </a:r>
            <a:r>
              <a:rPr lang="en-US" sz="1800" dirty="0" smtClean="0">
                <a:latin typeface="Arial" charset="0"/>
              </a:rPr>
              <a:t>  </a:t>
            </a:r>
            <a:endParaRPr lang="en-US" sz="1800" dirty="0" smtClean="0">
              <a:latin typeface="Arial" charset="0"/>
            </a:endParaRPr>
          </a:p>
          <a:p>
            <a:pPr lvl="2"/>
            <a:r>
              <a:rPr lang="en-US" sz="1400" dirty="0" smtClean="0">
                <a:latin typeface="Arial" charset="0"/>
              </a:rPr>
              <a:t>10:00AM –11:00 AM, and 3:00-4:00 PM</a:t>
            </a:r>
          </a:p>
          <a:p>
            <a:pPr lvl="1"/>
            <a:r>
              <a:rPr lang="en-US" sz="1800" dirty="0" smtClean="0">
                <a:latin typeface="Arial" charset="0"/>
              </a:rPr>
              <a:t>Lunch</a:t>
            </a:r>
            <a:r>
              <a:rPr lang="en-US" sz="1800" dirty="0" smtClean="0">
                <a:latin typeface="Arial" charset="0"/>
              </a:rPr>
              <a:t>: </a:t>
            </a:r>
            <a:r>
              <a:rPr lang="en-US" sz="1800" dirty="0" smtClean="0">
                <a:latin typeface="Arial" charset="0"/>
              </a:rPr>
              <a:t>12</a:t>
            </a:r>
            <a:r>
              <a:rPr lang="en-US" sz="1800" dirty="0" smtClean="0">
                <a:latin typeface="Arial" charset="0"/>
              </a:rPr>
              <a:t>:00-1:30p</a:t>
            </a:r>
            <a:endParaRPr lang="en-US" sz="1800" dirty="0" smtClean="0">
              <a:latin typeface="Arial" charset="0"/>
            </a:endParaRPr>
          </a:p>
          <a:p>
            <a:pPr>
              <a:lnSpc>
                <a:spcPct val="90000"/>
              </a:lnSpc>
            </a:pPr>
            <a:r>
              <a:rPr lang="en-US" sz="2000" dirty="0" smtClean="0">
                <a:latin typeface="Arial" charset="0"/>
              </a:rPr>
              <a:t>Social Event: </a:t>
            </a:r>
            <a:endParaRPr lang="en-US" sz="2000" dirty="0">
              <a:latin typeface="Arial" charset="0"/>
            </a:endParaRPr>
          </a:p>
          <a:p>
            <a:pPr lvl="1">
              <a:lnSpc>
                <a:spcPct val="90000"/>
              </a:lnSpc>
            </a:pPr>
            <a:r>
              <a:rPr lang="en-US" sz="1600" dirty="0">
                <a:latin typeface="Arial" charset="0"/>
              </a:rPr>
              <a:t>Wednesday </a:t>
            </a:r>
            <a:r>
              <a:rPr lang="en-US" sz="1600" dirty="0" smtClean="0">
                <a:latin typeface="Arial" charset="0"/>
              </a:rPr>
              <a:t>September</a:t>
            </a:r>
            <a:r>
              <a:rPr lang="en-US" sz="1600" dirty="0" smtClean="0">
                <a:latin typeface="Arial" charset="0"/>
              </a:rPr>
              <a:t> </a:t>
            </a:r>
            <a:r>
              <a:rPr lang="en-US" sz="1600" dirty="0" smtClean="0">
                <a:latin typeface="Arial" charset="0"/>
              </a:rPr>
              <a:t>12</a:t>
            </a:r>
            <a:r>
              <a:rPr lang="en-US" sz="1600" baseline="30000" dirty="0" smtClean="0">
                <a:latin typeface="Arial" charset="0"/>
              </a:rPr>
              <a:t>th</a:t>
            </a:r>
            <a:r>
              <a:rPr lang="en-US" sz="1600" dirty="0" smtClean="0">
                <a:latin typeface="Arial" charset="0"/>
              </a:rPr>
              <a:t>, 6:30 </a:t>
            </a:r>
            <a:r>
              <a:rPr lang="en-US" sz="1600" dirty="0">
                <a:latin typeface="Arial" charset="0"/>
              </a:rPr>
              <a:t>PM – </a:t>
            </a:r>
            <a:r>
              <a:rPr lang="en-US" sz="1600" dirty="0" smtClean="0">
                <a:latin typeface="Arial" charset="0"/>
              </a:rPr>
              <a:t>8:30 </a:t>
            </a:r>
            <a:r>
              <a:rPr lang="en-US" sz="1600" dirty="0" smtClean="0">
                <a:latin typeface="Arial" charset="0"/>
              </a:rPr>
              <a:t>PM </a:t>
            </a:r>
          </a:p>
          <a:p>
            <a:pPr lvl="1">
              <a:lnSpc>
                <a:spcPct val="90000"/>
              </a:lnSpc>
            </a:pPr>
            <a:r>
              <a:rPr lang="en-US" sz="1600" dirty="0" smtClean="0">
                <a:latin typeface="Arial" charset="0"/>
              </a:rPr>
              <a:t>Location: </a:t>
            </a:r>
            <a:r>
              <a:rPr lang="en-US" sz="1600" dirty="0" smtClean="0">
                <a:latin typeface="Arial" charset="0"/>
              </a:rPr>
              <a:t>Lagoon </a:t>
            </a:r>
            <a:r>
              <a:rPr lang="en-US" sz="1600" dirty="0">
                <a:latin typeface="Arial" charset="0"/>
              </a:rPr>
              <a:t>Lanai at the Hilton Waikoloa. </a:t>
            </a:r>
            <a:endParaRPr lang="en-US" sz="1600" dirty="0" smtClean="0">
              <a:latin typeface="Arial" charset="0"/>
            </a:endParaRPr>
          </a:p>
          <a:p>
            <a:pPr marL="457200" lvl="1" indent="0">
              <a:lnSpc>
                <a:spcPct val="90000"/>
              </a:lnSpc>
              <a:buNone/>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544034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92175</TotalTime>
  <Words>2024</Words>
  <Application>Microsoft Office PowerPoint</Application>
  <PresentationFormat>On-screen Show (4:3)</PresentationFormat>
  <Paragraphs>349</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MS Gothic</vt:lpstr>
      <vt:lpstr>MS PGothic</vt:lpstr>
      <vt:lpstr>Arial</vt:lpstr>
      <vt:lpstr>Helvetica</vt:lpstr>
      <vt:lpstr>Times New Roman</vt:lpstr>
      <vt:lpstr>802.11PowerPointTemplate-Landscape</vt:lpstr>
      <vt:lpstr>IEEE 802.21 Session #87   Big Island, HI, USA WG Opening Plenary, September, 2018</vt:lpstr>
      <vt:lpstr>Session Time and Location   </vt:lpstr>
      <vt:lpstr>802.21 WG Objective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Participation in IEEE 802 Meetings</vt:lpstr>
      <vt:lpstr>Other Guidelines for IEEE WG Meetings</vt:lpstr>
      <vt:lpstr>2.7 LMSC Chair’s Guidelines on Commercialism at meetings</vt:lpstr>
      <vt:lpstr>Copyright</vt:lpstr>
      <vt:lpstr>Work Status </vt:lpstr>
      <vt:lpstr>Objectives for the September  Meeting</vt:lpstr>
      <vt:lpstr>Future Sessions – 2018 </vt:lpstr>
      <vt:lpstr>November 2018 Meeting Logistics </vt:lpstr>
      <vt:lpstr>Future Sessions – 2019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909</cp:revision>
  <cp:lastPrinted>1998-02-10T13:28:06Z</cp:lastPrinted>
  <dcterms:created xsi:type="dcterms:W3CDTF">2002-07-08T22:03:28Z</dcterms:created>
  <dcterms:modified xsi:type="dcterms:W3CDTF">2018-09-10T20:50:59Z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