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  <p:sldMasterId id="2147483988" r:id="rId10"/>
  </p:sldMasterIdLst>
  <p:notesMasterIdLst>
    <p:notesMasterId r:id="rId23"/>
  </p:notesMasterIdLst>
  <p:handoutMasterIdLst>
    <p:handoutMasterId r:id="rId24"/>
  </p:handoutMasterIdLst>
  <p:sldIdLst>
    <p:sldId id="413" r:id="rId11"/>
    <p:sldId id="425" r:id="rId12"/>
    <p:sldId id="426" r:id="rId13"/>
    <p:sldId id="529" r:id="rId14"/>
    <p:sldId id="489" r:id="rId15"/>
    <p:sldId id="550" r:id="rId16"/>
    <p:sldId id="561" r:id="rId17"/>
    <p:sldId id="557" r:id="rId18"/>
    <p:sldId id="429" r:id="rId19"/>
    <p:sldId id="558" r:id="rId20"/>
    <p:sldId id="559" r:id="rId21"/>
    <p:sldId id="560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6387" autoAdjust="0"/>
  </p:normalViewPr>
  <p:slideViewPr>
    <p:cSldViewPr>
      <p:cViewPr varScale="1">
        <p:scale>
          <a:sx n="65" d="100"/>
          <a:sy n="65" d="100"/>
        </p:scale>
        <p:origin x="720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440"/>
    </p:cViewPr>
  </p:sorterViewPr>
  <p:notesViewPr>
    <p:cSldViewPr>
      <p:cViewPr varScale="1">
        <p:scale>
          <a:sx n="48" d="100"/>
          <a:sy n="48" d="100"/>
        </p:scale>
        <p:origin x="2007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07357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marL="0" marR="0" lvl="0" indent="0" algn="ctr" defTabSz="932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AE0E8B-988F-47CE-9949-D3DED8909968}" type="slidenum"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3286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8219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05568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E985-A93A-4887-B077-B25C1E19631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70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313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499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35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51AD4080-6D3A-494C-8BF2-E1F8C9265CB5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70719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0910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851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635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2229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4561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22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481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2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683883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2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21-18-0042-00-0000-Session#86-Closing_Plenary_Notes.ppt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7E0ED744-2AD2-45F1-9385-55C79C00BA3B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8/21-18-0036-01-0000-response-to-iso-iec-jtc1-sc6-committee-dcor-comments-on-ieee-std-802-21-tm-2017-cor-1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mentor.ieee.org/802.21/dcn/18/21-18-0041-01-0000-vr-ig-meeting-summary.pp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8/21-18-0036-01-0000-response-to-iso-iec-jtc1-sc6-committee-dcor-comments-on-ieee-std-802-21-tm-2017-cor-1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ieee-sa.imeetcentral.com/802psdo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894" y="914400"/>
            <a:ext cx="8347105" cy="5333999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13604"/>
            <a:ext cx="59436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sdas at vencorelabs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3000" y="990600"/>
            <a:ext cx="6858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86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San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Diego</a:t>
            </a: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, CA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lang="en-US" sz="4400" b="1" kern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USA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23900"/>
            <a:ext cx="8534400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2018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</a:t>
            </a:r>
            <a:r>
              <a:rPr lang="en-US" sz="2400" b="1" dirty="0" smtClean="0">
                <a:solidFill>
                  <a:srgbClr val="0000FF"/>
                </a:solidFill>
              </a:rPr>
              <a:t>09-14,  2018, </a:t>
            </a:r>
            <a:r>
              <a:rPr lang="en-US" sz="2400" b="1" dirty="0">
                <a:solidFill>
                  <a:srgbClr val="0000FF"/>
                </a:solidFill>
              </a:rPr>
              <a:t>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</a:t>
            </a:r>
            <a:r>
              <a:rPr lang="en-US" sz="2400" b="1" dirty="0" smtClean="0">
                <a:solidFill>
                  <a:srgbClr val="FF0000"/>
                </a:solidFill>
              </a:rPr>
              <a:t>11-16, </a:t>
            </a:r>
            <a:r>
              <a:rPr lang="en-US" sz="2400" b="1" dirty="0">
                <a:solidFill>
                  <a:srgbClr val="FF0000"/>
                </a:solidFill>
              </a:rPr>
              <a:t>2017</a:t>
            </a:r>
            <a:r>
              <a:rPr lang="en-US" sz="2400" b="1" dirty="0" smtClean="0">
                <a:solidFill>
                  <a:srgbClr val="FF0000"/>
                </a:solidFill>
              </a:rPr>
              <a:t>, Marriott Marquis Queen’s Park, Bangkok, Thailand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3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September 2018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942" y="1119051"/>
            <a:ext cx="8828316" cy="5357949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IEEE </a:t>
            </a:r>
            <a:r>
              <a:rPr lang="en-US" sz="2000" b="1" dirty="0"/>
              <a:t>802 Plenary </a:t>
            </a:r>
            <a:r>
              <a:rPr lang="en-US" sz="2000" b="1" dirty="0" smtClean="0"/>
              <a:t>Meeting:  September 9-14, 2018, Big Island, Hawaii, USA in Hilton </a:t>
            </a:r>
            <a:r>
              <a:rPr lang="en-US" sz="2000" b="1" dirty="0"/>
              <a:t>Waikoloa Village</a:t>
            </a:r>
            <a:endParaRPr lang="en-US" sz="20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Event </a:t>
            </a:r>
            <a:r>
              <a:rPr lang="en-US" sz="2000" b="1" dirty="0"/>
              <a:t>Information: http://802world.org/wireless/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* Registration </a:t>
            </a:r>
            <a:r>
              <a:rPr lang="en-US" sz="2000" b="1" dirty="0" smtClean="0"/>
              <a:t>Website: </a:t>
            </a:r>
            <a:r>
              <a:rPr lang="en-US" sz="1600" b="1" dirty="0" smtClean="0"/>
              <a:t>https</a:t>
            </a:r>
            <a:r>
              <a:rPr lang="en-US" sz="1600" b="1" dirty="0"/>
              <a:t>://www.regonline.com/september2018ieee802wirelessinterim</a:t>
            </a:r>
          </a:p>
          <a:p>
            <a:r>
              <a:rPr lang="en-US" sz="2000" b="1" dirty="0" smtClean="0"/>
              <a:t>Early Registration: </a:t>
            </a:r>
          </a:p>
          <a:p>
            <a:r>
              <a:rPr lang="en-US" sz="2000" b="1" dirty="0"/>
              <a:t>Standard </a:t>
            </a:r>
            <a:r>
              <a:rPr lang="en-US" sz="2000" b="1" dirty="0" smtClean="0"/>
              <a:t>Registration: </a:t>
            </a:r>
            <a:r>
              <a:rPr lang="en-US" sz="2000" b="1" dirty="0"/>
              <a:t>Before 6:00 PM Pacific Time, Friday, July 27, 2018 </a:t>
            </a:r>
          </a:p>
          <a:p>
            <a:pPr lvl="1"/>
            <a:r>
              <a:rPr lang="en-US" sz="1600" b="1" dirty="0"/>
              <a:t>* $US 650.00 for attendees staying at the Hilton </a:t>
            </a:r>
            <a:r>
              <a:rPr lang="en-US" sz="1600" b="1" dirty="0" smtClean="0"/>
              <a:t>Waikoloa, otherwise * </a:t>
            </a:r>
            <a:r>
              <a:rPr lang="en-US" sz="1600" b="1" dirty="0"/>
              <a:t>$US 950.00 </a:t>
            </a:r>
            <a:endParaRPr lang="en-US" sz="1600" b="1" dirty="0" smtClean="0"/>
          </a:p>
          <a:p>
            <a:r>
              <a:rPr lang="en-US" sz="2000" b="1" dirty="0" smtClean="0"/>
              <a:t>Before </a:t>
            </a:r>
            <a:r>
              <a:rPr lang="en-US" sz="2000" b="1" dirty="0"/>
              <a:t>6:00 PM Pacific Time, Friday August 31, 2018</a:t>
            </a:r>
          </a:p>
          <a:p>
            <a:pPr lvl="1"/>
            <a:r>
              <a:rPr lang="en-US" sz="1600" b="1" dirty="0"/>
              <a:t>* $US 850.00 for attendees staying at the Hilton </a:t>
            </a:r>
            <a:r>
              <a:rPr lang="en-US" sz="1600" b="1" dirty="0" smtClean="0"/>
              <a:t>Waikoloa, otherwise  * </a:t>
            </a:r>
            <a:r>
              <a:rPr lang="en-US" sz="1600" b="1" dirty="0"/>
              <a:t>$US </a:t>
            </a:r>
            <a:r>
              <a:rPr lang="en-US" sz="1600" b="1" dirty="0" smtClean="0"/>
              <a:t>1150.00</a:t>
            </a:r>
            <a:endParaRPr lang="en-US" sz="2000" b="1" dirty="0"/>
          </a:p>
          <a:p>
            <a:r>
              <a:rPr lang="en-US" sz="2000" b="1" dirty="0"/>
              <a:t>Late/On-site:  After 6:00 PM Pacific Time Friday, August 31, 2018</a:t>
            </a:r>
          </a:p>
          <a:p>
            <a:pPr lvl="1"/>
            <a:r>
              <a:rPr lang="en-US" sz="1600" b="1" dirty="0"/>
              <a:t>* $US 950.00 for attendees staying at the Hilton </a:t>
            </a:r>
            <a:r>
              <a:rPr lang="en-US" sz="1600" b="1" dirty="0" smtClean="0"/>
              <a:t>Waikoloa, otherwise $</a:t>
            </a:r>
            <a:r>
              <a:rPr lang="en-US" sz="1600" b="1" dirty="0"/>
              <a:t>US </a:t>
            </a:r>
            <a:r>
              <a:rPr lang="en-US" sz="1600" b="1" dirty="0" smtClean="0"/>
              <a:t>1350.00</a:t>
            </a:r>
          </a:p>
          <a:p>
            <a:r>
              <a:rPr lang="en-US" sz="2000" b="1" dirty="0" smtClean="0"/>
              <a:t>Hotel ROOM RATES: </a:t>
            </a:r>
            <a:r>
              <a:rPr lang="en-US" sz="1600" b="1" dirty="0" smtClean="0"/>
              <a:t>SINGLE/DOUBLE OCCUPANCY: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EARLY RATE: $US 155.00/Night :* Rate applies to first 40% of Room Block unfortunately gone :  IEEE 802 RATE:  $US 175.00/ Night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* </a:t>
            </a:r>
            <a:r>
              <a:rPr lang="en-US" sz="1800" dirty="0"/>
              <a:t>Extra Adults $US20.00 (plus applicable taxes) per adult, per room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600" dirty="0" smtClean="0"/>
              <a:t>Please </a:t>
            </a:r>
            <a:r>
              <a:rPr lang="en-US" sz="1600" dirty="0"/>
              <a:t>use this secure link for IEEE 802 Wireless Group Room Reservations: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600" dirty="0"/>
              <a:t>https://book.passkey.com/e/49513520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3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40326"/>
            <a:ext cx="8534400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2019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59870"/>
            <a:ext cx="8915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Interim: January 13-18, 2019, Hilton </a:t>
            </a:r>
            <a:r>
              <a:rPr lang="en-US" sz="2000" b="1" dirty="0">
                <a:solidFill>
                  <a:schemeClr val="accent2"/>
                </a:solidFill>
              </a:rPr>
              <a:t>St. Louis at the Ballpark </a:t>
            </a:r>
            <a:r>
              <a:rPr lang="en-US" sz="2000" b="1" dirty="0" smtClean="0">
                <a:solidFill>
                  <a:schemeClr val="accent2"/>
                </a:solidFill>
              </a:rPr>
              <a:t>(TBC) </a:t>
            </a:r>
            <a:endParaRPr lang="es-ES" sz="20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Plenary: March 10-15, 2019, Hyatt Regency Vancouver and Fairmont Hotel Vancouver, Vancouver, Canada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May 12-17, 2019, Grand Hyatt Atlanta in Buckhead , Atlanta, Georgia,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Plenary:  July 14-19, 2019,</a:t>
            </a:r>
            <a:r>
              <a:rPr lang="it-IT" sz="2000" b="1" dirty="0" smtClean="0">
                <a:solidFill>
                  <a:srgbClr val="FF0000"/>
                </a:solidFill>
              </a:rPr>
              <a:t> Austria Congress Centre, Vienna, Austria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 </a:t>
            </a:r>
            <a:r>
              <a:rPr lang="en-US" sz="2000" b="1" dirty="0">
                <a:solidFill>
                  <a:srgbClr val="0000FF"/>
                </a:solidFill>
              </a:rPr>
              <a:t>September 15-20, 2019 - Marriott Hanoi, Hanoi Vietnam (TBC)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Plenary: November 10-15, 2019, Hilton Waikoloa Village, Kona, HI, USA,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3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Working Group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70875" cy="838200"/>
          </a:xfrm>
        </p:spPr>
        <p:txBody>
          <a:bodyPr/>
          <a:lstStyle/>
          <a:p>
            <a:r>
              <a:rPr lang="en-US" sz="3600" b="1" dirty="0" smtClean="0"/>
              <a:t>WG Update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524000"/>
            <a:ext cx="8642350" cy="4343400"/>
          </a:xfrm>
        </p:spPr>
        <p:txBody>
          <a:bodyPr/>
          <a:lstStyle/>
          <a:p>
            <a:r>
              <a:rPr lang="en-US" sz="2400" dirty="0" smtClean="0"/>
              <a:t>Discussed the </a:t>
            </a:r>
            <a:r>
              <a:rPr lang="en-US" sz="2400" dirty="0"/>
              <a:t>ISO/IEC/IEEE </a:t>
            </a:r>
            <a:r>
              <a:rPr lang="en-US" sz="2400" dirty="0" smtClean="0"/>
              <a:t>DCOR ballot comments on  IEEE </a:t>
            </a:r>
            <a:r>
              <a:rPr lang="en-US" sz="2400" dirty="0" err="1" smtClean="0"/>
              <a:t>Std</a:t>
            </a:r>
            <a:r>
              <a:rPr lang="en-US" sz="2400" dirty="0" smtClean="0"/>
              <a:t> 802.21-2017/Cor1  </a:t>
            </a:r>
          </a:p>
          <a:p>
            <a:endParaRPr lang="en-US" sz="1600" dirty="0" smtClean="0"/>
          </a:p>
          <a:p>
            <a:r>
              <a:rPr lang="en-US" sz="2400" dirty="0" smtClean="0"/>
              <a:t>Generated the response and submitted for EC approval</a:t>
            </a:r>
          </a:p>
          <a:p>
            <a:pPr lvl="1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mentor.ieee.org/802.21/dcn/18/21-18-0036-01-0000-response-to-iso-iec-jtc1-sc6-committee-dcor-comments-on-ieee-std-802-21-tm-2017-cor-1.docx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dirty="0" smtClean="0"/>
              <a:t>Interest </a:t>
            </a:r>
            <a:r>
              <a:rPr lang="en-US" sz="2400" dirty="0"/>
              <a:t>Group on Network Enablers for seamless HMD based VR Content </a:t>
            </a:r>
            <a:r>
              <a:rPr lang="en-US" sz="2400" dirty="0" smtClean="0"/>
              <a:t>Service had four sessions and report is available at:</a:t>
            </a:r>
          </a:p>
          <a:p>
            <a:pPr lvl="1"/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mentor.ieee.org/802.21/dcn/18/21-18-0041-01-0000-vr-ig-meeting-summary.ppt</a:t>
            </a:r>
            <a:endParaRPr lang="en-US" sz="20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7620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185" y="1676400"/>
            <a:ext cx="7964215" cy="3200400"/>
          </a:xfrm>
        </p:spPr>
        <p:txBody>
          <a:bodyPr/>
          <a:lstStyle/>
          <a:p>
            <a:r>
              <a:rPr lang="en-US" sz="2800" dirty="0" smtClean="0"/>
              <a:t>Aug 30, 2018, 8-9 am, US EDT </a:t>
            </a:r>
            <a:r>
              <a:rPr lang="en-US" sz="2800" dirty="0" smtClean="0"/>
              <a:t>(</a:t>
            </a:r>
            <a:r>
              <a:rPr lang="en-US" sz="2400" dirty="0" smtClean="0"/>
              <a:t>9-10 </a:t>
            </a:r>
            <a:r>
              <a:rPr lang="en-US" sz="2400" dirty="0" smtClean="0"/>
              <a:t>pm, </a:t>
            </a:r>
            <a:r>
              <a:rPr lang="en-US" sz="2400" dirty="0" smtClean="0"/>
              <a:t>JST/KST)</a:t>
            </a:r>
            <a:endParaRPr lang="en-US" sz="24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1447800" y="642021"/>
            <a:ext cx="6063910" cy="604347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1000" y="1286961"/>
            <a:ext cx="8534400" cy="466894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51792" tIns="25897" rIns="51792" bIns="25897" anchor="ctr">
            <a:spAutoFit/>
          </a:bodyPr>
          <a:lstStyle/>
          <a:p>
            <a:pPr>
              <a:tabLst>
                <a:tab pos="715268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ea typeface="PMingLiU" charset="-120"/>
              </a:rPr>
              <a:t>Move </a:t>
            </a:r>
            <a:r>
              <a:rPr lang="en-US" sz="2000" b="1" dirty="0">
                <a:solidFill>
                  <a:srgbClr val="000000"/>
                </a:solidFill>
                <a:ea typeface="PMingLiU" charset="-120"/>
              </a:rPr>
              <a:t>to authorize the P802.21 WG Chair to obtain IEEE 802 EC approval to forward the comment responses in &lt;https://mentor.ieee.org/802.21/dcn/18/21-18-0036-01-0000-response-to-iso-iec-jtc1-sc6-committee-dcor-comments-on-ieee-std-802-21-tm-2017-cor-1.docx&gt; to ISO/IEC JTC1/SC6, as responses to the comments received on the recent DCOR (Draft Technical Corrigendum) ballot on IEEE </a:t>
            </a:r>
            <a:r>
              <a:rPr lang="en-US" sz="2000" b="1" dirty="0" err="1">
                <a:solidFill>
                  <a:srgbClr val="000000"/>
                </a:solidFill>
                <a:ea typeface="PMingLiU" charset="-120"/>
              </a:rPr>
              <a:t>Std</a:t>
            </a:r>
            <a:r>
              <a:rPr lang="en-US" sz="2000" b="1" dirty="0">
                <a:solidFill>
                  <a:srgbClr val="000000"/>
                </a:solidFill>
                <a:ea typeface="PMingLiU" charset="-120"/>
              </a:rPr>
              <a:t> 802.21™-2017/</a:t>
            </a:r>
            <a:r>
              <a:rPr lang="en-US" sz="2000" b="1" dirty="0" err="1">
                <a:solidFill>
                  <a:srgbClr val="000000"/>
                </a:solidFill>
                <a:ea typeface="PMingLiU" charset="-120"/>
              </a:rPr>
              <a:t>Cor</a:t>
            </a:r>
            <a:r>
              <a:rPr lang="en-US" sz="2000" b="1" dirty="0">
                <a:solidFill>
                  <a:srgbClr val="000000"/>
                </a:solidFill>
                <a:ea typeface="PMingLiU" charset="-120"/>
              </a:rPr>
              <a:t> 1</a:t>
            </a:r>
          </a:p>
          <a:p>
            <a:pPr algn="ctr">
              <a:tabLst>
                <a:tab pos="715268" algn="l"/>
              </a:tabLst>
              <a:defRPr/>
            </a:pPr>
            <a:endParaRPr lang="en-US" sz="20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71526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ea typeface="PMingLiU" charset="-120"/>
              </a:rPr>
              <a:t>Move:  Yoshikazu Hanatani </a:t>
            </a:r>
            <a:endParaRPr lang="en-US" sz="2000" b="1" dirty="0">
              <a:solidFill>
                <a:srgbClr val="000000"/>
              </a:solidFill>
            </a:endParaRPr>
          </a:p>
          <a:p>
            <a:pPr>
              <a:tabLst>
                <a:tab pos="71526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ea typeface="PMingLiU" charset="-120"/>
              </a:rPr>
              <a:t>Second: </a:t>
            </a:r>
            <a:r>
              <a:rPr lang="en-US" sz="2000" b="1" dirty="0" smtClean="0">
                <a:solidFill>
                  <a:srgbClr val="000000"/>
                </a:solidFill>
                <a:ea typeface="PMingLiU" charset="-120"/>
              </a:rPr>
              <a:t>Tomoki Takazoe</a:t>
            </a:r>
            <a:endParaRPr lang="en-US" sz="2000" b="1" dirty="0">
              <a:solidFill>
                <a:srgbClr val="000000"/>
              </a:solidFill>
            </a:endParaRPr>
          </a:p>
          <a:p>
            <a:pPr>
              <a:tabLst>
                <a:tab pos="715268" algn="l"/>
              </a:tabLst>
              <a:defRPr/>
            </a:pPr>
            <a:endParaRPr lang="en-US" altLang="zh-HK" sz="20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715268" algn="l"/>
              </a:tabLst>
              <a:defRPr/>
            </a:pPr>
            <a:r>
              <a:rPr lang="en-US" altLang="zh-HK" sz="2000" b="1" dirty="0">
                <a:solidFill>
                  <a:srgbClr val="000000"/>
                </a:solidFill>
                <a:ea typeface="PMingLiU" charset="-120"/>
              </a:rPr>
              <a:t>For:  </a:t>
            </a:r>
            <a:r>
              <a:rPr lang="en-US" altLang="zh-HK" sz="2000" b="1" dirty="0" smtClean="0">
                <a:solidFill>
                  <a:srgbClr val="000000"/>
                </a:solidFill>
                <a:ea typeface="PMingLiU" charset="-120"/>
              </a:rPr>
              <a:t>07</a:t>
            </a:r>
          </a:p>
          <a:p>
            <a:pPr>
              <a:tabLst>
                <a:tab pos="715268" algn="l"/>
              </a:tabLst>
              <a:defRPr/>
            </a:pPr>
            <a:r>
              <a:rPr lang="en-US" altLang="zh-HK" sz="2000" b="1" dirty="0" smtClean="0">
                <a:solidFill>
                  <a:srgbClr val="000000"/>
                </a:solidFill>
                <a:ea typeface="PMingLiU" charset="-120"/>
              </a:rPr>
              <a:t>Against</a:t>
            </a:r>
            <a:r>
              <a:rPr lang="en-US" altLang="zh-HK" sz="2000" b="1" dirty="0">
                <a:solidFill>
                  <a:srgbClr val="000000"/>
                </a:solidFill>
                <a:ea typeface="PMingLiU" charset="-120"/>
              </a:rPr>
              <a:t>: 00</a:t>
            </a:r>
          </a:p>
          <a:p>
            <a:pPr>
              <a:tabLst>
                <a:tab pos="715268" algn="l"/>
              </a:tabLst>
              <a:defRPr/>
            </a:pPr>
            <a:r>
              <a:rPr lang="en-US" altLang="zh-HK" sz="2000" b="1" dirty="0">
                <a:solidFill>
                  <a:srgbClr val="000000"/>
                </a:solidFill>
                <a:ea typeface="PMingLiU" charset="-120"/>
              </a:rPr>
              <a:t>Abstain: 00</a:t>
            </a:r>
            <a:endParaRPr lang="en-US" altLang="zh-HK" sz="2000" b="1" dirty="0">
              <a:solidFill>
                <a:srgbClr val="000000"/>
              </a:solidFill>
            </a:endParaRPr>
          </a:p>
          <a:p>
            <a:pPr>
              <a:tabLst>
                <a:tab pos="715268" algn="l"/>
              </a:tabLst>
              <a:defRPr/>
            </a:pPr>
            <a:endParaRPr lang="en-US" altLang="zh-HK" sz="20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715268" algn="l"/>
              </a:tabLst>
              <a:defRPr/>
            </a:pPr>
            <a:r>
              <a:rPr lang="en-US" altLang="zh-HK" sz="2000" b="1" dirty="0">
                <a:solidFill>
                  <a:srgbClr val="000000"/>
                </a:solidFill>
                <a:ea typeface="PMingLiU" charset="-120"/>
              </a:rPr>
              <a:t>Motion  passes</a:t>
            </a:r>
            <a:endParaRPr lang="en-US" altLang="zh-HK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737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EC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89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>
          <a:xfrm>
            <a:off x="638908" y="914400"/>
            <a:ext cx="7924800" cy="417980"/>
          </a:xfrm>
        </p:spPr>
        <p:txBody>
          <a:bodyPr/>
          <a:lstStyle/>
          <a:p>
            <a:r>
              <a:rPr lang="en-US" altLang="en-US" sz="2400" dirty="0"/>
              <a:t>EC Motion: </a:t>
            </a:r>
            <a:r>
              <a:rPr lang="en-GB" sz="2400" dirty="0"/>
              <a:t>Liaison Communication under PSDO agreement</a:t>
            </a:r>
            <a:endParaRPr lang="en-US" alt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38908" y="1584428"/>
          <a:ext cx="8110772" cy="4101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605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6445167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982980">
                <a:tc rowSpan="2"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US" sz="15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1271588" algn="l"/>
                        </a:tabLst>
                        <a:defRPr/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Approve liaison of the following communication to ISO/IEC JTC1/SC6, as responses to the comments received on the DCOR (Draft Technical Corrigendum) ballot on IEEE Std 802.21™-2017/Cor1 under the </a:t>
                      </a:r>
                      <a:r>
                        <a:rPr lang="en-US" sz="1500" b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PSDO agreement</a:t>
                      </a:r>
                      <a:endParaRPr lang="en-US" sz="15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PMingLiU" charset="-12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219513"/>
                  </a:ext>
                </a:extLst>
              </a:tr>
              <a:tr h="121158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https://mentor.ieee.org/802.21/dcn/18/21-18-0036-01-0000-response-to-iso-iec-jtc1-sc6-committee-dcor-comments-on-ieee-std-802-21-tm-2017-cor-1.docx</a:t>
                      </a:r>
                      <a:endParaRPr lang="en-US" sz="15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en-US" sz="15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Move: Subir Das; Second: Steve Shellhammer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244"/>
                  </a:ext>
                </a:extLst>
              </a:tr>
              <a:tr h="329915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Other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In the WG: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&lt;Y:07&gt;, &lt;N:00&gt;, &lt;A:00&gt;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Applies to:</a:t>
                      </a:r>
                    </a:p>
                    <a:p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ISO/IEC/JTC1 SC6 DCOR ballot on IEEE std 802.21-2017/Cor1. The ballot passed with 5 Yes and 0 No vote with comments from China NB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LMSC OM- “IEEE 802 LMSC communications with other standards bodies”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hlinkClick r:id="rId4"/>
                        </a:rPr>
                        <a:t>https://ieee-sa.imeetcentral.com/802psdo/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Definitions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IEEE</a:t>
                      </a:r>
                      <a:r>
                        <a:rPr lang="en-GB" sz="1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Std 802.21-2017/Cor1</a:t>
                      </a:r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79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0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102215</TotalTime>
  <Words>801</Words>
  <Application>Microsoft Office PowerPoint</Application>
  <PresentationFormat>On-screen Show (4:3)</PresentationFormat>
  <Paragraphs>128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12</vt:i4>
      </vt:variant>
    </vt:vector>
  </HeadingPairs>
  <TitlesOfParts>
    <vt:vector size="31" baseType="lpstr">
      <vt:lpstr>ＭＳ Ｐゴシック</vt:lpstr>
      <vt:lpstr>ＭＳ Ｐゴシック</vt:lpstr>
      <vt:lpstr>SimSun</vt:lpstr>
      <vt:lpstr>Arial</vt:lpstr>
      <vt:lpstr>Calibri</vt:lpstr>
      <vt:lpstr>PMingLiU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Title slide</vt:lpstr>
      <vt:lpstr>PowerPoint Presentation</vt:lpstr>
      <vt:lpstr>Meeting Updates</vt:lpstr>
      <vt:lpstr>WG Update </vt:lpstr>
      <vt:lpstr>Teleconferences</vt:lpstr>
      <vt:lpstr>WG Motions  </vt:lpstr>
      <vt:lpstr>P802.21 WG Motion</vt:lpstr>
      <vt:lpstr>EC Motions  </vt:lpstr>
      <vt:lpstr>EC Motion: Liaison Communication under PSDO agreement</vt:lpstr>
      <vt:lpstr>Future Sessions</vt:lpstr>
      <vt:lpstr>Future Sessions – 2018 </vt:lpstr>
      <vt:lpstr>September 2018 Meeting Logistics </vt:lpstr>
      <vt:lpstr>Future Sessions – 2019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913</cp:revision>
  <cp:lastPrinted>1998-02-10T13:28:06Z</cp:lastPrinted>
  <dcterms:created xsi:type="dcterms:W3CDTF">2002-07-08T22:03:28Z</dcterms:created>
  <dcterms:modified xsi:type="dcterms:W3CDTF">2018-07-13T04:35:17Z</dcterms:modified>
</cp:coreProperties>
</file>