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4" r:id="rId2"/>
  </p:sldMasterIdLst>
  <p:notesMasterIdLst>
    <p:notesMasterId r:id="rId13"/>
  </p:notesMasterIdLst>
  <p:handoutMasterIdLst>
    <p:handoutMasterId r:id="rId14"/>
  </p:handoutMasterIdLst>
  <p:sldIdLst>
    <p:sldId id="256" r:id="rId3"/>
    <p:sldId id="257" r:id="rId4"/>
    <p:sldId id="295" r:id="rId5"/>
    <p:sldId id="296" r:id="rId6"/>
    <p:sldId id="297" r:id="rId7"/>
    <p:sldId id="291" r:id="rId8"/>
    <p:sldId id="292" r:id="rId9"/>
    <p:sldId id="293" r:id="rId10"/>
    <p:sldId id="294" r:id="rId11"/>
    <p:sldId id="290" r:id="rId12"/>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107" d="100"/>
          <a:sy n="107" d="100"/>
        </p:scale>
        <p:origin x="102" y="14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4</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2312413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5</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307837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6</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485860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7</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6865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8</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3688526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9</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755287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10</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2726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E0FE28E-9E99-4C0B-B7D5-B8B38044DEAA}"/>
              </a:ext>
            </a:extLst>
          </p:cNvPr>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a:extLst>
              <a:ext uri="{FF2B5EF4-FFF2-40B4-BE49-F238E27FC236}">
                <a16:creationId xmlns:a16="http://schemas.microsoft.com/office/drawing/2014/main" id="{B7817AE1-D454-4D54-910E-29A414C5163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3B727D49-6B2E-4E60-9198-375BBFBD750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67FF769F-2A65-4B61-ADEC-46CF277A9B4E}"/>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6E70B6AF-D935-4B36-9A83-A928DC0BB45D}"/>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985959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122AD92-6796-4B18-AACD-92DDDA7CC26F}"/>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FEF2DEE-D92C-45E5-A3FC-AF3A9BD3A9EB}"/>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AF5258E2-4498-4D65-9BD8-8116741BF4E8}"/>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44029868-8A65-4901-9662-46B69013FB74}"/>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3E6A3C50-8C04-430A-BBE5-D1A27E5F8FB2}"/>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88278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AED4BB5-7991-48F8-9296-DFF4AD66B85C}"/>
              </a:ext>
            </a:extLst>
          </p:cNvPr>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a:extLst>
              <a:ext uri="{FF2B5EF4-FFF2-40B4-BE49-F238E27FC236}">
                <a16:creationId xmlns:a16="http://schemas.microsoft.com/office/drawing/2014/main" id="{86A57BB7-1EB1-4A62-A50B-7B10A433415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a:extLst>
              <a:ext uri="{FF2B5EF4-FFF2-40B4-BE49-F238E27FC236}">
                <a16:creationId xmlns:a16="http://schemas.microsoft.com/office/drawing/2014/main" id="{9EFFF9E0-ADB0-4D64-BBD4-F0EB29A93A3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2D35AE03-A8AA-450C-B57D-4C8DCDBEFABA}"/>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EBA89A5C-32FC-4EE6-9C4E-3F8AA6446685}"/>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79772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ACAF2C-66FC-4C03-AA72-8ADD76D768E6}"/>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3A359FD7-EB9D-4A92-8E8E-0ECC61240E07}"/>
              </a:ext>
            </a:extLst>
          </p:cNvPr>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0E47B066-58CC-4A87-A50C-78A6D79EA151}"/>
              </a:ext>
            </a:extLst>
          </p:cNvPr>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a:extLst>
              <a:ext uri="{FF2B5EF4-FFF2-40B4-BE49-F238E27FC236}">
                <a16:creationId xmlns:a16="http://schemas.microsoft.com/office/drawing/2014/main" id="{6111BDA1-9F3A-4756-94EF-960BABDF1F68}"/>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932A4C86-73AF-47EA-9F20-AF8B6F55CF94}"/>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65840C3F-9793-4E07-A702-DAEDB3853FF7}"/>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05412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D9998A9-0896-4A98-9BD9-488025D6BF8D}"/>
              </a:ext>
            </a:extLst>
          </p:cNvPr>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E7A1AEEA-B3AA-4288-9FE2-DB86A53FB89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497D3A9D-FA08-4E0D-931E-F4591E786A51}"/>
              </a:ext>
            </a:extLst>
          </p:cNvPr>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69BC862E-5B1F-47ED-8C0B-665EDC74705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D1F6F006-0AEF-4DE6-88A4-A3A9C8516A2A}"/>
              </a:ext>
            </a:extLst>
          </p:cNvPr>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a:extLst>
              <a:ext uri="{FF2B5EF4-FFF2-40B4-BE49-F238E27FC236}">
                <a16:creationId xmlns:a16="http://schemas.microsoft.com/office/drawing/2014/main" id="{7B30A1C8-2C80-4671-91A0-02C921DB216F}"/>
              </a:ext>
            </a:extLst>
          </p:cNvPr>
          <p:cNvSpPr>
            <a:spLocks noGrp="1"/>
          </p:cNvSpPr>
          <p:nvPr>
            <p:ph type="dt" sz="half" idx="10"/>
          </p:nvPr>
        </p:nvSpPr>
        <p:spPr/>
        <p:txBody>
          <a:bodyPr/>
          <a:lstStyle/>
          <a:p>
            <a:endParaRPr lang="ko-KR" altLang="en-US"/>
          </a:p>
        </p:txBody>
      </p:sp>
      <p:sp>
        <p:nvSpPr>
          <p:cNvPr id="8" name="바닥글 개체 틀 7">
            <a:extLst>
              <a:ext uri="{FF2B5EF4-FFF2-40B4-BE49-F238E27FC236}">
                <a16:creationId xmlns:a16="http://schemas.microsoft.com/office/drawing/2014/main" id="{9B3F12E1-8C6D-4710-A78D-3FA46D955A3F}"/>
              </a:ext>
            </a:extLst>
          </p:cNvPr>
          <p:cNvSpPr>
            <a:spLocks noGrp="1"/>
          </p:cNvSpPr>
          <p:nvPr>
            <p:ph type="ftr" sz="quarter" idx="11"/>
          </p:nvPr>
        </p:nvSpPr>
        <p:spPr/>
        <p:txBody>
          <a:bodyPr/>
          <a:lstStyle/>
          <a:p>
            <a:r>
              <a:rPr lang="en-US" altLang="ko-KR"/>
              <a:t>21-18-0039-01-0000</a:t>
            </a:r>
            <a:endParaRPr lang="ko-KR" altLang="en-US"/>
          </a:p>
        </p:txBody>
      </p:sp>
      <p:sp>
        <p:nvSpPr>
          <p:cNvPr id="9" name="슬라이드 번호 개체 틀 8">
            <a:extLst>
              <a:ext uri="{FF2B5EF4-FFF2-40B4-BE49-F238E27FC236}">
                <a16:creationId xmlns:a16="http://schemas.microsoft.com/office/drawing/2014/main" id="{16150CAC-97C9-4304-9C88-B6D84868293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634179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B42D86-162E-468D-A323-41C132BDD4E2}"/>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46BCAFBF-4C54-4333-92D7-22C0C41ACD0F}"/>
              </a:ext>
            </a:extLst>
          </p:cNvPr>
          <p:cNvSpPr>
            <a:spLocks noGrp="1"/>
          </p:cNvSpPr>
          <p:nvPr>
            <p:ph type="dt" sz="half" idx="10"/>
          </p:nvPr>
        </p:nvSpPr>
        <p:spPr/>
        <p:txBody>
          <a:bodyPr/>
          <a:lstStyle/>
          <a:p>
            <a:endParaRPr lang="ko-KR" altLang="en-US"/>
          </a:p>
        </p:txBody>
      </p:sp>
      <p:sp>
        <p:nvSpPr>
          <p:cNvPr id="4" name="바닥글 개체 틀 3">
            <a:extLst>
              <a:ext uri="{FF2B5EF4-FFF2-40B4-BE49-F238E27FC236}">
                <a16:creationId xmlns:a16="http://schemas.microsoft.com/office/drawing/2014/main" id="{BF64A51B-DEDE-4209-A342-B8425A7EF180}"/>
              </a:ext>
            </a:extLst>
          </p:cNvPr>
          <p:cNvSpPr>
            <a:spLocks noGrp="1"/>
          </p:cNvSpPr>
          <p:nvPr>
            <p:ph type="ftr" sz="quarter" idx="11"/>
          </p:nvPr>
        </p:nvSpPr>
        <p:spPr/>
        <p:txBody>
          <a:bodyPr/>
          <a:lstStyle/>
          <a:p>
            <a:r>
              <a:rPr lang="en-US" altLang="ko-KR"/>
              <a:t>21-18-0039-01-0000</a:t>
            </a:r>
            <a:endParaRPr lang="ko-KR" altLang="en-US"/>
          </a:p>
        </p:txBody>
      </p:sp>
      <p:sp>
        <p:nvSpPr>
          <p:cNvPr id="5" name="슬라이드 번호 개체 틀 4">
            <a:extLst>
              <a:ext uri="{FF2B5EF4-FFF2-40B4-BE49-F238E27FC236}">
                <a16:creationId xmlns:a16="http://schemas.microsoft.com/office/drawing/2014/main" id="{1907DEF1-84C8-4B2C-A0D3-D472562D8E5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317738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A718CA86-374D-4BF0-864F-49E4C23CD469}"/>
              </a:ext>
            </a:extLst>
          </p:cNvPr>
          <p:cNvSpPr>
            <a:spLocks noGrp="1"/>
          </p:cNvSpPr>
          <p:nvPr>
            <p:ph type="dt" sz="half" idx="10"/>
          </p:nvPr>
        </p:nvSpPr>
        <p:spPr/>
        <p:txBody>
          <a:bodyPr/>
          <a:lstStyle/>
          <a:p>
            <a:endParaRPr lang="ko-KR" altLang="en-US"/>
          </a:p>
        </p:txBody>
      </p:sp>
      <p:sp>
        <p:nvSpPr>
          <p:cNvPr id="3" name="바닥글 개체 틀 2">
            <a:extLst>
              <a:ext uri="{FF2B5EF4-FFF2-40B4-BE49-F238E27FC236}">
                <a16:creationId xmlns:a16="http://schemas.microsoft.com/office/drawing/2014/main" id="{5E6AE3F9-A269-4587-A87F-E0F060D300E8}"/>
              </a:ext>
            </a:extLst>
          </p:cNvPr>
          <p:cNvSpPr>
            <a:spLocks noGrp="1"/>
          </p:cNvSpPr>
          <p:nvPr>
            <p:ph type="ftr" sz="quarter" idx="11"/>
          </p:nvPr>
        </p:nvSpPr>
        <p:spPr/>
        <p:txBody>
          <a:bodyPr/>
          <a:lstStyle/>
          <a:p>
            <a:r>
              <a:rPr lang="en-US" altLang="ko-KR"/>
              <a:t>21-18-0039-01-0000</a:t>
            </a:r>
            <a:endParaRPr lang="ko-KR" altLang="en-US"/>
          </a:p>
        </p:txBody>
      </p:sp>
      <p:sp>
        <p:nvSpPr>
          <p:cNvPr id="4" name="슬라이드 번호 개체 틀 3">
            <a:extLst>
              <a:ext uri="{FF2B5EF4-FFF2-40B4-BE49-F238E27FC236}">
                <a16:creationId xmlns:a16="http://schemas.microsoft.com/office/drawing/2014/main" id="{80B17E3D-CE6D-40E6-A10E-B7CF0D2C31AC}"/>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pic>
        <p:nvPicPr>
          <p:cNvPr id="5" name="Picture 93" descr="smllieee">
            <a:extLst>
              <a:ext uri="{FF2B5EF4-FFF2-40B4-BE49-F238E27FC236}">
                <a16:creationId xmlns:a16="http://schemas.microsoft.com/office/drawing/2014/main" id="{9B6E03C0-26D2-43F0-8F32-51F033063B1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4" descr="802logo">
            <a:extLst>
              <a:ext uri="{FF2B5EF4-FFF2-40B4-BE49-F238E27FC236}">
                <a16:creationId xmlns:a16="http://schemas.microsoft.com/office/drawing/2014/main" id="{4C702751-4B24-4E35-9F21-8D578CE5CC9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546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EBDF44E-E56F-4A35-8689-83A5F9AA7308}"/>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a:extLst>
              <a:ext uri="{FF2B5EF4-FFF2-40B4-BE49-F238E27FC236}">
                <a16:creationId xmlns:a16="http://schemas.microsoft.com/office/drawing/2014/main" id="{87F4DDDE-D25B-4EA1-9056-1ADD4D3F0E8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E8FEE744-8978-4D5C-9E95-9FE62A4F5F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8C884761-2891-43C4-B458-0444B83CCFC7}"/>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3E3A4172-16C5-4839-9761-070DD8EE5CDD}"/>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B8758DC0-CFC3-4539-88DF-BE88184CC158}"/>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5881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541C93F-921F-4904-97DA-6ED4A202A783}"/>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a:extLst>
              <a:ext uri="{FF2B5EF4-FFF2-40B4-BE49-F238E27FC236}">
                <a16:creationId xmlns:a16="http://schemas.microsoft.com/office/drawing/2014/main" id="{682C02CA-0727-4D37-B168-DC16BDF2EF3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a:extLst>
              <a:ext uri="{FF2B5EF4-FFF2-40B4-BE49-F238E27FC236}">
                <a16:creationId xmlns:a16="http://schemas.microsoft.com/office/drawing/2014/main" id="{7D7F28DD-58EE-4D88-A4D2-16A482C146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C5A9EFEB-8EA5-4A9F-99C9-409D2C47F7A2}"/>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F1CE5637-23C2-43E5-9DF6-48E85A93971C}"/>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A121AE48-AD62-4D44-9ADC-76C6C9B2D78E}"/>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806658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E883AFC-ACA4-40E4-991C-E65CB3BE4D7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AD00661F-EBBF-40EC-843F-CBE03A8F6177}"/>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3CE933ED-53C9-4D75-8677-947733A301B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3122D0B3-3267-4658-9155-13EFFD28A2AA}"/>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4AA10F7F-548C-49B7-8B10-65099C396723}"/>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826599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4CB6C0EB-893B-4700-993F-B27DC0D7C18D}"/>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3C906C1C-54D4-4CE5-9775-E6BAF8E226E0}"/>
              </a:ext>
            </a:extLst>
          </p:cNvPr>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B2F8E142-C5C3-4558-9C68-312C19735E6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07C655F6-3F21-4CCB-A4B8-B72697C00EC3}"/>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03D8EB1A-34F3-4F19-8DC7-9C71252E00F4}"/>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0997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21-18-0039-01-0000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0ED5588C-8BEB-4266-807B-74F924EECDA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15F46FB2-CF20-4490-8A76-4994AF7E7D4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85A6FB0C-99A3-42D4-BC64-46DA321FEB8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o-KR" altLang="en-US"/>
          </a:p>
        </p:txBody>
      </p:sp>
      <p:sp>
        <p:nvSpPr>
          <p:cNvPr id="5" name="바닥글 개체 틀 4">
            <a:extLst>
              <a:ext uri="{FF2B5EF4-FFF2-40B4-BE49-F238E27FC236}">
                <a16:creationId xmlns:a16="http://schemas.microsoft.com/office/drawing/2014/main" id="{165AE447-9F73-434C-A7AD-684285E0F72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E8347231-CBE8-47A9-B36C-57216E2F2C0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79219300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hf hdr="0" dt="0"/>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228600" y="990600"/>
            <a:ext cx="8686800" cy="5334000"/>
          </a:xfrm>
          <a:solidFill>
            <a:srgbClr val="66CCFF"/>
          </a:solidFill>
        </p:spPr>
        <p:txBody>
          <a:bodyPr>
            <a:normAutofit/>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21-18-0039-0</a:t>
            </a:r>
            <a:r>
              <a:rPr lang="en-US" altLang="ko-KR" dirty="0">
                <a:ea typeface="Times New Roman" charset="0"/>
                <a:cs typeface="Times New Roman" charset="0"/>
              </a:rPr>
              <a:t>2</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New Diagram for Network Enablers for seamless HMD based VR Content Service</a:t>
            </a:r>
          </a:p>
          <a:p>
            <a:pPr>
              <a:buClr>
                <a:srgbClr val="FAFD00"/>
              </a:buClr>
              <a:buFontTx/>
              <a:buNone/>
              <a:defRPr/>
            </a:pPr>
            <a:r>
              <a:rPr lang="en-US" altLang="pl-PL" dirty="0">
                <a:ea typeface="Times New Roman" charset="0"/>
                <a:cs typeface="Times New Roman" charset="0"/>
              </a:rPr>
              <a:t>Date Submitted: July 0</a:t>
            </a:r>
            <a:r>
              <a:rPr lang="en-US" altLang="ko-KR" dirty="0">
                <a:ea typeface="Times New Roman" charset="0"/>
                <a:cs typeface="Times New Roman" charset="0"/>
              </a:rPr>
              <a:t>2</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#86 – San Diego, California,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it-IT" altLang="pl-PL" b="1" dirty="0">
                <a:ea typeface="Times New Roman" charset="0"/>
                <a:cs typeface="Times New Roman" charset="0"/>
              </a:rPr>
              <a:t>Dongil Dillon Seo(VoleRCreative), </a:t>
            </a:r>
            <a:br>
              <a:rPr lang="it-IT" altLang="pl-PL" b="1" dirty="0">
                <a:ea typeface="Times New Roman" charset="0"/>
                <a:cs typeface="Times New Roman" charset="0"/>
              </a:rPr>
            </a:br>
            <a:r>
              <a:rPr lang="it-IT" altLang="pl-PL" b="1" dirty="0">
                <a:ea typeface="Times New Roman" charset="0"/>
                <a:cs typeface="Times New Roman" charset="0"/>
              </a:rPr>
              <a:t>Peter Jeong(JoyFun)</a:t>
            </a:r>
            <a:endParaRPr lang="en-US" altLang="pl-PL" b="1" dirty="0">
              <a:ea typeface="Times New Roman" charset="0"/>
              <a:cs typeface="Times New Roman" charset="0"/>
            </a:endParaRPr>
          </a:p>
          <a:p>
            <a:pPr>
              <a:buClr>
                <a:srgbClr val="FAFD00"/>
              </a:buClr>
              <a:buFontTx/>
              <a:buNone/>
              <a:defRPr/>
            </a:pPr>
            <a:r>
              <a:rPr lang="en-US" altLang="pl-PL" dirty="0">
                <a:ea typeface="Times New Roman" charset="0"/>
                <a:cs typeface="Times New Roman" charset="0"/>
              </a:rPr>
              <a:t>Abstract: </a:t>
            </a:r>
            <a:r>
              <a:rPr lang="en-US" altLang="ko-KR" dirty="0">
                <a:ea typeface="Times New Roman" charset="0"/>
                <a:cs typeface="Times New Roman" charset="0"/>
              </a:rPr>
              <a:t>This document describe to network status of various VR content service by diagram</a:t>
            </a:r>
            <a:r>
              <a:rPr lang="en-US" altLang="pl-PL" dirty="0">
                <a:ea typeface="Times New Roman" charset="0"/>
                <a:cs typeface="Times New Roman" charset="0"/>
              </a:rPr>
              <a:t>.</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21-18-0039-02-0000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 name="직선 화살표 연결선 152">
            <a:extLst>
              <a:ext uri="{FF2B5EF4-FFF2-40B4-BE49-F238E27FC236}">
                <a16:creationId xmlns:a16="http://schemas.microsoft.com/office/drawing/2014/main" id="{692F5C77-3CD9-4B71-BDDD-729C5BB89804}"/>
              </a:ext>
            </a:extLst>
          </p:cNvPr>
          <p:cNvCxnSpPr>
            <a:cxnSpLocks/>
            <a:endCxn id="99" idx="0"/>
          </p:cNvCxnSpPr>
          <p:nvPr/>
        </p:nvCxnSpPr>
        <p:spPr>
          <a:xfrm>
            <a:off x="3376554" y="4853183"/>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6" name="직선 화살표 연결선 155">
            <a:extLst>
              <a:ext uri="{FF2B5EF4-FFF2-40B4-BE49-F238E27FC236}">
                <a16:creationId xmlns:a16="http://schemas.microsoft.com/office/drawing/2014/main" id="{52998497-C207-4590-87B4-EFB5A0F0AD72}"/>
              </a:ext>
            </a:extLst>
          </p:cNvPr>
          <p:cNvCxnSpPr>
            <a:cxnSpLocks/>
            <a:endCxn id="88" idx="0"/>
          </p:cNvCxnSpPr>
          <p:nvPr/>
        </p:nvCxnSpPr>
        <p:spPr>
          <a:xfrm>
            <a:off x="1332406" y="4853183"/>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a:extLst>
              <a:ext uri="{FF2B5EF4-FFF2-40B4-BE49-F238E27FC236}">
                <a16:creationId xmlns:a16="http://schemas.microsoft.com/office/drawing/2014/main" id="{90492A58-F09C-4D35-BCCB-41BF655C0372}"/>
              </a:ext>
            </a:extLst>
          </p:cNvPr>
          <p:cNvCxnSpPr>
            <a:cxnSpLocks/>
            <a:endCxn id="58" idx="0"/>
          </p:cNvCxnSpPr>
          <p:nvPr/>
        </p:nvCxnSpPr>
        <p:spPr>
          <a:xfrm>
            <a:off x="5998519" y="1664943"/>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직선 화살표 연결선 80">
            <a:extLst>
              <a:ext uri="{FF2B5EF4-FFF2-40B4-BE49-F238E27FC236}">
                <a16:creationId xmlns:a16="http://schemas.microsoft.com/office/drawing/2014/main" id="{852216EF-1B2D-4E6F-8443-95A3803BC6D7}"/>
              </a:ext>
            </a:extLst>
          </p:cNvPr>
          <p:cNvCxnSpPr>
            <a:cxnSpLocks/>
            <a:endCxn id="77" idx="0"/>
          </p:cNvCxnSpPr>
          <p:nvPr/>
        </p:nvCxnSpPr>
        <p:spPr>
          <a:xfrm>
            <a:off x="8037371" y="1664943"/>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직선 화살표 연결선 118">
            <a:extLst>
              <a:ext uri="{FF2B5EF4-FFF2-40B4-BE49-F238E27FC236}">
                <a16:creationId xmlns:a16="http://schemas.microsoft.com/office/drawing/2014/main" id="{5A5DADAB-D46B-4349-8077-22973B85E458}"/>
              </a:ext>
            </a:extLst>
          </p:cNvPr>
          <p:cNvCxnSpPr>
            <a:cxnSpLocks/>
            <a:stCxn id="58" idx="2"/>
            <a:endCxn id="54" idx="0"/>
          </p:cNvCxnSpPr>
          <p:nvPr/>
        </p:nvCxnSpPr>
        <p:spPr>
          <a:xfrm>
            <a:off x="5998520" y="3152592"/>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 name="직선 화살표 연결선 122">
            <a:extLst>
              <a:ext uri="{FF2B5EF4-FFF2-40B4-BE49-F238E27FC236}">
                <a16:creationId xmlns:a16="http://schemas.microsoft.com/office/drawing/2014/main" id="{33048D8F-F443-45F9-B14A-D9CA6F8B8658}"/>
              </a:ext>
            </a:extLst>
          </p:cNvPr>
          <p:cNvCxnSpPr>
            <a:cxnSpLocks/>
            <a:stCxn id="77" idx="2"/>
            <a:endCxn id="73" idx="0"/>
          </p:cNvCxnSpPr>
          <p:nvPr/>
        </p:nvCxnSpPr>
        <p:spPr>
          <a:xfrm>
            <a:off x="8055921" y="3148110"/>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a:extLst>
              <a:ext uri="{FF2B5EF4-FFF2-40B4-BE49-F238E27FC236}">
                <a16:creationId xmlns:a16="http://schemas.microsoft.com/office/drawing/2014/main" id="{033E18EA-50A5-4252-9C77-B150EA4E4013}"/>
              </a:ext>
            </a:extLst>
          </p:cNvPr>
          <p:cNvCxnSpPr>
            <a:cxnSpLocks/>
            <a:stCxn id="117" idx="2"/>
            <a:endCxn id="37" idx="0"/>
          </p:cNvCxnSpPr>
          <p:nvPr/>
        </p:nvCxnSpPr>
        <p:spPr>
          <a:xfrm>
            <a:off x="1489589" y="1619151"/>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직선 화살표 연결선 83">
            <a:extLst>
              <a:ext uri="{FF2B5EF4-FFF2-40B4-BE49-F238E27FC236}">
                <a16:creationId xmlns:a16="http://schemas.microsoft.com/office/drawing/2014/main" id="{F30E0E76-5DD6-427D-AC26-D78DCC26BEE6}"/>
              </a:ext>
            </a:extLst>
          </p:cNvPr>
          <p:cNvCxnSpPr>
            <a:cxnSpLocks/>
            <a:stCxn id="118" idx="2"/>
            <a:endCxn id="44" idx="0"/>
          </p:cNvCxnSpPr>
          <p:nvPr/>
        </p:nvCxnSpPr>
        <p:spPr>
          <a:xfrm>
            <a:off x="3560960" y="1619150"/>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직사각형 36">
            <a:extLst>
              <a:ext uri="{FF2B5EF4-FFF2-40B4-BE49-F238E27FC236}">
                <a16:creationId xmlns:a16="http://schemas.microsoft.com/office/drawing/2014/main" id="{BDF924FF-9F0C-4B4C-B3A2-1BC677B0B7D3}"/>
              </a:ext>
            </a:extLst>
          </p:cNvPr>
          <p:cNvSpPr/>
          <p:nvPr/>
        </p:nvSpPr>
        <p:spPr>
          <a:xfrm>
            <a:off x="1120613"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39" name="그룹 38">
            <a:extLst>
              <a:ext uri="{FF2B5EF4-FFF2-40B4-BE49-F238E27FC236}">
                <a16:creationId xmlns:a16="http://schemas.microsoft.com/office/drawing/2014/main" id="{96EDC7ED-93DB-444A-8715-125CDAEBE18B}"/>
              </a:ext>
            </a:extLst>
          </p:cNvPr>
          <p:cNvGrpSpPr/>
          <p:nvPr/>
        </p:nvGrpSpPr>
        <p:grpSpPr>
          <a:xfrm>
            <a:off x="691711" y="1911797"/>
            <a:ext cx="1607485" cy="594570"/>
            <a:chOff x="2733486" y="3898214"/>
            <a:chExt cx="6758608" cy="1121675"/>
          </a:xfrm>
        </p:grpSpPr>
        <p:sp>
          <p:nvSpPr>
            <p:cNvPr id="40" name="구름 39">
              <a:extLst>
                <a:ext uri="{FF2B5EF4-FFF2-40B4-BE49-F238E27FC236}">
                  <a16:creationId xmlns:a16="http://schemas.microsoft.com/office/drawing/2014/main" id="{D3CF3501-E24B-435A-8F61-DF49BC11560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1" name="TextBox 40">
              <a:extLst>
                <a:ext uri="{FF2B5EF4-FFF2-40B4-BE49-F238E27FC236}">
                  <a16:creationId xmlns:a16="http://schemas.microsoft.com/office/drawing/2014/main" id="{0AD6D644-BEA1-4C2A-A5AD-DADF5299CE84}"/>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44" name="직사각형 43">
            <a:extLst>
              <a:ext uri="{FF2B5EF4-FFF2-40B4-BE49-F238E27FC236}">
                <a16:creationId xmlns:a16="http://schemas.microsoft.com/office/drawing/2014/main" id="{57F39BFB-1F99-4816-ABDC-A9E2A8B66F0A}"/>
              </a:ext>
            </a:extLst>
          </p:cNvPr>
          <p:cNvSpPr/>
          <p:nvPr/>
        </p:nvSpPr>
        <p:spPr>
          <a:xfrm>
            <a:off x="3198744"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45" name="그룹 44">
            <a:extLst>
              <a:ext uri="{FF2B5EF4-FFF2-40B4-BE49-F238E27FC236}">
                <a16:creationId xmlns:a16="http://schemas.microsoft.com/office/drawing/2014/main" id="{308FEFB0-D142-4129-B4EC-4C65E6641F1B}"/>
              </a:ext>
            </a:extLst>
          </p:cNvPr>
          <p:cNvGrpSpPr/>
          <p:nvPr/>
        </p:nvGrpSpPr>
        <p:grpSpPr>
          <a:xfrm>
            <a:off x="2769842" y="1911797"/>
            <a:ext cx="1607485" cy="594570"/>
            <a:chOff x="2733486" y="3898214"/>
            <a:chExt cx="6758608" cy="1121675"/>
          </a:xfrm>
        </p:grpSpPr>
        <p:sp>
          <p:nvSpPr>
            <p:cNvPr id="47" name="구름 46">
              <a:extLst>
                <a:ext uri="{FF2B5EF4-FFF2-40B4-BE49-F238E27FC236}">
                  <a16:creationId xmlns:a16="http://schemas.microsoft.com/office/drawing/2014/main" id="{C67A1DAF-CFCC-4583-832F-58EEF7CB4580}"/>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8" name="TextBox 47">
              <a:extLst>
                <a:ext uri="{FF2B5EF4-FFF2-40B4-BE49-F238E27FC236}">
                  <a16:creationId xmlns:a16="http://schemas.microsoft.com/office/drawing/2014/main" id="{2C0357D8-788C-433E-BBA3-A0068B91314E}"/>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 name="TextBox 5">
            <a:extLst>
              <a:ext uri="{FF2B5EF4-FFF2-40B4-BE49-F238E27FC236}">
                <a16:creationId xmlns:a16="http://schemas.microsoft.com/office/drawing/2014/main" id="{FDDB7288-F100-4193-BA91-3DBC8C87E4E8}"/>
              </a:ext>
            </a:extLst>
          </p:cNvPr>
          <p:cNvSpPr txBox="1"/>
          <p:nvPr/>
        </p:nvSpPr>
        <p:spPr>
          <a:xfrm>
            <a:off x="1051809" y="723583"/>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53" name="TextBox 52">
            <a:extLst>
              <a:ext uri="{FF2B5EF4-FFF2-40B4-BE49-F238E27FC236}">
                <a16:creationId xmlns:a16="http://schemas.microsoft.com/office/drawing/2014/main" id="{2F161D1C-46FE-4390-8DE0-41997AFF0268}"/>
              </a:ext>
            </a:extLst>
          </p:cNvPr>
          <p:cNvSpPr txBox="1"/>
          <p:nvPr/>
        </p:nvSpPr>
        <p:spPr>
          <a:xfrm>
            <a:off x="3067247" y="718790"/>
            <a:ext cx="875561" cy="400110"/>
          </a:xfrm>
          <a:prstGeom prst="rect">
            <a:avLst/>
          </a:prstGeom>
          <a:noFill/>
        </p:spPr>
        <p:txBody>
          <a:bodyPr wrap="none" rtlCol="0">
            <a:spAutoFit/>
          </a:bodyPr>
          <a:lstStyle/>
          <a:p>
            <a:pPr algn="ctr"/>
            <a:r>
              <a:rPr lang="en-US" altLang="ko-KR" dirty="0"/>
              <a:t>Case 2</a:t>
            </a:r>
            <a:endParaRPr lang="ko-KR" altLang="en-US" dirty="0"/>
          </a:p>
        </p:txBody>
      </p:sp>
      <p:sp>
        <p:nvSpPr>
          <p:cNvPr id="54" name="직사각형 53">
            <a:extLst>
              <a:ext uri="{FF2B5EF4-FFF2-40B4-BE49-F238E27FC236}">
                <a16:creationId xmlns:a16="http://schemas.microsoft.com/office/drawing/2014/main" id="{AE0DCE8D-C5B9-41C4-97EF-273CC43C8F9D}"/>
              </a:ext>
            </a:extLst>
          </p:cNvPr>
          <p:cNvSpPr/>
          <p:nvPr/>
        </p:nvSpPr>
        <p:spPr>
          <a:xfrm>
            <a:off x="5638800" y="4317938"/>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5" name="그룹 54">
            <a:extLst>
              <a:ext uri="{FF2B5EF4-FFF2-40B4-BE49-F238E27FC236}">
                <a16:creationId xmlns:a16="http://schemas.microsoft.com/office/drawing/2014/main" id="{2E2AA355-C7AC-4C7B-81CB-817C9EB57C05}"/>
              </a:ext>
            </a:extLst>
          </p:cNvPr>
          <p:cNvGrpSpPr/>
          <p:nvPr/>
        </p:nvGrpSpPr>
        <p:grpSpPr>
          <a:xfrm>
            <a:off x="5208030" y="3433482"/>
            <a:ext cx="1607485" cy="594570"/>
            <a:chOff x="2733486" y="3898214"/>
            <a:chExt cx="6758608" cy="1121675"/>
          </a:xfrm>
        </p:grpSpPr>
        <p:sp>
          <p:nvSpPr>
            <p:cNvPr id="56" name="구름 55">
              <a:extLst>
                <a:ext uri="{FF2B5EF4-FFF2-40B4-BE49-F238E27FC236}">
                  <a16:creationId xmlns:a16="http://schemas.microsoft.com/office/drawing/2014/main" id="{52CD64A7-1C6F-406C-81F2-B317BC870457}"/>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57" name="TextBox 56">
              <a:extLst>
                <a:ext uri="{FF2B5EF4-FFF2-40B4-BE49-F238E27FC236}">
                  <a16:creationId xmlns:a16="http://schemas.microsoft.com/office/drawing/2014/main" id="{788430DD-398A-45E8-9672-BF78374C3100}"/>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58" name="직사각형 57">
            <a:extLst>
              <a:ext uri="{FF2B5EF4-FFF2-40B4-BE49-F238E27FC236}">
                <a16:creationId xmlns:a16="http://schemas.microsoft.com/office/drawing/2014/main" id="{60983C1C-3233-4876-A95C-E07B1A473AFE}"/>
              </a:ext>
            </a:extLst>
          </p:cNvPr>
          <p:cNvSpPr/>
          <p:nvPr/>
        </p:nvSpPr>
        <p:spPr>
          <a:xfrm>
            <a:off x="5161430" y="2753105"/>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69" name="직사각형 68">
            <a:extLst>
              <a:ext uri="{FF2B5EF4-FFF2-40B4-BE49-F238E27FC236}">
                <a16:creationId xmlns:a16="http://schemas.microsoft.com/office/drawing/2014/main" id="{3CF92892-3DCB-487E-8935-EDD0734D17A6}"/>
              </a:ext>
            </a:extLst>
          </p:cNvPr>
          <p:cNvSpPr/>
          <p:nvPr/>
        </p:nvSpPr>
        <p:spPr>
          <a:xfrm>
            <a:off x="5161429" y="1269937"/>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0" name="그룹 69">
            <a:extLst>
              <a:ext uri="{FF2B5EF4-FFF2-40B4-BE49-F238E27FC236}">
                <a16:creationId xmlns:a16="http://schemas.microsoft.com/office/drawing/2014/main" id="{0948A7BF-4F8D-44DE-B1A4-0572AC0EC46B}"/>
              </a:ext>
            </a:extLst>
          </p:cNvPr>
          <p:cNvGrpSpPr/>
          <p:nvPr/>
        </p:nvGrpSpPr>
        <p:grpSpPr>
          <a:xfrm>
            <a:off x="5161429" y="1886379"/>
            <a:ext cx="3731581" cy="594570"/>
            <a:chOff x="2733486" y="3898214"/>
            <a:chExt cx="6758608" cy="1121675"/>
          </a:xfrm>
        </p:grpSpPr>
        <p:sp>
          <p:nvSpPr>
            <p:cNvPr id="71" name="구름 70">
              <a:extLst>
                <a:ext uri="{FF2B5EF4-FFF2-40B4-BE49-F238E27FC236}">
                  <a16:creationId xmlns:a16="http://schemas.microsoft.com/office/drawing/2014/main" id="{E09B37E0-A79C-43D7-8812-6C4277F79BF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2" name="TextBox 71">
              <a:extLst>
                <a:ext uri="{FF2B5EF4-FFF2-40B4-BE49-F238E27FC236}">
                  <a16:creationId xmlns:a16="http://schemas.microsoft.com/office/drawing/2014/main" id="{6F9D42DE-CEFE-49D8-90E8-596EDB4D745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3" name="직사각형 72">
            <a:extLst>
              <a:ext uri="{FF2B5EF4-FFF2-40B4-BE49-F238E27FC236}">
                <a16:creationId xmlns:a16="http://schemas.microsoft.com/office/drawing/2014/main" id="{69F1D363-9191-48CD-AB08-2952982852C5}"/>
              </a:ext>
            </a:extLst>
          </p:cNvPr>
          <p:cNvSpPr/>
          <p:nvPr/>
        </p:nvSpPr>
        <p:spPr>
          <a:xfrm>
            <a:off x="7696201" y="4313456"/>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4" name="그룹 73">
            <a:extLst>
              <a:ext uri="{FF2B5EF4-FFF2-40B4-BE49-F238E27FC236}">
                <a16:creationId xmlns:a16="http://schemas.microsoft.com/office/drawing/2014/main" id="{924F8C9C-0EB4-4207-BBD1-C7A38A6BF086}"/>
              </a:ext>
            </a:extLst>
          </p:cNvPr>
          <p:cNvGrpSpPr/>
          <p:nvPr/>
        </p:nvGrpSpPr>
        <p:grpSpPr>
          <a:xfrm>
            <a:off x="7265431" y="3429000"/>
            <a:ext cx="1607485" cy="594570"/>
            <a:chOff x="2733486" y="3898214"/>
            <a:chExt cx="6758608" cy="1121675"/>
          </a:xfrm>
        </p:grpSpPr>
        <p:sp>
          <p:nvSpPr>
            <p:cNvPr id="75" name="구름 74">
              <a:extLst>
                <a:ext uri="{FF2B5EF4-FFF2-40B4-BE49-F238E27FC236}">
                  <a16:creationId xmlns:a16="http://schemas.microsoft.com/office/drawing/2014/main" id="{6A20AF32-5350-45E9-921F-9A9F259226FC}"/>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6" name="TextBox 75">
              <a:extLst>
                <a:ext uri="{FF2B5EF4-FFF2-40B4-BE49-F238E27FC236}">
                  <a16:creationId xmlns:a16="http://schemas.microsoft.com/office/drawing/2014/main" id="{03EB9589-C2BC-48B9-A894-D54B88A6FF5E}"/>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7" name="직사각형 76">
            <a:extLst>
              <a:ext uri="{FF2B5EF4-FFF2-40B4-BE49-F238E27FC236}">
                <a16:creationId xmlns:a16="http://schemas.microsoft.com/office/drawing/2014/main" id="{9659B6F6-E680-4EF7-99DF-4280930BAB49}"/>
              </a:ext>
            </a:extLst>
          </p:cNvPr>
          <p:cNvSpPr/>
          <p:nvPr/>
        </p:nvSpPr>
        <p:spPr>
          <a:xfrm>
            <a:off x="7218831" y="2748623"/>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82" name="TextBox 81">
            <a:extLst>
              <a:ext uri="{FF2B5EF4-FFF2-40B4-BE49-F238E27FC236}">
                <a16:creationId xmlns:a16="http://schemas.microsoft.com/office/drawing/2014/main" id="{2223DF5B-8449-498D-B0D2-471CA0490B6B}"/>
              </a:ext>
            </a:extLst>
          </p:cNvPr>
          <p:cNvSpPr txBox="1"/>
          <p:nvPr/>
        </p:nvSpPr>
        <p:spPr>
          <a:xfrm>
            <a:off x="6589438" y="718790"/>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88" name="직사각형 87">
            <a:extLst>
              <a:ext uri="{FF2B5EF4-FFF2-40B4-BE49-F238E27FC236}">
                <a16:creationId xmlns:a16="http://schemas.microsoft.com/office/drawing/2014/main" id="{939B0161-65C6-4F90-A057-BCC8FE747EAF}"/>
              </a:ext>
            </a:extLst>
          </p:cNvPr>
          <p:cNvSpPr/>
          <p:nvPr/>
        </p:nvSpPr>
        <p:spPr>
          <a:xfrm>
            <a:off x="959433" y="6037443"/>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95" name="직사각형 94">
            <a:extLst>
              <a:ext uri="{FF2B5EF4-FFF2-40B4-BE49-F238E27FC236}">
                <a16:creationId xmlns:a16="http://schemas.microsoft.com/office/drawing/2014/main" id="{52F70A08-BDA5-461D-A53B-C50E8C7D1853}"/>
              </a:ext>
            </a:extLst>
          </p:cNvPr>
          <p:cNvSpPr/>
          <p:nvPr/>
        </p:nvSpPr>
        <p:spPr>
          <a:xfrm>
            <a:off x="533400" y="4453696"/>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6" name="그룹 95">
            <a:extLst>
              <a:ext uri="{FF2B5EF4-FFF2-40B4-BE49-F238E27FC236}">
                <a16:creationId xmlns:a16="http://schemas.microsoft.com/office/drawing/2014/main" id="{E5E05C4C-2158-42C2-8ECA-847868452D5B}"/>
              </a:ext>
            </a:extLst>
          </p:cNvPr>
          <p:cNvGrpSpPr/>
          <p:nvPr/>
        </p:nvGrpSpPr>
        <p:grpSpPr>
          <a:xfrm>
            <a:off x="503863" y="5207962"/>
            <a:ext cx="3731581" cy="594570"/>
            <a:chOff x="2733486" y="3898214"/>
            <a:chExt cx="6758608" cy="1121675"/>
          </a:xfrm>
        </p:grpSpPr>
        <p:sp>
          <p:nvSpPr>
            <p:cNvPr id="97" name="구름 96">
              <a:extLst>
                <a:ext uri="{FF2B5EF4-FFF2-40B4-BE49-F238E27FC236}">
                  <a16:creationId xmlns:a16="http://schemas.microsoft.com/office/drawing/2014/main" id="{17D2A433-9954-4FA5-A548-23DB5C6DC22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8" name="TextBox 97">
              <a:extLst>
                <a:ext uri="{FF2B5EF4-FFF2-40B4-BE49-F238E27FC236}">
                  <a16:creationId xmlns:a16="http://schemas.microsoft.com/office/drawing/2014/main" id="{2E64B717-EBCB-473A-9F87-4277EA4AB716}"/>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99" name="직사각형 98">
            <a:extLst>
              <a:ext uri="{FF2B5EF4-FFF2-40B4-BE49-F238E27FC236}">
                <a16:creationId xmlns:a16="http://schemas.microsoft.com/office/drawing/2014/main" id="{5208D4F3-CAE7-480E-8626-7E453E1768BC}"/>
              </a:ext>
            </a:extLst>
          </p:cNvPr>
          <p:cNvSpPr/>
          <p:nvPr/>
        </p:nvSpPr>
        <p:spPr>
          <a:xfrm>
            <a:off x="3016834" y="603296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108" name="TextBox 107">
            <a:extLst>
              <a:ext uri="{FF2B5EF4-FFF2-40B4-BE49-F238E27FC236}">
                <a16:creationId xmlns:a16="http://schemas.microsoft.com/office/drawing/2014/main" id="{FCBDC7C2-A476-40E6-A586-284113F3CC88}"/>
              </a:ext>
            </a:extLst>
          </p:cNvPr>
          <p:cNvSpPr txBox="1"/>
          <p:nvPr/>
        </p:nvSpPr>
        <p:spPr>
          <a:xfrm>
            <a:off x="1961409" y="3902549"/>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117" name="직사각형 116">
            <a:extLst>
              <a:ext uri="{FF2B5EF4-FFF2-40B4-BE49-F238E27FC236}">
                <a16:creationId xmlns:a16="http://schemas.microsoft.com/office/drawing/2014/main" id="{EAF70034-651C-49EC-9457-50DE6A49CAE6}"/>
              </a:ext>
            </a:extLst>
          </p:cNvPr>
          <p:cNvSpPr/>
          <p:nvPr/>
        </p:nvSpPr>
        <p:spPr>
          <a:xfrm>
            <a:off x="652499" y="1219664"/>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8" name="직사각형 117">
            <a:extLst>
              <a:ext uri="{FF2B5EF4-FFF2-40B4-BE49-F238E27FC236}">
                <a16:creationId xmlns:a16="http://schemas.microsoft.com/office/drawing/2014/main" id="{2C13C4D1-1FFD-4299-B4D1-BA89B4322FEF}"/>
              </a:ext>
            </a:extLst>
          </p:cNvPr>
          <p:cNvSpPr/>
          <p:nvPr/>
        </p:nvSpPr>
        <p:spPr>
          <a:xfrm>
            <a:off x="2631639" y="1219663"/>
            <a:ext cx="1858642"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D1A623A7-8FE9-4CD7-9BFF-12155DB91105}"/>
              </a:ext>
            </a:extLst>
          </p:cNvPr>
          <p:cNvSpPr txBox="1"/>
          <p:nvPr/>
        </p:nvSpPr>
        <p:spPr>
          <a:xfrm>
            <a:off x="5490132" y="5357559"/>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51" name="スライド番号プレースホルダー 1">
            <a:extLst>
              <a:ext uri="{FF2B5EF4-FFF2-40B4-BE49-F238E27FC236}">
                <a16:creationId xmlns:a16="http://schemas.microsoft.com/office/drawing/2014/main" id="{2B353DC3-4561-4A14-8EAF-B86DC91629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10</a:t>
            </a:fld>
            <a:endParaRPr lang="en-US" altLang="pl-PL" sz="1400">
              <a:solidFill>
                <a:srgbClr val="000000"/>
              </a:solidFill>
              <a:latin typeface="Times" charset="0"/>
            </a:endParaRPr>
          </a:p>
        </p:txBody>
      </p:sp>
      <p:sp>
        <p:nvSpPr>
          <p:cNvPr id="52" name="フッター プレースホルダー 1">
            <a:extLst>
              <a:ext uri="{FF2B5EF4-FFF2-40B4-BE49-F238E27FC236}">
                <a16:creationId xmlns:a16="http://schemas.microsoft.com/office/drawing/2014/main" id="{45EAC306-E470-47D6-B6BE-EE223A745E02}"/>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3" name="슬라이드 번호 개체 틀 2">
            <a:extLst>
              <a:ext uri="{FF2B5EF4-FFF2-40B4-BE49-F238E27FC236}">
                <a16:creationId xmlns:a16="http://schemas.microsoft.com/office/drawing/2014/main" id="{AA270711-0A4D-448A-BCA1-F16AFC836BF0}"/>
              </a:ext>
            </a:extLst>
          </p:cNvPr>
          <p:cNvSpPr>
            <a:spLocks noGrp="1"/>
          </p:cNvSpPr>
          <p:nvPr>
            <p:ph type="sldNum" sz="quarter" idx="12"/>
          </p:nvPr>
        </p:nvSpPr>
        <p:spPr/>
        <p:txBody>
          <a:bodyPr/>
          <a:lstStyle/>
          <a:p>
            <a:fld id="{9C62AE19-B8DE-4C2F-B576-D74FFC40A230}" type="slidenum">
              <a:rPr lang="ko-KR" altLang="en-US" smtClean="0"/>
              <a:t>10</a:t>
            </a:fld>
            <a:endParaRPr lang="ko-KR" altLang="en-US"/>
          </a:p>
        </p:txBody>
      </p:sp>
    </p:spTree>
    <p:extLst>
      <p:ext uri="{BB962C8B-B14F-4D97-AF65-F5344CB8AC3E}">
        <p14:creationId xmlns:p14="http://schemas.microsoft.com/office/powerpoint/2010/main" val="376590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21-18-0039-02-0000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6624A4-7126-4042-A24C-CBE3E463D8A7}"/>
              </a:ext>
            </a:extLst>
          </p:cNvPr>
          <p:cNvSpPr txBox="1"/>
          <p:nvPr/>
        </p:nvSpPr>
        <p:spPr>
          <a:xfrm>
            <a:off x="190500" y="924094"/>
            <a:ext cx="8762999" cy="5632311"/>
          </a:xfrm>
          <a:prstGeom prst="rect">
            <a:avLst/>
          </a:prstGeom>
          <a:noFill/>
        </p:spPr>
        <p:txBody>
          <a:bodyPr wrap="square" rtlCol="0">
            <a:spAutoFit/>
          </a:bodyPr>
          <a:lstStyle/>
          <a:p>
            <a:r>
              <a:rPr lang="en-US" altLang="ko-KR" dirty="0"/>
              <a:t>Background Information</a:t>
            </a:r>
          </a:p>
          <a:p>
            <a:endParaRPr lang="en-US" altLang="ko-KR" dirty="0"/>
          </a:p>
          <a:p>
            <a:pPr marL="342900" indent="-342900">
              <a:buFont typeface="Wingdings" panose="05000000000000000000" pitchFamily="2" charset="2"/>
              <a:buChar char="u"/>
            </a:pPr>
            <a:r>
              <a:rPr lang="en-US" altLang="ko-KR" dirty="0"/>
              <a:t>The purpose of this document is to find a way to minimize the VR sickness.</a:t>
            </a:r>
          </a:p>
          <a:p>
            <a:pPr marL="342900" indent="-342900">
              <a:buFont typeface="Wingdings" panose="05000000000000000000" pitchFamily="2" charset="2"/>
              <a:buChar char="u"/>
            </a:pPr>
            <a:r>
              <a:rPr lang="en-US" altLang="ko-KR" dirty="0"/>
              <a:t>Out of all factors causing the VR sickness, motion-to-photon latency is considered as this is the only factor that matters to the network.</a:t>
            </a:r>
          </a:p>
          <a:p>
            <a:pPr marL="342900" indent="-342900">
              <a:buFont typeface="Wingdings" panose="05000000000000000000" pitchFamily="2" charset="2"/>
              <a:buChar char="u"/>
            </a:pPr>
            <a:r>
              <a:rPr lang="en-US" altLang="ko-KR" dirty="0"/>
              <a:t>Maximum tolerable motion-to-photon in VR system is 20 </a:t>
            </a:r>
            <a:r>
              <a:rPr lang="en-US" altLang="ko-KR" dirty="0" err="1"/>
              <a:t>ms.</a:t>
            </a:r>
            <a:endParaRPr lang="en-US" altLang="ko-KR" dirty="0"/>
          </a:p>
          <a:p>
            <a:pPr marL="342900" indent="-342900">
              <a:buFont typeface="Wingdings" panose="05000000000000000000" pitchFamily="2" charset="2"/>
              <a:buChar char="u"/>
            </a:pPr>
            <a:r>
              <a:rPr lang="en-US" altLang="ko-KR" dirty="0"/>
              <a:t>VR system has some fixed latency from the hardware component such as display</a:t>
            </a:r>
          </a:p>
          <a:p>
            <a:pPr marL="342900" indent="-342900">
              <a:buFont typeface="Wingdings" panose="05000000000000000000" pitchFamily="2" charset="2"/>
              <a:buChar char="u"/>
            </a:pPr>
            <a:r>
              <a:rPr lang="en-US" altLang="ko-KR" dirty="0"/>
              <a:t>Current commercial HMDs exist in two types</a:t>
            </a:r>
          </a:p>
          <a:p>
            <a:pPr marL="800100" lvl="1" indent="-342900">
              <a:buFontTx/>
              <a:buChar char="-"/>
            </a:pPr>
            <a:r>
              <a:rPr lang="en-US" altLang="ko-KR" dirty="0"/>
              <a:t>Stand Alone Type</a:t>
            </a:r>
          </a:p>
          <a:p>
            <a:pPr marL="1257300" lvl="2" indent="-342900">
              <a:buFont typeface="Arial" panose="020B0604020202020204" pitchFamily="34" charset="0"/>
              <a:buChar char="•"/>
            </a:pPr>
            <a:r>
              <a:rPr lang="en-US" altLang="ko-KR" dirty="0"/>
              <a:t>All VR content are either rendered or decoded by the embedded processing unit.</a:t>
            </a:r>
          </a:p>
          <a:p>
            <a:pPr marL="800100" lvl="1" indent="-342900">
              <a:buFontTx/>
              <a:buChar char="-"/>
            </a:pPr>
            <a:r>
              <a:rPr lang="en-US" altLang="ko-KR" dirty="0"/>
              <a:t>Display Type</a:t>
            </a:r>
          </a:p>
          <a:p>
            <a:pPr marL="1257300" lvl="2" indent="-342900">
              <a:buFont typeface="Arial" panose="020B0604020202020204" pitchFamily="34" charset="0"/>
              <a:buChar char="•"/>
            </a:pPr>
            <a:r>
              <a:rPr lang="en-US" altLang="ko-KR" dirty="0"/>
              <a:t>All VR content are either rendered or decoded by the external device such as PC or gaming console.</a:t>
            </a:r>
          </a:p>
          <a:p>
            <a:pPr marL="342900" indent="-342900">
              <a:buFont typeface="Wingdings" panose="05000000000000000000" pitchFamily="2" charset="2"/>
              <a:buChar char="u"/>
            </a:pPr>
            <a:r>
              <a:rPr lang="en-US" altLang="ko-KR" dirty="0"/>
              <a:t>For the purpose of network analysis, we do not consider the Stand Alone type HMDs as no network issue exist here.</a:t>
            </a:r>
          </a:p>
          <a:p>
            <a:pPr marL="342900" indent="-342900">
              <a:buFont typeface="Wingdings" panose="05000000000000000000" pitchFamily="2" charset="2"/>
              <a:buChar char="u"/>
            </a:pPr>
            <a:r>
              <a:rPr lang="en-US" altLang="ko-KR" dirty="0"/>
              <a:t>The following diagrams include the cases where the Display Type HMDs are used.</a:t>
            </a:r>
            <a:endParaRPr lang="ko-KR" altLang="en-US" dirty="0"/>
          </a:p>
        </p:txBody>
      </p:sp>
      <p:sp>
        <p:nvSpPr>
          <p:cNvPr id="7" name="スライド番号プレースホルダー 1">
            <a:extLst>
              <a:ext uri="{FF2B5EF4-FFF2-40B4-BE49-F238E27FC236}">
                <a16:creationId xmlns:a16="http://schemas.microsoft.com/office/drawing/2014/main" id="{BC3741E9-56B4-43A6-A3C6-381F0FD43E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3</a:t>
            </a:fld>
            <a:endParaRPr lang="en-US" altLang="pl-PL" sz="1400">
              <a:solidFill>
                <a:srgbClr val="000000"/>
              </a:solidFill>
              <a:latin typeface="Times" charset="0"/>
            </a:endParaRPr>
          </a:p>
        </p:txBody>
      </p:sp>
      <p:sp>
        <p:nvSpPr>
          <p:cNvPr id="8" name="フッター プレースホルダー 1">
            <a:extLst>
              <a:ext uri="{FF2B5EF4-FFF2-40B4-BE49-F238E27FC236}">
                <a16:creationId xmlns:a16="http://schemas.microsoft.com/office/drawing/2014/main" id="{82626EFB-F6FA-4DD5-987E-138F32822E1E}"/>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4" name="슬라이드 번호 개체 틀 3">
            <a:extLst>
              <a:ext uri="{FF2B5EF4-FFF2-40B4-BE49-F238E27FC236}">
                <a16:creationId xmlns:a16="http://schemas.microsoft.com/office/drawing/2014/main" id="{F2F7510A-F303-4B39-8CBD-70A6862168B6}"/>
              </a:ext>
            </a:extLst>
          </p:cNvPr>
          <p:cNvSpPr>
            <a:spLocks noGrp="1"/>
          </p:cNvSpPr>
          <p:nvPr>
            <p:ph type="sldNum" sz="quarter" idx="12"/>
          </p:nvPr>
        </p:nvSpPr>
        <p:spPr/>
        <p:txBody>
          <a:bodyPr/>
          <a:lstStyle/>
          <a:p>
            <a:fld id="{9C62AE19-B8DE-4C2F-B576-D74FFC40A230}" type="slidenum">
              <a:rPr lang="ko-KR" altLang="en-US" smtClean="0"/>
              <a:t>3</a:t>
            </a:fld>
            <a:endParaRPr lang="ko-KR" altLang="en-US"/>
          </a:p>
        </p:txBody>
      </p:sp>
    </p:spTree>
    <p:extLst>
      <p:ext uri="{BB962C8B-B14F-4D97-AF65-F5344CB8AC3E}">
        <p14:creationId xmlns:p14="http://schemas.microsoft.com/office/powerpoint/2010/main" val="371256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2264448"/>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6683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H="1" flipV="1">
            <a:off x="5946277" y="4324988"/>
            <a:ext cx="7900" cy="273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58731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2013885" cy="400110"/>
          </a:xfrm>
          <a:prstGeom prst="rect">
            <a:avLst/>
          </a:prstGeom>
          <a:noFill/>
        </p:spPr>
        <p:txBody>
          <a:bodyPr wrap="none" rtlCol="0">
            <a:spAutoFit/>
          </a:bodyPr>
          <a:lstStyle/>
          <a:p>
            <a:r>
              <a:rPr lang="en-US" altLang="ko-KR" dirty="0"/>
              <a:t>Stand Alone Type</a:t>
            </a:r>
            <a:endParaRPr lang="ko-KR" altLang="en-US" dirty="0"/>
          </a:p>
        </p:txBody>
      </p:sp>
      <p:sp>
        <p:nvSpPr>
          <p:cNvPr id="6" name="TextBox 5">
            <a:extLst>
              <a:ext uri="{FF2B5EF4-FFF2-40B4-BE49-F238E27FC236}">
                <a16:creationId xmlns:a16="http://schemas.microsoft.com/office/drawing/2014/main" id="{E84C8C03-2B81-44B6-94EA-00234252D883}"/>
              </a:ext>
            </a:extLst>
          </p:cNvPr>
          <p:cNvSpPr txBox="1"/>
          <p:nvPr/>
        </p:nvSpPr>
        <p:spPr>
          <a:xfrm>
            <a:off x="1295400" y="5715000"/>
            <a:ext cx="6287299" cy="400110"/>
          </a:xfrm>
          <a:prstGeom prst="rect">
            <a:avLst/>
          </a:prstGeom>
          <a:noFill/>
        </p:spPr>
        <p:txBody>
          <a:bodyPr wrap="none" rtlCol="0">
            <a:spAutoFit/>
          </a:bodyPr>
          <a:lstStyle/>
          <a:p>
            <a:r>
              <a:rPr lang="en-US" altLang="ko-KR" dirty="0"/>
              <a:t>No network latency exist in the connection sections 2 and 3</a:t>
            </a:r>
            <a:endParaRPr lang="ko-KR" altLang="en-US" dirty="0"/>
          </a:p>
        </p:txBody>
      </p:sp>
      <p:sp>
        <p:nvSpPr>
          <p:cNvPr id="33" name="スライド番号プレースホルダー 1">
            <a:extLst>
              <a:ext uri="{FF2B5EF4-FFF2-40B4-BE49-F238E27FC236}">
                <a16:creationId xmlns:a16="http://schemas.microsoft.com/office/drawing/2014/main" id="{F498E292-88C6-4B15-9B1A-12B1E9CF4336}"/>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4</a:t>
            </a:fld>
            <a:endParaRPr lang="en-US" altLang="pl-PL" sz="1400">
              <a:solidFill>
                <a:srgbClr val="000000"/>
              </a:solidFill>
              <a:latin typeface="Times" charset="0"/>
            </a:endParaRPr>
          </a:p>
        </p:txBody>
      </p:sp>
      <p:sp>
        <p:nvSpPr>
          <p:cNvPr id="34" name="フッター プレースホルダー 1">
            <a:extLst>
              <a:ext uri="{FF2B5EF4-FFF2-40B4-BE49-F238E27FC236}">
                <a16:creationId xmlns:a16="http://schemas.microsoft.com/office/drawing/2014/main" id="{40BB2DE6-AF34-41F6-B1B8-5268DA653A7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7" name="슬라이드 번호 개체 틀 6">
            <a:extLst>
              <a:ext uri="{FF2B5EF4-FFF2-40B4-BE49-F238E27FC236}">
                <a16:creationId xmlns:a16="http://schemas.microsoft.com/office/drawing/2014/main" id="{63C478B7-0854-488A-A749-990BBFD910CD}"/>
              </a:ext>
            </a:extLst>
          </p:cNvPr>
          <p:cNvSpPr>
            <a:spLocks noGrp="1"/>
          </p:cNvSpPr>
          <p:nvPr>
            <p:ph type="sldNum" sz="quarter" idx="12"/>
          </p:nvPr>
        </p:nvSpPr>
        <p:spPr/>
        <p:txBody>
          <a:bodyPr/>
          <a:lstStyle/>
          <a:p>
            <a:fld id="{9C62AE19-B8DE-4C2F-B576-D74FFC40A230}" type="slidenum">
              <a:rPr lang="ko-KR" altLang="en-US" smtClean="0"/>
              <a:t>4</a:t>
            </a:fld>
            <a:endParaRPr lang="ko-KR" altLang="en-US"/>
          </a:p>
        </p:txBody>
      </p:sp>
    </p:spTree>
    <p:extLst>
      <p:ext uri="{BB962C8B-B14F-4D97-AF65-F5344CB8AC3E}">
        <p14:creationId xmlns:p14="http://schemas.microsoft.com/office/powerpoint/2010/main" val="27671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1877335"/>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103278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V="1">
            <a:off x="5946277" y="4324988"/>
            <a:ext cx="0" cy="6280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95300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1550361" cy="400110"/>
          </a:xfrm>
          <a:prstGeom prst="rect">
            <a:avLst/>
          </a:prstGeom>
          <a:noFill/>
        </p:spPr>
        <p:txBody>
          <a:bodyPr wrap="none" rtlCol="0">
            <a:spAutoFit/>
          </a:bodyPr>
          <a:lstStyle/>
          <a:p>
            <a:r>
              <a:rPr lang="en-US" altLang="ko-KR" dirty="0"/>
              <a:t>Display Type</a:t>
            </a:r>
            <a:endParaRPr lang="ko-KR" altLang="en-US" dirty="0"/>
          </a:p>
        </p:txBody>
      </p:sp>
      <p:sp>
        <p:nvSpPr>
          <p:cNvPr id="30" name="TextBox 29">
            <a:extLst>
              <a:ext uri="{FF2B5EF4-FFF2-40B4-BE49-F238E27FC236}">
                <a16:creationId xmlns:a16="http://schemas.microsoft.com/office/drawing/2014/main" id="{74CE5507-919F-4E1B-B7A1-5888907A1E4E}"/>
              </a:ext>
            </a:extLst>
          </p:cNvPr>
          <p:cNvSpPr txBox="1"/>
          <p:nvPr/>
        </p:nvSpPr>
        <p:spPr>
          <a:xfrm>
            <a:off x="1295400" y="5715000"/>
            <a:ext cx="5966698" cy="400110"/>
          </a:xfrm>
          <a:prstGeom prst="rect">
            <a:avLst/>
          </a:prstGeom>
          <a:noFill/>
        </p:spPr>
        <p:txBody>
          <a:bodyPr wrap="none" rtlCol="0">
            <a:spAutoFit/>
          </a:bodyPr>
          <a:lstStyle/>
          <a:p>
            <a:r>
              <a:rPr lang="en-US" altLang="ko-KR" dirty="0"/>
              <a:t>Network latency exist in the connection sections 2 and 3</a:t>
            </a:r>
            <a:endParaRPr lang="ko-KR" altLang="en-US" dirty="0"/>
          </a:p>
        </p:txBody>
      </p:sp>
      <p:sp>
        <p:nvSpPr>
          <p:cNvPr id="34" name="スライド番号プレースホルダー 1">
            <a:extLst>
              <a:ext uri="{FF2B5EF4-FFF2-40B4-BE49-F238E27FC236}">
                <a16:creationId xmlns:a16="http://schemas.microsoft.com/office/drawing/2014/main" id="{3CE0D662-72C2-4D0E-8296-E799ECFDE817}"/>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5</a:t>
            </a:fld>
            <a:endParaRPr lang="en-US" altLang="pl-PL" sz="1400">
              <a:solidFill>
                <a:srgbClr val="000000"/>
              </a:solidFill>
              <a:latin typeface="Times" charset="0"/>
            </a:endParaRPr>
          </a:p>
        </p:txBody>
      </p:sp>
      <p:sp>
        <p:nvSpPr>
          <p:cNvPr id="36" name="フッター プレースホルダー 1">
            <a:extLst>
              <a:ext uri="{FF2B5EF4-FFF2-40B4-BE49-F238E27FC236}">
                <a16:creationId xmlns:a16="http://schemas.microsoft.com/office/drawing/2014/main" id="{DB2D53A7-C019-4AFC-9511-2BFC1835F5EC}"/>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6" name="슬라이드 번호 개체 틀 5">
            <a:extLst>
              <a:ext uri="{FF2B5EF4-FFF2-40B4-BE49-F238E27FC236}">
                <a16:creationId xmlns:a16="http://schemas.microsoft.com/office/drawing/2014/main" id="{52688502-B325-4A71-915E-15AFEB6A047F}"/>
              </a:ext>
            </a:extLst>
          </p:cNvPr>
          <p:cNvSpPr>
            <a:spLocks noGrp="1"/>
          </p:cNvSpPr>
          <p:nvPr>
            <p:ph type="sldNum" sz="quarter" idx="12"/>
          </p:nvPr>
        </p:nvSpPr>
        <p:spPr/>
        <p:txBody>
          <a:bodyPr/>
          <a:lstStyle/>
          <a:p>
            <a:fld id="{9C62AE19-B8DE-4C2F-B576-D74FFC40A230}" type="slidenum">
              <a:rPr lang="ko-KR" altLang="en-US" smtClean="0"/>
              <a:t>5</a:t>
            </a:fld>
            <a:endParaRPr lang="ko-KR" altLang="en-US"/>
          </a:p>
        </p:txBody>
      </p:sp>
    </p:spTree>
    <p:extLst>
      <p:ext uri="{BB962C8B-B14F-4D97-AF65-F5344CB8AC3E}">
        <p14:creationId xmlns:p14="http://schemas.microsoft.com/office/powerpoint/2010/main" val="396885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a:extLst>
              <a:ext uri="{FF2B5EF4-FFF2-40B4-BE49-F238E27FC236}">
                <a16:creationId xmlns:a16="http://schemas.microsoft.com/office/drawing/2014/main" id="{B4EE755C-48F1-4871-A4A2-6FA48F4B4894}"/>
              </a:ext>
            </a:extLst>
          </p:cNvPr>
          <p:cNvSpPr txBox="1"/>
          <p:nvPr/>
        </p:nvSpPr>
        <p:spPr>
          <a:xfrm>
            <a:off x="847019" y="5582140"/>
            <a:ext cx="2803973" cy="400110"/>
          </a:xfrm>
          <a:prstGeom prst="rect">
            <a:avLst/>
          </a:prstGeom>
          <a:noFill/>
        </p:spPr>
        <p:txBody>
          <a:bodyPr wrap="none" rtlCol="0">
            <a:spAutoFit/>
          </a:bodyPr>
          <a:lstStyle/>
          <a:p>
            <a:r>
              <a:rPr lang="en-US" altLang="ko-KR" dirty="0"/>
              <a:t>* LAN: wired or wireless</a:t>
            </a:r>
            <a:endParaRPr lang="ko-KR" altLang="en-US" dirty="0"/>
          </a:p>
        </p:txBody>
      </p:sp>
      <p:cxnSp>
        <p:nvCxnSpPr>
          <p:cNvPr id="62" name="직선 화살표 연결선 61">
            <a:extLst>
              <a:ext uri="{FF2B5EF4-FFF2-40B4-BE49-F238E27FC236}">
                <a16:creationId xmlns:a16="http://schemas.microsoft.com/office/drawing/2014/main" id="{38861F2B-FD84-4FBB-8516-18E34E9C88E9}"/>
              </a:ext>
            </a:extLst>
          </p:cNvPr>
          <p:cNvCxnSpPr>
            <a:cxnSpLocks/>
            <a:stCxn id="68" idx="2"/>
            <a:endCxn id="63" idx="0"/>
          </p:cNvCxnSpPr>
          <p:nvPr/>
        </p:nvCxnSpPr>
        <p:spPr>
          <a:xfrm>
            <a:off x="2244182" y="2303028"/>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직사각형 62">
            <a:extLst>
              <a:ext uri="{FF2B5EF4-FFF2-40B4-BE49-F238E27FC236}">
                <a16:creationId xmlns:a16="http://schemas.microsoft.com/office/drawing/2014/main" id="{6F6AFFD9-4AC2-4033-B2CA-35D1DB7DA1A4}"/>
              </a:ext>
            </a:extLst>
          </p:cNvPr>
          <p:cNvSpPr/>
          <p:nvPr/>
        </p:nvSpPr>
        <p:spPr>
          <a:xfrm>
            <a:off x="1875206" y="346160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64" name="그룹 63">
            <a:extLst>
              <a:ext uri="{FF2B5EF4-FFF2-40B4-BE49-F238E27FC236}">
                <a16:creationId xmlns:a16="http://schemas.microsoft.com/office/drawing/2014/main" id="{C3A831FC-648D-49E3-8844-C815BF2640C0}"/>
              </a:ext>
            </a:extLst>
          </p:cNvPr>
          <p:cNvGrpSpPr/>
          <p:nvPr/>
        </p:nvGrpSpPr>
        <p:grpSpPr>
          <a:xfrm>
            <a:off x="1446304" y="2595674"/>
            <a:ext cx="1607485" cy="594570"/>
            <a:chOff x="2733486" y="3898214"/>
            <a:chExt cx="6758608" cy="1121675"/>
          </a:xfrm>
        </p:grpSpPr>
        <p:sp>
          <p:nvSpPr>
            <p:cNvPr id="65" name="구름 64">
              <a:extLst>
                <a:ext uri="{FF2B5EF4-FFF2-40B4-BE49-F238E27FC236}">
                  <a16:creationId xmlns:a16="http://schemas.microsoft.com/office/drawing/2014/main" id="{FDC12775-BDE4-4ECF-8271-EE95ED51EB7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6" name="TextBox 65">
              <a:extLst>
                <a:ext uri="{FF2B5EF4-FFF2-40B4-BE49-F238E27FC236}">
                  <a16:creationId xmlns:a16="http://schemas.microsoft.com/office/drawing/2014/main" id="{6BA883F0-4055-4F87-B11F-B3EA05BDFA5F}"/>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7" name="TextBox 66">
            <a:extLst>
              <a:ext uri="{FF2B5EF4-FFF2-40B4-BE49-F238E27FC236}">
                <a16:creationId xmlns:a16="http://schemas.microsoft.com/office/drawing/2014/main" id="{170433CE-DD46-4538-9178-27BB2760A03A}"/>
              </a:ext>
            </a:extLst>
          </p:cNvPr>
          <p:cNvSpPr txBox="1"/>
          <p:nvPr/>
        </p:nvSpPr>
        <p:spPr>
          <a:xfrm>
            <a:off x="1806402" y="1407460"/>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68" name="직사각형 67">
            <a:extLst>
              <a:ext uri="{FF2B5EF4-FFF2-40B4-BE49-F238E27FC236}">
                <a16:creationId xmlns:a16="http://schemas.microsoft.com/office/drawing/2014/main" id="{042DA6A4-F336-4F45-9758-045B1CE52559}"/>
              </a:ext>
            </a:extLst>
          </p:cNvPr>
          <p:cNvSpPr/>
          <p:nvPr/>
        </p:nvSpPr>
        <p:spPr>
          <a:xfrm>
            <a:off x="1407092" y="1903541"/>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78" name="TextBox 77">
            <a:extLst>
              <a:ext uri="{FF2B5EF4-FFF2-40B4-BE49-F238E27FC236}">
                <a16:creationId xmlns:a16="http://schemas.microsoft.com/office/drawing/2014/main" id="{FCA9CAFB-FE0A-4A74-9872-797A13FBE367}"/>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 a</a:t>
            </a:r>
            <a:r>
              <a:rPr lang="ko-KR" altLang="en-US" dirty="0"/>
              <a:t> </a:t>
            </a:r>
            <a:r>
              <a:rPr lang="en-US" altLang="ko-KR" dirty="0"/>
              <a:t>local</a:t>
            </a:r>
            <a:r>
              <a:rPr lang="ko-KR" altLang="en-US" dirty="0"/>
              <a:t> </a:t>
            </a:r>
            <a:r>
              <a:rPr lang="en-US" altLang="ko-KR" dirty="0"/>
              <a:t>content</a:t>
            </a:r>
            <a:r>
              <a:rPr lang="ko-KR" altLang="en-US" dirty="0"/>
              <a:t> </a:t>
            </a:r>
            <a:r>
              <a:rPr lang="en-US" altLang="ko-KR" dirty="0"/>
              <a:t>server such a PC or a gaming console</a:t>
            </a:r>
            <a:r>
              <a:rPr lang="ko-KR" altLang="en-US" dirty="0"/>
              <a:t> </a:t>
            </a:r>
            <a:r>
              <a:rPr lang="en-US" altLang="ko-KR" dirty="0"/>
              <a:t>by a wired or wireless network.</a:t>
            </a:r>
          </a:p>
          <a:p>
            <a:pPr marL="342900" indent="-342900">
              <a:buFont typeface="Wingdings" panose="05000000000000000000" pitchFamily="2" charset="2"/>
              <a:buChar char="§"/>
            </a:pPr>
            <a:r>
              <a:rPr lang="en-US" altLang="ko-KR" dirty="0"/>
              <a:t>VR content is being rendered or decoded in the local content server and HMD is receiving the VR content through either a wired or a wireless network.</a:t>
            </a:r>
            <a:endParaRPr lang="ko-KR" altLang="en-US" dirty="0"/>
          </a:p>
        </p:txBody>
      </p:sp>
      <p:sp>
        <p:nvSpPr>
          <p:cNvPr id="15" name="スライド番号プレースホルダー 1">
            <a:extLst>
              <a:ext uri="{FF2B5EF4-FFF2-40B4-BE49-F238E27FC236}">
                <a16:creationId xmlns:a16="http://schemas.microsoft.com/office/drawing/2014/main" id="{CF9F7F39-93D4-4BD3-8A8A-EC9D900A39C2}"/>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6</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B81B179F-91B4-4FCD-89F8-6F40478F7EFA}"/>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3" name="슬라이드 번호 개체 틀 2">
            <a:extLst>
              <a:ext uri="{FF2B5EF4-FFF2-40B4-BE49-F238E27FC236}">
                <a16:creationId xmlns:a16="http://schemas.microsoft.com/office/drawing/2014/main" id="{48399912-824A-44B8-AC5A-25278E90E848}"/>
              </a:ext>
            </a:extLst>
          </p:cNvPr>
          <p:cNvSpPr>
            <a:spLocks noGrp="1"/>
          </p:cNvSpPr>
          <p:nvPr>
            <p:ph type="sldNum" sz="quarter" idx="12"/>
          </p:nvPr>
        </p:nvSpPr>
        <p:spPr/>
        <p:txBody>
          <a:bodyPr/>
          <a:lstStyle/>
          <a:p>
            <a:fld id="{9C62AE19-B8DE-4C2F-B576-D74FFC40A230}" type="slidenum">
              <a:rPr lang="ko-KR" altLang="en-US" smtClean="0"/>
              <a:t>6</a:t>
            </a:fld>
            <a:endParaRPr lang="ko-KR" altLang="en-US"/>
          </a:p>
        </p:txBody>
      </p:sp>
    </p:spTree>
    <p:extLst>
      <p:ext uri="{BB962C8B-B14F-4D97-AF65-F5344CB8AC3E}">
        <p14:creationId xmlns:p14="http://schemas.microsoft.com/office/powerpoint/2010/main" val="301113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Box 125">
            <a:extLst>
              <a:ext uri="{FF2B5EF4-FFF2-40B4-BE49-F238E27FC236}">
                <a16:creationId xmlns:a16="http://schemas.microsoft.com/office/drawing/2014/main" id="{69D0DE2D-8E07-42AB-B3A4-A22D87DE64DD}"/>
              </a:ext>
            </a:extLst>
          </p:cNvPr>
          <p:cNvSpPr txBox="1"/>
          <p:nvPr/>
        </p:nvSpPr>
        <p:spPr>
          <a:xfrm>
            <a:off x="847019" y="5582140"/>
            <a:ext cx="2786981" cy="400110"/>
          </a:xfrm>
          <a:prstGeom prst="rect">
            <a:avLst/>
          </a:prstGeom>
          <a:noFill/>
        </p:spPr>
        <p:txBody>
          <a:bodyPr wrap="none" rtlCol="0">
            <a:spAutoFit/>
          </a:bodyPr>
          <a:lstStyle/>
          <a:p>
            <a:r>
              <a:rPr lang="en-US" altLang="ko-KR" dirty="0"/>
              <a:t>* WAN: wired + wireless</a:t>
            </a:r>
            <a:endParaRPr lang="ko-KR" altLang="en-US" dirty="0"/>
          </a:p>
        </p:txBody>
      </p:sp>
      <p:cxnSp>
        <p:nvCxnSpPr>
          <p:cNvPr id="127" name="직선 화살표 연결선 126">
            <a:extLst>
              <a:ext uri="{FF2B5EF4-FFF2-40B4-BE49-F238E27FC236}">
                <a16:creationId xmlns:a16="http://schemas.microsoft.com/office/drawing/2014/main" id="{86E8F87E-0D60-4475-90D7-80C9951E8E2E}"/>
              </a:ext>
            </a:extLst>
          </p:cNvPr>
          <p:cNvCxnSpPr>
            <a:cxnSpLocks/>
            <a:stCxn id="132" idx="2"/>
            <a:endCxn id="128" idx="0"/>
          </p:cNvCxnSpPr>
          <p:nvPr/>
        </p:nvCxnSpPr>
        <p:spPr>
          <a:xfrm>
            <a:off x="2244184" y="2303338"/>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8" name="직사각형 127">
            <a:extLst>
              <a:ext uri="{FF2B5EF4-FFF2-40B4-BE49-F238E27FC236}">
                <a16:creationId xmlns:a16="http://schemas.microsoft.com/office/drawing/2014/main" id="{24BB77FB-A63D-44D3-8634-FE45598E7A77}"/>
              </a:ext>
            </a:extLst>
          </p:cNvPr>
          <p:cNvSpPr/>
          <p:nvPr/>
        </p:nvSpPr>
        <p:spPr>
          <a:xfrm>
            <a:off x="1881967" y="3461913"/>
            <a:ext cx="745947"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29" name="그룹 128">
            <a:extLst>
              <a:ext uri="{FF2B5EF4-FFF2-40B4-BE49-F238E27FC236}">
                <a16:creationId xmlns:a16="http://schemas.microsoft.com/office/drawing/2014/main" id="{5851DAA6-BFFF-4CAC-B02B-E7F273766CE1}"/>
              </a:ext>
            </a:extLst>
          </p:cNvPr>
          <p:cNvGrpSpPr/>
          <p:nvPr/>
        </p:nvGrpSpPr>
        <p:grpSpPr>
          <a:xfrm>
            <a:off x="1453065" y="2595985"/>
            <a:ext cx="1607485" cy="594570"/>
            <a:chOff x="2733486" y="3898214"/>
            <a:chExt cx="6758608" cy="1121675"/>
          </a:xfrm>
        </p:grpSpPr>
        <p:sp>
          <p:nvSpPr>
            <p:cNvPr id="130" name="구름 129">
              <a:extLst>
                <a:ext uri="{FF2B5EF4-FFF2-40B4-BE49-F238E27FC236}">
                  <a16:creationId xmlns:a16="http://schemas.microsoft.com/office/drawing/2014/main" id="{662DB8C0-EDAD-4623-B3AB-14099546A5C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31" name="TextBox 130">
              <a:extLst>
                <a:ext uri="{FF2B5EF4-FFF2-40B4-BE49-F238E27FC236}">
                  <a16:creationId xmlns:a16="http://schemas.microsoft.com/office/drawing/2014/main" id="{2A540CE8-431E-4013-8DB3-F776BB18671F}"/>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32" name="직사각형 131">
            <a:extLst>
              <a:ext uri="{FF2B5EF4-FFF2-40B4-BE49-F238E27FC236}">
                <a16:creationId xmlns:a16="http://schemas.microsoft.com/office/drawing/2014/main" id="{DBE76A54-7503-415B-AB20-84A46B8E7B59}"/>
              </a:ext>
            </a:extLst>
          </p:cNvPr>
          <p:cNvSpPr/>
          <p:nvPr/>
        </p:nvSpPr>
        <p:spPr>
          <a:xfrm>
            <a:off x="1314862" y="1903851"/>
            <a:ext cx="185864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33" name="TextBox 132">
            <a:extLst>
              <a:ext uri="{FF2B5EF4-FFF2-40B4-BE49-F238E27FC236}">
                <a16:creationId xmlns:a16="http://schemas.microsoft.com/office/drawing/2014/main" id="{C772AD21-61C6-4FCF-A663-E8C48FABEF12}"/>
              </a:ext>
            </a:extLst>
          </p:cNvPr>
          <p:cNvSpPr txBox="1"/>
          <p:nvPr/>
        </p:nvSpPr>
        <p:spPr>
          <a:xfrm>
            <a:off x="1806402" y="1407460"/>
            <a:ext cx="875563" cy="400110"/>
          </a:xfrm>
          <a:prstGeom prst="rect">
            <a:avLst/>
          </a:prstGeom>
          <a:noFill/>
        </p:spPr>
        <p:txBody>
          <a:bodyPr wrap="none" rtlCol="0">
            <a:spAutoFit/>
          </a:bodyPr>
          <a:lstStyle/>
          <a:p>
            <a:pPr algn="ctr"/>
            <a:r>
              <a:rPr lang="en-US" altLang="ko-KR" dirty="0"/>
              <a:t>Case 2</a:t>
            </a:r>
            <a:endParaRPr lang="ko-KR" altLang="en-US" dirty="0"/>
          </a:p>
        </p:txBody>
      </p:sp>
      <p:sp>
        <p:nvSpPr>
          <p:cNvPr id="142" name="TextBox 141">
            <a:extLst>
              <a:ext uri="{FF2B5EF4-FFF2-40B4-BE49-F238E27FC236}">
                <a16:creationId xmlns:a16="http://schemas.microsoft.com/office/drawing/2014/main" id="{C551FA47-49DC-4B0A-9842-95989D036E47}"/>
              </a:ext>
            </a:extLst>
          </p:cNvPr>
          <p:cNvSpPr txBox="1"/>
          <p:nvPr/>
        </p:nvSpPr>
        <p:spPr>
          <a:xfrm>
            <a:off x="4196153" y="1408772"/>
            <a:ext cx="4953000" cy="2862322"/>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a:t>
            </a:r>
            <a:r>
              <a:rPr lang="ko-KR" altLang="en-US" dirty="0"/>
              <a:t> </a:t>
            </a:r>
            <a:r>
              <a:rPr lang="en-US" altLang="ko-KR" dirty="0"/>
              <a:t>a remote</a:t>
            </a:r>
            <a:r>
              <a:rPr lang="ko-KR" altLang="en-US" dirty="0"/>
              <a:t> </a:t>
            </a:r>
            <a:r>
              <a:rPr lang="en-US" altLang="ko-KR" dirty="0"/>
              <a:t>content</a:t>
            </a:r>
            <a:r>
              <a:rPr lang="ko-KR" altLang="en-US" dirty="0"/>
              <a:t> </a:t>
            </a:r>
            <a:r>
              <a:rPr lang="en-US" altLang="ko-KR" dirty="0"/>
              <a:t>server</a:t>
            </a:r>
            <a:r>
              <a:rPr lang="ko-KR" altLang="en-US" dirty="0"/>
              <a:t> </a:t>
            </a:r>
            <a:r>
              <a:rPr lang="en-US" altLang="ko-KR" dirty="0"/>
              <a:t>such as cloud rendering by wired and wireless network.</a:t>
            </a:r>
          </a:p>
          <a:p>
            <a:pPr marL="342900" indent="-342900">
              <a:buFont typeface="Wingdings" panose="05000000000000000000" pitchFamily="2" charset="2"/>
              <a:buChar char="§"/>
            </a:pPr>
            <a:r>
              <a:rPr lang="en-US" altLang="ko-KR" dirty="0"/>
              <a:t>VR content is being rendered or decoded in the remote content server and streamed to the HMD.</a:t>
            </a:r>
          </a:p>
          <a:p>
            <a:pPr marL="342900" indent="-342900">
              <a:buFont typeface="Wingdings" panose="05000000000000000000" pitchFamily="2" charset="2"/>
              <a:buChar char="§"/>
            </a:pPr>
            <a:r>
              <a:rPr lang="en-US" altLang="ko-KR" dirty="0"/>
              <a:t>The remote content server is connected via WAN as the remote content server is located outside of the local area.</a:t>
            </a:r>
            <a:endParaRPr lang="ko-KR" altLang="en-US" dirty="0"/>
          </a:p>
        </p:txBody>
      </p:sp>
      <p:sp>
        <p:nvSpPr>
          <p:cNvPr id="15" name="スライド番号プレースホルダー 1">
            <a:extLst>
              <a:ext uri="{FF2B5EF4-FFF2-40B4-BE49-F238E27FC236}">
                <a16:creationId xmlns:a16="http://schemas.microsoft.com/office/drawing/2014/main" id="{7ADB4F75-CD08-415E-8C42-634A9A672E1F}"/>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7</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5E746797-2DAD-4E24-ACD7-9D9505F8300B}"/>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3" name="슬라이드 번호 개체 틀 2">
            <a:extLst>
              <a:ext uri="{FF2B5EF4-FFF2-40B4-BE49-F238E27FC236}">
                <a16:creationId xmlns:a16="http://schemas.microsoft.com/office/drawing/2014/main" id="{C27EF22E-85AA-4B83-9DF4-38F59D77ED6A}"/>
              </a:ext>
            </a:extLst>
          </p:cNvPr>
          <p:cNvSpPr>
            <a:spLocks noGrp="1"/>
          </p:cNvSpPr>
          <p:nvPr>
            <p:ph type="sldNum" sz="quarter" idx="12"/>
          </p:nvPr>
        </p:nvSpPr>
        <p:spPr/>
        <p:txBody>
          <a:bodyPr/>
          <a:lstStyle/>
          <a:p>
            <a:fld id="{9C62AE19-B8DE-4C2F-B576-D74FFC40A230}" type="slidenum">
              <a:rPr lang="ko-KR" altLang="en-US" smtClean="0"/>
              <a:t>7</a:t>
            </a:fld>
            <a:endParaRPr lang="ko-KR" altLang="en-US"/>
          </a:p>
        </p:txBody>
      </p:sp>
    </p:spTree>
    <p:extLst>
      <p:ext uri="{BB962C8B-B14F-4D97-AF65-F5344CB8AC3E}">
        <p14:creationId xmlns:p14="http://schemas.microsoft.com/office/powerpoint/2010/main" val="287652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직선 화살표 연결선 85">
            <a:extLst>
              <a:ext uri="{FF2B5EF4-FFF2-40B4-BE49-F238E27FC236}">
                <a16:creationId xmlns:a16="http://schemas.microsoft.com/office/drawing/2014/main" id="{3D2E927F-0421-43DC-91F3-0F8F5B4B04A7}"/>
              </a:ext>
            </a:extLst>
          </p:cNvPr>
          <p:cNvCxnSpPr>
            <a:cxnSpLocks/>
            <a:endCxn id="100" idx="0"/>
          </p:cNvCxnSpPr>
          <p:nvPr/>
        </p:nvCxnSpPr>
        <p:spPr>
          <a:xfrm>
            <a:off x="1220307" y="2300316"/>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직선 화살표 연결선 86">
            <a:extLst>
              <a:ext uri="{FF2B5EF4-FFF2-40B4-BE49-F238E27FC236}">
                <a16:creationId xmlns:a16="http://schemas.microsoft.com/office/drawing/2014/main" id="{D1E19F34-9B25-426C-8B10-32E255FFC742}"/>
              </a:ext>
            </a:extLst>
          </p:cNvPr>
          <p:cNvCxnSpPr>
            <a:cxnSpLocks/>
            <a:endCxn id="110" idx="0"/>
          </p:cNvCxnSpPr>
          <p:nvPr/>
        </p:nvCxnSpPr>
        <p:spPr>
          <a:xfrm>
            <a:off x="3259159" y="2300316"/>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직선 화살표 연결선 88">
            <a:extLst>
              <a:ext uri="{FF2B5EF4-FFF2-40B4-BE49-F238E27FC236}">
                <a16:creationId xmlns:a16="http://schemas.microsoft.com/office/drawing/2014/main" id="{3DF30AE1-BBE5-4285-A3B8-509E7EE764B9}"/>
              </a:ext>
            </a:extLst>
          </p:cNvPr>
          <p:cNvCxnSpPr>
            <a:cxnSpLocks/>
            <a:stCxn id="100" idx="2"/>
            <a:endCxn id="91" idx="0"/>
          </p:cNvCxnSpPr>
          <p:nvPr/>
        </p:nvCxnSpPr>
        <p:spPr>
          <a:xfrm>
            <a:off x="1220308" y="3787965"/>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직선 화살표 연결선 89">
            <a:extLst>
              <a:ext uri="{FF2B5EF4-FFF2-40B4-BE49-F238E27FC236}">
                <a16:creationId xmlns:a16="http://schemas.microsoft.com/office/drawing/2014/main" id="{6526ACE0-54E1-4D7A-B0DC-F8CD7F6AE9C7}"/>
              </a:ext>
            </a:extLst>
          </p:cNvPr>
          <p:cNvCxnSpPr>
            <a:cxnSpLocks/>
            <a:stCxn id="110" idx="2"/>
            <a:endCxn id="105" idx="0"/>
          </p:cNvCxnSpPr>
          <p:nvPr/>
        </p:nvCxnSpPr>
        <p:spPr>
          <a:xfrm>
            <a:off x="3277709" y="3783483"/>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직사각형 90">
            <a:extLst>
              <a:ext uri="{FF2B5EF4-FFF2-40B4-BE49-F238E27FC236}">
                <a16:creationId xmlns:a16="http://schemas.microsoft.com/office/drawing/2014/main" id="{1536AD8E-5928-4CD0-BF2F-85210E84F98B}"/>
              </a:ext>
            </a:extLst>
          </p:cNvPr>
          <p:cNvSpPr/>
          <p:nvPr/>
        </p:nvSpPr>
        <p:spPr>
          <a:xfrm>
            <a:off x="860588" y="495331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2" name="그룹 91">
            <a:extLst>
              <a:ext uri="{FF2B5EF4-FFF2-40B4-BE49-F238E27FC236}">
                <a16:creationId xmlns:a16="http://schemas.microsoft.com/office/drawing/2014/main" id="{A4FD09AE-2D96-4F4A-B313-69D58F347818}"/>
              </a:ext>
            </a:extLst>
          </p:cNvPr>
          <p:cNvGrpSpPr/>
          <p:nvPr/>
        </p:nvGrpSpPr>
        <p:grpSpPr>
          <a:xfrm>
            <a:off x="429818" y="4068855"/>
            <a:ext cx="1607485" cy="594570"/>
            <a:chOff x="2733486" y="3898214"/>
            <a:chExt cx="6758608" cy="1121675"/>
          </a:xfrm>
        </p:grpSpPr>
        <p:sp>
          <p:nvSpPr>
            <p:cNvPr id="93" name="구름 92">
              <a:extLst>
                <a:ext uri="{FF2B5EF4-FFF2-40B4-BE49-F238E27FC236}">
                  <a16:creationId xmlns:a16="http://schemas.microsoft.com/office/drawing/2014/main" id="{97BB4613-7EE9-4330-A0FE-FE05543060BB}"/>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4" name="TextBox 93">
              <a:extLst>
                <a:ext uri="{FF2B5EF4-FFF2-40B4-BE49-F238E27FC236}">
                  <a16:creationId xmlns:a16="http://schemas.microsoft.com/office/drawing/2014/main" id="{21BBD142-66A0-4E7B-8E6D-77AC674ABB0A}"/>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0" name="직사각형 99">
            <a:extLst>
              <a:ext uri="{FF2B5EF4-FFF2-40B4-BE49-F238E27FC236}">
                <a16:creationId xmlns:a16="http://schemas.microsoft.com/office/drawing/2014/main" id="{4EFE25BD-FB21-4AC0-A454-E0FE4B04FE6A}"/>
              </a:ext>
            </a:extLst>
          </p:cNvPr>
          <p:cNvSpPr/>
          <p:nvPr/>
        </p:nvSpPr>
        <p:spPr>
          <a:xfrm>
            <a:off x="383218" y="3388478"/>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01" name="직사각형 100">
            <a:extLst>
              <a:ext uri="{FF2B5EF4-FFF2-40B4-BE49-F238E27FC236}">
                <a16:creationId xmlns:a16="http://schemas.microsoft.com/office/drawing/2014/main" id="{AB077AA8-D015-4B79-9B38-CA96CF5C4BBA}"/>
              </a:ext>
            </a:extLst>
          </p:cNvPr>
          <p:cNvSpPr/>
          <p:nvPr/>
        </p:nvSpPr>
        <p:spPr>
          <a:xfrm>
            <a:off x="383217" y="1905310"/>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2" name="그룹 101">
            <a:extLst>
              <a:ext uri="{FF2B5EF4-FFF2-40B4-BE49-F238E27FC236}">
                <a16:creationId xmlns:a16="http://schemas.microsoft.com/office/drawing/2014/main" id="{BB163BBE-F203-4ACC-9425-DB4B400269A3}"/>
              </a:ext>
            </a:extLst>
          </p:cNvPr>
          <p:cNvGrpSpPr/>
          <p:nvPr/>
        </p:nvGrpSpPr>
        <p:grpSpPr>
          <a:xfrm>
            <a:off x="383217" y="2521752"/>
            <a:ext cx="3731581" cy="594570"/>
            <a:chOff x="2733486" y="3898214"/>
            <a:chExt cx="6758608" cy="1121675"/>
          </a:xfrm>
        </p:grpSpPr>
        <p:sp>
          <p:nvSpPr>
            <p:cNvPr id="103" name="구름 102">
              <a:extLst>
                <a:ext uri="{FF2B5EF4-FFF2-40B4-BE49-F238E27FC236}">
                  <a16:creationId xmlns:a16="http://schemas.microsoft.com/office/drawing/2014/main" id="{AA7A96E4-89FB-4DA1-958A-8D77155A43E4}"/>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4" name="TextBox 103">
              <a:extLst>
                <a:ext uri="{FF2B5EF4-FFF2-40B4-BE49-F238E27FC236}">
                  <a16:creationId xmlns:a16="http://schemas.microsoft.com/office/drawing/2014/main" id="{4EECC168-D427-4AF7-957B-9D51F403379C}"/>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5" name="직사각형 104">
            <a:extLst>
              <a:ext uri="{FF2B5EF4-FFF2-40B4-BE49-F238E27FC236}">
                <a16:creationId xmlns:a16="http://schemas.microsoft.com/office/drawing/2014/main" id="{C7238E5B-6C61-47F8-AC10-A1B5A953BDFE}"/>
              </a:ext>
            </a:extLst>
          </p:cNvPr>
          <p:cNvSpPr/>
          <p:nvPr/>
        </p:nvSpPr>
        <p:spPr>
          <a:xfrm>
            <a:off x="2917989" y="4948829"/>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6" name="그룹 105">
            <a:extLst>
              <a:ext uri="{FF2B5EF4-FFF2-40B4-BE49-F238E27FC236}">
                <a16:creationId xmlns:a16="http://schemas.microsoft.com/office/drawing/2014/main" id="{651B7BCD-8A21-4088-A246-F15B09CF7000}"/>
              </a:ext>
            </a:extLst>
          </p:cNvPr>
          <p:cNvGrpSpPr/>
          <p:nvPr/>
        </p:nvGrpSpPr>
        <p:grpSpPr>
          <a:xfrm>
            <a:off x="2487219" y="4064373"/>
            <a:ext cx="1607485" cy="594570"/>
            <a:chOff x="2733486" y="3898214"/>
            <a:chExt cx="6758608" cy="1121675"/>
          </a:xfrm>
        </p:grpSpPr>
        <p:sp>
          <p:nvSpPr>
            <p:cNvPr id="107" name="구름 106">
              <a:extLst>
                <a:ext uri="{FF2B5EF4-FFF2-40B4-BE49-F238E27FC236}">
                  <a16:creationId xmlns:a16="http://schemas.microsoft.com/office/drawing/2014/main" id="{54D8E6D0-E292-423C-B12C-71C718F1D2F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9" name="TextBox 108">
              <a:extLst>
                <a:ext uri="{FF2B5EF4-FFF2-40B4-BE49-F238E27FC236}">
                  <a16:creationId xmlns:a16="http://schemas.microsoft.com/office/drawing/2014/main" id="{1FF133A2-6FBD-4B88-A4F3-64D492224042}"/>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10" name="직사각형 109">
            <a:extLst>
              <a:ext uri="{FF2B5EF4-FFF2-40B4-BE49-F238E27FC236}">
                <a16:creationId xmlns:a16="http://schemas.microsoft.com/office/drawing/2014/main" id="{BD0761D9-2EDD-4F0F-A56F-A7B0FC9430FC}"/>
              </a:ext>
            </a:extLst>
          </p:cNvPr>
          <p:cNvSpPr/>
          <p:nvPr/>
        </p:nvSpPr>
        <p:spPr>
          <a:xfrm>
            <a:off x="2440619" y="3383996"/>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1" name="TextBox 110">
            <a:extLst>
              <a:ext uri="{FF2B5EF4-FFF2-40B4-BE49-F238E27FC236}">
                <a16:creationId xmlns:a16="http://schemas.microsoft.com/office/drawing/2014/main" id="{EF834C1C-E471-4E70-98F5-9CF39F1860AC}"/>
              </a:ext>
            </a:extLst>
          </p:cNvPr>
          <p:cNvSpPr txBox="1"/>
          <p:nvPr/>
        </p:nvSpPr>
        <p:spPr>
          <a:xfrm>
            <a:off x="1811226" y="1405754"/>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112" name="TextBox 111">
            <a:extLst>
              <a:ext uri="{FF2B5EF4-FFF2-40B4-BE49-F238E27FC236}">
                <a16:creationId xmlns:a16="http://schemas.microsoft.com/office/drawing/2014/main" id="{C50D5D24-43B3-407E-BAB3-EF0BCF691B15}"/>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133" name="TextBox 132">
            <a:extLst>
              <a:ext uri="{FF2B5EF4-FFF2-40B4-BE49-F238E27FC236}">
                <a16:creationId xmlns:a16="http://schemas.microsoft.com/office/drawing/2014/main" id="{B5244755-F1EE-44A7-8633-B142BB1EA42D}"/>
              </a:ext>
            </a:extLst>
          </p:cNvPr>
          <p:cNvSpPr txBox="1"/>
          <p:nvPr/>
        </p:nvSpPr>
        <p:spPr>
          <a:xfrm>
            <a:off x="4176057" y="1405754"/>
            <a:ext cx="4953000" cy="4093428"/>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1 – more than one VR</a:t>
            </a:r>
            <a:r>
              <a:rPr lang="ko-KR" altLang="en-US" dirty="0"/>
              <a:t> </a:t>
            </a:r>
            <a:r>
              <a:rPr lang="en-US" altLang="ko-KR" dirty="0"/>
              <a:t>system are connected to the remote content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local server like case 1 and the local content server is rendering or decoding VR content and send it back to the HMD.</a:t>
            </a:r>
          </a:p>
          <a:p>
            <a:pPr marL="342900" indent="-342900">
              <a:buFont typeface="Wingdings" panose="05000000000000000000" pitchFamily="2" charset="2"/>
              <a:buChar char="§"/>
            </a:pPr>
            <a:r>
              <a:rPr lang="en-US" altLang="ko-KR" dirty="0"/>
              <a:t>The remote content server in this case is computing the content sent by the local content servers and redistributing the calculated data back to the local content servers rather than rendering the content in local content server.</a:t>
            </a:r>
            <a:endParaRPr lang="ko-KR" altLang="en-US" dirty="0"/>
          </a:p>
        </p:txBody>
      </p:sp>
      <p:sp>
        <p:nvSpPr>
          <p:cNvPr id="27" name="スライド番号プレースホルダー 1">
            <a:extLst>
              <a:ext uri="{FF2B5EF4-FFF2-40B4-BE49-F238E27FC236}">
                <a16:creationId xmlns:a16="http://schemas.microsoft.com/office/drawing/2014/main" id="{7625D73A-7AC6-41E5-90CB-0241B0FE1345}"/>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8</a:t>
            </a:fld>
            <a:endParaRPr lang="en-US" altLang="pl-PL" sz="1400">
              <a:solidFill>
                <a:srgbClr val="000000"/>
              </a:solidFill>
              <a:latin typeface="Times" charset="0"/>
            </a:endParaRPr>
          </a:p>
        </p:txBody>
      </p:sp>
      <p:sp>
        <p:nvSpPr>
          <p:cNvPr id="28" name="フッター プレースホルダー 1">
            <a:extLst>
              <a:ext uri="{FF2B5EF4-FFF2-40B4-BE49-F238E27FC236}">
                <a16:creationId xmlns:a16="http://schemas.microsoft.com/office/drawing/2014/main" id="{C10F91F4-F744-49B2-96CD-DEE9B2FF5A5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3" name="슬라이드 번호 개체 틀 2">
            <a:extLst>
              <a:ext uri="{FF2B5EF4-FFF2-40B4-BE49-F238E27FC236}">
                <a16:creationId xmlns:a16="http://schemas.microsoft.com/office/drawing/2014/main" id="{C06701A8-C135-4215-A251-F5004CA9B3A1}"/>
              </a:ext>
            </a:extLst>
          </p:cNvPr>
          <p:cNvSpPr>
            <a:spLocks noGrp="1"/>
          </p:cNvSpPr>
          <p:nvPr>
            <p:ph type="sldNum" sz="quarter" idx="12"/>
          </p:nvPr>
        </p:nvSpPr>
        <p:spPr/>
        <p:txBody>
          <a:bodyPr/>
          <a:lstStyle/>
          <a:p>
            <a:fld id="{9C62AE19-B8DE-4C2F-B576-D74FFC40A230}" type="slidenum">
              <a:rPr lang="ko-KR" altLang="en-US" smtClean="0"/>
              <a:t>8</a:t>
            </a:fld>
            <a:endParaRPr lang="ko-KR" altLang="en-US"/>
          </a:p>
        </p:txBody>
      </p:sp>
    </p:spTree>
    <p:extLst>
      <p:ext uri="{BB962C8B-B14F-4D97-AF65-F5344CB8AC3E}">
        <p14:creationId xmlns:p14="http://schemas.microsoft.com/office/powerpoint/2010/main" val="190260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직선 화살표 연결선 45">
            <a:extLst>
              <a:ext uri="{FF2B5EF4-FFF2-40B4-BE49-F238E27FC236}">
                <a16:creationId xmlns:a16="http://schemas.microsoft.com/office/drawing/2014/main" id="{EAFCE0F0-DB0E-4E9F-B574-EB080DBD70E7}"/>
              </a:ext>
            </a:extLst>
          </p:cNvPr>
          <p:cNvCxnSpPr>
            <a:cxnSpLocks/>
            <a:endCxn id="61" idx="0"/>
          </p:cNvCxnSpPr>
          <p:nvPr/>
        </p:nvCxnSpPr>
        <p:spPr>
          <a:xfrm>
            <a:off x="3226371" y="2321132"/>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화살표 연결선 48">
            <a:extLst>
              <a:ext uri="{FF2B5EF4-FFF2-40B4-BE49-F238E27FC236}">
                <a16:creationId xmlns:a16="http://schemas.microsoft.com/office/drawing/2014/main" id="{08484856-6A4F-49A1-9D89-2FB690D986E4}"/>
              </a:ext>
            </a:extLst>
          </p:cNvPr>
          <p:cNvCxnSpPr>
            <a:cxnSpLocks/>
            <a:endCxn id="50" idx="0"/>
          </p:cNvCxnSpPr>
          <p:nvPr/>
        </p:nvCxnSpPr>
        <p:spPr>
          <a:xfrm>
            <a:off x="1182223" y="2321132"/>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직사각형 49">
            <a:extLst>
              <a:ext uri="{FF2B5EF4-FFF2-40B4-BE49-F238E27FC236}">
                <a16:creationId xmlns:a16="http://schemas.microsoft.com/office/drawing/2014/main" id="{9C9BB353-B0EB-4BC7-8EAC-823EECD244A1}"/>
              </a:ext>
            </a:extLst>
          </p:cNvPr>
          <p:cNvSpPr/>
          <p:nvPr/>
        </p:nvSpPr>
        <p:spPr>
          <a:xfrm>
            <a:off x="809250" y="350539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51" name="직사각형 50">
            <a:extLst>
              <a:ext uri="{FF2B5EF4-FFF2-40B4-BE49-F238E27FC236}">
                <a16:creationId xmlns:a16="http://schemas.microsoft.com/office/drawing/2014/main" id="{7DB0E005-245B-4378-85AB-75D729E3EADA}"/>
              </a:ext>
            </a:extLst>
          </p:cNvPr>
          <p:cNvSpPr/>
          <p:nvPr/>
        </p:nvSpPr>
        <p:spPr>
          <a:xfrm>
            <a:off x="383217" y="1921645"/>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2" name="그룹 51">
            <a:extLst>
              <a:ext uri="{FF2B5EF4-FFF2-40B4-BE49-F238E27FC236}">
                <a16:creationId xmlns:a16="http://schemas.microsoft.com/office/drawing/2014/main" id="{80E00490-F95B-4E07-87E5-165D5D695F1C}"/>
              </a:ext>
            </a:extLst>
          </p:cNvPr>
          <p:cNvGrpSpPr/>
          <p:nvPr/>
        </p:nvGrpSpPr>
        <p:grpSpPr>
          <a:xfrm>
            <a:off x="383219" y="2555855"/>
            <a:ext cx="3731581" cy="594570"/>
            <a:chOff x="2733486" y="3898214"/>
            <a:chExt cx="6758608" cy="1121675"/>
          </a:xfrm>
        </p:grpSpPr>
        <p:sp>
          <p:nvSpPr>
            <p:cNvPr id="59" name="구름 58">
              <a:extLst>
                <a:ext uri="{FF2B5EF4-FFF2-40B4-BE49-F238E27FC236}">
                  <a16:creationId xmlns:a16="http://schemas.microsoft.com/office/drawing/2014/main" id="{488FE1F0-9268-4F3C-AD35-FA6DD8CEC88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0" name="TextBox 59">
              <a:extLst>
                <a:ext uri="{FF2B5EF4-FFF2-40B4-BE49-F238E27FC236}">
                  <a16:creationId xmlns:a16="http://schemas.microsoft.com/office/drawing/2014/main" id="{59FDB83A-7352-40BF-80FE-822BBEC12DC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1" name="직사각형 60">
            <a:extLst>
              <a:ext uri="{FF2B5EF4-FFF2-40B4-BE49-F238E27FC236}">
                <a16:creationId xmlns:a16="http://schemas.microsoft.com/office/drawing/2014/main" id="{6F9171A5-DAFF-4FC7-8F61-0AD7EF8458D8}"/>
              </a:ext>
            </a:extLst>
          </p:cNvPr>
          <p:cNvSpPr/>
          <p:nvPr/>
        </p:nvSpPr>
        <p:spPr>
          <a:xfrm>
            <a:off x="2866651" y="350091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62" name="TextBox 61">
            <a:extLst>
              <a:ext uri="{FF2B5EF4-FFF2-40B4-BE49-F238E27FC236}">
                <a16:creationId xmlns:a16="http://schemas.microsoft.com/office/drawing/2014/main" id="{30E5B8D1-FE0B-448D-B48D-E9B304320A39}"/>
              </a:ext>
            </a:extLst>
          </p:cNvPr>
          <p:cNvSpPr txBox="1"/>
          <p:nvPr/>
        </p:nvSpPr>
        <p:spPr>
          <a:xfrm>
            <a:off x="1811227" y="1411968"/>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63" name="TextBox 62">
            <a:extLst>
              <a:ext uri="{FF2B5EF4-FFF2-40B4-BE49-F238E27FC236}">
                <a16:creationId xmlns:a16="http://schemas.microsoft.com/office/drawing/2014/main" id="{CBAE6B83-5CBE-4CE6-B1F5-610FA91BCF41}"/>
              </a:ext>
            </a:extLst>
          </p:cNvPr>
          <p:cNvSpPr txBox="1"/>
          <p:nvPr/>
        </p:nvSpPr>
        <p:spPr>
          <a:xfrm>
            <a:off x="847019" y="5582140"/>
            <a:ext cx="2786981" cy="400110"/>
          </a:xfrm>
          <a:prstGeom prst="rect">
            <a:avLst/>
          </a:prstGeom>
          <a:noFill/>
        </p:spPr>
        <p:txBody>
          <a:bodyPr wrap="none" rtlCol="0">
            <a:spAutoFit/>
          </a:bodyPr>
          <a:lstStyle/>
          <a:p>
            <a:r>
              <a:rPr lang="en-US" altLang="ko-KR" dirty="0"/>
              <a:t>* WAN: wired + wireless</a:t>
            </a:r>
            <a:endParaRPr lang="ko-KR" altLang="en-US" dirty="0"/>
          </a:p>
        </p:txBody>
      </p:sp>
      <p:sp>
        <p:nvSpPr>
          <p:cNvPr id="64" name="TextBox 63">
            <a:extLst>
              <a:ext uri="{FF2B5EF4-FFF2-40B4-BE49-F238E27FC236}">
                <a16:creationId xmlns:a16="http://schemas.microsoft.com/office/drawing/2014/main" id="{BF8C74A6-8064-4DAE-B456-55DBC27EC230}"/>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2 - more than one HMD are connected to the remote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remote server like case 2 and the remote server is rendering or decoding VR content and send it back to the HMD.</a:t>
            </a:r>
          </a:p>
        </p:txBody>
      </p:sp>
      <p:sp>
        <p:nvSpPr>
          <p:cNvPr id="17" name="スライド番号プレースホルダー 1">
            <a:extLst>
              <a:ext uri="{FF2B5EF4-FFF2-40B4-BE49-F238E27FC236}">
                <a16:creationId xmlns:a16="http://schemas.microsoft.com/office/drawing/2014/main" id="{727ADCD3-D6F6-4B7A-9A2A-71601D8232F8}"/>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9</a:t>
            </a:fld>
            <a:endParaRPr lang="en-US" altLang="pl-PL" sz="1400">
              <a:solidFill>
                <a:srgbClr val="000000"/>
              </a:solidFill>
              <a:latin typeface="Times" charset="0"/>
            </a:endParaRPr>
          </a:p>
        </p:txBody>
      </p:sp>
      <p:sp>
        <p:nvSpPr>
          <p:cNvPr id="18" name="フッター プレースホルダー 1">
            <a:extLst>
              <a:ext uri="{FF2B5EF4-FFF2-40B4-BE49-F238E27FC236}">
                <a16:creationId xmlns:a16="http://schemas.microsoft.com/office/drawing/2014/main" id="{38A6203F-8280-4D21-83A7-EE18A658178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21-18-0039-02-0000</a:t>
            </a:r>
          </a:p>
        </p:txBody>
      </p:sp>
      <p:sp>
        <p:nvSpPr>
          <p:cNvPr id="3" name="슬라이드 번호 개체 틀 2">
            <a:extLst>
              <a:ext uri="{FF2B5EF4-FFF2-40B4-BE49-F238E27FC236}">
                <a16:creationId xmlns:a16="http://schemas.microsoft.com/office/drawing/2014/main" id="{518CEC67-7205-49A9-9979-FF0007D0103D}"/>
              </a:ext>
            </a:extLst>
          </p:cNvPr>
          <p:cNvSpPr>
            <a:spLocks noGrp="1"/>
          </p:cNvSpPr>
          <p:nvPr>
            <p:ph type="sldNum" sz="quarter" idx="12"/>
          </p:nvPr>
        </p:nvSpPr>
        <p:spPr/>
        <p:txBody>
          <a:bodyPr/>
          <a:lstStyle/>
          <a:p>
            <a:fld id="{9C62AE19-B8DE-4C2F-B576-D74FFC40A230}" type="slidenum">
              <a:rPr lang="ko-KR" altLang="en-US" smtClean="0"/>
              <a:t>9</a:t>
            </a:fld>
            <a:endParaRPr lang="ko-KR" altLang="en-US"/>
          </a:p>
        </p:txBody>
      </p:sp>
    </p:spTree>
    <p:extLst>
      <p:ext uri="{BB962C8B-B14F-4D97-AF65-F5344CB8AC3E}">
        <p14:creationId xmlns:p14="http://schemas.microsoft.com/office/powerpoint/2010/main" val="62046578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2337</TotalTime>
  <Pages>15</Pages>
  <Words>1164</Words>
  <Application>Microsoft Office PowerPoint</Application>
  <PresentationFormat>Letter 용지(8.5x11in)</PresentationFormat>
  <Paragraphs>168</Paragraphs>
  <Slides>10</Slides>
  <Notes>9</Notes>
  <HiddenSlides>0</HiddenSlides>
  <MMClips>0</MMClips>
  <ScaleCrop>false</ScaleCrop>
  <HeadingPairs>
    <vt:vector size="6" baseType="variant">
      <vt:variant>
        <vt:lpstr>사용한 글꼴</vt:lpstr>
      </vt:variant>
      <vt:variant>
        <vt:i4>7</vt:i4>
      </vt:variant>
      <vt:variant>
        <vt:lpstr>테마</vt:lpstr>
      </vt:variant>
      <vt:variant>
        <vt:i4>2</vt:i4>
      </vt:variant>
      <vt:variant>
        <vt:lpstr>슬라이드 제목</vt:lpstr>
      </vt:variant>
      <vt:variant>
        <vt:i4>10</vt:i4>
      </vt:variant>
    </vt:vector>
  </HeadingPairs>
  <TitlesOfParts>
    <vt:vector size="19" baseType="lpstr">
      <vt:lpstr>MS PGothic</vt:lpstr>
      <vt:lpstr>Rotis Sans Serif for Nokia</vt:lpstr>
      <vt:lpstr>맑은 고딕</vt:lpstr>
      <vt:lpstr>Arial</vt:lpstr>
      <vt:lpstr>Times</vt:lpstr>
      <vt:lpstr>Times New Roman</vt:lpstr>
      <vt:lpstr>Wingdings</vt:lpstr>
      <vt:lpstr>blank presentation</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Jeong Sangkwon</cp:lastModifiedBy>
  <cp:revision>227</cp:revision>
  <cp:lastPrinted>1999-04-27T06:51:51Z</cp:lastPrinted>
  <dcterms:created xsi:type="dcterms:W3CDTF">2004-05-12T03:24:18Z</dcterms:created>
  <dcterms:modified xsi:type="dcterms:W3CDTF">2018-07-11T23:42:06Z</dcterms:modified>
</cp:coreProperties>
</file>