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48" r:id="rId1"/>
  </p:sldMasterIdLst>
  <p:notesMasterIdLst>
    <p:notesMasterId r:id="rId23"/>
  </p:notesMasterIdLst>
  <p:handoutMasterIdLst>
    <p:handoutMasterId r:id="rId24"/>
  </p:handoutMasterIdLst>
  <p:sldIdLst>
    <p:sldId id="413" r:id="rId2"/>
    <p:sldId id="500" r:id="rId3"/>
    <p:sldId id="484" r:id="rId4"/>
    <p:sldId id="432" r:id="rId5"/>
    <p:sldId id="400" r:id="rId6"/>
    <p:sldId id="401" r:id="rId7"/>
    <p:sldId id="501" r:id="rId8"/>
    <p:sldId id="403" r:id="rId9"/>
    <p:sldId id="404" r:id="rId10"/>
    <p:sldId id="405" r:id="rId11"/>
    <p:sldId id="406" r:id="rId12"/>
    <p:sldId id="408" r:id="rId13"/>
    <p:sldId id="482" r:id="rId14"/>
    <p:sldId id="409" r:id="rId15"/>
    <p:sldId id="410" r:id="rId16"/>
    <p:sldId id="411" r:id="rId17"/>
    <p:sldId id="502" r:id="rId18"/>
    <p:sldId id="503" r:id="rId19"/>
    <p:sldId id="491" r:id="rId20"/>
    <p:sldId id="504" r:id="rId21"/>
    <p:sldId id="496"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FF0000"/>
    <a:srgbClr val="C0C0C0"/>
    <a:srgbClr val="00CC99"/>
    <a:srgbClr val="66CCFF"/>
    <a:srgbClr val="66FF66"/>
    <a:srgbClr val="FFBBBB"/>
    <a:srgbClr val="FF8D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9556" autoAdjust="0"/>
  </p:normalViewPr>
  <p:slideViewPr>
    <p:cSldViewPr>
      <p:cViewPr varScale="1">
        <p:scale>
          <a:sx n="65" d="100"/>
          <a:sy n="65" d="100"/>
        </p:scale>
        <p:origin x="1347" y="54"/>
      </p:cViewPr>
      <p:guideLst>
        <p:guide orient="horz" pos="2160"/>
        <p:guide pos="2880"/>
      </p:guideLst>
    </p:cSldViewPr>
  </p:slideViewPr>
  <p:outlineViewPr>
    <p:cViewPr>
      <p:scale>
        <a:sx n="33" d="100"/>
        <a:sy n="33" d="100"/>
      </p:scale>
      <p:origin x="252" y="0"/>
    </p:cViewPr>
    <p:sldLst>
      <p:sld r:id="rId1" collapse="1"/>
    </p:sldLst>
  </p:outlineViewPr>
  <p:notesTextViewPr>
    <p:cViewPr>
      <p:scale>
        <a:sx n="100" d="100"/>
        <a:sy n="100" d="100"/>
      </p:scale>
      <p:origin x="0" y="0"/>
    </p:cViewPr>
  </p:notesTextViewPr>
  <p:sorterViewPr>
    <p:cViewPr varScale="1">
      <p:scale>
        <a:sx n="1" d="1"/>
        <a:sy n="1" d="1"/>
      </p:scale>
      <p:origin x="0" y="-4215"/>
    </p:cViewPr>
  </p:sorterViewPr>
  <p:notesViewPr>
    <p:cSldViewPr>
      <p:cViewPr varScale="1">
        <p:scale>
          <a:sx n="48" d="100"/>
          <a:sy n="48" d="100"/>
        </p:scale>
        <p:origin x="2742" y="4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XXXX, His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dirty="0"/>
              <a:t>Page </a:t>
            </a:r>
            <a:fld id="{5442440B-091D-401F-885A-37C149E1FFD1}"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697003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2" name="Slide Image Placeholder 11"/>
          <p:cNvSpPr>
            <a:spLocks noGrp="1" noRot="1" noChangeAspect="1"/>
          </p:cNvSpPr>
          <p:nvPr>
            <p:ph type="sldImg" idx="2"/>
          </p:nvPr>
        </p:nvSpPr>
        <p:spPr>
          <a:xfrm>
            <a:off x="1104900" y="830262"/>
            <a:ext cx="4641850" cy="3481388"/>
          </a:xfrm>
          <a:prstGeom prst="rect">
            <a:avLst/>
          </a:prstGeom>
          <a:noFill/>
          <a:ln w="12700">
            <a:solidFill>
              <a:prstClr val="black"/>
            </a:solidFill>
          </a:ln>
        </p:spPr>
        <p:txBody>
          <a:bodyPr vert="horz" lIns="91440" tIns="45720" rIns="91440" bIns="45720" rtlCol="0" anchor="ctr"/>
          <a:lstStyle/>
          <a:p>
            <a:endParaRPr lang="en-US" dirty="0"/>
          </a:p>
        </p:txBody>
      </p:sp>
    </p:spTree>
    <p:extLst>
      <p:ext uri="{BB962C8B-B14F-4D97-AF65-F5344CB8AC3E}">
        <p14:creationId xmlns:p14="http://schemas.microsoft.com/office/powerpoint/2010/main" val="117277856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04900" y="677863"/>
            <a:ext cx="4625975" cy="3468687"/>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dirty="0" smtClean="0"/>
          </a:p>
        </p:txBody>
      </p:sp>
      <p:sp>
        <p:nvSpPr>
          <p:cNvPr id="38916" name="Header Placeholder 3"/>
          <p:cNvSpPr>
            <a:spLocks noGrp="1"/>
          </p:cNvSpPr>
          <p:nvPr>
            <p:ph type="hdr" sz="quarter"/>
          </p:nvPr>
        </p:nvSpPr>
        <p:spPr>
          <a:noFill/>
        </p:spPr>
        <p:txBody>
          <a:bodyPr/>
          <a:lstStyle/>
          <a:p>
            <a:r>
              <a:rPr lang="en-US" dirty="0" smtClean="0"/>
              <a:t>doc.: IEEE 802.21-02/xxxr0</a:t>
            </a:r>
          </a:p>
        </p:txBody>
      </p:sp>
      <p:sp>
        <p:nvSpPr>
          <p:cNvPr id="38917" name="Date Placeholder 4"/>
          <p:cNvSpPr>
            <a:spLocks noGrp="1"/>
          </p:cNvSpPr>
          <p:nvPr>
            <p:ph type="dt" sz="quarter" idx="1"/>
          </p:nvPr>
        </p:nvSpPr>
        <p:spPr>
          <a:xfrm>
            <a:off x="3927475" y="0"/>
            <a:ext cx="3005138" cy="463550"/>
          </a:xfrm>
          <a:prstGeom prst="rect">
            <a:avLst/>
          </a:prstGeom>
          <a:noFill/>
        </p:spPr>
        <p:txBody>
          <a:bodyPr/>
          <a:lstStyle/>
          <a:p>
            <a:r>
              <a:rPr lang="en-US" dirty="0" smtClean="0"/>
              <a:t>Month 20xx</a:t>
            </a:r>
          </a:p>
        </p:txBody>
      </p:sp>
      <p:sp>
        <p:nvSpPr>
          <p:cNvPr id="38918" name="Footer Placeholder 5"/>
          <p:cNvSpPr>
            <a:spLocks noGrp="1"/>
          </p:cNvSpPr>
          <p:nvPr>
            <p:ph type="ftr" sz="quarter" idx="4"/>
          </p:nvPr>
        </p:nvSpPr>
        <p:spPr>
          <a:noFill/>
        </p:spPr>
        <p:txBody>
          <a:bodyPr/>
          <a:lstStyle/>
          <a:p>
            <a:pPr lvl="4"/>
            <a:r>
              <a:rPr lang="en-US" dirty="0" smtClean="0"/>
              <a:t>XXXX, His Company</a:t>
            </a:r>
          </a:p>
        </p:txBody>
      </p:sp>
      <p:sp>
        <p:nvSpPr>
          <p:cNvPr id="38919" name="Slide Number Placeholder 6"/>
          <p:cNvSpPr>
            <a:spLocks noGrp="1"/>
          </p:cNvSpPr>
          <p:nvPr>
            <p:ph type="sldNum" sz="quarter" idx="5"/>
          </p:nvPr>
        </p:nvSpPr>
        <p:spPr>
          <a:xfrm>
            <a:off x="3927475" y="8815388"/>
            <a:ext cx="3005138" cy="463550"/>
          </a:xfrm>
          <a:prstGeom prst="rect">
            <a:avLst/>
          </a:prstGeom>
          <a:noFill/>
        </p:spPr>
        <p:txBody>
          <a:bodyPr/>
          <a:lstStyle/>
          <a:p>
            <a:r>
              <a:rPr lang="en-US" dirty="0" smtClean="0"/>
              <a:t>Page </a:t>
            </a:r>
            <a:fld id="{9ADD8F5F-B7E5-4B0C-9D30-C37ACEF62728}" type="slidenum">
              <a:rPr lang="en-US" smtClean="0"/>
              <a:pPr/>
              <a:t>1</a:t>
            </a:fld>
            <a:endParaRPr lang="en-US" dirty="0" smtClean="0"/>
          </a:p>
        </p:txBody>
      </p:sp>
    </p:spTree>
    <p:extLst>
      <p:ext uri="{BB962C8B-B14F-4D97-AF65-F5344CB8AC3E}">
        <p14:creationId xmlns:p14="http://schemas.microsoft.com/office/powerpoint/2010/main" val="3504485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dirty="0" smtClean="0"/>
              <a:t>doc.: IEEE 802.21-02/xxxr0</a:t>
            </a:r>
          </a:p>
        </p:txBody>
      </p:sp>
      <p:sp>
        <p:nvSpPr>
          <p:cNvPr id="44035"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4036" name="Rectangle 6"/>
          <p:cNvSpPr>
            <a:spLocks noGrp="1" noChangeArrowheads="1"/>
          </p:cNvSpPr>
          <p:nvPr>
            <p:ph type="ftr" sz="quarter" idx="4"/>
          </p:nvPr>
        </p:nvSpPr>
        <p:spPr>
          <a:noFill/>
        </p:spPr>
        <p:txBody>
          <a:bodyPr/>
          <a:lstStyle/>
          <a:p>
            <a:pPr lvl="4"/>
            <a:r>
              <a:rPr lang="en-US" dirty="0" smtClean="0"/>
              <a:t>XXXX, His Company</a:t>
            </a:r>
          </a:p>
        </p:txBody>
      </p:sp>
      <p:sp>
        <p:nvSpPr>
          <p:cNvPr id="44037"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2873825-BC60-48EB-9FFF-65A50B4E4F2E}" type="slidenum">
              <a:rPr lang="en-US" smtClean="0"/>
              <a:pPr/>
              <a:t>10</a:t>
            </a:fld>
            <a:endParaRPr lang="en-US" dirty="0"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dirty="0"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extLst>
      <p:ext uri="{BB962C8B-B14F-4D97-AF65-F5344CB8AC3E}">
        <p14:creationId xmlns:p14="http://schemas.microsoft.com/office/powerpoint/2010/main" val="20604099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dirty="0" smtClean="0"/>
              <a:t>doc.: IEEE 802.21-02/xxxr0</a:t>
            </a:r>
          </a:p>
        </p:txBody>
      </p:sp>
      <p:sp>
        <p:nvSpPr>
          <p:cNvPr id="45059"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5060" name="Rectangle 6"/>
          <p:cNvSpPr>
            <a:spLocks noGrp="1" noChangeArrowheads="1"/>
          </p:cNvSpPr>
          <p:nvPr>
            <p:ph type="ftr" sz="quarter" idx="4"/>
          </p:nvPr>
        </p:nvSpPr>
        <p:spPr>
          <a:noFill/>
        </p:spPr>
        <p:txBody>
          <a:bodyPr/>
          <a:lstStyle/>
          <a:p>
            <a:pPr lvl="4"/>
            <a:r>
              <a:rPr lang="en-US" dirty="0" smtClean="0"/>
              <a:t>XXXX, His Company</a:t>
            </a:r>
          </a:p>
        </p:txBody>
      </p:sp>
      <p:sp>
        <p:nvSpPr>
          <p:cNvPr id="45061"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DF36E325-9DCB-4E9C-B2E9-33A2A74CDECF}" type="slidenum">
              <a:rPr lang="en-US" smtClean="0"/>
              <a:pPr/>
              <a:t>11</a:t>
            </a:fld>
            <a:endParaRPr lang="en-US" dirty="0"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extLst>
      <p:ext uri="{BB962C8B-B14F-4D97-AF65-F5344CB8AC3E}">
        <p14:creationId xmlns:p14="http://schemas.microsoft.com/office/powerpoint/2010/main" val="1160947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12</a:t>
            </a:fld>
            <a:endParaRPr lang="en-US" dirty="0"/>
          </a:p>
        </p:txBody>
      </p:sp>
    </p:spTree>
    <p:extLst>
      <p:ext uri="{BB962C8B-B14F-4D97-AF65-F5344CB8AC3E}">
        <p14:creationId xmlns:p14="http://schemas.microsoft.com/office/powerpoint/2010/main" val="18857060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13</a:t>
            </a:fld>
            <a:endParaRPr lang="en-US" altLang="en-US" dirty="0"/>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dirty="0">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dirty="0">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dirty="0">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dirty="0">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13</a:t>
            </a:fld>
            <a:endParaRPr lang="en-US" altLang="en-US" dirty="0">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dirty="0"/>
          </a:p>
        </p:txBody>
      </p:sp>
    </p:spTree>
    <p:extLst>
      <p:ext uri="{BB962C8B-B14F-4D97-AF65-F5344CB8AC3E}">
        <p14:creationId xmlns:p14="http://schemas.microsoft.com/office/powerpoint/2010/main" val="9419602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dirty="0" smtClean="0"/>
              <a:t>doc.: IEEE 802.21-02/xxxr0</a:t>
            </a:r>
          </a:p>
        </p:txBody>
      </p:sp>
      <p:sp>
        <p:nvSpPr>
          <p:cNvPr id="46083"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6084" name="Rectangle 6"/>
          <p:cNvSpPr>
            <a:spLocks noGrp="1" noChangeArrowheads="1"/>
          </p:cNvSpPr>
          <p:nvPr>
            <p:ph type="ftr" sz="quarter" idx="4"/>
          </p:nvPr>
        </p:nvSpPr>
        <p:spPr>
          <a:noFill/>
        </p:spPr>
        <p:txBody>
          <a:bodyPr/>
          <a:lstStyle/>
          <a:p>
            <a:pPr lvl="4"/>
            <a:r>
              <a:rPr lang="en-US" dirty="0" smtClean="0"/>
              <a:t>XXXX, His Company</a:t>
            </a:r>
          </a:p>
        </p:txBody>
      </p:sp>
      <p:sp>
        <p:nvSpPr>
          <p:cNvPr id="46085"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9802E4C-7981-4917-956C-79C57D027130}" type="slidenum">
              <a:rPr lang="en-US" smtClean="0"/>
              <a:pPr/>
              <a:t>14</a:t>
            </a:fld>
            <a:endParaRPr lang="en-US" dirty="0"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extLst>
      <p:ext uri="{BB962C8B-B14F-4D97-AF65-F5344CB8AC3E}">
        <p14:creationId xmlns:p14="http://schemas.microsoft.com/office/powerpoint/2010/main" val="11681340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15</a:t>
            </a:fld>
            <a:endParaRPr lang="en-US" dirty="0"/>
          </a:p>
        </p:txBody>
      </p:sp>
    </p:spTree>
    <p:extLst>
      <p:ext uri="{BB962C8B-B14F-4D97-AF65-F5344CB8AC3E}">
        <p14:creationId xmlns:p14="http://schemas.microsoft.com/office/powerpoint/2010/main" val="22555488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dirty="0" smtClean="0"/>
              <a:t>doc.: IEEE 802.21-02/xxxr0</a:t>
            </a:r>
          </a:p>
        </p:txBody>
      </p:sp>
      <p:sp>
        <p:nvSpPr>
          <p:cNvPr id="4710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7108" name="Rectangle 6"/>
          <p:cNvSpPr>
            <a:spLocks noGrp="1" noChangeArrowheads="1"/>
          </p:cNvSpPr>
          <p:nvPr>
            <p:ph type="ftr" sz="quarter" idx="4"/>
          </p:nvPr>
        </p:nvSpPr>
        <p:spPr>
          <a:noFill/>
        </p:spPr>
        <p:txBody>
          <a:bodyPr/>
          <a:lstStyle/>
          <a:p>
            <a:pPr lvl="4"/>
            <a:r>
              <a:rPr lang="en-US" dirty="0" smtClean="0"/>
              <a:t>XXXX, His Company</a:t>
            </a:r>
          </a:p>
        </p:txBody>
      </p:sp>
      <p:sp>
        <p:nvSpPr>
          <p:cNvPr id="4710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BD247846-25D8-40D6-95C5-A08682899269}" type="slidenum">
              <a:rPr lang="en-US" smtClean="0"/>
              <a:pPr/>
              <a:t>16</a:t>
            </a:fld>
            <a:endParaRPr lang="en-US" dirty="0"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dirty="0"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extLst>
      <p:ext uri="{BB962C8B-B14F-4D97-AF65-F5344CB8AC3E}">
        <p14:creationId xmlns:p14="http://schemas.microsoft.com/office/powerpoint/2010/main" val="27708021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17</a:t>
            </a:fld>
            <a:endParaRPr lang="en-US" dirty="0"/>
          </a:p>
        </p:txBody>
      </p:sp>
    </p:spTree>
    <p:extLst>
      <p:ext uri="{BB962C8B-B14F-4D97-AF65-F5344CB8AC3E}">
        <p14:creationId xmlns:p14="http://schemas.microsoft.com/office/powerpoint/2010/main" val="40608733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18</a:t>
            </a:fld>
            <a:endParaRPr lang="en-US" dirty="0"/>
          </a:p>
        </p:txBody>
      </p:sp>
    </p:spTree>
    <p:extLst>
      <p:ext uri="{BB962C8B-B14F-4D97-AF65-F5344CB8AC3E}">
        <p14:creationId xmlns:p14="http://schemas.microsoft.com/office/powerpoint/2010/main" val="41922393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Times New Roman" pitchFamily="18" charset="0"/>
                <a:ea typeface="+mn-ea"/>
                <a:cs typeface="+mn-cs"/>
              </a:rPr>
              <a:t>doc.: IEEE 802.21-02/xxxr0</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5" name="Date Placeholder 4"/>
          <p:cNvSpPr>
            <a:spLocks noGrp="1"/>
          </p:cNvSpPr>
          <p:nvPr>
            <p:ph type="dt" idx="11"/>
          </p:nvPr>
        </p:nvSpPr>
        <p:spPr>
          <a:xfrm>
            <a:off x="654050" y="95250"/>
            <a:ext cx="1060450" cy="215900"/>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Month 20xx</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6" name="Footer Placeholder 5"/>
          <p:cNvSpPr>
            <a:spLocks noGrp="1"/>
          </p:cNvSpPr>
          <p:nvPr>
            <p:ph type="ftr" sz="quarter" idx="12"/>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XXXX, His Company</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Page </a:t>
            </a:r>
            <a:fld id="{E2D12AD0-39D7-481D-A90E-51416BE1228E}"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68022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2</a:t>
            </a:fld>
            <a:endParaRPr lang="en-US" dirty="0"/>
          </a:p>
        </p:txBody>
      </p:sp>
    </p:spTree>
    <p:extLst>
      <p:ext uri="{BB962C8B-B14F-4D97-AF65-F5344CB8AC3E}">
        <p14:creationId xmlns:p14="http://schemas.microsoft.com/office/powerpoint/2010/main" val="16232364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solidFill>
                  <a:srgbClr val="000000"/>
                </a:solidFill>
              </a:rPr>
              <a:t>doc.: IEEE 802.21-02/xxxr0</a:t>
            </a:r>
            <a:endParaRPr lang="en-US" dirty="0">
              <a:solidFill>
                <a:srgbClr val="000000"/>
              </a:solidFill>
            </a:endParaRPr>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solidFill>
                  <a:srgbClr val="000000"/>
                </a:solidFill>
              </a:rPr>
              <a:t>Month 20xx</a:t>
            </a:r>
            <a:endParaRPr lang="en-US" dirty="0">
              <a:solidFill>
                <a:srgbClr val="000000"/>
              </a:solidFill>
            </a:endParaRPr>
          </a:p>
        </p:txBody>
      </p:sp>
      <p:sp>
        <p:nvSpPr>
          <p:cNvPr id="6" name="Footer Placeholder 5"/>
          <p:cNvSpPr>
            <a:spLocks noGrp="1"/>
          </p:cNvSpPr>
          <p:nvPr>
            <p:ph type="ftr" sz="quarter" idx="12"/>
          </p:nvPr>
        </p:nvSpPr>
        <p:spPr/>
        <p:txBody>
          <a:bodyPr/>
          <a:lstStyle/>
          <a:p>
            <a:pPr lvl="4">
              <a:defRPr/>
            </a:pPr>
            <a:r>
              <a:rPr lang="en-US" dirty="0" smtClean="0">
                <a:solidFill>
                  <a:srgbClr val="000000"/>
                </a:solidFill>
              </a:rPr>
              <a:t>XXXX, His Company</a:t>
            </a:r>
            <a:endParaRPr lang="en-US" dirty="0">
              <a:solidFill>
                <a:srgbClr val="000000"/>
              </a:solidFill>
            </a:endParaRPr>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solidFill>
                  <a:srgbClr val="000000"/>
                </a:solidFill>
              </a:rPr>
              <a:t>Page </a:t>
            </a:r>
            <a:fld id="{E2D12AD0-39D7-481D-A90E-51416BE1228E}" type="slidenum">
              <a:rPr lang="en-US" smtClean="0">
                <a:solidFill>
                  <a:srgbClr val="000000"/>
                </a:solidFill>
              </a:rPr>
              <a:pPr>
                <a:defRPr/>
              </a:pPr>
              <a:t>20</a:t>
            </a:fld>
            <a:endParaRPr lang="en-US" dirty="0">
              <a:solidFill>
                <a:srgbClr val="000000"/>
              </a:solidFill>
            </a:endParaRPr>
          </a:p>
        </p:txBody>
      </p:sp>
    </p:spTree>
    <p:extLst>
      <p:ext uri="{BB962C8B-B14F-4D97-AF65-F5344CB8AC3E}">
        <p14:creationId xmlns:p14="http://schemas.microsoft.com/office/powerpoint/2010/main" val="15830935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rgbClr val="000000"/>
                </a:solidFill>
                <a:effectLst/>
                <a:uLnTx/>
                <a:uFillTx/>
                <a:latin typeface="Times New Roman" pitchFamily="18" charset="0"/>
                <a:ea typeface="+mn-ea"/>
                <a:cs typeface="+mn-cs"/>
              </a:rPr>
              <a:t>doc.: IEEE 802.21-02/xxxr0</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5" name="Date Placeholder 4"/>
          <p:cNvSpPr>
            <a:spLocks noGrp="1"/>
          </p:cNvSpPr>
          <p:nvPr>
            <p:ph type="dt" idx="11"/>
          </p:nvPr>
        </p:nvSpPr>
        <p:spPr>
          <a:xfrm>
            <a:off x="654050" y="95250"/>
            <a:ext cx="1060450" cy="215900"/>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Month 20xx</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6" name="Footer Placeholder 5"/>
          <p:cNvSpPr>
            <a:spLocks noGrp="1"/>
          </p:cNvSpPr>
          <p:nvPr>
            <p:ph type="ftr" sz="quarter" idx="12"/>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XXXX, His Company</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Page </a:t>
            </a:r>
            <a:fld id="{E2D12AD0-39D7-481D-A90E-51416BE1228E}"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973811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1104900" y="754063"/>
            <a:ext cx="4641850" cy="3481387"/>
          </a:xfrm>
          <a:prstGeom prst="rect">
            <a:avLst/>
          </a:prstGeom>
          <a:ln/>
        </p:spPr>
      </p:sp>
      <p:sp>
        <p:nvSpPr>
          <p:cNvPr id="16387" name="Notes Placeholder 2"/>
          <p:cNvSpPr>
            <a:spLocks noGrp="1"/>
          </p:cNvSpPr>
          <p:nvPr>
            <p:ph type="body" idx="1"/>
          </p:nvPr>
        </p:nvSpPr>
        <p:spPr>
          <a:noFill/>
          <a:ln/>
        </p:spPr>
        <p:txBody>
          <a:bodyPr/>
          <a:lstStyle/>
          <a:p>
            <a:pPr eaLnBrk="1" hangingPunct="1"/>
            <a:endParaRPr lang="en-US" dirty="0" smtClean="0"/>
          </a:p>
        </p:txBody>
      </p:sp>
      <p:sp>
        <p:nvSpPr>
          <p:cNvPr id="16388" name="Slide Number Placeholder 3"/>
          <p:cNvSpPr>
            <a:spLocks noGrp="1"/>
          </p:cNvSpPr>
          <p:nvPr>
            <p:ph type="sldNum" sz="quarter" idx="5"/>
          </p:nvPr>
        </p:nvSpPr>
        <p:spPr>
          <a:xfrm>
            <a:off x="3658444" y="8985250"/>
            <a:ext cx="76944" cy="184666"/>
          </a:xfrm>
          <a:prstGeom prst="rect">
            <a:avLst/>
          </a:prstGeom>
          <a:noFill/>
        </p:spPr>
        <p:txBody>
          <a:bodyPr/>
          <a:lstStyle/>
          <a:p>
            <a:fld id="{A5A66FE3-4EA4-4A7C-93CD-A0B5BA7A87B6}" type="slidenum">
              <a:rPr lang="en-US" smtClean="0"/>
              <a:pPr/>
              <a:t>3</a:t>
            </a:fld>
            <a:endParaRPr lang="en-US" dirty="0" smtClean="0"/>
          </a:p>
        </p:txBody>
      </p:sp>
    </p:spTree>
    <p:extLst>
      <p:ext uri="{BB962C8B-B14F-4D97-AF65-F5344CB8AC3E}">
        <p14:creationId xmlns:p14="http://schemas.microsoft.com/office/powerpoint/2010/main" val="4023296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dirty="0" smtClean="0"/>
          </a:p>
        </p:txBody>
      </p:sp>
      <p:sp>
        <p:nvSpPr>
          <p:cNvPr id="40964" name="Header Placeholder 3"/>
          <p:cNvSpPr>
            <a:spLocks noGrp="1"/>
          </p:cNvSpPr>
          <p:nvPr>
            <p:ph type="hdr" sz="quarter"/>
          </p:nvPr>
        </p:nvSpPr>
        <p:spPr>
          <a:noFill/>
        </p:spPr>
        <p:txBody>
          <a:bodyPr/>
          <a:lstStyle/>
          <a:p>
            <a:r>
              <a:rPr lang="en-US" dirty="0" smtClean="0"/>
              <a:t>doc.: IEEE 802.21-02/xxxr0</a:t>
            </a:r>
          </a:p>
        </p:txBody>
      </p:sp>
      <p:sp>
        <p:nvSpPr>
          <p:cNvPr id="40965" name="Date Placeholder 4"/>
          <p:cNvSpPr>
            <a:spLocks noGrp="1"/>
          </p:cNvSpPr>
          <p:nvPr>
            <p:ph type="dt" sz="quarter" idx="1"/>
          </p:nvPr>
        </p:nvSpPr>
        <p:spPr>
          <a:xfrm>
            <a:off x="654050" y="95250"/>
            <a:ext cx="1060450" cy="215900"/>
          </a:xfrm>
          <a:prstGeom prst="rect">
            <a:avLst/>
          </a:prstGeom>
          <a:noFill/>
        </p:spPr>
        <p:txBody>
          <a:bodyPr/>
          <a:lstStyle/>
          <a:p>
            <a:r>
              <a:rPr lang="en-US" dirty="0" smtClean="0"/>
              <a:t>Month 20xx</a:t>
            </a:r>
          </a:p>
        </p:txBody>
      </p:sp>
      <p:sp>
        <p:nvSpPr>
          <p:cNvPr id="40966" name="Footer Placeholder 5"/>
          <p:cNvSpPr>
            <a:spLocks noGrp="1"/>
          </p:cNvSpPr>
          <p:nvPr>
            <p:ph type="ftr" sz="quarter" idx="4"/>
          </p:nvPr>
        </p:nvSpPr>
        <p:spPr>
          <a:noFill/>
        </p:spPr>
        <p:txBody>
          <a:bodyPr/>
          <a:lstStyle/>
          <a:p>
            <a:pPr lvl="4"/>
            <a:r>
              <a:rPr lang="en-US" dirty="0" smtClean="0"/>
              <a:t>XXXX, His Company</a:t>
            </a:r>
          </a:p>
        </p:txBody>
      </p:sp>
      <p:sp>
        <p:nvSpPr>
          <p:cNvPr id="40967" name="Slide Number Placeholder 6"/>
          <p:cNvSpPr>
            <a:spLocks noGrp="1"/>
          </p:cNvSpPr>
          <p:nvPr>
            <p:ph type="sldNum" sz="quarter" idx="5"/>
          </p:nvPr>
        </p:nvSpPr>
        <p:spPr>
          <a:xfrm>
            <a:off x="3222625" y="8985250"/>
            <a:ext cx="512763" cy="182563"/>
          </a:xfrm>
          <a:prstGeom prst="rect">
            <a:avLst/>
          </a:prstGeom>
          <a:noFill/>
        </p:spPr>
        <p:txBody>
          <a:bodyPr/>
          <a:lstStyle/>
          <a:p>
            <a:r>
              <a:rPr lang="en-US" dirty="0" smtClean="0"/>
              <a:t>Page </a:t>
            </a:r>
            <a:fld id="{FD72ED04-A864-4DC0-A8CE-E9B26A560A8E}" type="slidenum">
              <a:rPr lang="en-US" smtClean="0"/>
              <a:pPr/>
              <a:t>4</a:t>
            </a:fld>
            <a:endParaRPr lang="en-US" dirty="0" smtClean="0"/>
          </a:p>
        </p:txBody>
      </p:sp>
    </p:spTree>
    <p:extLst>
      <p:ext uri="{BB962C8B-B14F-4D97-AF65-F5344CB8AC3E}">
        <p14:creationId xmlns:p14="http://schemas.microsoft.com/office/powerpoint/2010/main" val="1458075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5</a:t>
            </a:fld>
            <a:endParaRPr lang="en-US" dirty="0"/>
          </a:p>
        </p:txBody>
      </p:sp>
    </p:spTree>
    <p:extLst>
      <p:ext uri="{BB962C8B-B14F-4D97-AF65-F5344CB8AC3E}">
        <p14:creationId xmlns:p14="http://schemas.microsoft.com/office/powerpoint/2010/main" val="2757345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6</a:t>
            </a:fld>
            <a:endParaRPr lang="en-US" dirty="0"/>
          </a:p>
        </p:txBody>
      </p:sp>
    </p:spTree>
    <p:extLst>
      <p:ext uri="{BB962C8B-B14F-4D97-AF65-F5344CB8AC3E}">
        <p14:creationId xmlns:p14="http://schemas.microsoft.com/office/powerpoint/2010/main" val="13448130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7</a:t>
            </a:fld>
            <a:endParaRPr lang="en-US" dirty="0"/>
          </a:p>
        </p:txBody>
      </p:sp>
    </p:spTree>
    <p:extLst>
      <p:ext uri="{BB962C8B-B14F-4D97-AF65-F5344CB8AC3E}">
        <p14:creationId xmlns:p14="http://schemas.microsoft.com/office/powerpoint/2010/main" val="40007134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dirty="0" smtClean="0"/>
              <a:t>doc.: IEEE 802.21-02/xxxr0</a:t>
            </a:r>
          </a:p>
        </p:txBody>
      </p:sp>
      <p:sp>
        <p:nvSpPr>
          <p:cNvPr id="4198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1988" name="Rectangle 6"/>
          <p:cNvSpPr>
            <a:spLocks noGrp="1" noChangeArrowheads="1"/>
          </p:cNvSpPr>
          <p:nvPr>
            <p:ph type="ftr" sz="quarter" idx="4"/>
          </p:nvPr>
        </p:nvSpPr>
        <p:spPr>
          <a:noFill/>
        </p:spPr>
        <p:txBody>
          <a:bodyPr/>
          <a:lstStyle/>
          <a:p>
            <a:pPr lvl="4"/>
            <a:r>
              <a:rPr lang="en-US" dirty="0" smtClean="0"/>
              <a:t>XXXX, His Company</a:t>
            </a:r>
          </a:p>
        </p:txBody>
      </p:sp>
      <p:sp>
        <p:nvSpPr>
          <p:cNvPr id="4198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4459728C-1439-493F-A35A-B1BCF95AB4CE}" type="slidenum">
              <a:rPr lang="en-US" smtClean="0"/>
              <a:pPr/>
              <a:t>8</a:t>
            </a:fld>
            <a:endParaRPr lang="en-US" dirty="0"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extLst>
      <p:ext uri="{BB962C8B-B14F-4D97-AF65-F5344CB8AC3E}">
        <p14:creationId xmlns:p14="http://schemas.microsoft.com/office/powerpoint/2010/main" val="23694409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dirty="0" smtClean="0"/>
              <a:t>doc.: IEEE 802.21-02/xxxr0</a:t>
            </a:r>
          </a:p>
        </p:txBody>
      </p:sp>
      <p:sp>
        <p:nvSpPr>
          <p:cNvPr id="43011"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3012" name="Rectangle 6"/>
          <p:cNvSpPr>
            <a:spLocks noGrp="1" noChangeArrowheads="1"/>
          </p:cNvSpPr>
          <p:nvPr>
            <p:ph type="ftr" sz="quarter" idx="4"/>
          </p:nvPr>
        </p:nvSpPr>
        <p:spPr>
          <a:noFill/>
        </p:spPr>
        <p:txBody>
          <a:bodyPr/>
          <a:lstStyle/>
          <a:p>
            <a:pPr lvl="4"/>
            <a:r>
              <a:rPr lang="en-US" dirty="0" smtClean="0"/>
              <a:t>XXXX, His Company</a:t>
            </a:r>
          </a:p>
        </p:txBody>
      </p:sp>
      <p:sp>
        <p:nvSpPr>
          <p:cNvPr id="4301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9FB3E486-5714-4476-87EF-E6E194B853B1}" type="slidenum">
              <a:rPr lang="en-US" smtClean="0"/>
              <a:pPr/>
              <a:t>9</a:t>
            </a:fld>
            <a:endParaRPr lang="en-US" dirty="0"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extLst>
      <p:ext uri="{BB962C8B-B14F-4D97-AF65-F5344CB8AC3E}">
        <p14:creationId xmlns:p14="http://schemas.microsoft.com/office/powerpoint/2010/main" val="718211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7" name="Footer Placeholder 6"/>
          <p:cNvSpPr>
            <a:spLocks noGrp="1"/>
          </p:cNvSpPr>
          <p:nvPr>
            <p:ph type="ftr" sz="quarter" idx="11"/>
          </p:nvPr>
        </p:nvSpPr>
        <p:spPr/>
        <p:txBody>
          <a:bodyPr/>
          <a:lstStyle/>
          <a:p>
            <a:pPr>
              <a:defRPr/>
            </a:pPr>
            <a:r>
              <a:rPr lang="pt-BR" smtClean="0"/>
              <a:t>Subir Das, Chair, IEEE 802.21</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Nov 2017</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7" name="Slide Number Placeholder 6"/>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8" name="Footer Placeholder 7"/>
          <p:cNvSpPr>
            <a:spLocks noGrp="1"/>
          </p:cNvSpPr>
          <p:nvPr>
            <p:ph type="ftr" sz="quarter" idx="11"/>
          </p:nvPr>
        </p:nvSpPr>
        <p:spPr/>
        <p:txBody>
          <a:bodyPr/>
          <a:lstStyle/>
          <a:p>
            <a:pPr>
              <a:defRPr/>
            </a:pPr>
            <a:r>
              <a:rPr lang="pt-BR" smtClean="0"/>
              <a:t>Subir Das, Chair, IEEE 802.21</a:t>
            </a:r>
            <a:endParaRPr lang="en-US" dirty="0"/>
          </a:p>
        </p:txBody>
      </p:sp>
      <p:sp>
        <p:nvSpPr>
          <p:cNvPr id="6"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Nov  2014</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55EAE60E-B8AB-4C07-8727-0B4A640A876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C1AE6C48-FC0E-4C0A-A7D2-A12BE0BB3FF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A1EC890-31EC-487D-AA60-02B691D82D1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955A4B1-4EFB-4DEF-816B-559E5062D28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374FAE21-1B12-43B9-9130-C41EEF43AB05}" type="slidenum">
              <a:rPr lang="en-US"/>
              <a:pPr>
                <a:defRPr/>
              </a:pPr>
              <a:t>‹#›</a:t>
            </a:fld>
            <a:endParaRPr lang="en-US" dirty="0"/>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Jan 2016</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95E68F9D-EE77-4604-80A2-5FFC8BC1321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p:nvPicPr>
        <p:blipFill>
          <a:blip r:embed="rId12"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p:nvPicPr>
        <p:blipFill>
          <a:blip r:embed="rId13"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Subir Das, Chair, IEEE 802.21</a:t>
            </a:r>
            <a:endParaRPr lang="en-US" dirty="0"/>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F3D7A4F0-0FCF-4224-B81A-51E9E7009AFE}" type="slidenum">
              <a:rPr lang="en-US"/>
              <a:pPr>
                <a:defRPr/>
              </a:pPr>
              <a:t>‹#›</a:t>
            </a:fld>
            <a:endParaRPr lang="en-US" dirty="0"/>
          </a:p>
        </p:txBody>
      </p:sp>
      <p:sp>
        <p:nvSpPr>
          <p:cNvPr id="1031" name="Rectangle 7"/>
          <p:cNvSpPr>
            <a:spLocks noChangeArrowheads="1"/>
          </p:cNvSpPr>
          <p:nvPr/>
        </p:nvSpPr>
        <p:spPr bwMode="auto">
          <a:xfrm>
            <a:off x="3581400" y="394156"/>
            <a:ext cx="4651916"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21-18-0035-00-Session#86-Opening_Plenary_Notes.ppt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3" name="Line 10"/>
          <p:cNvSpPr>
            <a:spLocks noChangeShapeType="1"/>
          </p:cNvSpPr>
          <p:nvPr/>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849" r:id="rId1"/>
    <p:sldLayoutId id="2147483864" r:id="rId2"/>
    <p:sldLayoutId id="2147483865" r:id="rId3"/>
    <p:sldLayoutId id="2147483851" r:id="rId4"/>
    <p:sldLayoutId id="2147483852" r:id="rId5"/>
    <p:sldLayoutId id="2147483853" r:id="rId6"/>
    <p:sldLayoutId id="2147483857" r:id="rId7"/>
    <p:sldLayoutId id="2147483859" r:id="rId8"/>
    <p:sldLayoutId id="2147483860" r:id="rId9"/>
    <p:sldLayoutId id="2147483861" r:id="rId10"/>
  </p:sldLayoutIdLst>
  <p:timing>
    <p:tnLst>
      <p:par>
        <p:cTn id="1" dur="indefinite" restart="never" nodeType="tmRoot"/>
      </p:par>
    </p:tnLst>
  </p:timing>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hyperlink" Target="https://mentor.ieee.org/802-ec/dcn/16/ec-16-0180-03-00EC-ieee-802-participation-slide.ppt"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706210" y="722670"/>
            <a:ext cx="8209189" cy="5601929"/>
          </a:xfrm>
          <a:prstGeom prst="rect">
            <a:avLst/>
          </a:prstGeom>
        </p:spPr>
      </p:pic>
      <p:sp>
        <p:nvSpPr>
          <p:cNvPr id="16389" name="Rectangle 2"/>
          <p:cNvSpPr>
            <a:spLocks noGrp="1" noChangeArrowheads="1"/>
          </p:cNvSpPr>
          <p:nvPr>
            <p:ph type="ctrTitle"/>
          </p:nvPr>
        </p:nvSpPr>
        <p:spPr>
          <a:xfrm>
            <a:off x="706210" y="685800"/>
            <a:ext cx="7696200" cy="3657600"/>
          </a:xfrm>
        </p:spPr>
        <p:txBody>
          <a:bodyPr/>
          <a:lstStyle/>
          <a:p>
            <a:r>
              <a:rPr lang="en-US" sz="5400" b="1" dirty="0" smtClean="0">
                <a:solidFill>
                  <a:srgbClr val="FF0000"/>
                </a:solidFill>
                <a:latin typeface="Arial" charset="0"/>
              </a:rPr>
              <a:t>IEEE 802.21</a:t>
            </a:r>
            <a:br>
              <a:rPr lang="en-US" sz="5400" b="1" dirty="0" smtClean="0">
                <a:solidFill>
                  <a:srgbClr val="FF0000"/>
                </a:solidFill>
                <a:latin typeface="Arial" charset="0"/>
              </a:rPr>
            </a:br>
            <a:r>
              <a:rPr lang="en-US" b="1" dirty="0" smtClean="0">
                <a:solidFill>
                  <a:srgbClr val="FF0000"/>
                </a:solidFill>
                <a:latin typeface="Arial" charset="0"/>
              </a:rPr>
              <a:t>Session #</a:t>
            </a:r>
            <a:r>
              <a:rPr lang="en-US" b="1" dirty="0" smtClean="0">
                <a:solidFill>
                  <a:srgbClr val="FF0000"/>
                </a:solidFill>
                <a:latin typeface="Arial" charset="0"/>
              </a:rPr>
              <a:t>86</a:t>
            </a:r>
            <a:r>
              <a:rPr lang="en-US" b="1" dirty="0" smtClean="0">
                <a:solidFill>
                  <a:srgbClr val="FF0000"/>
                </a:solidFill>
                <a:latin typeface="Arial" charset="0"/>
              </a:rPr>
              <a:t/>
            </a:r>
            <a:br>
              <a:rPr lang="en-US" b="1" dirty="0" smtClean="0">
                <a:solidFill>
                  <a:srgbClr val="FF0000"/>
                </a:solidFill>
                <a:latin typeface="Arial" charset="0"/>
              </a:rPr>
            </a:br>
            <a:r>
              <a:rPr lang="en-US" b="1" dirty="0" smtClean="0">
                <a:solidFill>
                  <a:srgbClr val="FF0000"/>
                </a:solidFill>
                <a:latin typeface="Arial" charset="0"/>
              </a:rPr>
              <a:t> </a:t>
            </a:r>
            <a:br>
              <a:rPr lang="en-US" b="1" dirty="0" smtClean="0">
                <a:solidFill>
                  <a:srgbClr val="FF0000"/>
                </a:solidFill>
                <a:latin typeface="Arial" charset="0"/>
              </a:rPr>
            </a:br>
            <a:r>
              <a:rPr lang="en-US" b="1" dirty="0" smtClean="0">
                <a:solidFill>
                  <a:srgbClr val="FF0000"/>
                </a:solidFill>
                <a:latin typeface="Arial" charset="0"/>
              </a:rPr>
              <a:t>San Diego</a:t>
            </a:r>
            <a:r>
              <a:rPr lang="en-US" b="1" dirty="0" smtClean="0">
                <a:solidFill>
                  <a:srgbClr val="FF0000"/>
                </a:solidFill>
                <a:latin typeface="Arial" charset="0"/>
              </a:rPr>
              <a:t>, CA, USA</a:t>
            </a:r>
            <a:r>
              <a:rPr lang="en-US" b="1" dirty="0" smtClean="0">
                <a:solidFill>
                  <a:srgbClr val="FF0000"/>
                </a:solidFill>
                <a:latin typeface="Arial" charset="0"/>
              </a:rPr>
              <a:t/>
            </a:r>
            <a:br>
              <a:rPr lang="en-US" b="1" dirty="0" smtClean="0">
                <a:solidFill>
                  <a:srgbClr val="FF0000"/>
                </a:solidFill>
                <a:latin typeface="Arial" charset="0"/>
              </a:rPr>
            </a:br>
            <a:r>
              <a:rPr lang="en-US" b="1" dirty="0" smtClean="0">
                <a:solidFill>
                  <a:srgbClr val="FF0000"/>
                </a:solidFill>
                <a:latin typeface="Arial" charset="0"/>
              </a:rPr>
              <a:t>WG </a:t>
            </a:r>
            <a:r>
              <a:rPr lang="en-US" sz="3200" b="1" dirty="0" smtClean="0">
                <a:solidFill>
                  <a:srgbClr val="FF0000"/>
                </a:solidFill>
                <a:latin typeface="Arial" charset="0"/>
              </a:rPr>
              <a:t>Opening </a:t>
            </a:r>
            <a:r>
              <a:rPr lang="en-US" sz="3200" b="1" dirty="0" smtClean="0">
                <a:solidFill>
                  <a:srgbClr val="FF0000"/>
                </a:solidFill>
                <a:latin typeface="Arial" charset="0"/>
              </a:rPr>
              <a:t>Plenary, July 2018</a:t>
            </a:r>
            <a:endParaRPr lang="en-US" sz="3200" b="1" dirty="0" smtClean="0">
              <a:solidFill>
                <a:srgbClr val="FF0000"/>
              </a:solidFill>
              <a:latin typeface="Arial" charset="0"/>
            </a:endParaRPr>
          </a:p>
        </p:txBody>
      </p:sp>
      <p:sp>
        <p:nvSpPr>
          <p:cNvPr id="8"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1" i="0" u="none" strike="noStrike" kern="1200" cap="none" spc="0" normalizeH="0" baseline="0" noProof="0" dirty="0" smtClean="0">
                <a:ln>
                  <a:noFill/>
                </a:ln>
                <a:solidFill>
                  <a:srgbClr val="FFC000"/>
                </a:solidFill>
                <a:effectLst/>
                <a:uLnTx/>
                <a:uFillTx/>
                <a:latin typeface="Times New Roman" pitchFamily="18" charset="0"/>
                <a:ea typeface="+mn-ea"/>
                <a:cs typeface="+mn-cs"/>
              </a:rPr>
              <a:t>     </a:t>
            </a:r>
            <a:r>
              <a:rPr kumimoji="0" lang="pt-BR" sz="1200" b="1" i="0" u="none" strike="noStrike" kern="1200" cap="none" spc="0" normalizeH="0" baseline="0" noProof="0" dirty="0" smtClean="0">
                <a:ln>
                  <a:noFill/>
                </a:ln>
                <a:effectLst/>
                <a:uLnTx/>
                <a:uFillTx/>
                <a:latin typeface="Times New Roman" pitchFamily="18" charset="0"/>
                <a:ea typeface="+mn-ea"/>
                <a:cs typeface="+mn-cs"/>
              </a:rPr>
              <a:t>Subir Das, Chair 802.21 WG</a:t>
            </a:r>
            <a:endParaRPr kumimoji="0" lang="en-US" sz="1200" b="1" i="0" u="none" strike="noStrike" kern="1200" cap="none" spc="0" normalizeH="0" baseline="0" noProof="0" dirty="0" smtClean="0">
              <a:ln>
                <a:noFill/>
              </a:ln>
              <a:effectLst/>
              <a:uLnTx/>
              <a:uFillTx/>
              <a:latin typeface="Times New Roman" pitchFamily="18" charset="0"/>
              <a:ea typeface="+mn-ea"/>
              <a:cs typeface="+mn-cs"/>
            </a:endParaRPr>
          </a:p>
        </p:txBody>
      </p:sp>
      <p:sp>
        <p:nvSpPr>
          <p:cNvPr id="6" name="Rectangle 3"/>
          <p:cNvSpPr>
            <a:spLocks noGrp="1" noChangeArrowheads="1"/>
          </p:cNvSpPr>
          <p:nvPr>
            <p:ph type="subTitle" idx="1"/>
          </p:nvPr>
        </p:nvSpPr>
        <p:spPr>
          <a:xfrm>
            <a:off x="1600200" y="4800600"/>
            <a:ext cx="6858000" cy="1066800"/>
          </a:xfrm>
        </p:spPr>
        <p:txBody>
          <a:bodyPr/>
          <a:lstStyle/>
          <a:p>
            <a:pPr eaLnBrk="1" hangingPunct="1"/>
            <a:r>
              <a:rPr lang="en-US" sz="2800" b="1" dirty="0" smtClean="0">
                <a:solidFill>
                  <a:srgbClr val="FF0000"/>
                </a:solidFill>
                <a:latin typeface="Arial" charset="0"/>
              </a:rPr>
              <a:t>Subir Das</a:t>
            </a:r>
          </a:p>
          <a:p>
            <a:pPr eaLnBrk="1" hangingPunct="1"/>
            <a:r>
              <a:rPr lang="en-US" sz="2800" b="1" dirty="0" smtClean="0">
                <a:solidFill>
                  <a:srgbClr val="FF0000"/>
                </a:solidFill>
                <a:latin typeface="Arial" charset="0"/>
              </a:rPr>
              <a:t>sdas at vencorelabs dot com</a:t>
            </a:r>
          </a:p>
        </p:txBody>
      </p:sp>
      <p:sp>
        <p:nvSpPr>
          <p:cNvPr id="7" name="Date Placeholder 3"/>
          <p:cNvSpPr txBox="1">
            <a:spLocks/>
          </p:cNvSpPr>
          <p:nvPr/>
        </p:nvSpPr>
        <p:spPr>
          <a:xfrm>
            <a:off x="717755" y="6475412"/>
            <a:ext cx="1295400" cy="201838"/>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b="1" dirty="0" smtClean="0"/>
              <a:t>July</a:t>
            </a:r>
            <a:r>
              <a:rPr lang="en-US" b="1" dirty="0" smtClean="0"/>
              <a:t>, </a:t>
            </a:r>
            <a:r>
              <a:rPr kumimoji="0" lang="en-US" sz="1200" b="1" i="0" u="none" strike="noStrike" kern="1200" cap="none" spc="0" normalizeH="0" baseline="0" noProof="0" dirty="0" smtClean="0">
                <a:ln>
                  <a:noFill/>
                </a:ln>
                <a:effectLst/>
                <a:uLnTx/>
                <a:uFillTx/>
              </a:rPr>
              <a:t>2018</a:t>
            </a:r>
            <a:endParaRPr kumimoji="0" lang="en-US" sz="1200" b="1" i="0" u="none" strike="noStrike" kern="1200" cap="none" spc="0" normalizeH="0" baseline="0" noProof="0" dirty="0">
              <a:ln>
                <a:noFill/>
              </a:ln>
              <a:effectLst/>
              <a:uLnTx/>
              <a:uFillTx/>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dirty="0" smtClean="0"/>
              <a:t>	The IEEE-SA strongly recommends that at each WG meeting the chair or a designee:</a:t>
            </a:r>
            <a:endParaRPr lang="en-US" sz="1800" dirty="0" smtClean="0"/>
          </a:p>
          <a:p>
            <a:pPr lvl="1">
              <a:lnSpc>
                <a:spcPct val="80000"/>
              </a:lnSpc>
            </a:pPr>
            <a:r>
              <a:rPr lang="en-US" sz="1400" b="1" dirty="0" smtClean="0"/>
              <a:t>Show slides #1 through #4 of this presentation</a:t>
            </a:r>
          </a:p>
          <a:p>
            <a:pPr lvl="1">
              <a:lnSpc>
                <a:spcPct val="80000"/>
              </a:lnSpc>
            </a:pPr>
            <a:r>
              <a:rPr lang="en-US" sz="1400" b="1" dirty="0" smtClean="0"/>
              <a:t>Advise the WG attendees that:</a:t>
            </a:r>
            <a:r>
              <a:rPr lang="en-US" sz="1400" dirty="0" smtClean="0"/>
              <a:t> </a:t>
            </a:r>
          </a:p>
          <a:p>
            <a:pPr lvl="2">
              <a:lnSpc>
                <a:spcPct val="80000"/>
              </a:lnSpc>
            </a:pPr>
            <a:r>
              <a:rPr lang="en-US" sz="1400" dirty="0" smtClean="0"/>
              <a:t>The IEEE’s patent policy is consistent with the ANSI patent policy and is described in Clause 6 of the </a:t>
            </a:r>
            <a:r>
              <a:rPr lang="en-US" sz="1400" i="1" dirty="0" smtClean="0"/>
              <a:t>IEEE-SA Standards Board Bylaws</a:t>
            </a:r>
            <a:r>
              <a:rPr lang="en-US" sz="1400" dirty="0" smtClean="0"/>
              <a:t>;</a:t>
            </a:r>
          </a:p>
          <a:p>
            <a:pPr lvl="2">
              <a:lnSpc>
                <a:spcPct val="80000"/>
              </a:lnSpc>
            </a:pPr>
            <a:r>
              <a:rPr lang="en-US" sz="1400" dirty="0" smtClean="0"/>
              <a:t>Early identification of patent claims which may be essential for the use of standards under development is strongly encouraged; </a:t>
            </a:r>
          </a:p>
          <a:p>
            <a:pPr lvl="2">
              <a:lnSpc>
                <a:spcPct val="80000"/>
              </a:lnSpc>
            </a:pPr>
            <a:r>
              <a:rPr 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br>
            <a:endParaRPr lang="en-US" sz="1400" dirty="0" smtClean="0"/>
          </a:p>
          <a:p>
            <a:pPr lvl="1">
              <a:lnSpc>
                <a:spcPct val="20000"/>
              </a:lnSpc>
            </a:pPr>
            <a:r>
              <a:rPr lang="en-US" sz="1400" b="1" dirty="0" smtClean="0"/>
              <a:t>Instruct the WG Secretary to record in the minutes of the relevant WG meeting:</a:t>
            </a:r>
            <a:r>
              <a:rPr lang="en-US" sz="900" dirty="0" smtClean="0"/>
              <a:t> </a:t>
            </a:r>
          </a:p>
          <a:p>
            <a:pPr lvl="2">
              <a:lnSpc>
                <a:spcPct val="80000"/>
              </a:lnSpc>
            </a:pPr>
            <a:r>
              <a:rPr lang="en-US" sz="1400" dirty="0" smtClean="0"/>
              <a:t>That the foregoing information was provided and that slides 1 through 4 (and this slide 0, if applicable) were shown; </a:t>
            </a:r>
          </a:p>
          <a:p>
            <a:pPr lvl="2">
              <a:lnSpc>
                <a:spcPct val="80000"/>
              </a:lnSpc>
            </a:pPr>
            <a:r>
              <a:rPr 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p>
          <a:p>
            <a:pPr lvl="1">
              <a:lnSpc>
                <a:spcPct val="80000"/>
              </a:lnSpc>
              <a:spcBef>
                <a:spcPct val="5000"/>
              </a:spcBef>
            </a:pPr>
            <a:r>
              <a:rPr lang="en-US" sz="14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t>It is recommended that the WG chair review the guidance in </a:t>
            </a:r>
            <a:r>
              <a:rPr lang="en-US" sz="1400" i="1" dirty="0" smtClean="0"/>
              <a:t>IEEE-SA Standards Board Operations Manual</a:t>
            </a:r>
            <a:r>
              <a:rPr lang="en-US" sz="1400" dirty="0" smtClean="0"/>
              <a:t> 6.3.5 and in FAQs 12 and 12a on inclusion of potential Essential Patent Claims by incorporation or by reference.</a:t>
            </a:r>
            <a:r>
              <a:rPr lang="en-US" sz="1400" dirty="0" smtClean="0">
                <a:solidFill>
                  <a:srgbClr val="FF3300"/>
                </a:solidFill>
              </a:rPr>
              <a:t> </a:t>
            </a:r>
          </a:p>
          <a:p>
            <a:pPr lvl="1">
              <a:lnSpc>
                <a:spcPct val="80000"/>
              </a:lnSpc>
              <a:spcBef>
                <a:spcPct val="5000"/>
              </a:spcBef>
              <a:buFontTx/>
              <a:buNone/>
            </a:pPr>
            <a:endParaRPr lang="en-US" sz="1200" dirty="0" smtClean="0"/>
          </a:p>
          <a:p>
            <a:pPr lvl="1">
              <a:lnSpc>
                <a:spcPct val="80000"/>
              </a:lnSpc>
              <a:spcBef>
                <a:spcPct val="5000"/>
              </a:spcBef>
              <a:buFontTx/>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dirty="0">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dirty="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dirty="0"/>
              <a:t>(Optional to be shown)</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a:xfrm>
            <a:off x="381000" y="685800"/>
            <a:ext cx="8458200" cy="609600"/>
          </a:xfrm>
        </p:spPr>
        <p:txBody>
          <a:bodyPr/>
          <a:lstStyle/>
          <a:p>
            <a:r>
              <a:rPr lang="en-US" sz="3600" u="sng" dirty="0"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dirty="0">
              <a:solidFill>
                <a:srgbClr val="FF0000"/>
              </a:solidFill>
            </a:endParaRPr>
          </a:p>
          <a:p>
            <a:pPr marL="230188" indent="-230188">
              <a:spcBef>
                <a:spcPct val="20000"/>
              </a:spcBef>
            </a:pPr>
            <a:r>
              <a:rPr lang="en-US" sz="1600" b="1" dirty="0"/>
              <a:t>	All participants in this meeting have certain obligations under the IEEE-SA Patent Policy.  Participants: </a:t>
            </a:r>
          </a:p>
          <a:p>
            <a:pPr marL="630238" lvl="1" indent="-285750">
              <a:spcBef>
                <a:spcPct val="20000"/>
              </a:spcBef>
              <a:buFontTx/>
              <a:buChar char="–"/>
            </a:pPr>
            <a:r>
              <a:rPr lang="en-US" sz="1600" b="1"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dirty="0"/>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rPr>
              <a:t> </a:t>
            </a:r>
            <a:r>
              <a:rPr lang="en-US" sz="1400" b="1" dirty="0"/>
              <a:t>patent claims</a:t>
            </a:r>
          </a:p>
          <a:p>
            <a:pPr marL="630238" lvl="1" indent="-285750">
              <a:spcBef>
                <a:spcPct val="20000"/>
              </a:spcBef>
              <a:buFontTx/>
              <a:buChar char="–"/>
            </a:pPr>
            <a:r>
              <a:rPr lang="en-US" sz="1600" b="1"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dirty="0"/>
              <a:t>The above does not apply if the patent</a:t>
            </a:r>
            <a:r>
              <a:rPr lang="en-US" sz="1600" b="1" dirty="0">
                <a:solidFill>
                  <a:srgbClr val="FF3300"/>
                </a:solidFill>
              </a:rPr>
              <a:t> </a:t>
            </a:r>
            <a:r>
              <a:rPr lang="en-US" sz="1600" b="1" dirty="0"/>
              <a:t>claim is already the subject of an Accepted Letter of Assurance that applies to the proposed standard(s) under consideration by this group</a:t>
            </a:r>
          </a:p>
          <a:p>
            <a:pPr marL="230188" indent="-230188">
              <a:spcBef>
                <a:spcPct val="20000"/>
              </a:spcBef>
            </a:pPr>
            <a:r>
              <a:rPr lang="en-GB" sz="1600" dirty="0"/>
              <a:t>		Quoted text excerpted from IEEE-SA Standards Board Bylaws subclause 6.2</a:t>
            </a:r>
            <a:endParaRPr lang="en-US" sz="1600" dirty="0"/>
          </a:p>
          <a:p>
            <a:pPr marL="230188" indent="-230188">
              <a:spcBef>
                <a:spcPct val="20000"/>
              </a:spcBef>
              <a:buFontTx/>
              <a:buChar char="•"/>
            </a:pPr>
            <a:r>
              <a:rPr lang="en-US" sz="1600" b="1" dirty="0"/>
              <a:t>Early identification of holders of potential Essential Patent Claims is strongly encouraged</a:t>
            </a:r>
          </a:p>
          <a:p>
            <a:pPr marL="230188" indent="-230188">
              <a:spcBef>
                <a:spcPct val="20000"/>
              </a:spcBef>
              <a:buFontTx/>
              <a:buChar char="•"/>
            </a:pPr>
            <a:r>
              <a:rPr lang="en-US" sz="1600" b="1" dirty="0"/>
              <a:t>No duty to perform a patent search</a:t>
            </a:r>
            <a:endParaRPr lang="en-GB" sz="1600" b="1" dirty="0"/>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#1</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2"/>
          <p:cNvSpPr>
            <a:spLocks noGrp="1" noChangeArrowheads="1"/>
          </p:cNvSpPr>
          <p:nvPr>
            <p:ph type="title"/>
          </p:nvPr>
        </p:nvSpPr>
        <p:spPr>
          <a:xfrm>
            <a:off x="304800" y="609600"/>
            <a:ext cx="8686800" cy="1143000"/>
          </a:xfrm>
        </p:spPr>
        <p:txBody>
          <a:bodyPr/>
          <a:lstStyle/>
          <a:p>
            <a:r>
              <a:rPr lang="en-US" sz="4000" dirty="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dirty="0" smtClean="0"/>
              <a:t>Either speak up now or</a:t>
            </a:r>
          </a:p>
          <a:p>
            <a:pPr lvl="1"/>
            <a:r>
              <a:rPr lang="en-US" sz="2000" dirty="0" smtClean="0"/>
              <a:t>Provide the chair of this group with the identity of the holder(s) of any and all such claims as soon as possible or</a:t>
            </a:r>
          </a:p>
          <a:p>
            <a:pPr lvl="1"/>
            <a:r>
              <a:rPr lang="en-US" sz="2000" dirty="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dirty="0"/>
              <a:t>Slide #3</a:t>
            </a:r>
          </a:p>
        </p:txBody>
      </p:sp>
      <p:sp>
        <p:nvSpPr>
          <p:cNvPr id="9"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dirty="0">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13</a:t>
            </a:fld>
            <a:endParaRPr lang="en-US" altLang="en-US" dirty="0">
              <a:ea typeface="MS Gothic" panose="020B0609070205080204" pitchFamily="49" charset="-128"/>
            </a:endParaRPr>
          </a:p>
        </p:txBody>
      </p:sp>
      <p:sp>
        <p:nvSpPr>
          <p:cNvPr id="4100" name="Rectangle 4"/>
          <p:cNvSpPr>
            <a:spLocks noGrp="1" noChangeArrowheads="1"/>
          </p:cNvSpPr>
          <p:nvPr>
            <p:ph type="title"/>
          </p:nvPr>
        </p:nvSpPr>
        <p:spPr>
          <a:xfrm>
            <a:off x="685800" y="609600"/>
            <a:ext cx="8001000" cy="1160463"/>
          </a:xfrm>
          <a:ln/>
        </p:spPr>
        <p:txBody>
          <a:bodyPr lIns="90000" tIns="46800" rIns="90000" bIns="46800"/>
          <a:lstStyle/>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sz="3200" b="1" dirty="0">
                <a:solidFill>
                  <a:srgbClr val="000000"/>
                </a:solidFill>
              </a:rPr>
              <a:t>Participation in IEEE 802 Meetings</a:t>
            </a:r>
          </a:p>
        </p:txBody>
      </p:sp>
      <p:sp>
        <p:nvSpPr>
          <p:cNvPr id="4101" name="Text Box 5"/>
          <p:cNvSpPr txBox="1">
            <a:spLocks noChangeArrowheads="1"/>
          </p:cNvSpPr>
          <p:nvPr/>
        </p:nvSpPr>
        <p:spPr bwMode="auto">
          <a:xfrm>
            <a:off x="685800" y="1676400"/>
            <a:ext cx="78486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ea typeface="MS Gothic" panose="020B0609070205080204" pitchFamily="49" charset="-128"/>
              </a:rPr>
              <a:t>All participation in IEEE 802 Working Group meetings 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CCCCFF"/>
                </a:solidFill>
                <a:ea typeface="MS Gothic" panose="020B0609070205080204" pitchFamily="49" charset="-128"/>
                <a:hlinkClick r:id="rId4"/>
              </a:rPr>
              <a:t>https://standards.ieee.org/develop/policies/bylaws/sb_bylaws.pdf </a:t>
            </a:r>
            <a:r>
              <a:rPr lang="en-GB" altLang="en-US" sz="1400" b="1" dirty="0">
                <a:ea typeface="MS Gothic" panose="020B0609070205080204" pitchFamily="49" charset="-128"/>
              </a:rPr>
              <a:t> 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a:t>
            </a:r>
            <a:r>
              <a:rPr lang="en-GB" altLang="en-US" dirty="0" smtClean="0">
                <a:ea typeface="MS Gothic" panose="020B0609070205080204" pitchFamily="49" charset="-128"/>
                <a:hlinkClick r:id="rId5"/>
              </a:rPr>
              <a:t>www.ieee802.org/devdocs.shtml</a:t>
            </a:r>
            <a:r>
              <a:rPr lang="en-GB" altLang="en-US" dirty="0" smtClean="0">
                <a:ea typeface="MS Gothic" panose="020B0609070205080204" pitchFamily="49" charset="-128"/>
              </a:rPr>
              <a:t> and Participation slide</a:t>
            </a:r>
            <a:r>
              <a:rPr lang="en-GB" altLang="en-US" dirty="0">
                <a:ea typeface="MS Gothic" panose="020B0609070205080204" pitchFamily="49" charset="-128"/>
              </a:rPr>
              <a:t>: </a:t>
            </a:r>
            <a:r>
              <a:rPr lang="en-GB" altLang="en-US" dirty="0">
                <a:ea typeface="MS Gothic" panose="020B0609070205080204" pitchFamily="49" charset="-128"/>
                <a:hlinkClick r:id="rId6"/>
              </a:rPr>
              <a:t>https://</a:t>
            </a:r>
            <a:r>
              <a:rPr lang="en-GB" altLang="en-US" dirty="0" smtClean="0">
                <a:ea typeface="MS Gothic" panose="020B0609070205080204" pitchFamily="49" charset="-128"/>
                <a:hlinkClick r:id="rId6"/>
              </a:rPr>
              <a:t>mentor.ieee.org/802-ec/dcn/16/ec-16-0180-03-00EC-ieee-802-participation-slide.ppt</a:t>
            </a:r>
            <a:r>
              <a:rPr lang="en-GB" altLang="en-US" dirty="0" smtClean="0">
                <a:ea typeface="MS Gothic" panose="020B0609070205080204" pitchFamily="49" charset="-128"/>
              </a:rPr>
              <a:t> )</a:t>
            </a:r>
            <a:br>
              <a:rPr lang="en-GB" altLang="en-US" dirty="0" smtClean="0">
                <a:ea typeface="MS Gothic" panose="020B0609070205080204" pitchFamily="49" charset="-128"/>
              </a:rPr>
            </a:br>
            <a:endParaRPr lang="en-GB" altLang="en-US" dirty="0">
              <a:ea typeface="MS Gothic" panose="020B0609070205080204" pitchFamily="49" charset="-128"/>
            </a:endParaRPr>
          </a:p>
          <a:p>
            <a:pPr>
              <a:spcBef>
                <a:spcPts val="600"/>
              </a:spcBef>
              <a:buClrTx/>
              <a:buFontTx/>
              <a:buNone/>
            </a:pPr>
            <a:endParaRPr lang="en-GB" altLang="en-US" sz="1600" b="1" dirty="0">
              <a:ea typeface="MS Gothic" panose="020B0609070205080204" pitchFamily="49" charset="-128"/>
            </a:endParaRPr>
          </a:p>
        </p:txBody>
      </p:sp>
      <p:sp>
        <p:nvSpPr>
          <p:cNvPr id="2" name="Date Placeholder 1"/>
          <p:cNvSpPr>
            <a:spLocks noGrp="1"/>
          </p:cNvSpPr>
          <p:nvPr>
            <p:ph type="dt" sz="half" idx="4294967295"/>
          </p:nvPr>
        </p:nvSpPr>
        <p:spPr/>
        <p:txBody>
          <a:bodyPr/>
          <a:lstStyle/>
          <a:p>
            <a:pPr>
              <a:defRPr/>
            </a:pPr>
            <a:r>
              <a:rPr lang="en-US" dirty="0" smtClean="0"/>
              <a:t>May 2017</a:t>
            </a:r>
            <a:endParaRPr lang="en-US" dirty="0"/>
          </a:p>
        </p:txBody>
      </p:sp>
      <p:sp>
        <p:nvSpPr>
          <p:cNvPr id="3" name="Footer Placeholder 2"/>
          <p:cNvSpPr>
            <a:spLocks noGrp="1"/>
          </p:cNvSpPr>
          <p:nvPr>
            <p:ph type="ftr" sz="quarter" idx="11"/>
          </p:nvPr>
        </p:nvSpPr>
        <p:spPr/>
        <p:txBody>
          <a:bodyPr/>
          <a:lstStyle/>
          <a:p>
            <a:pPr>
              <a:defRPr/>
            </a:pPr>
            <a:r>
              <a:rPr lang="en-US" dirty="0" smtClean="0"/>
              <a:t>D. Stanley, HP Enterprise</a:t>
            </a:r>
            <a:endParaRPr lang="en-US" dirty="0"/>
          </a:p>
        </p:txBody>
      </p:sp>
    </p:spTree>
    <p:extLst>
      <p:ext uri="{BB962C8B-B14F-4D97-AF65-F5344CB8AC3E}">
        <p14:creationId xmlns:p14="http://schemas.microsoft.com/office/powerpoint/2010/main" val="116189815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xfrm>
            <a:off x="381000" y="838200"/>
            <a:ext cx="8458200" cy="609600"/>
          </a:xfrm>
        </p:spPr>
        <p:txBody>
          <a:bodyPr/>
          <a:lstStyle/>
          <a:p>
            <a:r>
              <a:rPr lang="en-US" sz="3600" u="sng" dirty="0"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dirty="0">
              <a:solidFill>
                <a:srgbClr val="FF0000"/>
              </a:solidFill>
            </a:endParaRPr>
          </a:p>
          <a:p>
            <a:pPr marL="230188" indent="-230188">
              <a:lnSpc>
                <a:spcPct val="80000"/>
              </a:lnSpc>
              <a:spcBef>
                <a:spcPct val="20000"/>
              </a:spcBef>
              <a:spcAft>
                <a:spcPct val="40000"/>
              </a:spcAft>
              <a:buFontTx/>
              <a:buChar char="•"/>
            </a:pPr>
            <a:r>
              <a:rPr lang="en-US" sz="1800" b="1" dirty="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interpretation, validity, or essentiality of patents/patent claims.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specific license rates, terms, or conditions.</a:t>
            </a:r>
          </a:p>
          <a:p>
            <a:pPr marL="1143000" lvl="2" indent="-228600">
              <a:lnSpc>
                <a:spcPct val="80000"/>
              </a:lnSpc>
              <a:spcBef>
                <a:spcPct val="20000"/>
              </a:spcBef>
              <a:spcAft>
                <a:spcPct val="40000"/>
              </a:spcAft>
              <a:buFontTx/>
              <a:buChar char="•"/>
            </a:pPr>
            <a:r>
              <a:rPr lang="en-US" sz="1400" dirty="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dirty="0"/>
              <a:t>Technical considerations remain primary focus</a:t>
            </a:r>
            <a:endParaRPr lang="en-US" sz="1400" dirty="0"/>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status or substance of ongoing or threatened litigation.</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be silent if inappropriate topics are discussed </a:t>
            </a:r>
            <a:r>
              <a:rPr lang="en-US" sz="1600" b="1" dirty="0">
                <a:latin typeface="Arial" charset="0"/>
              </a:rPr>
              <a:t>…</a:t>
            </a:r>
            <a:r>
              <a:rPr lang="en-US" sz="1600" b="1" dirty="0"/>
              <a:t> do formally object.</a:t>
            </a:r>
          </a:p>
          <a:p>
            <a:pPr marL="230188" indent="-230188" algn="ctr">
              <a:lnSpc>
                <a:spcPct val="80000"/>
              </a:lnSpc>
              <a:spcBef>
                <a:spcPct val="20000"/>
              </a:spcBef>
            </a:pPr>
            <a:r>
              <a:rPr lang="en-US" sz="1000" b="1" dirty="0"/>
              <a:t>---------------------------------------------------------------   </a:t>
            </a:r>
            <a:endParaRPr lang="en-US" b="1" dirty="0"/>
          </a:p>
          <a:p>
            <a:pPr marL="230188" indent="-230188" algn="ctr">
              <a:lnSpc>
                <a:spcPct val="80000"/>
              </a:lnSpc>
              <a:spcBef>
                <a:spcPct val="20000"/>
              </a:spcBef>
            </a:pPr>
            <a:r>
              <a:rPr lang="en-US" b="1" dirty="0"/>
              <a:t>See </a:t>
            </a:r>
            <a:r>
              <a:rPr lang="en-US" b="1" i="1" dirty="0"/>
              <a:t>IEEE-SA Standards Board Operations Manual</a:t>
            </a:r>
            <a:r>
              <a:rPr lang="en-US" b="1" dirty="0"/>
              <a:t>, clause 5.3.10 and </a:t>
            </a:r>
            <a:r>
              <a:rPr lang="en-GB" b="1" dirty="0"/>
              <a:t>“Promoting Competition and Innovation: What You Need to Know about the IEEE Standards Association's Antitrust and Competition Policy”</a:t>
            </a:r>
            <a:r>
              <a:rPr lang="en-US" b="1" dirty="0"/>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#4</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2"/>
          <p:cNvSpPr>
            <a:spLocks noGrp="1" noChangeArrowheads="1"/>
          </p:cNvSpPr>
          <p:nvPr>
            <p:ph type="title"/>
          </p:nvPr>
        </p:nvSpPr>
        <p:spPr>
          <a:xfrm>
            <a:off x="381000" y="609600"/>
            <a:ext cx="8305800" cy="609600"/>
          </a:xfrm>
        </p:spPr>
        <p:txBody>
          <a:bodyPr/>
          <a:lstStyle/>
          <a:p>
            <a:r>
              <a:rPr lang="en-US" sz="2400" dirty="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dirty="0" smtClean="0"/>
              <a:t>http://www.ieee802.org/misc-docs/802_chair_guidelines_rev1.9.6.pdf</a:t>
            </a:r>
          </a:p>
          <a:p>
            <a:pPr>
              <a:lnSpc>
                <a:spcPct val="80000"/>
              </a:lnSpc>
            </a:pPr>
            <a:endParaRPr lang="en-US" sz="1800" b="1" dirty="0" smtClean="0"/>
          </a:p>
          <a:p>
            <a:pPr>
              <a:lnSpc>
                <a:spcPct val="80000"/>
              </a:lnSpc>
            </a:pPr>
            <a:r>
              <a:rPr lang="en-US" sz="1600" dirty="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dirty="0" smtClean="0"/>
          </a:p>
          <a:p>
            <a:pPr>
              <a:lnSpc>
                <a:spcPct val="80000"/>
              </a:lnSpc>
            </a:pPr>
            <a:r>
              <a:rPr lang="en-US" sz="1600" dirty="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dirty="0" smtClean="0"/>
              <a:t>A) No announcements or notifications regarding vendor events should be made inside the IEEE 802 meeting rooms or in the vicinity of the IEEE 802 meeting rooms or IEEE 802 registration office</a:t>
            </a:r>
            <a:r>
              <a:rPr lang="en-US" sz="1600" dirty="0" smtClean="0"/>
              <a:t>.</a:t>
            </a:r>
          </a:p>
          <a:p>
            <a:pPr>
              <a:lnSpc>
                <a:spcPct val="80000"/>
              </a:lnSpc>
            </a:pPr>
            <a:r>
              <a:rPr lang="en-US" sz="1600" dirty="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dirty="0" smtClean="0"/>
              <a:t>C) No posters outside IEEE 802 meeting rooms.</a:t>
            </a:r>
          </a:p>
          <a:p>
            <a:pPr>
              <a:lnSpc>
                <a:spcPct val="80000"/>
              </a:lnSpc>
            </a:pPr>
            <a:r>
              <a:rPr lang="en-US" sz="1600" dirty="0" smtClean="0"/>
              <a:t>D) No notification using IEEE WG EMAIL reflectors.</a:t>
            </a:r>
          </a:p>
          <a:p>
            <a:pPr>
              <a:lnSpc>
                <a:spcPct val="80000"/>
              </a:lnSpc>
            </a:pPr>
            <a:r>
              <a:rPr lang="en-US" sz="1600" dirty="0" smtClean="0"/>
              <a:t>E) No commercial mailing notification using the address lists obtained from IEEE or IEEE 802.</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dirty="0" smtClean="0">
                <a:latin typeface="Arial" charset="0"/>
              </a:rPr>
              <a:t>Under the current US copyright law — the author of information is deemed to own the copyright from the moment of creation</a:t>
            </a:r>
          </a:p>
          <a:p>
            <a:r>
              <a:rPr lang="en-US" sz="2800" dirty="0" smtClean="0">
                <a:latin typeface="Arial" charset="0"/>
              </a:rPr>
              <a:t>The IEEE Bylaws require </a:t>
            </a:r>
            <a:r>
              <a:rPr lang="en-US" sz="2800" b="1" i="1" u="sng" dirty="0" smtClean="0">
                <a:solidFill>
                  <a:schemeClr val="accent2"/>
                </a:solidFill>
                <a:latin typeface="Arial" charset="0"/>
              </a:rPr>
              <a:t>copyright of all material to be held by the IEEE</a:t>
            </a:r>
          </a:p>
          <a:p>
            <a:pPr lvl="1"/>
            <a:r>
              <a:rPr lang="en-US" sz="2400" dirty="0" smtClean="0">
                <a:latin typeface="Arial" charset="0"/>
              </a:rPr>
              <a:t>Must consult with IEEE for re-use of copyright material</a:t>
            </a:r>
          </a:p>
          <a:p>
            <a:r>
              <a:rPr lang="en-US" sz="2800" dirty="0" smtClean="0">
                <a:latin typeface="Arial" charset="0"/>
              </a:rPr>
              <a:t>The IEEE Standards accomplishes </a:t>
            </a:r>
            <a:r>
              <a:rPr lang="en-US" sz="2800" b="1" u="sng" dirty="0" smtClean="0">
                <a:solidFill>
                  <a:schemeClr val="accent2"/>
                </a:solidFill>
                <a:latin typeface="Arial" charset="0"/>
              </a:rPr>
              <a:t>transfer of copyright ownership through the Project Authorization Request (PAR) process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Work Status </a:t>
            </a:r>
          </a:p>
        </p:txBody>
      </p:sp>
      <p:sp>
        <p:nvSpPr>
          <p:cNvPr id="33797" name="Rectangle 3"/>
          <p:cNvSpPr>
            <a:spLocks noGrp="1" noChangeArrowheads="1"/>
          </p:cNvSpPr>
          <p:nvPr>
            <p:ph type="body" idx="1"/>
          </p:nvPr>
        </p:nvSpPr>
        <p:spPr>
          <a:xfrm>
            <a:off x="457200" y="1295400"/>
            <a:ext cx="8534400" cy="4495800"/>
          </a:xfrm>
        </p:spPr>
        <p:txBody>
          <a:bodyPr/>
          <a:lstStyle/>
          <a:p>
            <a:pPr>
              <a:lnSpc>
                <a:spcPct val="80000"/>
              </a:lnSpc>
              <a:buNone/>
            </a:pPr>
            <a:endParaRPr lang="en-US" sz="2000" dirty="0" smtClean="0">
              <a:latin typeface="Arial" charset="0"/>
            </a:endParaRPr>
          </a:p>
          <a:p>
            <a:pPr>
              <a:lnSpc>
                <a:spcPct val="80000"/>
              </a:lnSpc>
            </a:pPr>
            <a:r>
              <a:rPr lang="en-US" sz="2800" dirty="0" smtClean="0">
                <a:latin typeface="Arial" charset="0"/>
              </a:rPr>
              <a:t>Task Group Status</a:t>
            </a:r>
            <a:endParaRPr lang="en-US" sz="2400" dirty="0">
              <a:latin typeface="Arial" charset="0"/>
            </a:endParaRPr>
          </a:p>
          <a:p>
            <a:pPr lvl="1">
              <a:lnSpc>
                <a:spcPct val="80000"/>
              </a:lnSpc>
            </a:pPr>
            <a:r>
              <a:rPr lang="en-US" sz="2400" dirty="0" smtClean="0">
                <a:latin typeface="Arial" charset="0"/>
              </a:rPr>
              <a:t>ISO/IEC/IEEE 802.21  and  ISO/IEC/IEEE 802.21.1 are published in April, 2018</a:t>
            </a:r>
          </a:p>
          <a:p>
            <a:pPr lvl="1">
              <a:lnSpc>
                <a:spcPct val="80000"/>
              </a:lnSpc>
            </a:pPr>
            <a:endParaRPr lang="en-US" sz="2400" dirty="0" smtClean="0">
              <a:latin typeface="Arial" charset="0"/>
            </a:endParaRPr>
          </a:p>
          <a:p>
            <a:pPr lvl="1">
              <a:lnSpc>
                <a:spcPct val="80000"/>
              </a:lnSpc>
            </a:pPr>
            <a:r>
              <a:rPr lang="en-US" sz="2400" dirty="0" smtClean="0">
                <a:latin typeface="Arial" charset="0"/>
              </a:rPr>
              <a:t>ISO/IEC/JTC1 SC6 DCOR ballot on IEEE-802.21-2017/Cor1  is approved with comments </a:t>
            </a:r>
          </a:p>
          <a:p>
            <a:pPr lvl="1">
              <a:lnSpc>
                <a:spcPct val="80000"/>
              </a:lnSpc>
            </a:pPr>
            <a:endParaRPr lang="en-US" sz="2400" dirty="0">
              <a:latin typeface="Arial" charset="0"/>
            </a:endParaRPr>
          </a:p>
          <a:p>
            <a:pPr lvl="1">
              <a:lnSpc>
                <a:spcPct val="80000"/>
              </a:lnSpc>
            </a:pPr>
            <a:r>
              <a:rPr lang="en-US" sz="2400" dirty="0" smtClean="0">
                <a:latin typeface="Arial" charset="0"/>
              </a:rPr>
              <a:t>Ongoing discussions in Interest Group on </a:t>
            </a:r>
            <a:r>
              <a:rPr lang="en-US" sz="2400" dirty="0">
                <a:latin typeface="Arial" charset="0"/>
              </a:rPr>
              <a:t>Network Enablers for Seamless HMD based VR Content Service</a:t>
            </a:r>
          </a:p>
          <a:p>
            <a:pPr marL="457200" lvl="1" indent="0">
              <a:lnSpc>
                <a:spcPct val="80000"/>
              </a:lnSpc>
              <a:buNone/>
            </a:pPr>
            <a:endParaRPr lang="en-US" sz="2400" dirty="0">
              <a:latin typeface="Arial" charset="0"/>
            </a:endParaRPr>
          </a:p>
          <a:p>
            <a:pPr lvl="1">
              <a:lnSpc>
                <a:spcPct val="80000"/>
              </a:lnSpc>
            </a:pPr>
            <a:endParaRPr lang="en-US" sz="2400" dirty="0" smtClean="0">
              <a:latin typeface="Arial" charset="0"/>
            </a:endParaRPr>
          </a:p>
          <a:p>
            <a:pPr lvl="1">
              <a:lnSpc>
                <a:spcPct val="80000"/>
              </a:lnSpc>
              <a:buNone/>
            </a:pPr>
            <a:endParaRPr lang="en-US" sz="2000" dirty="0">
              <a:latin typeface="Arial" charset="0"/>
            </a:endParaRPr>
          </a:p>
          <a:p>
            <a:pPr lvl="1">
              <a:lnSpc>
                <a:spcPct val="80000"/>
              </a:lnSpc>
              <a:buNone/>
            </a:pPr>
            <a:endParaRPr lang="en-US" sz="1600" dirty="0" smtClean="0">
              <a:latin typeface="Arial" charset="0"/>
            </a:endParaRPr>
          </a:p>
          <a:p>
            <a:pPr lvl="1">
              <a:lnSpc>
                <a:spcPct val="80000"/>
              </a:lnSpc>
              <a:buNone/>
            </a:pPr>
            <a:endParaRPr lang="en-US" sz="1600" dirty="0" smtClean="0">
              <a:latin typeface="Arial" charset="0"/>
            </a:endParaRPr>
          </a:p>
          <a:p>
            <a:pPr lvl="2">
              <a:lnSpc>
                <a:spcPct val="80000"/>
              </a:lnSpc>
              <a:buNone/>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17</a:t>
            </a:fld>
            <a:endParaRPr lang="en-US" dirty="0"/>
          </a:p>
        </p:txBody>
      </p:sp>
    </p:spTree>
    <p:extLst>
      <p:ext uri="{BB962C8B-B14F-4D97-AF65-F5344CB8AC3E}">
        <p14:creationId xmlns:p14="http://schemas.microsoft.com/office/powerpoint/2010/main" val="13066720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23106" y="914400"/>
            <a:ext cx="7772400" cy="533400"/>
          </a:xfrm>
        </p:spPr>
        <p:txBody>
          <a:bodyPr/>
          <a:lstStyle/>
          <a:p>
            <a:r>
              <a:rPr lang="en-US" sz="3200" dirty="0" smtClean="0">
                <a:solidFill>
                  <a:schemeClr val="accent2"/>
                </a:solidFill>
                <a:latin typeface="Arial" charset="0"/>
              </a:rPr>
              <a:t>Objectives for the July  Meeting</a:t>
            </a:r>
          </a:p>
        </p:txBody>
      </p:sp>
      <p:sp>
        <p:nvSpPr>
          <p:cNvPr id="34822" name="Rectangle 3"/>
          <p:cNvSpPr>
            <a:spLocks noGrp="1" noChangeArrowheads="1"/>
          </p:cNvSpPr>
          <p:nvPr>
            <p:ph type="body" idx="1"/>
          </p:nvPr>
        </p:nvSpPr>
        <p:spPr>
          <a:xfrm>
            <a:off x="533400" y="1676400"/>
            <a:ext cx="8305800" cy="4038600"/>
          </a:xfrm>
        </p:spPr>
        <p:txBody>
          <a:bodyPr/>
          <a:lstStyle/>
          <a:p>
            <a:pPr lvl="2">
              <a:lnSpc>
                <a:spcPct val="90000"/>
              </a:lnSpc>
              <a:buNone/>
            </a:pPr>
            <a:endParaRPr lang="en-US" sz="1800" dirty="0" smtClean="0">
              <a:latin typeface="Arial" charset="0"/>
            </a:endParaRPr>
          </a:p>
          <a:p>
            <a:pPr>
              <a:lnSpc>
                <a:spcPct val="90000"/>
              </a:lnSpc>
            </a:pPr>
            <a:r>
              <a:rPr lang="en-US" sz="2600" dirty="0">
                <a:latin typeface="Arial" charset="0"/>
              </a:rPr>
              <a:t>Discuss ISO/IEC/JTC1 SC6 </a:t>
            </a:r>
            <a:r>
              <a:rPr lang="en-US" sz="2600" dirty="0" smtClean="0">
                <a:latin typeface="Arial" charset="0"/>
              </a:rPr>
              <a:t>DCOR ballot comments on IEEE </a:t>
            </a:r>
            <a:r>
              <a:rPr lang="en-US" sz="2600" dirty="0" err="1" smtClean="0">
                <a:latin typeface="Arial" charset="0"/>
              </a:rPr>
              <a:t>Std</a:t>
            </a:r>
            <a:r>
              <a:rPr lang="en-US" sz="2600" dirty="0" smtClean="0">
                <a:latin typeface="Arial" charset="0"/>
              </a:rPr>
              <a:t> 802.21-2017/Cor1</a:t>
            </a:r>
          </a:p>
          <a:p>
            <a:pPr>
              <a:lnSpc>
                <a:spcPct val="90000"/>
              </a:lnSpc>
            </a:pPr>
            <a:r>
              <a:rPr lang="en-US" sz="2600" dirty="0" smtClean="0">
                <a:latin typeface="Arial" charset="0"/>
              </a:rPr>
              <a:t>Preparation for </a:t>
            </a:r>
            <a:r>
              <a:rPr lang="en-US" sz="2600" dirty="0">
                <a:latin typeface="Arial" charset="0"/>
              </a:rPr>
              <a:t>submitting </a:t>
            </a:r>
            <a:r>
              <a:rPr lang="en-US" sz="2600" dirty="0" smtClean="0">
                <a:latin typeface="Arial" charset="0"/>
              </a:rPr>
              <a:t>ballot response comments to ISO/IEC/JTC1 SC6</a:t>
            </a:r>
          </a:p>
          <a:p>
            <a:pPr>
              <a:lnSpc>
                <a:spcPct val="90000"/>
              </a:lnSpc>
            </a:pPr>
            <a:r>
              <a:rPr lang="en-US" sz="2600" dirty="0">
                <a:latin typeface="Arial" charset="0"/>
              </a:rPr>
              <a:t>IG discussion on Network Enablers for Seamless HMD based VR Content </a:t>
            </a:r>
            <a:r>
              <a:rPr lang="en-US" sz="2600" dirty="0" smtClean="0">
                <a:latin typeface="Arial" charset="0"/>
              </a:rPr>
              <a:t>Service</a:t>
            </a:r>
          </a:p>
          <a:p>
            <a:pPr>
              <a:lnSpc>
                <a:spcPct val="90000"/>
              </a:lnSpc>
            </a:pPr>
            <a:r>
              <a:rPr lang="en-US" sz="2600" dirty="0" smtClean="0">
                <a:latin typeface="Arial" charset="0"/>
              </a:rPr>
              <a:t>Discussion on network requirements w.r.t. to liaison from IEEE P3079</a:t>
            </a:r>
          </a:p>
          <a:p>
            <a:pPr>
              <a:lnSpc>
                <a:spcPct val="90000"/>
              </a:lnSpc>
            </a:pPr>
            <a:r>
              <a:rPr lang="en-US" sz="2600" dirty="0" smtClean="0">
                <a:latin typeface="Arial" charset="0"/>
              </a:rPr>
              <a:t>Next Steps </a:t>
            </a:r>
          </a:p>
          <a:p>
            <a:pPr marL="857250" lvl="2" indent="0">
              <a:lnSpc>
                <a:spcPct val="90000"/>
              </a:lnSpc>
              <a:buNone/>
            </a:pPr>
            <a:r>
              <a:rPr lang="en-US" sz="2600" dirty="0" smtClean="0">
                <a:latin typeface="Arial" charset="0"/>
              </a:rPr>
              <a:t>	</a:t>
            </a:r>
            <a:endParaRPr lang="en-US" sz="2600" dirty="0">
              <a:latin typeface="Arial" charset="0"/>
            </a:endParaRPr>
          </a:p>
          <a:p>
            <a:pPr marL="857250" lvl="2" indent="0">
              <a:lnSpc>
                <a:spcPct val="90000"/>
              </a:lnSpc>
              <a:buNone/>
            </a:pPr>
            <a:endParaRPr lang="en-US" sz="1800" dirty="0" smtClean="0">
              <a:latin typeface="Arial" charset="0"/>
            </a:endParaRPr>
          </a:p>
          <a:p>
            <a:pPr marL="857250" lvl="2" indent="0">
              <a:lnSpc>
                <a:spcPct val="90000"/>
              </a:lnSpc>
              <a:buNone/>
            </a:pPr>
            <a:endParaRPr lang="en-US" sz="1800" dirty="0" smtClean="0">
              <a:latin typeface="Arial" charset="0"/>
            </a:endParaRPr>
          </a:p>
          <a:p>
            <a:pPr>
              <a:lnSpc>
                <a:spcPct val="90000"/>
              </a:lnSpc>
              <a:buNone/>
            </a:pPr>
            <a:endParaRPr lang="en-US" sz="2600" dirty="0" smtClean="0">
              <a:latin typeface="Arial" charset="0"/>
              <a:cs typeface="Arial" charset="0"/>
            </a:endParaRP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18</a:t>
            </a:fld>
            <a:endParaRPr lang="en-US" dirty="0"/>
          </a:p>
        </p:txBody>
      </p:sp>
    </p:spTree>
    <p:extLst>
      <p:ext uri="{BB962C8B-B14F-4D97-AF65-F5344CB8AC3E}">
        <p14:creationId xmlns:p14="http://schemas.microsoft.com/office/powerpoint/2010/main" val="38309996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723900"/>
            <a:ext cx="8534400" cy="571500"/>
          </a:xfrm>
        </p:spPr>
        <p:txBody>
          <a:bodyPr/>
          <a:lstStyle/>
          <a:p>
            <a:r>
              <a:rPr lang="en-US" sz="3600" dirty="0" smtClean="0">
                <a:solidFill>
                  <a:schemeClr val="accent2"/>
                </a:solidFill>
              </a:rPr>
              <a:t>Future Sessions – 2018</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457200" y="1371600"/>
            <a:ext cx="8610600" cy="5029200"/>
          </a:xfrm>
        </p:spPr>
        <p:txBody>
          <a:bodyPr/>
          <a:lstStyle/>
          <a:p>
            <a:pPr>
              <a:lnSpc>
                <a:spcPct val="90000"/>
              </a:lnSpc>
            </a:pPr>
            <a:r>
              <a:rPr lang="en-US" sz="2400" b="1" dirty="0" smtClean="0">
                <a:solidFill>
                  <a:srgbClr val="0000FF"/>
                </a:solidFill>
              </a:rPr>
              <a:t>Interim</a:t>
            </a:r>
            <a:r>
              <a:rPr lang="en-US" sz="2400" b="1" dirty="0" smtClean="0">
                <a:solidFill>
                  <a:srgbClr val="0000FF"/>
                </a:solidFill>
              </a:rPr>
              <a:t>: </a:t>
            </a:r>
            <a:r>
              <a:rPr lang="en-US" sz="2400" b="1" dirty="0">
                <a:solidFill>
                  <a:srgbClr val="0000FF"/>
                </a:solidFill>
              </a:rPr>
              <a:t>September </a:t>
            </a:r>
            <a:r>
              <a:rPr lang="en-US" sz="2400" b="1" dirty="0" smtClean="0">
                <a:solidFill>
                  <a:srgbClr val="0000FF"/>
                </a:solidFill>
              </a:rPr>
              <a:t>09-14,  2018, </a:t>
            </a:r>
            <a:r>
              <a:rPr lang="en-US" sz="2400" b="1" dirty="0">
                <a:solidFill>
                  <a:srgbClr val="0000FF"/>
                </a:solidFill>
              </a:rPr>
              <a:t>Hilton Waikoloa Village, Kona, HI, USA, 802 Wireless Interim </a:t>
            </a:r>
            <a:r>
              <a:rPr lang="en-US" sz="2400" b="1" dirty="0" smtClean="0">
                <a:solidFill>
                  <a:srgbClr val="0000FF"/>
                </a:solidFill>
              </a:rPr>
              <a:t>Session.</a:t>
            </a:r>
          </a:p>
          <a:p>
            <a:pPr lvl="1">
              <a:lnSpc>
                <a:spcPct val="90000"/>
              </a:lnSpc>
            </a:pPr>
            <a:r>
              <a:rPr lang="en-US" sz="1600" dirty="0" smtClean="0">
                <a:solidFill>
                  <a:srgbClr val="0000FF"/>
                </a:solidFill>
              </a:rPr>
              <a:t>Co-located with  all 802 wireless groups </a:t>
            </a:r>
            <a:endParaRPr lang="en-US" sz="1600" dirty="0" smtClean="0">
              <a:solidFill>
                <a:srgbClr val="FF0000"/>
              </a:solidFill>
            </a:endParaRPr>
          </a:p>
          <a:p>
            <a:pPr>
              <a:lnSpc>
                <a:spcPct val="90000"/>
              </a:lnSpc>
            </a:pPr>
            <a:r>
              <a:rPr lang="en-US" sz="2400" b="1" dirty="0" smtClean="0">
                <a:solidFill>
                  <a:srgbClr val="FF0000"/>
                </a:solidFill>
              </a:rPr>
              <a:t>Plenary: </a:t>
            </a:r>
            <a:r>
              <a:rPr lang="en-US" sz="2400" b="1" dirty="0">
                <a:solidFill>
                  <a:srgbClr val="FF0000"/>
                </a:solidFill>
              </a:rPr>
              <a:t>November </a:t>
            </a:r>
            <a:r>
              <a:rPr lang="en-US" sz="2400" b="1" dirty="0" smtClean="0">
                <a:solidFill>
                  <a:srgbClr val="FF0000"/>
                </a:solidFill>
              </a:rPr>
              <a:t>11-16, </a:t>
            </a:r>
            <a:r>
              <a:rPr lang="en-US" sz="2400" b="1" dirty="0">
                <a:solidFill>
                  <a:srgbClr val="FF0000"/>
                </a:solidFill>
              </a:rPr>
              <a:t>2017</a:t>
            </a:r>
            <a:r>
              <a:rPr lang="en-US" sz="2400" b="1" dirty="0" smtClean="0">
                <a:solidFill>
                  <a:srgbClr val="FF0000"/>
                </a:solidFill>
              </a:rPr>
              <a:t>, Marriott Marquis Queen’s Park, Bangkok, Thailand </a:t>
            </a:r>
          </a:p>
          <a:p>
            <a:pPr lvl="1">
              <a:lnSpc>
                <a:spcPct val="90000"/>
              </a:lnSpc>
            </a:pPr>
            <a:r>
              <a:rPr lang="en-US" sz="16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8430566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987425" y="657225"/>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987424" y="5261205"/>
            <a:ext cx="7242175" cy="307777"/>
          </a:xfrm>
          <a:prstGeom prst="rect">
            <a:avLst/>
          </a:prstGeom>
          <a:noFill/>
          <a:ln w="9525">
            <a:noFill/>
            <a:miter lim="800000"/>
            <a:headEnd/>
            <a:tailEnd/>
          </a:ln>
        </p:spPr>
        <p:txBody>
          <a:bodyPr wrap="square">
            <a:spAutoFit/>
          </a:bodyPr>
          <a:lstStyle/>
          <a:p>
            <a:pPr eaLnBrk="1" hangingPunct="1"/>
            <a:r>
              <a:rPr lang="en-US" sz="1400" b="1" dirty="0" smtClean="0"/>
              <a:t>Default </a:t>
            </a:r>
            <a:r>
              <a:rPr lang="en-US" sz="1400" b="1" dirty="0"/>
              <a:t>Location</a:t>
            </a:r>
            <a:r>
              <a:rPr lang="en-US" sz="1400" dirty="0" smtClean="0"/>
              <a:t>: </a:t>
            </a:r>
            <a:r>
              <a:rPr lang="en-US" sz="1400" dirty="0"/>
              <a:t> Torrey Hills </a:t>
            </a:r>
            <a:r>
              <a:rPr lang="en-US" sz="1400" dirty="0" smtClean="0"/>
              <a:t>A;  JTC1/SC6: </a:t>
            </a:r>
            <a:r>
              <a:rPr lang="en-US" sz="1400" dirty="0"/>
              <a:t>Bankers Hill; </a:t>
            </a:r>
            <a:r>
              <a:rPr lang="en-US" sz="1400" dirty="0" err="1" smtClean="0"/>
              <a:t>Nendica</a:t>
            </a:r>
            <a:r>
              <a:rPr lang="en-US" sz="1400" dirty="0" smtClean="0"/>
              <a:t>: Seaport F </a:t>
            </a:r>
            <a:endParaRPr lang="en-US" sz="1400" dirty="0"/>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dirty="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dirty="0"/>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3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4"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Slide Number Placeholder 1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2</a:t>
            </a:fld>
            <a:endParaRPr lang="en-US" dirty="0"/>
          </a:p>
        </p:txBody>
      </p:sp>
      <p:sp>
        <p:nvSpPr>
          <p:cNvPr id="2"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32"/>
          <p:cNvSpPr>
            <a:spLocks noChangeArrowheads="1"/>
          </p:cNvSpPr>
          <p:nvPr/>
        </p:nvSpPr>
        <p:spPr bwMode="auto">
          <a:xfrm>
            <a:off x="838200" y="5757850"/>
            <a:ext cx="7353300" cy="457200"/>
          </a:xfrm>
          <a:prstGeom prst="rect">
            <a:avLst/>
          </a:prstGeom>
          <a:noFill/>
          <a:ln w="9525">
            <a:noFill/>
            <a:miter lim="800000"/>
            <a:headEnd/>
            <a:tailEnd/>
          </a:ln>
        </p:spPr>
        <p:txBody>
          <a:bodyPr lIns="92075" tIns="46038" rIns="92075" bIns="46038"/>
          <a:lstStyle/>
          <a:p>
            <a:pPr marL="342900" indent="-342900">
              <a:spcBef>
                <a:spcPct val="20000"/>
              </a:spcBef>
              <a:buFont typeface="Arial" pitchFamily="34" charset="0"/>
              <a:buChar char="•"/>
            </a:pPr>
            <a:r>
              <a:rPr lang="en-US" sz="1600" dirty="0">
                <a:latin typeface="Arial" charset="0"/>
              </a:rPr>
              <a:t>The WG has </a:t>
            </a:r>
            <a:r>
              <a:rPr lang="en-US" sz="1600" dirty="0" smtClean="0">
                <a:latin typeface="Arial" charset="0"/>
              </a:rPr>
              <a:t>15 </a:t>
            </a:r>
            <a:r>
              <a:rPr lang="en-US" sz="1600" dirty="0">
                <a:latin typeface="Arial" charset="0"/>
              </a:rPr>
              <a:t>voting members </a:t>
            </a:r>
            <a:r>
              <a:rPr lang="en-US" sz="1600" dirty="0" smtClean="0">
                <a:latin typeface="Arial" charset="0"/>
              </a:rPr>
              <a:t> as </a:t>
            </a:r>
            <a:r>
              <a:rPr lang="en-US" sz="1600" dirty="0">
                <a:latin typeface="Arial" charset="0"/>
              </a:rPr>
              <a:t>of this meeting</a:t>
            </a:r>
          </a:p>
        </p:txBody>
      </p:sp>
      <p:graphicFrame>
        <p:nvGraphicFramePr>
          <p:cNvPr id="5" name="Table 4"/>
          <p:cNvGraphicFramePr>
            <a:graphicFrameLocks noGrp="1"/>
          </p:cNvGraphicFramePr>
          <p:nvPr>
            <p:extLst>
              <p:ext uri="{D42A27DB-BD31-4B8C-83A1-F6EECF244321}">
                <p14:modId xmlns:p14="http://schemas.microsoft.com/office/powerpoint/2010/main" val="161984384"/>
              </p:ext>
            </p:extLst>
          </p:nvPr>
        </p:nvGraphicFramePr>
        <p:xfrm>
          <a:off x="1066800" y="1571625"/>
          <a:ext cx="7238999" cy="3500711"/>
        </p:xfrm>
        <a:graphic>
          <a:graphicData uri="http://schemas.openxmlformats.org/drawingml/2006/table">
            <a:tbl>
              <a:tblPr firstRow="1" firstCol="1" bandRow="1">
                <a:tableStyleId>{5C22544A-7EE6-4342-B048-85BDC9FD1C3A}</a:tableStyleId>
              </a:tblPr>
              <a:tblGrid>
                <a:gridCol w="1103554">
                  <a:extLst>
                    <a:ext uri="{9D8B030D-6E8A-4147-A177-3AD203B41FA5}">
                      <a16:colId xmlns:a16="http://schemas.microsoft.com/office/drawing/2014/main" val="2808717014"/>
                    </a:ext>
                  </a:extLst>
                </a:gridCol>
                <a:gridCol w="1965339">
                  <a:extLst>
                    <a:ext uri="{9D8B030D-6E8A-4147-A177-3AD203B41FA5}">
                      <a16:colId xmlns:a16="http://schemas.microsoft.com/office/drawing/2014/main" val="1444416680"/>
                    </a:ext>
                  </a:extLst>
                </a:gridCol>
                <a:gridCol w="1263432">
                  <a:extLst>
                    <a:ext uri="{9D8B030D-6E8A-4147-A177-3AD203B41FA5}">
                      <a16:colId xmlns:a16="http://schemas.microsoft.com/office/drawing/2014/main" val="905635440"/>
                    </a:ext>
                  </a:extLst>
                </a:gridCol>
                <a:gridCol w="1333623">
                  <a:extLst>
                    <a:ext uri="{9D8B030D-6E8A-4147-A177-3AD203B41FA5}">
                      <a16:colId xmlns:a16="http://schemas.microsoft.com/office/drawing/2014/main" val="4236035726"/>
                    </a:ext>
                  </a:extLst>
                </a:gridCol>
                <a:gridCol w="1573051">
                  <a:extLst>
                    <a:ext uri="{9D8B030D-6E8A-4147-A177-3AD203B41FA5}">
                      <a16:colId xmlns:a16="http://schemas.microsoft.com/office/drawing/2014/main" val="2219704643"/>
                    </a:ext>
                  </a:extLst>
                </a:gridCol>
              </a:tblGrid>
              <a:tr h="730111">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Monday </a:t>
                      </a:r>
                    </a:p>
                    <a:p>
                      <a:pPr marL="0" marR="0">
                        <a:spcBef>
                          <a:spcPts val="0"/>
                        </a:spcBef>
                        <a:spcAft>
                          <a:spcPts val="0"/>
                        </a:spcAft>
                      </a:pPr>
                      <a:r>
                        <a:rPr lang="en-US" sz="1200">
                          <a:effectLst/>
                        </a:rPr>
                        <a:t>(July 09, 2018)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Tuesday </a:t>
                      </a:r>
                    </a:p>
                    <a:p>
                      <a:pPr marL="0" marR="0">
                        <a:spcBef>
                          <a:spcPts val="0"/>
                        </a:spcBef>
                        <a:spcAft>
                          <a:spcPts val="0"/>
                        </a:spcAft>
                      </a:pPr>
                      <a:r>
                        <a:rPr lang="en-US" sz="1200">
                          <a:effectLst/>
                        </a:rPr>
                        <a:t>(July 10, 2018)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Wednesday </a:t>
                      </a:r>
                    </a:p>
                    <a:p>
                      <a:pPr marL="0" marR="0">
                        <a:spcBef>
                          <a:spcPts val="0"/>
                        </a:spcBef>
                        <a:spcAft>
                          <a:spcPts val="0"/>
                        </a:spcAft>
                      </a:pPr>
                      <a:r>
                        <a:rPr lang="en-US" sz="1200">
                          <a:effectLst/>
                        </a:rPr>
                        <a:t>(July 11, 2018)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Thursday </a:t>
                      </a:r>
                    </a:p>
                    <a:p>
                      <a:pPr marL="0" marR="0">
                        <a:spcBef>
                          <a:spcPts val="0"/>
                        </a:spcBef>
                        <a:spcAft>
                          <a:spcPts val="0"/>
                        </a:spcAft>
                      </a:pPr>
                      <a:r>
                        <a:rPr lang="en-US" sz="1200">
                          <a:effectLst/>
                        </a:rPr>
                        <a:t>(July 12, 2018) </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174193389"/>
                  </a:ext>
                </a:extLst>
              </a:tr>
              <a:tr h="661305">
                <a:tc>
                  <a:txBody>
                    <a:bodyPr/>
                    <a:lstStyle/>
                    <a:p>
                      <a:pPr marL="0" marR="0">
                        <a:spcBef>
                          <a:spcPts val="0"/>
                        </a:spcBef>
                        <a:spcAft>
                          <a:spcPts val="0"/>
                        </a:spcAft>
                      </a:pPr>
                      <a:r>
                        <a:rPr lang="en-US" sz="1200">
                          <a:effectLst/>
                        </a:rPr>
                        <a:t>AM-1 </a:t>
                      </a:r>
                    </a:p>
                    <a:p>
                      <a:pPr marL="0" marR="0">
                        <a:spcBef>
                          <a:spcPts val="0"/>
                        </a:spcBef>
                        <a:spcAft>
                          <a:spcPts val="0"/>
                        </a:spcAft>
                      </a:pPr>
                      <a:r>
                        <a:rPr lang="en-US" sz="1200">
                          <a:effectLst/>
                        </a:rPr>
                        <a:t>8:00-10:00a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IEEE 802  EC Opening Plenary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N/A</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971645360"/>
                  </a:ext>
                </a:extLst>
              </a:tr>
              <a:tr h="475528">
                <a:tc>
                  <a:txBody>
                    <a:bodyPr/>
                    <a:lstStyle/>
                    <a:p>
                      <a:pPr marL="0" marR="0">
                        <a:spcBef>
                          <a:spcPts val="0"/>
                        </a:spcBef>
                        <a:spcAft>
                          <a:spcPts val="0"/>
                        </a:spcAft>
                      </a:pPr>
                      <a:r>
                        <a:rPr lang="en-US" sz="1200">
                          <a:effectLst/>
                        </a:rPr>
                        <a:t>AM-2 </a:t>
                      </a:r>
                    </a:p>
                    <a:p>
                      <a:pPr marL="0" marR="0">
                        <a:spcBef>
                          <a:spcPts val="0"/>
                        </a:spcBef>
                        <a:spcAft>
                          <a:spcPts val="0"/>
                        </a:spcAft>
                      </a:pPr>
                      <a:r>
                        <a:rPr lang="en-US" sz="1200">
                          <a:effectLst/>
                        </a:rPr>
                        <a:t>10:30-12:30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IG Session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IG Session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IG Session</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3056579536"/>
                  </a:ext>
                </a:extLst>
              </a:tr>
              <a:tr h="451828">
                <a:tc>
                  <a:txBody>
                    <a:bodyPr/>
                    <a:lstStyle/>
                    <a:p>
                      <a:pPr marL="0" marR="0">
                        <a:spcBef>
                          <a:spcPts val="0"/>
                        </a:spcBef>
                        <a:spcAft>
                          <a:spcPts val="0"/>
                        </a:spcAft>
                      </a:pPr>
                      <a:r>
                        <a:rPr lang="en-US" sz="1200">
                          <a:effectLst/>
                        </a:rPr>
                        <a:t>PM-1 </a:t>
                      </a:r>
                    </a:p>
                    <a:p>
                      <a:pPr marL="0" marR="0">
                        <a:spcBef>
                          <a:spcPts val="0"/>
                        </a:spcBef>
                        <a:spcAft>
                          <a:spcPts val="0"/>
                        </a:spcAft>
                      </a:pPr>
                      <a:r>
                        <a:rPr lang="en-US" sz="1200">
                          <a:effectLst/>
                        </a:rPr>
                        <a:t>1:30 – 3:30p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WG Opening Plenary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802 JTC1/SC6 Ad Hoc</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WG Session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WG Closing Plenary</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296987935"/>
                  </a:ext>
                </a:extLst>
              </a:tr>
              <a:tr h="509931">
                <a:tc>
                  <a:txBody>
                    <a:bodyPr/>
                    <a:lstStyle/>
                    <a:p>
                      <a:pPr marL="0" marR="0">
                        <a:spcBef>
                          <a:spcPts val="0"/>
                        </a:spcBef>
                        <a:spcAft>
                          <a:spcPts val="0"/>
                        </a:spcAft>
                      </a:pPr>
                      <a:r>
                        <a:rPr lang="en-US" sz="1200">
                          <a:effectLst/>
                        </a:rPr>
                        <a:t>PM-2 </a:t>
                      </a:r>
                    </a:p>
                    <a:p>
                      <a:pPr marL="0" marR="0">
                        <a:spcBef>
                          <a:spcPts val="0"/>
                        </a:spcBef>
                        <a:spcAft>
                          <a:spcPts val="0"/>
                        </a:spcAft>
                      </a:pPr>
                      <a:r>
                        <a:rPr lang="en-US" sz="1200">
                          <a:effectLst/>
                        </a:rPr>
                        <a:t>4:00 – 6:00p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IG Session </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NA</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 NA</a:t>
                      </a:r>
                      <a:endParaRPr lang="en-US" sz="120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1481100981"/>
                  </a:ext>
                </a:extLst>
              </a:tr>
              <a:tr h="672008">
                <a:tc>
                  <a:txBody>
                    <a:bodyPr/>
                    <a:lstStyle/>
                    <a:p>
                      <a:pPr marL="0" marR="0">
                        <a:spcBef>
                          <a:spcPts val="0"/>
                        </a:spcBef>
                        <a:spcAft>
                          <a:spcPts val="0"/>
                        </a:spcAft>
                      </a:pPr>
                      <a:r>
                        <a:rPr lang="en-US" sz="1200">
                          <a:effectLst/>
                        </a:rPr>
                        <a:t>Eve</a:t>
                      </a:r>
                    </a:p>
                    <a:p>
                      <a:pPr marL="0" marR="0">
                        <a:spcBef>
                          <a:spcPts val="0"/>
                        </a:spcBef>
                        <a:spcAft>
                          <a:spcPts val="0"/>
                        </a:spcAft>
                      </a:pPr>
                      <a:r>
                        <a:rPr lang="en-US" sz="1200">
                          <a:effectLst/>
                        </a:rPr>
                        <a:t>6:00-10:30p</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err="1" smtClean="0">
                          <a:effectLst/>
                        </a:rPr>
                        <a:t>Nendica</a:t>
                      </a:r>
                      <a:r>
                        <a:rPr lang="en-US" sz="1200" dirty="0" smtClean="0">
                          <a:effectLst/>
                        </a:rPr>
                        <a:t> </a:t>
                      </a:r>
                      <a:r>
                        <a:rPr lang="en-US" sz="1200" dirty="0">
                          <a:effectLst/>
                        </a:rPr>
                        <a:t>Session </a:t>
                      </a:r>
                    </a:p>
                    <a:p>
                      <a:pPr marL="0" marR="0">
                        <a:spcBef>
                          <a:spcPts val="0"/>
                        </a:spcBef>
                        <a:spcAft>
                          <a:spcPts val="0"/>
                        </a:spcAft>
                      </a:pPr>
                      <a:r>
                        <a:rPr lang="en-US" sz="1200" dirty="0">
                          <a:effectLst/>
                        </a:rPr>
                        <a:t>(7:30-9:30p)</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err="1" smtClean="0">
                          <a:effectLst/>
                        </a:rPr>
                        <a:t>Nendica</a:t>
                      </a:r>
                      <a:r>
                        <a:rPr lang="en-US" sz="1200" dirty="0" smtClean="0">
                          <a:effectLst/>
                        </a:rPr>
                        <a:t> </a:t>
                      </a:r>
                      <a:r>
                        <a:rPr lang="en-US" sz="1200" dirty="0">
                          <a:effectLst/>
                        </a:rPr>
                        <a:t>Session </a:t>
                      </a:r>
                    </a:p>
                    <a:p>
                      <a:pPr marL="0" marR="0">
                        <a:spcBef>
                          <a:spcPts val="0"/>
                        </a:spcBef>
                        <a:spcAft>
                          <a:spcPts val="0"/>
                        </a:spcAft>
                      </a:pPr>
                      <a:r>
                        <a:rPr lang="en-US" sz="1200" dirty="0">
                          <a:effectLst/>
                        </a:rPr>
                        <a:t>(7:30-9:30p)</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a:effectLst/>
                        </a:rPr>
                        <a:t>Networking Reception </a:t>
                      </a:r>
                    </a:p>
                    <a:p>
                      <a:pPr marL="0" marR="0">
                        <a:spcBef>
                          <a:spcPts val="0"/>
                        </a:spcBef>
                        <a:spcAft>
                          <a:spcPts val="0"/>
                        </a:spcAft>
                      </a:pPr>
                      <a:r>
                        <a:rPr lang="en-US" sz="1200">
                          <a:effectLst/>
                        </a:rPr>
                        <a:t>(6:30 – 9:30p)</a:t>
                      </a:r>
                      <a:endParaRPr lang="en-US" sz="120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rPr>
                        <a:t>NA</a:t>
                      </a:r>
                      <a:endParaRPr lang="en-US" sz="1200" dirty="0">
                        <a:effectLst/>
                        <a:latin typeface="Times New Roman" panose="02020603050405020304" pitchFamily="18" charset="0"/>
                        <a:ea typeface="Times New Roman" panose="02020603050405020304" pitchFamily="18" charset="0"/>
                      </a:endParaRPr>
                    </a:p>
                  </a:txBody>
                  <a:tcPr marL="9525" marR="9525" marT="9525" marB="0"/>
                </a:tc>
                <a:extLst>
                  <a:ext uri="{0D108BD9-81ED-4DB2-BD59-A6C34878D82A}">
                    <a16:rowId xmlns:a16="http://schemas.microsoft.com/office/drawing/2014/main" val="191736234"/>
                  </a:ext>
                </a:extLst>
              </a:tr>
            </a:tbl>
          </a:graphicData>
        </a:graphic>
      </p:graphicFrame>
    </p:spTree>
    <p:extLst>
      <p:ext uri="{BB962C8B-B14F-4D97-AF65-F5344CB8AC3E}">
        <p14:creationId xmlns:p14="http://schemas.microsoft.com/office/powerpoint/2010/main" val="201715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23900" y="609600"/>
            <a:ext cx="7772400" cy="533400"/>
          </a:xfrm>
        </p:spPr>
        <p:txBody>
          <a:bodyPr/>
          <a:lstStyle/>
          <a:p>
            <a:r>
              <a:rPr lang="en-US" sz="3200" dirty="0" smtClean="0">
                <a:solidFill>
                  <a:schemeClr val="accent2"/>
                </a:solidFill>
                <a:latin typeface="Arial" charset="0"/>
              </a:rPr>
              <a:t>September 2018 </a:t>
            </a:r>
            <a:r>
              <a:rPr lang="en-US" sz="3200" dirty="0" smtClean="0">
                <a:solidFill>
                  <a:schemeClr val="accent2"/>
                </a:solidFill>
                <a:latin typeface="Arial" charset="0"/>
              </a:rPr>
              <a:t>Meeting </a:t>
            </a:r>
            <a:r>
              <a:rPr lang="en-US" sz="3200" dirty="0" smtClean="0">
                <a:solidFill>
                  <a:schemeClr val="accent2"/>
                </a:solidFill>
                <a:latin typeface="Arial" charset="0"/>
              </a:rPr>
              <a:t>Logistics </a:t>
            </a:r>
          </a:p>
        </p:txBody>
      </p:sp>
      <p:sp>
        <p:nvSpPr>
          <p:cNvPr id="34822" name="Rectangle 3"/>
          <p:cNvSpPr>
            <a:spLocks noGrp="1" noChangeArrowheads="1"/>
          </p:cNvSpPr>
          <p:nvPr>
            <p:ph type="body" idx="1"/>
          </p:nvPr>
        </p:nvSpPr>
        <p:spPr>
          <a:xfrm>
            <a:off x="195942" y="1119051"/>
            <a:ext cx="8828316" cy="5357949"/>
          </a:xfrm>
        </p:spPr>
        <p:txBody>
          <a:bodyPr/>
          <a:lstStyle/>
          <a:p>
            <a:pPr>
              <a:lnSpc>
                <a:spcPct val="90000"/>
              </a:lnSpc>
              <a:buFont typeface="Arial" panose="020B0604020202020204" pitchFamily="34" charset="0"/>
              <a:buChar char="•"/>
            </a:pPr>
            <a:r>
              <a:rPr lang="en-US" sz="2000" b="1" dirty="0" smtClean="0"/>
              <a:t>IEEE </a:t>
            </a:r>
            <a:r>
              <a:rPr lang="en-US" sz="2000" b="1" dirty="0"/>
              <a:t>802 Plenary </a:t>
            </a:r>
            <a:r>
              <a:rPr lang="en-US" sz="2000" b="1" dirty="0" smtClean="0"/>
              <a:t>Meeting:  </a:t>
            </a:r>
            <a:r>
              <a:rPr lang="en-US" sz="2000" b="1" dirty="0" smtClean="0"/>
              <a:t>September</a:t>
            </a:r>
            <a:r>
              <a:rPr lang="en-US" sz="2000" b="1" dirty="0" smtClean="0"/>
              <a:t> </a:t>
            </a:r>
            <a:r>
              <a:rPr lang="en-US" sz="2000" b="1" dirty="0" smtClean="0"/>
              <a:t>9</a:t>
            </a:r>
            <a:r>
              <a:rPr lang="en-US" sz="2000" b="1" dirty="0" smtClean="0"/>
              <a:t>-14, </a:t>
            </a:r>
            <a:r>
              <a:rPr lang="en-US" sz="2000" b="1" dirty="0" smtClean="0"/>
              <a:t>2018, </a:t>
            </a:r>
            <a:r>
              <a:rPr lang="en-US" sz="2000" b="1" dirty="0" smtClean="0"/>
              <a:t>Big Island</a:t>
            </a:r>
            <a:r>
              <a:rPr lang="en-US" sz="2000" b="1" dirty="0" smtClean="0"/>
              <a:t>, Hawaii, </a:t>
            </a:r>
            <a:r>
              <a:rPr lang="en-US" sz="2000" b="1" dirty="0" smtClean="0"/>
              <a:t>USA </a:t>
            </a:r>
            <a:r>
              <a:rPr lang="en-US" sz="2000" b="1" smtClean="0"/>
              <a:t>in </a:t>
            </a:r>
            <a:r>
              <a:rPr lang="en-US" sz="2000" b="1" smtClean="0"/>
              <a:t>Hilton </a:t>
            </a:r>
            <a:r>
              <a:rPr lang="en-US" sz="2000" b="1" dirty="0"/>
              <a:t>Waikoloa Village</a:t>
            </a:r>
            <a:endParaRPr lang="en-US" sz="2000" b="1" dirty="0" smtClean="0"/>
          </a:p>
          <a:p>
            <a:pPr>
              <a:lnSpc>
                <a:spcPct val="90000"/>
              </a:lnSpc>
              <a:buFont typeface="Arial" panose="020B0604020202020204" pitchFamily="34" charset="0"/>
              <a:buChar char="•"/>
            </a:pPr>
            <a:r>
              <a:rPr lang="en-US" sz="2000" b="1" dirty="0" smtClean="0"/>
              <a:t>Event </a:t>
            </a:r>
            <a:r>
              <a:rPr lang="en-US" sz="2000" b="1" dirty="0"/>
              <a:t>Information: http://802world.org/wireless/ </a:t>
            </a:r>
          </a:p>
          <a:p>
            <a:pPr>
              <a:lnSpc>
                <a:spcPct val="90000"/>
              </a:lnSpc>
              <a:buFont typeface="Arial" panose="020B0604020202020204" pitchFamily="34" charset="0"/>
              <a:buChar char="•"/>
            </a:pPr>
            <a:r>
              <a:rPr lang="en-US" sz="2000" b="1" dirty="0"/>
              <a:t>* Registration </a:t>
            </a:r>
            <a:r>
              <a:rPr lang="en-US" sz="2000" b="1" dirty="0" smtClean="0"/>
              <a:t>Website: </a:t>
            </a:r>
            <a:r>
              <a:rPr lang="en-US" sz="1600" b="1" dirty="0" smtClean="0"/>
              <a:t>https</a:t>
            </a:r>
            <a:r>
              <a:rPr lang="en-US" sz="1600" b="1" dirty="0"/>
              <a:t>://www.regonline.com/september2018ieee802wirelessinterim</a:t>
            </a:r>
          </a:p>
          <a:p>
            <a:r>
              <a:rPr lang="en-US" sz="2000" b="1" dirty="0" smtClean="0"/>
              <a:t>Early </a:t>
            </a:r>
            <a:r>
              <a:rPr lang="en-US" sz="2000" b="1" dirty="0" smtClean="0"/>
              <a:t>Registration: </a:t>
            </a:r>
          </a:p>
          <a:p>
            <a:r>
              <a:rPr lang="en-US" sz="2000" b="1" dirty="0"/>
              <a:t>Standard </a:t>
            </a:r>
            <a:r>
              <a:rPr lang="en-US" sz="2000" b="1" dirty="0" smtClean="0"/>
              <a:t>Registration: </a:t>
            </a:r>
            <a:r>
              <a:rPr lang="en-US" sz="2000" b="1" dirty="0"/>
              <a:t>Before 6:00 PM Pacific Time, Friday, July 27, 2018 </a:t>
            </a:r>
          </a:p>
          <a:p>
            <a:pPr lvl="1"/>
            <a:r>
              <a:rPr lang="en-US" sz="1600" b="1" dirty="0"/>
              <a:t>* $US 650.00 for attendees staying at the Hilton </a:t>
            </a:r>
            <a:r>
              <a:rPr lang="en-US" sz="1600" b="1" dirty="0" smtClean="0"/>
              <a:t>Waikoloa, otherwise * </a:t>
            </a:r>
            <a:r>
              <a:rPr lang="en-US" sz="1600" b="1" dirty="0"/>
              <a:t>$US 950.00 </a:t>
            </a:r>
            <a:endParaRPr lang="en-US" sz="1600" b="1" dirty="0" smtClean="0"/>
          </a:p>
          <a:p>
            <a:r>
              <a:rPr lang="en-US" sz="2000" b="1" dirty="0" smtClean="0"/>
              <a:t>Before </a:t>
            </a:r>
            <a:r>
              <a:rPr lang="en-US" sz="2000" b="1" dirty="0"/>
              <a:t>6:00 PM Pacific Time, Friday August 31, 2018</a:t>
            </a:r>
          </a:p>
          <a:p>
            <a:pPr lvl="1"/>
            <a:r>
              <a:rPr lang="en-US" sz="1600" b="1" dirty="0"/>
              <a:t>* $US 850.00 for attendees staying at the Hilton </a:t>
            </a:r>
            <a:r>
              <a:rPr lang="en-US" sz="1600" b="1" dirty="0" smtClean="0"/>
              <a:t>Waikoloa, otherwise  * </a:t>
            </a:r>
            <a:r>
              <a:rPr lang="en-US" sz="1600" b="1" dirty="0"/>
              <a:t>$US </a:t>
            </a:r>
            <a:r>
              <a:rPr lang="en-US" sz="1600" b="1" dirty="0" smtClean="0"/>
              <a:t>1150.00</a:t>
            </a:r>
            <a:endParaRPr lang="en-US" sz="2000" b="1" dirty="0"/>
          </a:p>
          <a:p>
            <a:r>
              <a:rPr lang="en-US" sz="2000" b="1" dirty="0"/>
              <a:t>Late/On-site:  After 6:00 PM Pacific Time Friday, August 31, 2018</a:t>
            </a:r>
          </a:p>
          <a:p>
            <a:pPr lvl="1"/>
            <a:r>
              <a:rPr lang="en-US" sz="1600" b="1" dirty="0"/>
              <a:t>* $US 950.00 for attendees staying at the Hilton </a:t>
            </a:r>
            <a:r>
              <a:rPr lang="en-US" sz="1600" b="1" dirty="0" smtClean="0"/>
              <a:t>Waikoloa, otherwise $</a:t>
            </a:r>
            <a:r>
              <a:rPr lang="en-US" sz="1600" b="1" dirty="0"/>
              <a:t>US </a:t>
            </a:r>
            <a:r>
              <a:rPr lang="en-US" sz="1600" b="1" dirty="0" smtClean="0"/>
              <a:t>1350.00</a:t>
            </a:r>
            <a:endParaRPr lang="en-US" sz="1600" b="1" dirty="0" smtClean="0"/>
          </a:p>
          <a:p>
            <a:r>
              <a:rPr lang="en-US" sz="2000" b="1" dirty="0" smtClean="0"/>
              <a:t>Hotel </a:t>
            </a:r>
            <a:r>
              <a:rPr lang="en-US" sz="2000" b="1" dirty="0" smtClean="0"/>
              <a:t>ROOM RATES: </a:t>
            </a:r>
            <a:r>
              <a:rPr lang="en-US" sz="1600" b="1" dirty="0" smtClean="0"/>
              <a:t>SINGLE/DOUBLE OCCUPANCY: </a:t>
            </a:r>
            <a:r>
              <a:rPr lang="en-US" sz="1600" b="1" dirty="0"/>
              <a:t>$US 199.00 per </a:t>
            </a:r>
            <a:r>
              <a:rPr lang="en-US" sz="1600" b="1" dirty="0" smtClean="0"/>
              <a:t>night</a:t>
            </a:r>
          </a:p>
          <a:p>
            <a:pPr lvl="1">
              <a:lnSpc>
                <a:spcPct val="90000"/>
              </a:lnSpc>
              <a:buNone/>
            </a:pPr>
            <a:r>
              <a:rPr lang="en-US" sz="1800" dirty="0" smtClean="0"/>
              <a:t>EARLY RATE: $US 155.00/Night :* Rate applies to first 40% of Room Block unfortunately gone : </a:t>
            </a:r>
            <a:r>
              <a:rPr lang="en-US" sz="1800" dirty="0"/>
              <a:t> </a:t>
            </a:r>
            <a:r>
              <a:rPr lang="en-US" sz="1800" dirty="0" smtClean="0"/>
              <a:t>IEEE </a:t>
            </a:r>
            <a:r>
              <a:rPr lang="en-US" sz="1800" dirty="0"/>
              <a:t>802 RATE:  $US 175.00/ </a:t>
            </a:r>
            <a:r>
              <a:rPr lang="en-US" sz="1800" dirty="0" smtClean="0"/>
              <a:t>Night</a:t>
            </a:r>
            <a:endParaRPr lang="en-US" sz="1800" dirty="0"/>
          </a:p>
          <a:p>
            <a:pPr lvl="1">
              <a:lnSpc>
                <a:spcPct val="90000"/>
              </a:lnSpc>
              <a:buNone/>
            </a:pPr>
            <a:r>
              <a:rPr lang="en-US" sz="1800" dirty="0"/>
              <a:t>* Extra Adults $US20.00 (plus applicable taxes) per adult, per room</a:t>
            </a:r>
          </a:p>
          <a:p>
            <a:pPr lvl="1">
              <a:lnSpc>
                <a:spcPct val="90000"/>
              </a:lnSpc>
              <a:buNone/>
            </a:pPr>
            <a:r>
              <a:rPr lang="en-US" sz="1600" dirty="0" smtClean="0"/>
              <a:t>Please </a:t>
            </a:r>
            <a:r>
              <a:rPr lang="en-US" sz="1600" dirty="0"/>
              <a:t>use this secure link for IEEE 802 Wireless Group Room Reservations:</a:t>
            </a:r>
          </a:p>
          <a:p>
            <a:pPr lvl="1">
              <a:lnSpc>
                <a:spcPct val="90000"/>
              </a:lnSpc>
              <a:buNone/>
            </a:pPr>
            <a:r>
              <a:rPr lang="en-US" sz="1600" dirty="0"/>
              <a:t>https://book.passkey.com/e/49513520</a:t>
            </a:r>
          </a:p>
          <a:p>
            <a:pPr lvl="1">
              <a:lnSpc>
                <a:spcPct val="90000"/>
              </a:lnSpc>
              <a:buNone/>
            </a:pPr>
            <a:endParaRPr lang="en-US" sz="2000" dirty="0"/>
          </a:p>
          <a:p>
            <a:pPr lvl="1">
              <a:lnSpc>
                <a:spcPct val="90000"/>
              </a:lnSpc>
              <a:buNone/>
            </a:pPr>
            <a:endParaRPr lang="en-US" sz="2000" dirty="0" smtClean="0"/>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a:defRPr/>
            </a:pPr>
            <a:r>
              <a:rPr lang="pt-BR" dirty="0" smtClean="0">
                <a:solidFill>
                  <a:srgbClr val="000000"/>
                </a:solidFill>
              </a:rPr>
              <a:t>  Subir Das, Chair 802.21 WG</a:t>
            </a:r>
            <a:endParaRPr lang="en-US" dirty="0" smtClean="0">
              <a:solidFill>
                <a:srgbClr val="000000"/>
              </a:solidFill>
            </a:endParaRPr>
          </a:p>
        </p:txBody>
      </p:sp>
      <p:sp>
        <p:nvSpPr>
          <p:cNvPr id="4" name="Rectangle 3"/>
          <p:cNvSpPr>
            <a:spLocks noChangeArrowheads="1"/>
          </p:cNvSpPr>
          <p:nvPr/>
        </p:nvSpPr>
        <p:spPr bwMode="auto">
          <a:xfrm>
            <a:off x="0" y="-323165"/>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ltLang="en-US" sz="1800" dirty="0" smtClean="0">
              <a:solidFill>
                <a:srgbClr val="000000"/>
              </a:solidFill>
              <a:latin typeface="Arial" panose="020B0604020202020204" pitchFamily="34" charset="0"/>
            </a:endParaRPr>
          </a:p>
          <a:p>
            <a:endParaRPr lang="en-US" altLang="en-US" sz="1800" dirty="0"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19886137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40326"/>
            <a:ext cx="8534400" cy="571500"/>
          </a:xfrm>
        </p:spPr>
        <p:txBody>
          <a:bodyPr/>
          <a:lstStyle/>
          <a:p>
            <a:r>
              <a:rPr lang="en-US" sz="3600" dirty="0" smtClean="0">
                <a:solidFill>
                  <a:schemeClr val="accent2"/>
                </a:solidFill>
              </a:rPr>
              <a:t>Future Sessions – 2019</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152400" y="1259870"/>
            <a:ext cx="8915400" cy="4876800"/>
          </a:xfrm>
        </p:spPr>
        <p:txBody>
          <a:bodyPr/>
          <a:lstStyle/>
          <a:p>
            <a:pPr>
              <a:lnSpc>
                <a:spcPct val="90000"/>
              </a:lnSpc>
            </a:pPr>
            <a:r>
              <a:rPr lang="en-US" sz="2000" b="1" dirty="0" smtClean="0">
                <a:solidFill>
                  <a:schemeClr val="accent2"/>
                </a:solidFill>
              </a:rPr>
              <a:t>Interim: January 13-18, 2019, Hilton </a:t>
            </a:r>
            <a:r>
              <a:rPr lang="en-US" sz="2000" b="1" dirty="0">
                <a:solidFill>
                  <a:schemeClr val="accent2"/>
                </a:solidFill>
              </a:rPr>
              <a:t>St. Louis at the Ballpark </a:t>
            </a:r>
            <a:r>
              <a:rPr lang="en-US" sz="2000" b="1" dirty="0" smtClean="0">
                <a:solidFill>
                  <a:schemeClr val="accent2"/>
                </a:solidFill>
              </a:rPr>
              <a:t>(TBC) </a:t>
            </a:r>
            <a:endParaRPr lang="es-ES" sz="2000" b="1" dirty="0" smtClean="0">
              <a:solidFill>
                <a:schemeClr val="accent2"/>
              </a:solidFill>
            </a:endParaRPr>
          </a:p>
          <a:p>
            <a:pPr lvl="1">
              <a:lnSpc>
                <a:spcPct val="90000"/>
              </a:lnSpc>
            </a:pPr>
            <a:r>
              <a:rPr lang="en-US" sz="2000" dirty="0" smtClean="0">
                <a:solidFill>
                  <a:srgbClr val="FF0000"/>
                </a:solidFill>
              </a:rPr>
              <a:t>Co-located with all 802 groups</a:t>
            </a:r>
            <a:r>
              <a:rPr lang="en-US" sz="2000" b="1" dirty="0" smtClean="0">
                <a:solidFill>
                  <a:srgbClr val="FF0000"/>
                </a:solidFill>
              </a:rPr>
              <a:t> </a:t>
            </a:r>
          </a:p>
          <a:p>
            <a:pPr>
              <a:lnSpc>
                <a:spcPct val="90000"/>
              </a:lnSpc>
            </a:pPr>
            <a:r>
              <a:rPr lang="en-US" sz="2000" b="1" dirty="0" smtClean="0">
                <a:solidFill>
                  <a:srgbClr val="FF0000"/>
                </a:solidFill>
              </a:rPr>
              <a:t>Plenary: March 10-15, 2019, Hyatt Regency Vancouver and Fairmont Hotel Vancouver, Vancouver, Canada </a:t>
            </a:r>
          </a:p>
          <a:p>
            <a:pPr lvl="1">
              <a:lnSpc>
                <a:spcPct val="90000"/>
              </a:lnSpc>
            </a:pPr>
            <a:r>
              <a:rPr lang="en-US" sz="2000" dirty="0" smtClean="0">
                <a:solidFill>
                  <a:srgbClr val="FF0000"/>
                </a:solidFill>
              </a:rPr>
              <a:t>Co-located with all 802 groups</a:t>
            </a:r>
            <a:endParaRPr lang="en-US" sz="2000" b="1" dirty="0" smtClean="0">
              <a:solidFill>
                <a:srgbClr val="FF0000"/>
              </a:solidFill>
            </a:endParaRPr>
          </a:p>
          <a:p>
            <a:pPr>
              <a:lnSpc>
                <a:spcPct val="90000"/>
              </a:lnSpc>
            </a:pPr>
            <a:r>
              <a:rPr lang="en-US" sz="2000" b="1" dirty="0" smtClean="0">
                <a:solidFill>
                  <a:srgbClr val="0000FF"/>
                </a:solidFill>
              </a:rPr>
              <a:t>Interim: May 12-17, 2019, Grand Hyatt Atlanta in Buckhead , Atlanta, Georgia, </a:t>
            </a:r>
            <a:r>
              <a:rPr lang="en-US" sz="2000" b="1" dirty="0" smtClean="0">
                <a:solidFill>
                  <a:srgbClr val="0000FF"/>
                </a:solidFill>
              </a:rPr>
              <a:t>USA </a:t>
            </a:r>
            <a:endParaRPr lang="en-US" sz="2000" b="1" dirty="0" smtClean="0">
              <a:solidFill>
                <a:srgbClr val="0000FF"/>
              </a:solidFill>
            </a:endParaRPr>
          </a:p>
          <a:p>
            <a:pPr lvl="1">
              <a:lnSpc>
                <a:spcPct val="90000"/>
              </a:lnSpc>
            </a:pPr>
            <a:r>
              <a:rPr lang="en-US" sz="2000" dirty="0" smtClean="0">
                <a:solidFill>
                  <a:srgbClr val="0000FF"/>
                </a:solidFill>
              </a:rPr>
              <a:t>Co-located with all wireless groups </a:t>
            </a:r>
          </a:p>
          <a:p>
            <a:pPr>
              <a:lnSpc>
                <a:spcPct val="90000"/>
              </a:lnSpc>
            </a:pPr>
            <a:r>
              <a:rPr lang="en-US" sz="2000" b="1" dirty="0" smtClean="0">
                <a:solidFill>
                  <a:srgbClr val="FF0000"/>
                </a:solidFill>
              </a:rPr>
              <a:t>Plenary:  July 14-19, 2019,</a:t>
            </a:r>
            <a:r>
              <a:rPr lang="it-IT" sz="2000" b="1" dirty="0" smtClean="0">
                <a:solidFill>
                  <a:srgbClr val="FF0000"/>
                </a:solidFill>
              </a:rPr>
              <a:t> Austria Congress Centre, Vienna, Austria</a:t>
            </a:r>
            <a:r>
              <a:rPr lang="en-US" sz="2000" b="1" dirty="0" smtClean="0">
                <a:solidFill>
                  <a:srgbClr val="FF0000"/>
                </a:solidFill>
              </a:rPr>
              <a:t>  </a:t>
            </a:r>
          </a:p>
          <a:p>
            <a:pPr lvl="1">
              <a:lnSpc>
                <a:spcPct val="90000"/>
              </a:lnSpc>
            </a:pPr>
            <a:r>
              <a:rPr lang="en-US" sz="2000" dirty="0" smtClean="0">
                <a:solidFill>
                  <a:srgbClr val="FF0000"/>
                </a:solidFill>
              </a:rPr>
              <a:t>Co-located with all 802 groups</a:t>
            </a:r>
          </a:p>
          <a:p>
            <a:pPr>
              <a:lnSpc>
                <a:spcPct val="90000"/>
              </a:lnSpc>
            </a:pPr>
            <a:r>
              <a:rPr lang="en-US" sz="2000" b="1" dirty="0" smtClean="0">
                <a:solidFill>
                  <a:srgbClr val="0000FF"/>
                </a:solidFill>
              </a:rPr>
              <a:t>Interim:  </a:t>
            </a:r>
            <a:r>
              <a:rPr lang="en-US" sz="2000" b="1" dirty="0">
                <a:solidFill>
                  <a:srgbClr val="0000FF"/>
                </a:solidFill>
              </a:rPr>
              <a:t>September 15-20, 2019 - Marriott Hanoi, Hanoi Vietnam (TBC)</a:t>
            </a:r>
          </a:p>
          <a:p>
            <a:pPr lvl="1">
              <a:lnSpc>
                <a:spcPct val="90000"/>
              </a:lnSpc>
            </a:pPr>
            <a:r>
              <a:rPr lang="en-US" sz="2000" dirty="0" smtClean="0">
                <a:solidFill>
                  <a:srgbClr val="0000FF"/>
                </a:solidFill>
              </a:rPr>
              <a:t>Co-located with  all 802 wireless groups </a:t>
            </a:r>
            <a:endParaRPr lang="en-US" sz="2000" dirty="0" smtClean="0">
              <a:solidFill>
                <a:srgbClr val="FF0000"/>
              </a:solidFill>
            </a:endParaRPr>
          </a:p>
          <a:p>
            <a:pPr>
              <a:lnSpc>
                <a:spcPct val="90000"/>
              </a:lnSpc>
            </a:pPr>
            <a:r>
              <a:rPr lang="en-US" sz="2000" b="1" dirty="0">
                <a:solidFill>
                  <a:srgbClr val="FF0000"/>
                </a:solidFill>
              </a:rPr>
              <a:t>Plenary: November 10-15, 2019, Hilton Waikoloa Village, Kona, HI, USA, </a:t>
            </a:r>
            <a:endParaRPr lang="en-US" sz="2000" b="1" dirty="0" smtClean="0">
              <a:solidFill>
                <a:srgbClr val="FF0000"/>
              </a:solidFill>
            </a:endParaRPr>
          </a:p>
          <a:p>
            <a:pPr lvl="1">
              <a:lnSpc>
                <a:spcPct val="90000"/>
              </a:lnSpc>
            </a:pPr>
            <a:r>
              <a:rPr lang="en-US" sz="20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rgbClr val="000000"/>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6321068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a:xfrm>
            <a:off x="685800" y="609600"/>
            <a:ext cx="7772400" cy="762000"/>
          </a:xfrm>
        </p:spPr>
        <p:txBody>
          <a:bodyPr/>
          <a:lstStyle/>
          <a:p>
            <a:pPr eaLnBrk="1" hangingPunct="1"/>
            <a:r>
              <a:rPr lang="en-US" dirty="0" smtClean="0">
                <a:solidFill>
                  <a:schemeClr val="accent2"/>
                </a:solidFill>
                <a:latin typeface="Arial" charset="0"/>
              </a:rPr>
              <a:t>802.21 WG Objective </a:t>
            </a:r>
          </a:p>
        </p:txBody>
      </p:sp>
      <p:sp>
        <p:nvSpPr>
          <p:cNvPr id="8197" name="Rectangle 3"/>
          <p:cNvSpPr>
            <a:spLocks noGrp="1" noChangeArrowheads="1"/>
          </p:cNvSpPr>
          <p:nvPr>
            <p:ph type="body" idx="1"/>
          </p:nvPr>
        </p:nvSpPr>
        <p:spPr>
          <a:xfrm>
            <a:off x="685800" y="1600200"/>
            <a:ext cx="8077200" cy="4495800"/>
          </a:xfrm>
        </p:spPr>
        <p:txBody>
          <a:bodyPr/>
          <a:lstStyle/>
          <a:p>
            <a:pPr eaLnBrk="1" hangingPunct="1"/>
            <a:r>
              <a:rPr lang="en-US" dirty="0"/>
              <a:t>IEEE 802.21 is developing </a:t>
            </a:r>
            <a:r>
              <a:rPr lang="en-US" dirty="0" smtClean="0"/>
              <a:t>an </a:t>
            </a:r>
            <a:r>
              <a:rPr lang="en-US" dirty="0"/>
              <a:t>extensible Media access Independent Services (MIS) framework (i.e., function and protocol) that enables the optimization of services including handover service when performed between heterogeneous IEEE 802 networks. It also facilitates these services when networking between IEEE 802 networks and Cellular networks</a:t>
            </a:r>
            <a:r>
              <a:rPr lang="en-US" dirty="0" smtClean="0"/>
              <a:t>. </a:t>
            </a:r>
            <a:endParaRPr lang="en-US" dirty="0" smtClean="0">
              <a:latin typeface="Arial" charset="0"/>
            </a:endParaRPr>
          </a:p>
        </p:txBody>
      </p:sp>
      <p:sp>
        <p:nvSpPr>
          <p:cNvPr id="7"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Slide Number Placeholder 7"/>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3</a:t>
            </a:fld>
            <a:endParaRPr lang="en-US" dirty="0"/>
          </a:p>
        </p:txBody>
      </p:sp>
    </p:spTree>
    <p:extLst>
      <p:ext uri="{BB962C8B-B14F-4D97-AF65-F5344CB8AC3E}">
        <p14:creationId xmlns:p14="http://schemas.microsoft.com/office/powerpoint/2010/main" val="23450847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ctrTitle"/>
          </p:nvPr>
        </p:nvSpPr>
        <p:spPr>
          <a:xfrm>
            <a:off x="685800" y="685800"/>
            <a:ext cx="7772400" cy="1447800"/>
          </a:xfrm>
        </p:spPr>
        <p:txBody>
          <a:bodyPr/>
          <a:lstStyle/>
          <a:p>
            <a:r>
              <a:rPr lang="en-US" sz="4000" b="1" dirty="0" smtClean="0">
                <a:latin typeface="Arial" charset="0"/>
              </a:rPr>
              <a:t>IEEE 802.21</a:t>
            </a:r>
            <a:br>
              <a:rPr lang="en-US" sz="4000" b="1" dirty="0" smtClean="0">
                <a:latin typeface="Arial" charset="0"/>
              </a:rPr>
            </a:br>
            <a:r>
              <a:rPr lang="en-US" sz="4000" b="1" dirty="0" smtClean="0">
                <a:latin typeface="Arial" charset="0"/>
              </a:rPr>
              <a:t>Meeting Server Details</a:t>
            </a:r>
          </a:p>
        </p:txBody>
      </p:sp>
      <p:sp>
        <p:nvSpPr>
          <p:cNvPr id="18438" name="Rectangle 3"/>
          <p:cNvSpPr>
            <a:spLocks noChangeArrowheads="1"/>
          </p:cNvSpPr>
          <p:nvPr/>
        </p:nvSpPr>
        <p:spPr bwMode="auto">
          <a:xfrm>
            <a:off x="914400" y="2305050"/>
            <a:ext cx="7391400" cy="381000"/>
          </a:xfrm>
          <a:prstGeom prst="rect">
            <a:avLst/>
          </a:prstGeom>
          <a:noFill/>
          <a:ln w="9525">
            <a:noFill/>
            <a:miter lim="800000"/>
            <a:headEnd/>
            <a:tailEnd/>
          </a:ln>
        </p:spPr>
        <p:txBody>
          <a:bodyPr/>
          <a:lstStyle/>
          <a:p>
            <a:pPr algn="ctr">
              <a:lnSpc>
                <a:spcPct val="80000"/>
              </a:lnSpc>
              <a:spcBef>
                <a:spcPct val="20000"/>
              </a:spcBef>
            </a:pPr>
            <a:r>
              <a:rPr lang="en-US" sz="3200" dirty="0"/>
              <a:t>http://mentor.ieee.org/802.21/documents</a:t>
            </a: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r>
              <a:rPr lang="en-US" sz="2800" dirty="0">
                <a:solidFill>
                  <a:srgbClr val="3399FF"/>
                </a:solidFill>
                <a:latin typeface="Arial" charset="0"/>
              </a:rPr>
              <a:t> </a:t>
            </a:r>
          </a:p>
        </p:txBody>
      </p:sp>
      <p:sp>
        <p:nvSpPr>
          <p:cNvPr id="5" name="Slide Number Placeholder 5"/>
          <p:cNvSpPr txBox="1">
            <a:spLocks/>
          </p:cNvSpPr>
          <p:nvPr/>
        </p:nvSpPr>
        <p:spPr>
          <a:xfrm>
            <a:off x="4038600" y="6477000"/>
            <a:ext cx="760412" cy="180975"/>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Slide </a:t>
            </a:r>
            <a:fld id="{CDF237D2-9025-4C3F-BEA0-3F53B88EEF65}"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382000" cy="4191000"/>
          </a:xfrm>
          <a:noFill/>
        </p:spPr>
        <p:txBody>
          <a:bodyPr wrap="square"/>
          <a:lstStyle/>
          <a:p>
            <a:pPr>
              <a:lnSpc>
                <a:spcPct val="80000"/>
              </a:lnSpc>
              <a:defRPr/>
            </a:pPr>
            <a:r>
              <a:rPr lang="en-US" sz="2400" dirty="0" smtClean="0">
                <a:latin typeface="Arial" panose="020B0604020202020204" pitchFamily="34" charset="0"/>
                <a:cs typeface="Arial" panose="020B0604020202020204" pitchFamily="34" charset="0"/>
              </a:rPr>
              <a:t>Electronic Attendance ONLY</a:t>
            </a:r>
          </a:p>
          <a:p>
            <a:pPr>
              <a:lnSpc>
                <a:spcPct val="80000"/>
              </a:lnSpc>
              <a:defRPr/>
            </a:pPr>
            <a:r>
              <a:rPr lang="en-US" sz="2400" dirty="0" smtClean="0">
                <a:latin typeface="Arial" panose="020B0604020202020204" pitchFamily="34" charset="0"/>
                <a:cs typeface="Arial" panose="020B0604020202020204" pitchFamily="34" charset="0"/>
              </a:rPr>
              <a:t>Electronic Attendance</a:t>
            </a:r>
          </a:p>
          <a:p>
            <a:pPr lvl="1">
              <a:lnSpc>
                <a:spcPct val="80000"/>
              </a:lnSpc>
              <a:defRPr/>
            </a:pPr>
            <a:r>
              <a:rPr lang="en-US" altLang="ja-JP" sz="2000" dirty="0" smtClean="0">
                <a:latin typeface="Arial" panose="020B0604020202020204" pitchFamily="34" charset="0"/>
                <a:ea typeface="ＭＳ Ｐゴシック" charset="-128"/>
                <a:cs typeface="Arial" panose="020B0604020202020204" pitchFamily="34" charset="0"/>
              </a:rPr>
              <a:t>IMAT System   </a:t>
            </a:r>
          </a:p>
          <a:p>
            <a:pPr lvl="2">
              <a:lnSpc>
                <a:spcPct val="80000"/>
              </a:lnSpc>
              <a:defRPr/>
            </a:pPr>
            <a:r>
              <a:rPr lang="en-US" altLang="ja-JP" sz="1800" b="1" dirty="0" smtClean="0">
                <a:latin typeface="Arial" panose="020B0604020202020204" pitchFamily="34" charset="0"/>
                <a:ea typeface="ＭＳ Ｐゴシック" charset="-128"/>
                <a:cs typeface="Arial" panose="020B0604020202020204" pitchFamily="34" charset="0"/>
              </a:rPr>
              <a:t>https://imat.ieee.org/attendance</a:t>
            </a:r>
            <a:endParaRPr lang="en-US" altLang="ja-JP" sz="1600" b="1" dirty="0" smtClean="0">
              <a:latin typeface="Arial" panose="020B0604020202020204" pitchFamily="34" charset="0"/>
              <a:ea typeface="ＭＳ Ｐゴシック" charset="-128"/>
              <a:cs typeface="Arial" panose="020B0604020202020204" pitchFamily="34" charset="0"/>
            </a:endParaRPr>
          </a:p>
          <a:p>
            <a:pPr lvl="1">
              <a:lnSpc>
                <a:spcPct val="80000"/>
              </a:lnSpc>
              <a:defRPr/>
            </a:pPr>
            <a:r>
              <a:rPr lang="en-US" sz="2000" dirty="0" smtClean="0">
                <a:latin typeface="Arial" charset="0"/>
              </a:rPr>
              <a:t>Mark attendance during every session </a:t>
            </a:r>
          </a:p>
          <a:p>
            <a:pPr>
              <a:lnSpc>
                <a:spcPct val="80000"/>
              </a:lnSpc>
              <a:defRPr/>
            </a:pPr>
            <a:r>
              <a:rPr lang="en-US" sz="2400" dirty="0" smtClean="0">
                <a:latin typeface="Arial" charset="0"/>
              </a:rPr>
              <a:t>Total number of 802.21 WG sessions: </a:t>
            </a:r>
            <a:r>
              <a:rPr lang="en-US" sz="2400" dirty="0" smtClean="0">
                <a:latin typeface="Arial" charset="0"/>
              </a:rPr>
              <a:t>08</a:t>
            </a:r>
            <a:endParaRPr lang="en-US" sz="2400" dirty="0" smtClean="0">
              <a:latin typeface="Arial" charset="0"/>
            </a:endParaRPr>
          </a:p>
          <a:p>
            <a:pPr>
              <a:lnSpc>
                <a:spcPct val="80000"/>
              </a:lnSpc>
              <a:defRPr/>
            </a:pPr>
            <a:r>
              <a:rPr lang="en-US" sz="2400" dirty="0" smtClean="0">
                <a:latin typeface="Arial" charset="0"/>
              </a:rPr>
              <a:t>06 sessions for 75% attendance to be counted towards WG voting membership</a:t>
            </a:r>
          </a:p>
          <a:p>
            <a:pPr>
              <a:lnSpc>
                <a:spcPct val="80000"/>
              </a:lnSpc>
              <a:defRPr/>
            </a:pPr>
            <a:r>
              <a:rPr lang="en-US" sz="2400" dirty="0" smtClean="0">
                <a:latin typeface="Arial" charset="0"/>
              </a:rPr>
              <a:t>All attendance records are reported on the meeting minutes </a:t>
            </a:r>
          </a:p>
          <a:p>
            <a:pPr lvl="1">
              <a:lnSpc>
                <a:spcPct val="80000"/>
              </a:lnSpc>
              <a:defRPr/>
            </a:pPr>
            <a:r>
              <a:rPr lang="en-US" sz="2000" dirty="0" smtClean="0">
                <a:latin typeface="Arial" charset="0"/>
              </a:rPr>
              <a:t>Please check the attendance records for any errors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609600"/>
          </a:xfrm>
        </p:spPr>
        <p:txBody>
          <a:bodyPr/>
          <a:lstStyle/>
          <a:p>
            <a:r>
              <a:rPr lang="en-US" dirty="0"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dirty="0" smtClean="0">
                <a:latin typeface="Arial" charset="0"/>
              </a:rPr>
              <a:t>802.21 Voting Membership described in</a:t>
            </a:r>
          </a:p>
          <a:p>
            <a:pPr lvl="1">
              <a:lnSpc>
                <a:spcPct val="90000"/>
              </a:lnSpc>
            </a:pPr>
            <a:r>
              <a:rPr lang="en-US" sz="2400" dirty="0" smtClean="0">
                <a:latin typeface="Arial" charset="0"/>
              </a:rPr>
              <a:t>DCN#: 21-06-0075-02-0000</a:t>
            </a:r>
          </a:p>
          <a:p>
            <a:pPr>
              <a:lnSpc>
                <a:spcPct val="90000"/>
              </a:lnSpc>
            </a:pPr>
            <a:r>
              <a:rPr lang="en-US" sz="2800" dirty="0" smtClean="0">
                <a:latin typeface="Arial" charset="0"/>
              </a:rPr>
              <a:t>Maintenance of Voting Membership</a:t>
            </a:r>
          </a:p>
          <a:p>
            <a:pPr lvl="1">
              <a:lnSpc>
                <a:spcPct val="90000"/>
              </a:lnSpc>
            </a:pPr>
            <a:r>
              <a:rPr lang="en-US" sz="2400" dirty="0" smtClean="0">
                <a:latin typeface="Arial" charset="0"/>
              </a:rPr>
              <a:t>Two Plenary sessions out of four consecutive Plenary sessions on a moving window basis</a:t>
            </a:r>
          </a:p>
          <a:p>
            <a:pPr lvl="1">
              <a:lnSpc>
                <a:spcPct val="90000"/>
              </a:lnSpc>
            </a:pPr>
            <a:r>
              <a:rPr lang="en-US" sz="2400" dirty="0" smtClean="0">
                <a:latin typeface="Arial" charset="0"/>
              </a:rPr>
              <a:t>One out of the two Plenary session requirement, could be substituted by an Interim session</a:t>
            </a:r>
          </a:p>
          <a:p>
            <a:pPr>
              <a:lnSpc>
                <a:spcPct val="90000"/>
              </a:lnSpc>
            </a:pPr>
            <a:r>
              <a:rPr lang="en-US" sz="2800" dirty="0" smtClean="0">
                <a:latin typeface="Arial" charset="0"/>
              </a:rPr>
              <a:t>WG Letter Ballots</a:t>
            </a:r>
          </a:p>
          <a:p>
            <a:pPr lvl="1">
              <a:lnSpc>
                <a:spcPct val="90000"/>
              </a:lnSpc>
            </a:pPr>
            <a:r>
              <a:rPr lang="en-US" sz="2400" dirty="0" smtClean="0">
                <a:latin typeface="Arial" charset="0"/>
              </a:rPr>
              <a:t>WG members are expected to vote on WG LBs</a:t>
            </a:r>
          </a:p>
          <a:p>
            <a:pPr lvl="1">
              <a:lnSpc>
                <a:spcPct val="90000"/>
              </a:lnSpc>
            </a:pPr>
            <a:r>
              <a:rPr lang="en-US" sz="2400" dirty="0" smtClean="0">
                <a:latin typeface="Arial" charset="0"/>
              </a:rPr>
              <a:t>Failure to vote on 2 out of last 3 WG LBs could result in loss of voting rights</a:t>
            </a:r>
            <a:endParaRPr lang="en-US" sz="2400" b="1"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a:xfrm>
            <a:off x="685800" y="609600"/>
            <a:ext cx="7772400" cy="533400"/>
          </a:xfrm>
        </p:spPr>
        <p:txBody>
          <a:bodyPr/>
          <a:lstStyle/>
          <a:p>
            <a:r>
              <a:rPr lang="en-US" sz="3600" dirty="0" smtClean="0">
                <a:latin typeface="Arial" charset="0"/>
              </a:rPr>
              <a:t>Miscellaneous Meeting Logistics</a:t>
            </a:r>
          </a:p>
        </p:txBody>
      </p:sp>
      <p:sp>
        <p:nvSpPr>
          <p:cNvPr id="22534" name="Rectangle 3"/>
          <p:cNvSpPr>
            <a:spLocks noGrp="1" noChangeArrowheads="1"/>
          </p:cNvSpPr>
          <p:nvPr>
            <p:ph type="body" idx="1"/>
          </p:nvPr>
        </p:nvSpPr>
        <p:spPr>
          <a:xfrm>
            <a:off x="304800" y="1295400"/>
            <a:ext cx="8610600" cy="5029200"/>
          </a:xfrm>
        </p:spPr>
        <p:txBody>
          <a:bodyPr/>
          <a:lstStyle/>
          <a:p>
            <a:pPr>
              <a:lnSpc>
                <a:spcPct val="90000"/>
              </a:lnSpc>
            </a:pPr>
            <a:r>
              <a:rPr lang="en-US" sz="2000" dirty="0" smtClean="0">
                <a:latin typeface="Arial" charset="0"/>
              </a:rPr>
              <a:t>Meeting Information: </a:t>
            </a:r>
            <a:r>
              <a:rPr lang="en-US" sz="2000" dirty="0">
                <a:latin typeface="Arial" charset="0"/>
              </a:rPr>
              <a:t>http://802world.org/plenary/onsite-information/</a:t>
            </a:r>
            <a:endParaRPr lang="en-US" sz="2000" dirty="0" smtClean="0">
              <a:latin typeface="Arial" charset="0"/>
            </a:endParaRPr>
          </a:p>
          <a:p>
            <a:pPr>
              <a:lnSpc>
                <a:spcPct val="90000"/>
              </a:lnSpc>
            </a:pPr>
            <a:r>
              <a:rPr lang="en-US" sz="2000" dirty="0" smtClean="0">
                <a:latin typeface="Arial" charset="0"/>
              </a:rPr>
              <a:t>WG Documents</a:t>
            </a:r>
            <a:r>
              <a:rPr lang="en-US" sz="2000" dirty="0">
                <a:latin typeface="Arial" charset="0"/>
              </a:rPr>
              <a:t>: </a:t>
            </a:r>
            <a:r>
              <a:rPr lang="en-US" sz="2000" dirty="0" smtClean="0">
                <a:latin typeface="Arial" charset="0"/>
              </a:rPr>
              <a:t>http</a:t>
            </a:r>
            <a:r>
              <a:rPr lang="en-US" sz="2000" dirty="0">
                <a:latin typeface="Arial" charset="0"/>
              </a:rPr>
              <a:t>://newton.meeting.verilan.com</a:t>
            </a:r>
            <a:endParaRPr lang="en-US" sz="2000" dirty="0" smtClean="0">
              <a:latin typeface="Arial" charset="0"/>
            </a:endParaRPr>
          </a:p>
          <a:p>
            <a:pPr>
              <a:lnSpc>
                <a:spcPct val="90000"/>
              </a:lnSpc>
            </a:pPr>
            <a:r>
              <a:rPr lang="en-US" sz="2000" dirty="0" smtClean="0">
                <a:latin typeface="Arial" charset="0"/>
              </a:rPr>
              <a:t>Mobile Device website: </a:t>
            </a:r>
            <a:r>
              <a:rPr lang="en-US" sz="2000" dirty="0">
                <a:latin typeface="Arial" charset="0"/>
              </a:rPr>
              <a:t>http://</a:t>
            </a:r>
            <a:r>
              <a:rPr lang="en-US" sz="2000" dirty="0" smtClean="0">
                <a:latin typeface="Arial" charset="0"/>
              </a:rPr>
              <a:t>schedule.802world.com/</a:t>
            </a:r>
            <a:endParaRPr lang="en-US" sz="2000" dirty="0">
              <a:latin typeface="Arial" charset="0"/>
            </a:endParaRPr>
          </a:p>
          <a:p>
            <a:pPr>
              <a:lnSpc>
                <a:spcPct val="90000"/>
              </a:lnSpc>
            </a:pPr>
            <a:r>
              <a:rPr lang="en-US" sz="2000" dirty="0" smtClean="0">
                <a:latin typeface="Arial" charset="0"/>
              </a:rPr>
              <a:t>Meeting Map: http</a:t>
            </a:r>
            <a:r>
              <a:rPr lang="en-US" sz="2000" dirty="0">
                <a:latin typeface="Arial" charset="0"/>
              </a:rPr>
              <a:t>://</a:t>
            </a:r>
            <a:r>
              <a:rPr lang="en-US" sz="2000" dirty="0" smtClean="0">
                <a:latin typeface="Arial" charset="0"/>
              </a:rPr>
              <a:t>802world.org/plenary/meeting-map/</a:t>
            </a:r>
          </a:p>
          <a:p>
            <a:pPr>
              <a:lnSpc>
                <a:spcPct val="90000"/>
              </a:lnSpc>
            </a:pPr>
            <a:r>
              <a:rPr lang="en-US" sz="2000" dirty="0" smtClean="0">
                <a:latin typeface="Arial" pitchFamily="34" charset="0"/>
                <a:cs typeface="Arial" pitchFamily="34" charset="0"/>
              </a:rPr>
              <a:t>Guest Room Internet is complimentary</a:t>
            </a:r>
            <a:r>
              <a:rPr lang="en-US" sz="2400" dirty="0">
                <a:latin typeface="Arial" pitchFamily="34" charset="0"/>
                <a:cs typeface="Arial" pitchFamily="34" charset="0"/>
              </a:rPr>
              <a:t> </a:t>
            </a:r>
            <a:r>
              <a:rPr lang="en-US" sz="2000" dirty="0" smtClean="0">
                <a:latin typeface="Arial" pitchFamily="34" charset="0"/>
                <a:cs typeface="Arial" pitchFamily="34" charset="0"/>
              </a:rPr>
              <a:t>and</a:t>
            </a:r>
            <a:r>
              <a:rPr lang="en-US" sz="2400" dirty="0" smtClean="0">
                <a:latin typeface="Arial" pitchFamily="34" charset="0"/>
                <a:cs typeface="Arial" pitchFamily="34" charset="0"/>
              </a:rPr>
              <a:t> </a:t>
            </a:r>
            <a:r>
              <a:rPr lang="en-US" sz="2000" dirty="0" smtClean="0">
                <a:latin typeface="Arial" pitchFamily="34" charset="0"/>
                <a:cs typeface="Arial" pitchFamily="34" charset="0"/>
              </a:rPr>
              <a:t>available upon check in</a:t>
            </a:r>
          </a:p>
          <a:p>
            <a:pPr>
              <a:lnSpc>
                <a:spcPct val="90000"/>
              </a:lnSpc>
            </a:pPr>
            <a:r>
              <a:rPr lang="en-US" sz="2000" dirty="0" smtClean="0">
                <a:latin typeface="Arial" pitchFamily="34" charset="0"/>
                <a:cs typeface="Arial" pitchFamily="34" charset="0"/>
              </a:rPr>
              <a:t>Meeting Place Network: </a:t>
            </a:r>
            <a:r>
              <a:rPr lang="en-US" sz="2000" dirty="0">
                <a:latin typeface="Arial" pitchFamily="34" charset="0"/>
                <a:cs typeface="Arial" pitchFamily="34" charset="0"/>
              </a:rPr>
              <a:t>verilan-secure </a:t>
            </a:r>
            <a:r>
              <a:rPr lang="en-US" sz="2000" dirty="0" smtClean="0">
                <a:latin typeface="Arial" pitchFamily="34" charset="0"/>
                <a:cs typeface="Arial" pitchFamily="34" charset="0"/>
              </a:rPr>
              <a:t>;  Access code: ieeeieee</a:t>
            </a:r>
          </a:p>
          <a:p>
            <a:pPr>
              <a:lnSpc>
                <a:spcPct val="90000"/>
              </a:lnSpc>
            </a:pPr>
            <a:r>
              <a:rPr lang="en-US" sz="2000" dirty="0" smtClean="0">
                <a:latin typeface="Arial" pitchFamily="34" charset="0"/>
                <a:cs typeface="Arial" pitchFamily="34" charset="0"/>
              </a:rPr>
              <a:t>Network help </a:t>
            </a:r>
            <a:r>
              <a:rPr lang="en-US" sz="2000" dirty="0" smtClean="0">
                <a:latin typeface="Arial" pitchFamily="34" charset="0"/>
                <a:cs typeface="Arial" pitchFamily="34" charset="0"/>
              </a:rPr>
              <a:t>desk: Palm Foyer (Second Level)</a:t>
            </a:r>
            <a:endParaRPr lang="en-US" sz="2000" dirty="0" smtClean="0">
              <a:latin typeface="Arial" pitchFamily="34" charset="0"/>
              <a:cs typeface="Arial" pitchFamily="34" charset="0"/>
            </a:endParaRPr>
          </a:p>
          <a:p>
            <a:pPr>
              <a:lnSpc>
                <a:spcPct val="90000"/>
              </a:lnSpc>
            </a:pPr>
            <a:r>
              <a:rPr lang="en-US" sz="2000" dirty="0" smtClean="0">
                <a:latin typeface="Arial" charset="0"/>
              </a:rPr>
              <a:t>Food and Beverages </a:t>
            </a:r>
            <a:r>
              <a:rPr lang="en-US" sz="2000" dirty="0">
                <a:latin typeface="Arial" charset="0"/>
              </a:rPr>
              <a:t>Service</a:t>
            </a:r>
            <a:r>
              <a:rPr lang="en-US" sz="2000" dirty="0" smtClean="0">
                <a:latin typeface="Arial" charset="0"/>
              </a:rPr>
              <a:t>: </a:t>
            </a:r>
            <a:r>
              <a:rPr lang="en-US" sz="2000" dirty="0" smtClean="0">
                <a:latin typeface="Arial" charset="0"/>
              </a:rPr>
              <a:t>Harbor and Seaport</a:t>
            </a:r>
            <a:r>
              <a:rPr lang="en-US" sz="2000" dirty="0" smtClean="0">
                <a:latin typeface="Arial" charset="0"/>
              </a:rPr>
              <a:t> </a:t>
            </a:r>
            <a:r>
              <a:rPr lang="en-US" sz="2000" dirty="0" smtClean="0">
                <a:latin typeface="Arial" charset="0"/>
              </a:rPr>
              <a:t>Foyers, 2</a:t>
            </a:r>
            <a:r>
              <a:rPr lang="en-US" sz="2000" baseline="30000" dirty="0" smtClean="0">
                <a:latin typeface="Arial" charset="0"/>
              </a:rPr>
              <a:t>nd</a:t>
            </a:r>
            <a:r>
              <a:rPr lang="en-US" sz="2000" dirty="0" smtClean="0">
                <a:latin typeface="Arial" charset="0"/>
              </a:rPr>
              <a:t> level</a:t>
            </a:r>
            <a:endParaRPr lang="en-US" sz="2000" dirty="0" smtClean="0">
              <a:latin typeface="Arial" charset="0"/>
            </a:endParaRPr>
          </a:p>
          <a:p>
            <a:pPr lvl="1"/>
            <a:r>
              <a:rPr lang="en-US" sz="1800" dirty="0" smtClean="0">
                <a:latin typeface="Arial" charset="0"/>
              </a:rPr>
              <a:t>Breakfast: </a:t>
            </a:r>
            <a:r>
              <a:rPr lang="en-US" sz="1800" dirty="0" smtClean="0">
                <a:latin typeface="Arial" charset="0"/>
              </a:rPr>
              <a:t>7:30-8:30 </a:t>
            </a:r>
            <a:r>
              <a:rPr lang="en-US" sz="1800" dirty="0" smtClean="0">
                <a:latin typeface="Arial" charset="0"/>
              </a:rPr>
              <a:t>AM </a:t>
            </a:r>
          </a:p>
          <a:p>
            <a:pPr lvl="1"/>
            <a:r>
              <a:rPr lang="en-US" sz="1800" dirty="0" smtClean="0">
                <a:latin typeface="Arial" charset="0"/>
              </a:rPr>
              <a:t>Morning  and afternoon Coffee/Tea  </a:t>
            </a:r>
          </a:p>
          <a:p>
            <a:pPr lvl="2"/>
            <a:r>
              <a:rPr lang="en-US" sz="1400" dirty="0" smtClean="0">
                <a:latin typeface="Arial" charset="0"/>
              </a:rPr>
              <a:t>10</a:t>
            </a:r>
            <a:r>
              <a:rPr lang="en-US" sz="1400" dirty="0" smtClean="0">
                <a:latin typeface="Arial" charset="0"/>
              </a:rPr>
              <a:t>:00AM </a:t>
            </a:r>
            <a:r>
              <a:rPr lang="en-US" sz="1400" dirty="0" smtClean="0">
                <a:latin typeface="Arial" charset="0"/>
              </a:rPr>
              <a:t>–11:00 AM, and </a:t>
            </a:r>
            <a:r>
              <a:rPr lang="en-US" sz="1400" dirty="0" smtClean="0">
                <a:latin typeface="Arial" charset="0"/>
              </a:rPr>
              <a:t>3:00-4:00 </a:t>
            </a:r>
            <a:r>
              <a:rPr lang="en-US" sz="1400" dirty="0" smtClean="0">
                <a:latin typeface="Arial" charset="0"/>
              </a:rPr>
              <a:t>PM</a:t>
            </a:r>
          </a:p>
          <a:p>
            <a:pPr lvl="1"/>
            <a:r>
              <a:rPr lang="en-US" sz="1800" dirty="0" smtClean="0">
                <a:latin typeface="Arial" charset="0"/>
              </a:rPr>
              <a:t>Afternoon snacks: </a:t>
            </a:r>
            <a:r>
              <a:rPr lang="en-US" sz="1800" dirty="0" smtClean="0">
                <a:latin typeface="Arial" charset="0"/>
              </a:rPr>
              <a:t>3:00-4:00p</a:t>
            </a:r>
            <a:endParaRPr lang="en-US" sz="1800" dirty="0" smtClean="0">
              <a:latin typeface="Arial" charset="0"/>
            </a:endParaRPr>
          </a:p>
          <a:p>
            <a:pPr>
              <a:lnSpc>
                <a:spcPct val="90000"/>
              </a:lnSpc>
            </a:pPr>
            <a:r>
              <a:rPr lang="en-US" sz="2000" dirty="0" smtClean="0">
                <a:latin typeface="Arial" charset="0"/>
              </a:rPr>
              <a:t>Social Event: </a:t>
            </a:r>
            <a:endParaRPr lang="en-US" sz="2000" dirty="0">
              <a:latin typeface="Arial" charset="0"/>
            </a:endParaRPr>
          </a:p>
          <a:p>
            <a:pPr lvl="1">
              <a:lnSpc>
                <a:spcPct val="90000"/>
              </a:lnSpc>
            </a:pPr>
            <a:r>
              <a:rPr lang="en-US" sz="1600" dirty="0">
                <a:latin typeface="Arial" charset="0"/>
              </a:rPr>
              <a:t>Wednesday </a:t>
            </a:r>
            <a:r>
              <a:rPr lang="en-US" sz="1600" dirty="0" smtClean="0">
                <a:latin typeface="Arial" charset="0"/>
              </a:rPr>
              <a:t>March 8</a:t>
            </a:r>
            <a:r>
              <a:rPr lang="en-US" sz="1600" baseline="30000" dirty="0" smtClean="0">
                <a:latin typeface="Arial" charset="0"/>
              </a:rPr>
              <a:t>th</a:t>
            </a:r>
            <a:r>
              <a:rPr lang="en-US" sz="1600" dirty="0" smtClean="0">
                <a:latin typeface="Arial" charset="0"/>
              </a:rPr>
              <a:t>, 6:30 </a:t>
            </a:r>
            <a:r>
              <a:rPr lang="en-US" sz="1600" dirty="0">
                <a:latin typeface="Arial" charset="0"/>
              </a:rPr>
              <a:t>PM – </a:t>
            </a:r>
            <a:r>
              <a:rPr lang="en-US" sz="1600" dirty="0">
                <a:latin typeface="Arial" charset="0"/>
              </a:rPr>
              <a:t>9</a:t>
            </a:r>
            <a:r>
              <a:rPr lang="en-US" sz="1600" dirty="0" smtClean="0">
                <a:latin typeface="Arial" charset="0"/>
              </a:rPr>
              <a:t>:30 </a:t>
            </a:r>
            <a:r>
              <a:rPr lang="en-US" sz="1600" dirty="0" smtClean="0">
                <a:latin typeface="Arial" charset="0"/>
              </a:rPr>
              <a:t>PM </a:t>
            </a:r>
          </a:p>
          <a:p>
            <a:pPr lvl="1">
              <a:lnSpc>
                <a:spcPct val="90000"/>
              </a:lnSpc>
            </a:pPr>
            <a:r>
              <a:rPr lang="en-US" sz="1600" dirty="0" smtClean="0">
                <a:latin typeface="Arial" charset="0"/>
              </a:rPr>
              <a:t>Location</a:t>
            </a:r>
            <a:r>
              <a:rPr lang="en-US" sz="1600" dirty="0" smtClean="0">
                <a:latin typeface="Arial" charset="0"/>
              </a:rPr>
              <a:t>: Pool Deck, Grand Hyatt (</a:t>
            </a:r>
            <a:r>
              <a:rPr lang="en-US" sz="1600" dirty="0">
                <a:latin typeface="Arial" charset="0"/>
              </a:rPr>
              <a:t>F</a:t>
            </a:r>
            <a:r>
              <a:rPr lang="en-US" sz="1600" dirty="0" smtClean="0">
                <a:latin typeface="Arial" charset="0"/>
              </a:rPr>
              <a:t>ourth Floor)</a:t>
            </a:r>
            <a:endParaRPr lang="en-US" sz="16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5440342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a:xfrm>
            <a:off x="685800" y="685800"/>
            <a:ext cx="7772400" cy="685800"/>
          </a:xfrm>
          <a:noFill/>
        </p:spPr>
        <p:txBody>
          <a:bodyPr/>
          <a:lstStyle/>
          <a:p>
            <a:r>
              <a:rPr lang="en-US" sz="3600" dirty="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dirty="0" smtClean="0">
                <a:latin typeface="Arial" charset="0"/>
              </a:rPr>
              <a:t>Each Attendee must provide contact information and pay conference fee</a:t>
            </a:r>
          </a:p>
          <a:p>
            <a:pPr>
              <a:lnSpc>
                <a:spcPct val="80000"/>
              </a:lnSpc>
            </a:pPr>
            <a:r>
              <a:rPr lang="en-US" sz="2400" dirty="0" smtClean="0">
                <a:solidFill>
                  <a:schemeClr val="accent2"/>
                </a:solidFill>
                <a:latin typeface="Arial" charset="0"/>
              </a:rPr>
              <a:t>Conference fee</a:t>
            </a:r>
            <a:r>
              <a:rPr lang="en-US" sz="2400" dirty="0" smtClean="0">
                <a:latin typeface="Arial" charset="0"/>
              </a:rPr>
              <a:t> has to be </a:t>
            </a:r>
            <a:r>
              <a:rPr lang="en-US" sz="2400" dirty="0" smtClean="0">
                <a:solidFill>
                  <a:schemeClr val="accent2"/>
                </a:solidFill>
                <a:latin typeface="Arial" charset="0"/>
              </a:rPr>
              <a:t>paid through</a:t>
            </a:r>
            <a:r>
              <a:rPr lang="en-US" sz="2400" dirty="0" smtClean="0">
                <a:latin typeface="Arial" charset="0"/>
              </a:rPr>
              <a:t> the </a:t>
            </a:r>
            <a:r>
              <a:rPr lang="en-US" sz="2400" dirty="0" smtClean="0">
                <a:solidFill>
                  <a:schemeClr val="accent2"/>
                </a:solidFill>
                <a:latin typeface="Arial" charset="0"/>
              </a:rPr>
              <a:t>registration desk at the </a:t>
            </a:r>
            <a:r>
              <a:rPr lang="en-US" sz="2400" dirty="0" smtClean="0">
                <a:latin typeface="Arial" charset="0"/>
              </a:rPr>
              <a:t>hotel or </a:t>
            </a:r>
            <a:r>
              <a:rPr lang="en-US" sz="2400" dirty="0" smtClean="0">
                <a:solidFill>
                  <a:schemeClr val="accent2"/>
                </a:solidFill>
                <a:latin typeface="Arial" charset="0"/>
              </a:rPr>
              <a:t>through sponsor</a:t>
            </a:r>
          </a:p>
          <a:p>
            <a:pPr>
              <a:lnSpc>
                <a:spcPct val="80000"/>
              </a:lnSpc>
            </a:pPr>
            <a:r>
              <a:rPr lang="en-US" sz="2400" dirty="0" smtClean="0">
                <a:solidFill>
                  <a:schemeClr val="accent2"/>
                </a:solidFill>
                <a:latin typeface="Arial" charset="0"/>
              </a:rPr>
              <a:t>Failure to pay conference fee</a:t>
            </a:r>
            <a:r>
              <a:rPr lang="en-US" sz="2400" dirty="0" smtClean="0">
                <a:latin typeface="Arial" charset="0"/>
              </a:rPr>
              <a:t> results in </a:t>
            </a:r>
            <a:r>
              <a:rPr lang="en-US" sz="2400" dirty="0" smtClean="0">
                <a:solidFill>
                  <a:schemeClr val="accent2"/>
                </a:solidFill>
                <a:latin typeface="Arial" charset="0"/>
              </a:rPr>
              <a:t>loss </a:t>
            </a:r>
            <a:r>
              <a:rPr lang="en-US" sz="2400" dirty="0" smtClean="0">
                <a:latin typeface="Arial" charset="0"/>
              </a:rPr>
              <a:t>of credit for </a:t>
            </a:r>
            <a:r>
              <a:rPr lang="en-US" sz="2400" dirty="0" smtClean="0">
                <a:solidFill>
                  <a:schemeClr val="accent2"/>
                </a:solidFill>
                <a:latin typeface="Arial" charset="0"/>
              </a:rPr>
              <a:t>voting rights</a:t>
            </a:r>
          </a:p>
          <a:p>
            <a:pPr>
              <a:lnSpc>
                <a:spcPct val="80000"/>
              </a:lnSpc>
            </a:pPr>
            <a:r>
              <a:rPr lang="en-US" sz="2400" dirty="0" smtClean="0">
                <a:latin typeface="Arial" charset="0"/>
              </a:rPr>
              <a:t>Photography not permitted unless approved by WG Chair</a:t>
            </a:r>
          </a:p>
          <a:p>
            <a:pPr>
              <a:lnSpc>
                <a:spcPct val="80000"/>
              </a:lnSpc>
            </a:pPr>
            <a:r>
              <a:rPr lang="en-US" sz="2400" dirty="0" smtClean="0">
                <a:latin typeface="Arial" charset="0"/>
              </a:rPr>
              <a:t>Audio taping of IEEE 802.21 meetings is NOT allowed</a:t>
            </a:r>
          </a:p>
          <a:p>
            <a:pPr>
              <a:lnSpc>
                <a:spcPct val="80000"/>
              </a:lnSpc>
            </a:pPr>
            <a:r>
              <a:rPr lang="en-US" sz="2400" dirty="0" smtClean="0">
                <a:latin typeface="Arial" charset="0"/>
              </a:rPr>
              <a:t>Media – Press and Analyst briefings</a:t>
            </a:r>
          </a:p>
          <a:p>
            <a:pPr lvl="1">
              <a:lnSpc>
                <a:spcPct val="80000"/>
              </a:lnSpc>
            </a:pPr>
            <a:r>
              <a:rPr lang="en-US" sz="2000" dirty="0" smtClean="0">
                <a:latin typeface="Arial" charset="0"/>
              </a:rPr>
              <a:t>Only the 802.21 WG Chair and WG Vice-Chair are allowed to give verbal statements/interviews to the media on behalf of the IEEE 802.21 working group</a:t>
            </a:r>
            <a:endParaRPr lang="en-US" sz="2000" dirty="0" smtClean="0">
              <a:solidFill>
                <a:schemeClr val="accent2"/>
              </a:solidFill>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a:xfrm>
            <a:off x="685800" y="685800"/>
            <a:ext cx="7772400" cy="838200"/>
          </a:xfrm>
          <a:noFill/>
        </p:spPr>
        <p:txBody>
          <a:bodyPr/>
          <a:lstStyle/>
          <a:p>
            <a:r>
              <a:rPr lang="en-US" dirty="0" smtClean="0"/>
              <a:t>	</a:t>
            </a:r>
            <a:r>
              <a:rPr lang="en-US" dirty="0"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dirty="0" smtClean="0">
                <a:latin typeface="Arial" charset="0"/>
              </a:rPr>
              <a:t>Individual membership</a:t>
            </a:r>
          </a:p>
          <a:p>
            <a:pPr lvl="1"/>
            <a:r>
              <a:rPr lang="en-US" sz="2400" dirty="0" smtClean="0">
                <a:latin typeface="Arial" charset="0"/>
              </a:rPr>
              <a:t>In all IEEE standards meetings, </a:t>
            </a:r>
            <a:r>
              <a:rPr lang="en-US" sz="2400" b="1" i="1" u="sng" dirty="0" smtClean="0">
                <a:solidFill>
                  <a:schemeClr val="accent2"/>
                </a:solidFill>
                <a:latin typeface="Arial" charset="0"/>
              </a:rPr>
              <a:t>membership is by individual</a:t>
            </a:r>
            <a:r>
              <a:rPr lang="en-US" sz="2400" dirty="0" smtClean="0">
                <a:latin typeface="Arial" charset="0"/>
              </a:rPr>
              <a:t>, hence you do </a:t>
            </a:r>
            <a:r>
              <a:rPr lang="en-US" sz="2400" b="1" dirty="0" smtClean="0">
                <a:solidFill>
                  <a:schemeClr val="accent2"/>
                </a:solidFill>
                <a:latin typeface="Arial" charset="0"/>
              </a:rPr>
              <a:t>not</a:t>
            </a:r>
            <a:r>
              <a:rPr lang="en-US" sz="2400" dirty="0" smtClean="0">
                <a:latin typeface="Arial" charset="0"/>
              </a:rPr>
              <a:t> represent a </a:t>
            </a:r>
            <a:r>
              <a:rPr lang="en-US" sz="2400" b="1" dirty="0" smtClean="0">
                <a:solidFill>
                  <a:schemeClr val="accent2"/>
                </a:solidFill>
                <a:latin typeface="Arial" charset="0"/>
              </a:rPr>
              <a:t>company or organization</a:t>
            </a:r>
            <a:r>
              <a:rPr lang="en-US" sz="2400" dirty="0" smtClean="0">
                <a:latin typeface="Arial" charset="0"/>
              </a:rPr>
              <a:t>.</a:t>
            </a:r>
          </a:p>
          <a:p>
            <a:pPr lvl="1"/>
            <a:endParaRPr lang="en-US" sz="2400" dirty="0" smtClean="0">
              <a:latin typeface="Arial" charset="0"/>
            </a:endParaRPr>
          </a:p>
          <a:p>
            <a:r>
              <a:rPr lang="en-US" sz="2800" dirty="0" smtClean="0">
                <a:latin typeface="Arial" charset="0"/>
              </a:rPr>
              <a:t>Anti-Trust laws</a:t>
            </a:r>
          </a:p>
          <a:p>
            <a:pPr lvl="1"/>
            <a:r>
              <a:rPr lang="en-US" sz="2400" dirty="0" smtClean="0">
                <a:latin typeface="Arial" charset="0"/>
              </a:rPr>
              <a:t>The Anti-Trust laws forbid the </a:t>
            </a:r>
            <a:r>
              <a:rPr lang="en-US" sz="2400" b="1" i="1" u="sng" dirty="0" smtClean="0">
                <a:solidFill>
                  <a:schemeClr val="accent2"/>
                </a:solidFill>
                <a:latin typeface="Arial" charset="0"/>
              </a:rPr>
              <a:t>discussion of prices</a:t>
            </a:r>
            <a:r>
              <a:rPr lang="en-US" sz="2400" dirty="0" smtClean="0">
                <a:latin typeface="Arial" charset="0"/>
              </a:rPr>
              <a:t> within our meetings.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91812</TotalTime>
  <Words>2095</Words>
  <Application>Microsoft Office PowerPoint</Application>
  <PresentationFormat>On-screen Show (4:3)</PresentationFormat>
  <Paragraphs>348</Paragraphs>
  <Slides>21</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MS Gothic</vt:lpstr>
      <vt:lpstr>MS PGothic</vt:lpstr>
      <vt:lpstr>Arial</vt:lpstr>
      <vt:lpstr>Helvetica</vt:lpstr>
      <vt:lpstr>Times New Roman</vt:lpstr>
      <vt:lpstr>802.11PowerPointTemplate-Landscape</vt:lpstr>
      <vt:lpstr>IEEE 802.21 Session #86   San Diego, CA, USA WG Opening Plenary, July 2018</vt:lpstr>
      <vt:lpstr>Session Time and Location   </vt:lpstr>
      <vt:lpstr>802.21 WG Objective </vt:lpstr>
      <vt:lpstr>IEEE 802.21 Meeting Server Details</vt:lpstr>
      <vt:lpstr>Attendance</vt:lpstr>
      <vt:lpstr>Voting Membership</vt:lpstr>
      <vt:lpstr>Miscellaneous Meeting Logistics</vt:lpstr>
      <vt:lpstr>Registration and Media Recording</vt:lpstr>
      <vt:lpstr> Membership &amp; Anti-Trust</vt:lpstr>
      <vt:lpstr>PowerPoint Presentation</vt:lpstr>
      <vt:lpstr>Participants, Patents, and Duty to Inform</vt:lpstr>
      <vt:lpstr>Call for Potentially Essential Patents</vt:lpstr>
      <vt:lpstr>Participation in IEEE 802 Meetings</vt:lpstr>
      <vt:lpstr>Other Guidelines for IEEE WG Meetings</vt:lpstr>
      <vt:lpstr>2.7 LMSC Chair’s Guidelines on Commercialism at meetings</vt:lpstr>
      <vt:lpstr>Copyright</vt:lpstr>
      <vt:lpstr>Work Status </vt:lpstr>
      <vt:lpstr>Objectives for the July  Meeting</vt:lpstr>
      <vt:lpstr>Future Sessions – 2018 </vt:lpstr>
      <vt:lpstr>September 2018 Meeting Logistics </vt:lpstr>
      <vt:lpstr>Future Sessions – 2019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creator>Subir Das</dc:creator>
  <cp:lastModifiedBy>Das, Subir</cp:lastModifiedBy>
  <cp:revision>899</cp:revision>
  <cp:lastPrinted>1998-02-10T13:28:06Z</cp:lastPrinted>
  <dcterms:created xsi:type="dcterms:W3CDTF">2002-07-08T22:03:28Z</dcterms:created>
  <dcterms:modified xsi:type="dcterms:W3CDTF">2018-07-10T00:40:58Z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1384146180</vt:lpwstr>
  </property>
  <property fmtid="{D5CDD505-2E9C-101B-9397-08002B2CF9AE}" pid="3" name="_ms_pID_725343">
    <vt:lpwstr>(2)Jb+k64ZYbW0P/naL/E/ynQR1kPQKE0YjV07+a7jsTsnN6F1PYQ9vSV5UlTr7OUbnMpLz9d6l_x000d_
oaBHoPZYxNs8XEBf6IVE6cDP9fvHn9BQd6zW1ju8kKdkBGUd26aLfRwnMFEMIazSD1eAIAvC_x000d_
RzD5s0fdBZrdh3s+sdbhrku9Z220v4+rbt5LSBaiPrQs6KyrbUmxX3NgS3+tNUs1bvxrD/NQ_x000d_
8Gy7S54H3KBmXdp02S</vt:lpwstr>
  </property>
  <property fmtid="{D5CDD505-2E9C-101B-9397-08002B2CF9AE}" pid="4" name="_ms_pID_7253431">
    <vt:lpwstr>M=</vt:lpwstr>
  </property>
</Properties>
</file>