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2"/>
  </p:notesMasterIdLst>
  <p:handoutMasterIdLst>
    <p:handoutMasterId r:id="rId23"/>
  </p:handoutMasterIdLst>
  <p:sldIdLst>
    <p:sldId id="413" r:id="rId11"/>
    <p:sldId id="425" r:id="rId12"/>
    <p:sldId id="557" r:id="rId13"/>
    <p:sldId id="426" r:id="rId14"/>
    <p:sldId id="529" r:id="rId15"/>
    <p:sldId id="489" r:id="rId16"/>
    <p:sldId id="550" r:id="rId17"/>
    <p:sldId id="429" r:id="rId18"/>
    <p:sldId id="541" r:id="rId19"/>
    <p:sldId id="554" r:id="rId20"/>
    <p:sldId id="558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86387" autoAdjust="0"/>
  </p:normalViewPr>
  <p:slideViewPr>
    <p:cSldViewPr>
      <p:cViewPr varScale="1">
        <p:scale>
          <a:sx n="59" d="100"/>
          <a:sy n="59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32"/>
    </p:cViewPr>
  </p:sorterViewPr>
  <p:notesViewPr>
    <p:cSldViewPr>
      <p:cViewPr varScale="1">
        <p:scale>
          <a:sx n="51" d="100"/>
          <a:sy n="51" d="100"/>
        </p:scale>
        <p:origin x="2680" y="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79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marL="0" marR="0" lvl="0" indent="0" algn="ctr" defTabSz="93286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AE0E8B-988F-47CE-9949-D3DED8909968}" type="slidenum"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3286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8219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64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553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12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21-18-0027-00-0000-Session#85-Closing_Plenary_Notes.ppt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regonline.com/ieee802plenaryJuly20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762000"/>
            <a:ext cx="8762999" cy="5638800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495800"/>
            <a:ext cx="5943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sdas at vencorelabs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371600" y="1023257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85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Warsaw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Poland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23900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 </a:t>
            </a:r>
            <a:r>
              <a:rPr lang="en-US" sz="2400" b="1" dirty="0">
                <a:solidFill>
                  <a:srgbClr val="FF0000"/>
                </a:solidFill>
              </a:rPr>
              <a:t>July 8-13, 2018, Manchester Grand Hyatt, San Diego, CA, </a:t>
            </a:r>
            <a:r>
              <a:rPr lang="en-US" sz="2400" b="1" dirty="0" smtClean="0">
                <a:solidFill>
                  <a:srgbClr val="FF0000"/>
                </a:solidFill>
              </a:rPr>
              <a:t>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038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0326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943" y="1310117"/>
            <a:ext cx="8915400" cy="49885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Interim: January 13-18, 2019, Hilton </a:t>
            </a:r>
            <a:r>
              <a:rPr lang="en-US" sz="2000" b="1" dirty="0">
                <a:solidFill>
                  <a:schemeClr val="accent2"/>
                </a:solidFill>
              </a:rPr>
              <a:t>St. Louis at the Ballpark </a:t>
            </a:r>
            <a:r>
              <a:rPr lang="en-US" sz="2000" b="1" dirty="0" smtClean="0">
                <a:solidFill>
                  <a:schemeClr val="accent2"/>
                </a:solidFill>
              </a:rPr>
              <a:t>(TBC) </a:t>
            </a:r>
            <a:endParaRPr lang="es-E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March 10-15, 2019, Hyatt Regency Vancouver and Fairmont Hotel Vancouver, Vancouver, Canada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May 12-17, 2019, Grand Hyatt Atlanta in Buckhead , Atlanta, Georgia,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3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Interest Group (IG) Update </a:t>
            </a:r>
          </a:p>
          <a:p>
            <a:r>
              <a:rPr lang="en-US" sz="2800" dirty="0" smtClean="0">
                <a:latin typeface="Arial" charset="0"/>
              </a:rPr>
              <a:t>Working Group (WG) </a:t>
            </a:r>
            <a:r>
              <a:rPr lang="en-US" sz="2800" dirty="0" smtClean="0">
                <a:latin typeface="Arial" charset="0"/>
              </a:rPr>
              <a:t>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/>
              <a:t>I</a:t>
            </a:r>
            <a:r>
              <a:rPr lang="en-US" sz="3600" b="1" dirty="0" smtClean="0"/>
              <a:t>G </a:t>
            </a:r>
            <a:r>
              <a:rPr lang="en-US" sz="3600" b="1" dirty="0" smtClean="0"/>
              <a:t>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5143"/>
            <a:ext cx="8686800" cy="3995057"/>
          </a:xfrm>
        </p:spPr>
        <p:txBody>
          <a:bodyPr/>
          <a:lstStyle/>
          <a:p>
            <a:r>
              <a:rPr lang="en-US" sz="2400" dirty="0" smtClean="0"/>
              <a:t>IG </a:t>
            </a:r>
            <a:r>
              <a:rPr lang="en-US" sz="2400" dirty="0"/>
              <a:t>on Network Enablers for seamless HMD based VR Content Service </a:t>
            </a:r>
            <a:r>
              <a:rPr lang="en-US" sz="2400" dirty="0" smtClean="0"/>
              <a:t>had three sessions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Report is available at 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2400" dirty="0"/>
              <a:t>https://mentor.ieee.org/802.21/dcn/18/21-18-0026-00-0000-vr-ig-meeting-summary.ppt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371600"/>
            <a:ext cx="8718550" cy="4648200"/>
          </a:xfrm>
        </p:spPr>
        <p:txBody>
          <a:bodyPr/>
          <a:lstStyle/>
          <a:p>
            <a:r>
              <a:rPr lang="en-US" sz="2400" dirty="0" smtClean="0"/>
              <a:t>Discussed the </a:t>
            </a:r>
            <a:r>
              <a:rPr lang="en-US" sz="2400" dirty="0"/>
              <a:t>ISO/IEC/IEEE FDIS </a:t>
            </a:r>
            <a:r>
              <a:rPr lang="en-US" sz="2400" dirty="0" smtClean="0"/>
              <a:t>8802-21-1 </a:t>
            </a:r>
            <a:r>
              <a:rPr lang="en-US" sz="2400" dirty="0" smtClean="0"/>
              <a:t>ballot comments and </a:t>
            </a:r>
            <a:r>
              <a:rPr lang="en-US" sz="2400" dirty="0" smtClean="0"/>
              <a:t>ongoing FDIS ballot on</a:t>
            </a:r>
            <a:r>
              <a:rPr lang="en-US" sz="2400" dirty="0" smtClean="0"/>
              <a:t> </a:t>
            </a:r>
            <a:r>
              <a:rPr lang="en-US" sz="2400" dirty="0" smtClean="0"/>
              <a:t>IEEE </a:t>
            </a:r>
            <a:r>
              <a:rPr lang="en-US" sz="2400" dirty="0" smtClean="0"/>
              <a:t>Std 802.21-2017/Cor1</a:t>
            </a:r>
            <a:endParaRPr lang="en-US" sz="2400" dirty="0" smtClean="0"/>
          </a:p>
          <a:p>
            <a:r>
              <a:rPr lang="en-US" sz="2400" dirty="0" smtClean="0"/>
              <a:t>Generated a draft </a:t>
            </a:r>
            <a:r>
              <a:rPr lang="en-US" sz="2400" dirty="0" smtClean="0"/>
              <a:t>response </a:t>
            </a:r>
            <a:r>
              <a:rPr lang="en-US" sz="2400" dirty="0" smtClean="0"/>
              <a:t>and </a:t>
            </a:r>
            <a:r>
              <a:rPr lang="en-US" sz="2400" dirty="0" smtClean="0"/>
              <a:t>consulted with </a:t>
            </a:r>
            <a:r>
              <a:rPr lang="en-US" sz="2400" dirty="0" smtClean="0"/>
              <a:t>IEEE 802 JTC Ad hoc</a:t>
            </a:r>
          </a:p>
          <a:p>
            <a:pPr lvl="1"/>
            <a:r>
              <a:rPr lang="en-US" sz="1600" dirty="0"/>
              <a:t>https://mentor.ieee.org/802.21/dcn/18/21-18-0023-01-0000-response-to-iso-iec-jtc1-sc6-comments-on-ieee-802-21-1-fdis-ballot.docx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2400" dirty="0" smtClean="0"/>
              <a:t>WG Chair will submit the FDIS ballot response to EC for approval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After EC approval, the response will be communicated to ISO/IEC/JTC1 SC6 Secretary </a:t>
            </a:r>
            <a:endParaRPr lang="en-US" sz="24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June 21, </a:t>
            </a:r>
            <a:r>
              <a:rPr lang="en-US" sz="2800" dirty="0" smtClean="0"/>
              <a:t>2018, </a:t>
            </a:r>
            <a:r>
              <a:rPr lang="en-US" sz="2800" dirty="0" smtClean="0"/>
              <a:t> 8-9 </a:t>
            </a:r>
            <a:r>
              <a:rPr lang="en-US" sz="2800" dirty="0" smtClean="0"/>
              <a:t>a</a:t>
            </a:r>
            <a:r>
              <a:rPr lang="en-US" sz="2800" dirty="0" smtClean="0"/>
              <a:t>m</a:t>
            </a:r>
            <a:r>
              <a:rPr lang="en-US" sz="2800" dirty="0" smtClean="0"/>
              <a:t>, US EDT </a:t>
            </a:r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1447800" y="642021"/>
            <a:ext cx="6063910" cy="604347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81000" y="1391710"/>
            <a:ext cx="8534400" cy="449967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51792" tIns="25897" rIns="51792" bIns="25897" anchor="ctr">
            <a:spAutoFit/>
          </a:bodyPr>
          <a:lstStyle/>
          <a:p>
            <a:pPr>
              <a:tabLst>
                <a:tab pos="715268" algn="l"/>
              </a:tabLst>
              <a:defRPr/>
            </a:pPr>
            <a:endParaRPr lang="en-GB" sz="9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GB" sz="2000" b="1" dirty="0">
                <a:solidFill>
                  <a:srgbClr val="000000"/>
                </a:solidFill>
                <a:ea typeface="PMingLiU" charset="-120"/>
              </a:rPr>
              <a:t>Move to authorize the P802.21 WG Chair to obtain 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IEEE 802 EC approval to forward the comment responses in 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&lt;https://mentor.ieee.org/802.21/dcn/18/21-18-0023-01-0000-response-to-iso-iec-jtc1-sc6-comments-on-ieee-802-21-1-fdis-ballot.docx&gt; 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to ISO/IEC JTC1/SC6, as responses to the comments received on the recent FDIS ballot on ISO/IEC/IEEE FDIS </a:t>
            </a:r>
            <a:r>
              <a:rPr lang="en-US" sz="2000" b="1" dirty="0" smtClean="0">
                <a:solidFill>
                  <a:srgbClr val="000000"/>
                </a:solidFill>
                <a:ea typeface="PMingLiU" charset="-120"/>
              </a:rPr>
              <a:t>8802-21-1 </a:t>
            </a:r>
            <a:endParaRPr lang="en-GB" sz="2000" b="1" dirty="0">
              <a:solidFill>
                <a:srgbClr val="000000"/>
              </a:solidFill>
              <a:ea typeface="PMingLiU" charset="-120"/>
            </a:endParaRPr>
          </a:p>
          <a:p>
            <a:pPr algn="ctr">
              <a:tabLst>
                <a:tab pos="715268" algn="l"/>
              </a:tabLst>
              <a:defRPr/>
            </a:pPr>
            <a:endParaRPr lang="en-US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Move:  Yoshikazu Hanatani </a:t>
            </a:r>
            <a:endParaRPr lang="en-US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Second: </a:t>
            </a:r>
            <a:r>
              <a:rPr lang="en-US" sz="2000" b="1" dirty="0" smtClean="0">
                <a:solidFill>
                  <a:srgbClr val="000000"/>
                </a:solidFill>
                <a:ea typeface="PMingLiU" charset="-120"/>
              </a:rPr>
              <a:t>Minseok Oh </a:t>
            </a:r>
            <a:endParaRPr lang="en-US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endParaRPr lang="en-US" altLang="zh-HK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For:  </a:t>
            </a: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07</a:t>
            </a:r>
            <a:endParaRPr lang="en-US" altLang="zh-HK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Against: </a:t>
            </a: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Abstain: </a:t>
            </a: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endParaRPr lang="en-US" altLang="zh-HK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Motion  </a:t>
            </a: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Passes </a:t>
            </a:r>
            <a:endParaRPr lang="en-US" altLang="zh-HK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737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Plenary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32" y="1143000"/>
            <a:ext cx="8828316" cy="53340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Plenary </a:t>
            </a:r>
            <a:r>
              <a:rPr lang="en-US" sz="2000" b="1" dirty="0" smtClean="0"/>
              <a:t>Meeting:  July </a:t>
            </a:r>
            <a:r>
              <a:rPr lang="en-US" sz="2000" b="1" dirty="0"/>
              <a:t>8-13, </a:t>
            </a:r>
            <a:r>
              <a:rPr lang="en-US" sz="2000" b="1" dirty="0" smtClean="0"/>
              <a:t>2018, San </a:t>
            </a:r>
            <a:r>
              <a:rPr lang="en-US" sz="2000" b="1" dirty="0"/>
              <a:t>Diego, California </a:t>
            </a:r>
            <a:r>
              <a:rPr lang="en-US" sz="2000" b="1" dirty="0" smtClean="0"/>
              <a:t>USA in </a:t>
            </a:r>
            <a:r>
              <a:rPr lang="en-US" sz="2000" b="1" dirty="0"/>
              <a:t>Manchester Grand Hyatt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Meeting Information: </a:t>
            </a:r>
            <a:r>
              <a:rPr lang="en-US" sz="2000" b="1" dirty="0" smtClean="0">
                <a:hlinkClick r:id="rId3"/>
              </a:rPr>
              <a:t>http</a:t>
            </a:r>
            <a:r>
              <a:rPr lang="en-US" sz="2000" b="1" dirty="0">
                <a:hlinkClick r:id="rId3"/>
              </a:rPr>
              <a:t>://</a:t>
            </a:r>
            <a:r>
              <a:rPr lang="en-US" sz="2000" b="1" dirty="0" smtClean="0">
                <a:hlinkClick r:id="rId3"/>
              </a:rPr>
              <a:t>802world.org/plenary</a:t>
            </a:r>
            <a:r>
              <a:rPr lang="en-US" sz="2000" b="1" dirty="0" smtClean="0"/>
              <a:t>  </a:t>
            </a:r>
            <a:endParaRPr lang="en-US" sz="20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Registration</a:t>
            </a:r>
            <a:r>
              <a:rPr lang="en-US" sz="2000" b="1" dirty="0"/>
              <a:t>: </a:t>
            </a:r>
            <a:r>
              <a:rPr lang="en-US" sz="2000" b="1" dirty="0" smtClean="0">
                <a:hlinkClick r:id="rId4"/>
              </a:rPr>
              <a:t>https</a:t>
            </a:r>
            <a:r>
              <a:rPr lang="en-US" sz="2000" b="1" dirty="0">
                <a:hlinkClick r:id="rId4"/>
              </a:rPr>
              <a:t>://</a:t>
            </a:r>
            <a:r>
              <a:rPr lang="en-US" sz="2000" b="1" dirty="0" smtClean="0">
                <a:hlinkClick r:id="rId4"/>
              </a:rPr>
              <a:t>www.regonline.com/ieee802plenaryJuly2018</a:t>
            </a:r>
            <a:endParaRPr lang="en-US" sz="2000" b="1" dirty="0" smtClean="0"/>
          </a:p>
          <a:p>
            <a:r>
              <a:rPr lang="en-US" sz="2000" b="1" dirty="0" smtClean="0"/>
              <a:t>Early Registration: </a:t>
            </a:r>
          </a:p>
          <a:p>
            <a:pPr lvl="1"/>
            <a:r>
              <a:rPr lang="en-US" sz="1600" b="1" dirty="0" smtClean="0"/>
              <a:t>$</a:t>
            </a:r>
            <a:r>
              <a:rPr lang="en-US" sz="1600" b="1" dirty="0"/>
              <a:t>US 500.00 (</a:t>
            </a:r>
            <a:r>
              <a:rPr lang="en-US" sz="1600" b="1" dirty="0" smtClean="0"/>
              <a:t>staying </a:t>
            </a:r>
            <a:r>
              <a:rPr lang="en-US" sz="1600" b="1" dirty="0"/>
              <a:t>one or more nights at the </a:t>
            </a:r>
            <a:r>
              <a:rPr lang="en-US" sz="1600" b="1" dirty="0" smtClean="0"/>
              <a:t>Grand Hyatt) otherwise $800.00</a:t>
            </a:r>
          </a:p>
          <a:p>
            <a:pPr lvl="1"/>
            <a:r>
              <a:rPr lang="en-US" sz="1800" b="1" dirty="0" smtClean="0"/>
              <a:t>Deadline</a:t>
            </a:r>
            <a:r>
              <a:rPr lang="en-US" sz="1800" b="1" dirty="0"/>
              <a:t>: 6:00 PM Pacific Time, Friday, May 25, 2018 </a:t>
            </a:r>
          </a:p>
          <a:p>
            <a:r>
              <a:rPr lang="en-US" sz="2000" b="1" dirty="0"/>
              <a:t>Standard Registration</a:t>
            </a:r>
          </a:p>
          <a:p>
            <a:pPr lvl="1"/>
            <a:r>
              <a:rPr lang="en-US" sz="1600" b="1" dirty="0" smtClean="0"/>
              <a:t> </a:t>
            </a:r>
            <a:r>
              <a:rPr lang="en-US" sz="1600" b="1" dirty="0"/>
              <a:t>$US 600.00 </a:t>
            </a:r>
            <a:r>
              <a:rPr lang="en-US" sz="1600" b="1" dirty="0" smtClean="0"/>
              <a:t>(staying </a:t>
            </a:r>
            <a:r>
              <a:rPr lang="en-US" sz="1600" b="1" dirty="0"/>
              <a:t>one or more nights </a:t>
            </a:r>
            <a:r>
              <a:rPr lang="en-US" sz="1600" b="1" dirty="0" smtClean="0"/>
              <a:t>at </a:t>
            </a:r>
            <a:r>
              <a:rPr lang="en-US" sz="1600" b="1" dirty="0"/>
              <a:t>Grand </a:t>
            </a:r>
            <a:r>
              <a:rPr lang="en-US" sz="1600" b="1" dirty="0" smtClean="0"/>
              <a:t>Hyatt) otherwise $US 900.00</a:t>
            </a:r>
            <a:endParaRPr lang="en-US" sz="1600" b="1" dirty="0"/>
          </a:p>
          <a:p>
            <a:pPr lvl="1"/>
            <a:r>
              <a:rPr lang="en-US" sz="1600" b="1" dirty="0" smtClean="0"/>
              <a:t>Deadline</a:t>
            </a:r>
            <a:r>
              <a:rPr lang="en-US" sz="1600" b="1" dirty="0"/>
              <a:t>: 6:00 PM Pacific Time, Friday, June 29, </a:t>
            </a:r>
            <a:r>
              <a:rPr lang="en-US" sz="1600" b="1" dirty="0" smtClean="0"/>
              <a:t>2018</a:t>
            </a:r>
          </a:p>
          <a:p>
            <a:r>
              <a:rPr lang="en-US" sz="2000" b="1" dirty="0" smtClean="0"/>
              <a:t>Late/On Site </a:t>
            </a:r>
            <a:r>
              <a:rPr lang="en-US" sz="2000" b="1" dirty="0"/>
              <a:t>Registration</a:t>
            </a:r>
          </a:p>
          <a:p>
            <a:pPr lvl="1"/>
            <a:r>
              <a:rPr lang="en-US" sz="1600" b="1" dirty="0"/>
              <a:t> $US 8</a:t>
            </a:r>
            <a:r>
              <a:rPr lang="en-US" sz="1600" b="1" dirty="0" smtClean="0"/>
              <a:t>00.00 </a:t>
            </a:r>
            <a:r>
              <a:rPr lang="en-US" sz="1600" b="1" dirty="0"/>
              <a:t>(staying one or more nights at Grand Hyatt) otherwise $US </a:t>
            </a:r>
            <a:r>
              <a:rPr lang="en-US" sz="1600" b="1" dirty="0" smtClean="0"/>
              <a:t>1100.00</a:t>
            </a:r>
            <a:endParaRPr lang="en-US" sz="1600" b="1" dirty="0"/>
          </a:p>
          <a:p>
            <a:pPr lvl="1"/>
            <a:r>
              <a:rPr lang="en-US" sz="1600" b="1" dirty="0"/>
              <a:t>Deadline: </a:t>
            </a:r>
            <a:r>
              <a:rPr lang="en-US" sz="1600" b="1" dirty="0" smtClean="0"/>
              <a:t>After 6:00 </a:t>
            </a:r>
            <a:r>
              <a:rPr lang="en-US" sz="1600" b="1" dirty="0"/>
              <a:t>PM Pacific Time, Friday, June 29, </a:t>
            </a:r>
            <a:r>
              <a:rPr lang="en-US" sz="1600" b="1" dirty="0" smtClean="0"/>
              <a:t>2018</a:t>
            </a:r>
          </a:p>
          <a:p>
            <a:r>
              <a:rPr lang="en-US" sz="2000" b="1" dirty="0" smtClean="0"/>
              <a:t>Hotel ROOM RATES: </a:t>
            </a:r>
            <a:r>
              <a:rPr lang="en-US" sz="1600" b="1" dirty="0" smtClean="0"/>
              <a:t>SINGLE/DOUBLE OCCUPANCY: </a:t>
            </a:r>
            <a:r>
              <a:rPr lang="en-US" sz="1600" b="1" dirty="0"/>
              <a:t>$US 199.00 per night</a:t>
            </a:r>
          </a:p>
          <a:p>
            <a:pPr lvl="1"/>
            <a:r>
              <a:rPr lang="en-US" sz="1600" b="1" dirty="0" smtClean="0"/>
              <a:t>Children </a:t>
            </a:r>
            <a:r>
              <a:rPr lang="en-US" sz="1600" b="1" dirty="0"/>
              <a:t>21 years of age and younger may be share accommodations at no additional </a:t>
            </a:r>
            <a:r>
              <a:rPr lang="en-US" sz="1600" b="1" dirty="0" smtClean="0"/>
              <a:t>charge. EXTRA </a:t>
            </a:r>
            <a:r>
              <a:rPr lang="en-US" sz="1600" b="1" dirty="0"/>
              <a:t>ADULT*: $US 25.00 per </a:t>
            </a:r>
            <a:r>
              <a:rPr lang="en-US" sz="1600" b="1" dirty="0" smtClean="0"/>
              <a:t>night</a:t>
            </a:r>
            <a:endParaRPr lang="en-US" sz="2000" b="1" dirty="0"/>
          </a:p>
          <a:p>
            <a:pPr lvl="1"/>
            <a:r>
              <a:rPr lang="en-US" sz="1600" b="1" dirty="0"/>
              <a:t>IEEE 802 GROUP RATE </a:t>
            </a:r>
            <a:r>
              <a:rPr lang="en-US" sz="1600" b="1" dirty="0" smtClean="0"/>
              <a:t>DEADLINE: Friday </a:t>
            </a:r>
            <a:r>
              <a:rPr lang="en-US" sz="1600" b="1" dirty="0"/>
              <a:t>June 15, 5:00 PM Pacific Time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400" b="1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101855</TotalTime>
  <Words>611</Words>
  <Application>Microsoft Office PowerPoint</Application>
  <PresentationFormat>On-screen Show (4:3)</PresentationFormat>
  <Paragraphs>122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11</vt:i4>
      </vt:variant>
    </vt:vector>
  </HeadingPairs>
  <TitlesOfParts>
    <vt:vector size="30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IG Update </vt:lpstr>
      <vt:lpstr>WG Update </vt:lpstr>
      <vt:lpstr>Teleconferences</vt:lpstr>
      <vt:lpstr>WG Motions  </vt:lpstr>
      <vt:lpstr>P802.21 WG Motion</vt:lpstr>
      <vt:lpstr>Future Sessions</vt:lpstr>
      <vt:lpstr>July Plenary Meeting Logistics </vt:lpstr>
      <vt:lpstr>Future Sessions – 2018 </vt:lpstr>
      <vt:lpstr>Future Sessions – 2019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sdas</cp:lastModifiedBy>
  <cp:revision>914</cp:revision>
  <cp:lastPrinted>1998-02-10T13:28:06Z</cp:lastPrinted>
  <dcterms:created xsi:type="dcterms:W3CDTF">2002-07-08T22:03:28Z</dcterms:created>
  <dcterms:modified xsi:type="dcterms:W3CDTF">2018-05-10T09:34:34Z</dcterms:modified>
</cp:coreProperties>
</file>