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3">
  <p:sldMasterIdLst>
    <p:sldMasterId id="2147483648" r:id="rId1"/>
  </p:sldMasterIdLst>
  <p:notesMasterIdLst>
    <p:notesMasterId r:id="rId22"/>
  </p:notesMasterIdLst>
  <p:handoutMasterIdLst>
    <p:handoutMasterId r:id="rId23"/>
  </p:handoutMasterIdLst>
  <p:sldIdLst>
    <p:sldId id="413" r:id="rId2"/>
    <p:sldId id="497" r:id="rId3"/>
    <p:sldId id="484" r:id="rId4"/>
    <p:sldId id="432" r:id="rId5"/>
    <p:sldId id="400" r:id="rId6"/>
    <p:sldId id="401" r:id="rId7"/>
    <p:sldId id="498" r:id="rId8"/>
    <p:sldId id="403" r:id="rId9"/>
    <p:sldId id="404" r:id="rId10"/>
    <p:sldId id="405" r:id="rId11"/>
    <p:sldId id="406" r:id="rId12"/>
    <p:sldId id="408" r:id="rId13"/>
    <p:sldId id="482" r:id="rId14"/>
    <p:sldId id="409" r:id="rId15"/>
    <p:sldId id="410" r:id="rId16"/>
    <p:sldId id="411" r:id="rId17"/>
    <p:sldId id="499" r:id="rId18"/>
    <p:sldId id="495" r:id="rId19"/>
    <p:sldId id="491" r:id="rId20"/>
    <p:sldId id="496" r:id="rId21"/>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0000"/>
    <a:srgbClr val="C0C0C0"/>
    <a:srgbClr val="00CC99"/>
    <a:srgbClr val="66CCFF"/>
    <a:srgbClr val="66FF66"/>
    <a:srgbClr val="FFBBBB"/>
    <a:srgbClr val="FF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9556" autoAdjust="0"/>
  </p:normalViewPr>
  <p:slideViewPr>
    <p:cSldViewPr>
      <p:cViewPr varScale="1">
        <p:scale>
          <a:sx n="69" d="100"/>
          <a:sy n="69" d="100"/>
        </p:scale>
        <p:origin x="600" y="44"/>
      </p:cViewPr>
      <p:guideLst>
        <p:guide orient="horz" pos="2160"/>
        <p:guide pos="2880"/>
      </p:guideLst>
    </p:cSldViewPr>
  </p:slideViewPr>
  <p:outlineViewPr>
    <p:cViewPr>
      <p:scale>
        <a:sx n="33" d="100"/>
        <a:sy n="33" d="100"/>
      </p:scale>
      <p:origin x="252" y="0"/>
    </p:cViewPr>
    <p:sldLst>
      <p:sld r:id="rId1" collapse="1"/>
    </p:sldLst>
  </p:outlineViewPr>
  <p:notesTextViewPr>
    <p:cViewPr>
      <p:scale>
        <a:sx n="100" d="100"/>
        <a:sy n="100" d="100"/>
      </p:scale>
      <p:origin x="0" y="0"/>
    </p:cViewPr>
  </p:notesTextViewPr>
  <p:sorterViewPr>
    <p:cViewPr varScale="1">
      <p:scale>
        <a:sx n="1" d="1"/>
        <a:sy n="1" d="1"/>
      </p:scale>
      <p:origin x="0" y="-6816"/>
    </p:cViewPr>
  </p:sorterViewPr>
  <p:notesViewPr>
    <p:cSldViewPr>
      <p:cViewPr varScale="1">
        <p:scale>
          <a:sx n="48" d="100"/>
          <a:sy n="48" d="100"/>
        </p:scale>
        <p:origin x="2007" y="42"/>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3075" name="Rectangle 3"/>
          <p:cNvSpPr>
            <a:spLocks noGrp="1" noChangeArrowheads="1"/>
          </p:cNvSpPr>
          <p:nvPr>
            <p:ph type="dt" sz="quarter" idx="1"/>
          </p:nvPr>
        </p:nvSpPr>
        <p:spPr bwMode="auto">
          <a:xfrm>
            <a:off x="695325" y="174625"/>
            <a:ext cx="1431925"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dirty="0"/>
              <a:t>Month XX, XXXX</a:t>
            </a:r>
          </a:p>
        </p:txBody>
      </p:sp>
      <p:sp>
        <p:nvSpPr>
          <p:cNvPr id="3076" name="Rectangle 4"/>
          <p:cNvSpPr>
            <a:spLocks noGrp="1" noChangeArrowheads="1"/>
          </p:cNvSpPr>
          <p:nvPr>
            <p:ph type="ftr" sz="quarter" idx="2"/>
          </p:nvPr>
        </p:nvSpPr>
        <p:spPr bwMode="auto">
          <a:xfrm>
            <a:off x="5853113" y="8982075"/>
            <a:ext cx="4651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US" dirty="0"/>
              <a:t>XXXX, His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US" dirty="0"/>
              <a:t>Page </a:t>
            </a:r>
            <a:fld id="{5442440B-091D-401F-885A-37C149E1FFD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256970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US" dirty="0"/>
              <a:t>doc.: IEEE 802.21-02/xxxr0</a:t>
            </a:r>
          </a:p>
        </p:txBody>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9400" y="8985250"/>
            <a:ext cx="92233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vl5pPr>
          </a:lstStyle>
          <a:p>
            <a:pPr lvl="4">
              <a:defRPr/>
            </a:pPr>
            <a:r>
              <a:rPr lang="en-US" dirty="0"/>
              <a:t>XXXX, His Company</a:t>
            </a: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2" name="Slide Image Placeholder 11"/>
          <p:cNvSpPr>
            <a:spLocks noGrp="1" noRot="1" noChangeAspect="1"/>
          </p:cNvSpPr>
          <p:nvPr>
            <p:ph type="sldImg" idx="2"/>
          </p:nvPr>
        </p:nvSpPr>
        <p:spPr>
          <a:xfrm>
            <a:off x="1104900" y="830262"/>
            <a:ext cx="4641850" cy="3481388"/>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117277856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04900" y="677863"/>
            <a:ext cx="4625975" cy="3468687"/>
          </a:xfrm>
          <a:prstGeom prst="rect">
            <a:avLst/>
          </a:prstGeom>
          <a:noFill/>
          <a:ln>
            <a:miter lim="800000"/>
            <a:headEnd/>
            <a:tailEnd/>
          </a:ln>
        </p:spPr>
      </p:sp>
      <p:sp>
        <p:nvSpPr>
          <p:cNvPr id="38915" name="Notes Placeholder 2"/>
          <p:cNvSpPr>
            <a:spLocks noGrp="1"/>
          </p:cNvSpPr>
          <p:nvPr>
            <p:ph type="body" idx="1"/>
          </p:nvPr>
        </p:nvSpPr>
        <p:spPr>
          <a:noFill/>
          <a:ln/>
        </p:spPr>
        <p:txBody>
          <a:bodyPr/>
          <a:lstStyle/>
          <a:p>
            <a:endParaRPr lang="en-US" dirty="0" smtClean="0"/>
          </a:p>
        </p:txBody>
      </p:sp>
      <p:sp>
        <p:nvSpPr>
          <p:cNvPr id="38916" name="Header Placeholder 3"/>
          <p:cNvSpPr>
            <a:spLocks noGrp="1"/>
          </p:cNvSpPr>
          <p:nvPr>
            <p:ph type="hdr" sz="quarter"/>
          </p:nvPr>
        </p:nvSpPr>
        <p:spPr>
          <a:noFill/>
        </p:spPr>
        <p:txBody>
          <a:bodyPr/>
          <a:lstStyle/>
          <a:p>
            <a:r>
              <a:rPr lang="en-US" dirty="0" smtClean="0"/>
              <a:t>doc.: IEEE 802.21-02/xxxr0</a:t>
            </a:r>
          </a:p>
        </p:txBody>
      </p:sp>
      <p:sp>
        <p:nvSpPr>
          <p:cNvPr id="38917" name="Date Placeholder 4"/>
          <p:cNvSpPr>
            <a:spLocks noGrp="1"/>
          </p:cNvSpPr>
          <p:nvPr>
            <p:ph type="dt" sz="quarter" idx="1"/>
          </p:nvPr>
        </p:nvSpPr>
        <p:spPr>
          <a:xfrm>
            <a:off x="3927475" y="0"/>
            <a:ext cx="3005138" cy="463550"/>
          </a:xfrm>
          <a:prstGeom prst="rect">
            <a:avLst/>
          </a:prstGeom>
          <a:noFill/>
        </p:spPr>
        <p:txBody>
          <a:bodyPr/>
          <a:lstStyle/>
          <a:p>
            <a:r>
              <a:rPr lang="en-US" dirty="0" smtClean="0"/>
              <a:t>Month 20xx</a:t>
            </a:r>
          </a:p>
        </p:txBody>
      </p:sp>
      <p:sp>
        <p:nvSpPr>
          <p:cNvPr id="38918" name="Footer Placeholder 5"/>
          <p:cNvSpPr>
            <a:spLocks noGrp="1"/>
          </p:cNvSpPr>
          <p:nvPr>
            <p:ph type="ftr" sz="quarter" idx="4"/>
          </p:nvPr>
        </p:nvSpPr>
        <p:spPr>
          <a:noFill/>
        </p:spPr>
        <p:txBody>
          <a:bodyPr/>
          <a:lstStyle/>
          <a:p>
            <a:pPr lvl="4"/>
            <a:r>
              <a:rPr lang="en-US" dirty="0" smtClean="0"/>
              <a:t>XXXX, His Company</a:t>
            </a:r>
          </a:p>
        </p:txBody>
      </p:sp>
      <p:sp>
        <p:nvSpPr>
          <p:cNvPr id="38919" name="Slide Number Placeholder 6"/>
          <p:cNvSpPr>
            <a:spLocks noGrp="1"/>
          </p:cNvSpPr>
          <p:nvPr>
            <p:ph type="sldNum" sz="quarter" idx="5"/>
          </p:nvPr>
        </p:nvSpPr>
        <p:spPr>
          <a:xfrm>
            <a:off x="3927475" y="8815388"/>
            <a:ext cx="3005138" cy="463550"/>
          </a:xfrm>
          <a:prstGeom prst="rect">
            <a:avLst/>
          </a:prstGeom>
          <a:noFill/>
        </p:spPr>
        <p:txBody>
          <a:bodyPr/>
          <a:lstStyle/>
          <a:p>
            <a:r>
              <a:rPr lang="en-US" dirty="0" smtClean="0"/>
              <a:t>Page </a:t>
            </a:r>
            <a:fld id="{9ADD8F5F-B7E5-4B0C-9D30-C37ACEF62728}" type="slidenum">
              <a:rPr lang="en-US" smtClean="0"/>
              <a:pPr/>
              <a:t>1</a:t>
            </a:fld>
            <a:endParaRPr lang="en-US" dirty="0" smtClean="0"/>
          </a:p>
        </p:txBody>
      </p:sp>
    </p:spTree>
    <p:extLst>
      <p:ext uri="{BB962C8B-B14F-4D97-AF65-F5344CB8AC3E}">
        <p14:creationId xmlns:p14="http://schemas.microsoft.com/office/powerpoint/2010/main" val="350448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n-US" dirty="0" smtClean="0"/>
              <a:t>doc.: IEEE 802.21-02/xxxr0</a:t>
            </a:r>
          </a:p>
        </p:txBody>
      </p:sp>
      <p:sp>
        <p:nvSpPr>
          <p:cNvPr id="44035"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4036" name="Rectangle 6"/>
          <p:cNvSpPr>
            <a:spLocks noGrp="1" noChangeArrowheads="1"/>
          </p:cNvSpPr>
          <p:nvPr>
            <p:ph type="ftr" sz="quarter" idx="4"/>
          </p:nvPr>
        </p:nvSpPr>
        <p:spPr>
          <a:noFill/>
        </p:spPr>
        <p:txBody>
          <a:bodyPr/>
          <a:lstStyle/>
          <a:p>
            <a:pPr lvl="4"/>
            <a:r>
              <a:rPr lang="en-US" dirty="0" smtClean="0"/>
              <a:t>XXXX, His Company</a:t>
            </a:r>
          </a:p>
        </p:txBody>
      </p:sp>
      <p:sp>
        <p:nvSpPr>
          <p:cNvPr id="44037"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2873825-BC60-48EB-9FFF-65A50B4E4F2E}" type="slidenum">
              <a:rPr lang="en-US" smtClean="0"/>
              <a:pPr/>
              <a:t>10</a:t>
            </a:fld>
            <a:endParaRPr lang="en-US" dirty="0" smtClean="0"/>
          </a:p>
        </p:txBody>
      </p:sp>
      <p:sp>
        <p:nvSpPr>
          <p:cNvPr id="44038" name="Rectangle 2"/>
          <p:cNvSpPr>
            <a:spLocks noGrp="1" noChangeArrowheads="1"/>
          </p:cNvSpPr>
          <p:nvPr>
            <p:ph type="body" idx="1"/>
          </p:nvPr>
        </p:nvSpPr>
        <p:spPr>
          <a:xfrm>
            <a:off x="925513" y="4408488"/>
            <a:ext cx="5083175" cy="4175125"/>
          </a:xfrm>
          <a:noFill/>
          <a:ln/>
        </p:spPr>
        <p:txBody>
          <a:bodyPr lIns="91678" tIns="45035" rIns="91678" bIns="45035"/>
          <a:lstStyle/>
          <a:p>
            <a:endParaRPr lang="en-GB" dirty="0" smtClean="0"/>
          </a:p>
        </p:txBody>
      </p:sp>
      <p:sp>
        <p:nvSpPr>
          <p:cNvPr id="44039" name="Rectangle 3"/>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Tree>
    <p:extLst>
      <p:ext uri="{BB962C8B-B14F-4D97-AF65-F5344CB8AC3E}">
        <p14:creationId xmlns:p14="http://schemas.microsoft.com/office/powerpoint/2010/main" val="206040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dirty="0" smtClean="0"/>
              <a:t>doc.: IEEE 802.21-02/xxxr0</a:t>
            </a:r>
          </a:p>
        </p:txBody>
      </p:sp>
      <p:sp>
        <p:nvSpPr>
          <p:cNvPr id="45059"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5060" name="Rectangle 6"/>
          <p:cNvSpPr>
            <a:spLocks noGrp="1" noChangeArrowheads="1"/>
          </p:cNvSpPr>
          <p:nvPr>
            <p:ph type="ftr" sz="quarter" idx="4"/>
          </p:nvPr>
        </p:nvSpPr>
        <p:spPr>
          <a:noFill/>
        </p:spPr>
        <p:txBody>
          <a:bodyPr/>
          <a:lstStyle/>
          <a:p>
            <a:pPr lvl="4"/>
            <a:r>
              <a:rPr lang="en-US" dirty="0" smtClean="0"/>
              <a:t>XXXX, His Company</a:t>
            </a:r>
          </a:p>
        </p:txBody>
      </p:sp>
      <p:sp>
        <p:nvSpPr>
          <p:cNvPr id="45061"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DF36E325-9DCB-4E9C-B2E9-33A2A74CDECF}" type="slidenum">
              <a:rPr lang="en-US" smtClean="0"/>
              <a:pPr/>
              <a:t>11</a:t>
            </a:fld>
            <a:endParaRPr lang="en-US" dirty="0" smtClean="0"/>
          </a:p>
        </p:txBody>
      </p:sp>
      <p:sp>
        <p:nvSpPr>
          <p:cNvPr id="45062"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5063"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094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12</a:t>
            </a:fld>
            <a:endParaRPr lang="en-US" dirty="0"/>
          </a:p>
        </p:txBody>
      </p:sp>
    </p:spTree>
    <p:extLst>
      <p:ext uri="{BB962C8B-B14F-4D97-AF65-F5344CB8AC3E}">
        <p14:creationId xmlns:p14="http://schemas.microsoft.com/office/powerpoint/2010/main" val="188570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7"/>
          <p:cNvSpPr>
            <a:spLocks noGrp="1" noChangeArrowheads="1"/>
          </p:cNvSpPr>
          <p:nvPr>
            <p:ph type="sldNum"/>
          </p:nvPr>
        </p:nvSpPr>
        <p:spPr>
          <a:ln/>
        </p:spPr>
        <p:txBody>
          <a:bodyPr/>
          <a:lstStyle/>
          <a:p>
            <a:fld id="{390C1BA6-60C6-42DD-8486-B24E4CAD482E}" type="slidenum">
              <a:rPr lang="en-US" altLang="en-US"/>
              <a:pPr/>
              <a:t>13</a:t>
            </a:fld>
            <a:endParaRPr lang="en-US" altLang="en-US" dirty="0"/>
          </a:p>
        </p:txBody>
      </p:sp>
      <p:sp>
        <p:nvSpPr>
          <p:cNvPr id="5121" name="Text Box 1"/>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sz="1400" b="1" dirty="0">
                <a:ea typeface="MS Gothic" panose="020B0609070205080204" pitchFamily="49" charset="-128"/>
              </a:rPr>
              <a:t>doc.: ec-16-0149-00-00EC</a:t>
            </a:r>
          </a:p>
        </p:txBody>
      </p:sp>
      <p:sp>
        <p:nvSpPr>
          <p:cNvPr id="5122" name="Text Box 2"/>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sz="1400" b="1" dirty="0">
                <a:ea typeface="MS Gothic" panose="020B0609070205080204" pitchFamily="49" charset="-128"/>
              </a:rPr>
              <a:t>November 2016</a:t>
            </a:r>
          </a:p>
        </p:txBody>
      </p:sp>
      <p:sp>
        <p:nvSpPr>
          <p:cNvPr id="5123" name="Text Box 3"/>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Dorothy Stanley, HP Enterprise</a:t>
            </a:r>
          </a:p>
        </p:txBody>
      </p:sp>
      <p:sp>
        <p:nvSpPr>
          <p:cNvPr id="5124" name="Text Box 4"/>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algn="r" hangingPunct="0">
              <a:buClrTx/>
              <a:buFontTx/>
              <a:buNone/>
            </a:pPr>
            <a:r>
              <a:rPr lang="en-US" altLang="en-US" dirty="0">
                <a:ea typeface="MS Gothic" panose="020B0609070205080204" pitchFamily="49" charset="-128"/>
              </a:rPr>
              <a:t>Page </a:t>
            </a:r>
            <a:fld id="{0BADC4BB-A347-4EA7-8640-97038D52B133}" type="slidenum">
              <a:rPr lang="en-US" altLang="en-US">
                <a:ea typeface="MS Gothic" panose="020B0609070205080204" pitchFamily="49" charset="-128"/>
              </a:rPr>
              <a:pPr algn="r" hangingPunct="0">
                <a:buClrTx/>
                <a:buFontTx/>
                <a:buNone/>
              </a:pPr>
              <a:t>13</a:t>
            </a:fld>
            <a:endParaRPr lang="en-US" altLang="en-US" dirty="0">
              <a:ea typeface="MS Gothic" panose="020B0609070205080204" pitchFamily="49" charset="-128"/>
            </a:endParaRPr>
          </a:p>
        </p:txBody>
      </p:sp>
      <p:sp>
        <p:nvSpPr>
          <p:cNvPr id="5125" name="Rectangle 5"/>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6" name="Text Box 6"/>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941960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p:spPr>
        <p:txBody>
          <a:bodyPr/>
          <a:lstStyle/>
          <a:p>
            <a:r>
              <a:rPr lang="en-US" dirty="0" smtClean="0"/>
              <a:t>doc.: IEEE 802.21-02/xxxr0</a:t>
            </a:r>
          </a:p>
        </p:txBody>
      </p:sp>
      <p:sp>
        <p:nvSpPr>
          <p:cNvPr id="46083"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6084" name="Rectangle 6"/>
          <p:cNvSpPr>
            <a:spLocks noGrp="1" noChangeArrowheads="1"/>
          </p:cNvSpPr>
          <p:nvPr>
            <p:ph type="ftr" sz="quarter" idx="4"/>
          </p:nvPr>
        </p:nvSpPr>
        <p:spPr>
          <a:noFill/>
        </p:spPr>
        <p:txBody>
          <a:bodyPr/>
          <a:lstStyle/>
          <a:p>
            <a:pPr lvl="4"/>
            <a:r>
              <a:rPr lang="en-US" dirty="0" smtClean="0"/>
              <a:t>XXXX, His Company</a:t>
            </a:r>
          </a:p>
        </p:txBody>
      </p:sp>
      <p:sp>
        <p:nvSpPr>
          <p:cNvPr id="46085"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29802E4C-7981-4917-956C-79C57D027130}" type="slidenum">
              <a:rPr lang="en-US" smtClean="0"/>
              <a:pPr/>
              <a:t>14</a:t>
            </a:fld>
            <a:endParaRPr lang="en-US" dirty="0" smtClean="0"/>
          </a:p>
        </p:txBody>
      </p:sp>
      <p:sp>
        <p:nvSpPr>
          <p:cNvPr id="46086" name="Rectangle 2"/>
          <p:cNvSpPr>
            <a:spLocks noGrp="1" noRot="1" noChangeAspect="1" noChangeArrowheads="1" noTextEdit="1"/>
          </p:cNvSpPr>
          <p:nvPr>
            <p:ph type="sldImg"/>
          </p:nvPr>
        </p:nvSpPr>
        <p:spPr bwMode="auto">
          <a:xfrm>
            <a:off x="1149350" y="696913"/>
            <a:ext cx="4637088" cy="3478212"/>
          </a:xfrm>
          <a:prstGeom prst="rect">
            <a:avLst/>
          </a:prstGeom>
          <a:noFill/>
          <a:ln>
            <a:miter lim="800000"/>
            <a:headEnd/>
            <a:tailEnd/>
          </a:ln>
        </p:spPr>
      </p:sp>
      <p:sp>
        <p:nvSpPr>
          <p:cNvPr id="46087" name="Rectangle 3"/>
          <p:cNvSpPr>
            <a:spLocks noGrp="1" noChangeArrowheads="1"/>
          </p:cNvSpPr>
          <p:nvPr>
            <p:ph type="body" idx="1"/>
          </p:nvPr>
        </p:nvSpPr>
        <p:spPr>
          <a:xfrm>
            <a:off x="925513" y="4408488"/>
            <a:ext cx="5083175" cy="4175125"/>
          </a:xfrm>
          <a:noFill/>
          <a:ln/>
        </p:spPr>
        <p:txBody>
          <a:bodyPr/>
          <a:lstStyle/>
          <a:p>
            <a:endParaRPr lang="en-GB" dirty="0" smtClean="0"/>
          </a:p>
        </p:txBody>
      </p:sp>
    </p:spTree>
    <p:extLst>
      <p:ext uri="{BB962C8B-B14F-4D97-AF65-F5344CB8AC3E}">
        <p14:creationId xmlns:p14="http://schemas.microsoft.com/office/powerpoint/2010/main" val="116813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15</a:t>
            </a:fld>
            <a:endParaRPr lang="en-US" dirty="0"/>
          </a:p>
        </p:txBody>
      </p:sp>
    </p:spTree>
    <p:extLst>
      <p:ext uri="{BB962C8B-B14F-4D97-AF65-F5344CB8AC3E}">
        <p14:creationId xmlns:p14="http://schemas.microsoft.com/office/powerpoint/2010/main" val="225554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n-US" dirty="0" smtClean="0"/>
              <a:t>doc.: IEEE 802.21-02/xxxr0</a:t>
            </a:r>
          </a:p>
        </p:txBody>
      </p:sp>
      <p:sp>
        <p:nvSpPr>
          <p:cNvPr id="4710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7108" name="Rectangle 6"/>
          <p:cNvSpPr>
            <a:spLocks noGrp="1" noChangeArrowheads="1"/>
          </p:cNvSpPr>
          <p:nvPr>
            <p:ph type="ftr" sz="quarter" idx="4"/>
          </p:nvPr>
        </p:nvSpPr>
        <p:spPr>
          <a:noFill/>
        </p:spPr>
        <p:txBody>
          <a:bodyPr/>
          <a:lstStyle/>
          <a:p>
            <a:pPr lvl="4"/>
            <a:r>
              <a:rPr lang="en-US" dirty="0" smtClean="0"/>
              <a:t>XXXX, His Company</a:t>
            </a:r>
          </a:p>
        </p:txBody>
      </p:sp>
      <p:sp>
        <p:nvSpPr>
          <p:cNvPr id="4710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BD247846-25D8-40D6-95C5-A08682899269}" type="slidenum">
              <a:rPr lang="en-US" smtClean="0"/>
              <a:pPr/>
              <a:t>16</a:t>
            </a:fld>
            <a:endParaRPr lang="en-US" dirty="0" smtClean="0"/>
          </a:p>
        </p:txBody>
      </p:sp>
      <p:sp>
        <p:nvSpPr>
          <p:cNvPr id="47110" name="Rectangle 2"/>
          <p:cNvSpPr>
            <a:spLocks noGrp="1" noChangeArrowheads="1"/>
          </p:cNvSpPr>
          <p:nvPr>
            <p:ph type="body" idx="1"/>
          </p:nvPr>
        </p:nvSpPr>
        <p:spPr>
          <a:xfrm>
            <a:off x="923925" y="4254500"/>
            <a:ext cx="5086350" cy="4175125"/>
          </a:xfrm>
          <a:noFill/>
          <a:ln/>
        </p:spPr>
        <p:txBody>
          <a:bodyPr lIns="91158" tIns="44779" rIns="91158" bIns="44779"/>
          <a:lstStyle/>
          <a:p>
            <a:pPr defTabSz="914400"/>
            <a:endParaRPr lang="en-US" dirty="0" smtClean="0"/>
          </a:p>
        </p:txBody>
      </p:sp>
      <p:sp>
        <p:nvSpPr>
          <p:cNvPr id="47111" name="Rectangle 3"/>
          <p:cNvSpPr>
            <a:spLocks noGrp="1" noRot="1" noChangeAspect="1" noChangeArrowheads="1" noTextEdit="1"/>
          </p:cNvSpPr>
          <p:nvPr>
            <p:ph type="sldImg"/>
          </p:nvPr>
        </p:nvSpPr>
        <p:spPr bwMode="auto">
          <a:xfrm>
            <a:off x="1146175" y="695325"/>
            <a:ext cx="4641850" cy="3481388"/>
          </a:xfrm>
          <a:prstGeom prst="rect">
            <a:avLst/>
          </a:prstGeom>
          <a:noFill/>
          <a:ln>
            <a:miter lim="800000"/>
            <a:headEnd/>
            <a:tailEnd/>
          </a:ln>
        </p:spPr>
      </p:sp>
    </p:spTree>
    <p:extLst>
      <p:ext uri="{BB962C8B-B14F-4D97-AF65-F5344CB8AC3E}">
        <p14:creationId xmlns:p14="http://schemas.microsoft.com/office/powerpoint/2010/main" val="277080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312738"/>
            <a:ext cx="5149850" cy="3863975"/>
          </a:xfrm>
          <a:prstGeom prst="rect">
            <a:avLst/>
          </a:prstGeom>
        </p:spPr>
      </p:sp>
      <p:sp>
        <p:nvSpPr>
          <p:cNvPr id="3" name="Notes Placeholder 2"/>
          <p:cNvSpPr>
            <a:spLocks noGrp="1"/>
          </p:cNvSpPr>
          <p:nvPr>
            <p:ph type="body" idx="1"/>
          </p:nvPr>
        </p:nvSpPr>
        <p:spPr>
          <a:xfrm>
            <a:off x="693738" y="4408488"/>
            <a:ext cx="5546725"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17</a:t>
            </a:fld>
            <a:endParaRPr lang="en-US" dirty="0"/>
          </a:p>
        </p:txBody>
      </p:sp>
    </p:spTree>
    <p:extLst>
      <p:ext uri="{BB962C8B-B14F-4D97-AF65-F5344CB8AC3E}">
        <p14:creationId xmlns:p14="http://schemas.microsoft.com/office/powerpoint/2010/main" val="79289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18</a:t>
            </a:fld>
            <a:endParaRPr lang="en-US" dirty="0"/>
          </a:p>
        </p:txBody>
      </p:sp>
    </p:spTree>
    <p:extLst>
      <p:ext uri="{BB962C8B-B14F-4D97-AF65-F5344CB8AC3E}">
        <p14:creationId xmlns:p14="http://schemas.microsoft.com/office/powerpoint/2010/main" val="2729992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doc.: IEEE 802.21-02/xxxr0</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Date Placeholder 4"/>
          <p:cNvSpPr>
            <a:spLocks noGrp="1"/>
          </p:cNvSpPr>
          <p:nvPr>
            <p:ph type="dt" idx="11"/>
          </p:nvPr>
        </p:nvSpPr>
        <p:spPr>
          <a:xfrm>
            <a:off x="654050" y="95250"/>
            <a:ext cx="1060450" cy="2159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Month 20xx</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2"/>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XXXX, His Company</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Page </a:t>
            </a:r>
            <a:fld id="{E2D12AD0-39D7-481D-A90E-51416BE122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02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654050" y="95250"/>
            <a:ext cx="1060450" cy="21590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a:defRPr/>
            </a:pPr>
            <a:r>
              <a:rPr lang="en-US" dirty="0" smtClean="0"/>
              <a:t>Page </a:t>
            </a:r>
            <a:fld id="{E2D12AD0-39D7-481D-A90E-51416BE1228E}" type="slidenum">
              <a:rPr lang="en-US" smtClean="0"/>
              <a:pPr>
                <a:defRPr/>
              </a:pPr>
              <a:t>2</a:t>
            </a:fld>
            <a:endParaRPr lang="en-US" dirty="0"/>
          </a:p>
        </p:txBody>
      </p:sp>
    </p:spTree>
    <p:extLst>
      <p:ext uri="{BB962C8B-B14F-4D97-AF65-F5344CB8AC3E}">
        <p14:creationId xmlns:p14="http://schemas.microsoft.com/office/powerpoint/2010/main" val="1870665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a:xfrm>
            <a:off x="923925" y="4408488"/>
            <a:ext cx="5086350" cy="4176712"/>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r" defTabSz="93345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Times New Roman" pitchFamily="18" charset="0"/>
                <a:ea typeface="+mn-ea"/>
                <a:cs typeface="+mn-cs"/>
              </a:rPr>
              <a:t>doc.: IEEE 802.21-02/xxxr0</a:t>
            </a:r>
            <a:endParaRPr kumimoji="0" lang="en-US" sz="14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 name="Date Placeholder 4"/>
          <p:cNvSpPr>
            <a:spLocks noGrp="1"/>
          </p:cNvSpPr>
          <p:nvPr>
            <p:ph type="dt" idx="11"/>
          </p:nvPr>
        </p:nvSpPr>
        <p:spPr>
          <a:xfrm>
            <a:off x="654050" y="95250"/>
            <a:ext cx="1060450" cy="2159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Month 20xx</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Footer Placeholder 5"/>
          <p:cNvSpPr>
            <a:spLocks noGrp="1"/>
          </p:cNvSpPr>
          <p:nvPr>
            <p:ph type="ftr" sz="quarter" idx="12"/>
          </p:nvPr>
        </p:nvSpPr>
        <p:spPr/>
        <p:txBody>
          <a:bodyPr/>
          <a:lstStyle/>
          <a:p>
            <a:pPr marL="457200" marR="0" lvl="4" indent="0" algn="r" defTabSz="93345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XXXX, His Company</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3"/>
          </p:nvPr>
        </p:nvSpPr>
        <p:spPr>
          <a:xfrm>
            <a:off x="3222625" y="8985250"/>
            <a:ext cx="512763" cy="1825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Page </a:t>
            </a:r>
            <a:fld id="{E2D12AD0-39D7-481D-A90E-51416BE1228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73811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04900" y="754063"/>
            <a:ext cx="4641850" cy="3481387"/>
          </a:xfrm>
          <a:prstGeom prst="rect">
            <a:avLst/>
          </a:prstGeom>
          <a:ln/>
        </p:spPr>
      </p:sp>
      <p:sp>
        <p:nvSpPr>
          <p:cNvPr id="16387" name="Notes Placeholder 2"/>
          <p:cNvSpPr>
            <a:spLocks noGrp="1"/>
          </p:cNvSpPr>
          <p:nvPr>
            <p:ph type="body" idx="1"/>
          </p:nvPr>
        </p:nvSpPr>
        <p:spPr>
          <a:noFill/>
          <a:ln/>
        </p:spPr>
        <p:txBody>
          <a:bodyPr/>
          <a:lstStyle/>
          <a:p>
            <a:pPr eaLnBrk="1" hangingPunct="1"/>
            <a:endParaRPr lang="en-US" dirty="0" smtClean="0"/>
          </a:p>
        </p:txBody>
      </p:sp>
      <p:sp>
        <p:nvSpPr>
          <p:cNvPr id="16388" name="Slide Number Placeholder 3"/>
          <p:cNvSpPr>
            <a:spLocks noGrp="1"/>
          </p:cNvSpPr>
          <p:nvPr>
            <p:ph type="sldNum" sz="quarter" idx="5"/>
          </p:nvPr>
        </p:nvSpPr>
        <p:spPr>
          <a:xfrm>
            <a:off x="3658444" y="8985250"/>
            <a:ext cx="76944" cy="184666"/>
          </a:xfrm>
          <a:prstGeom prst="rect">
            <a:avLst/>
          </a:prstGeom>
          <a:noFill/>
        </p:spPr>
        <p:txBody>
          <a:bodyPr/>
          <a:lstStyle/>
          <a:p>
            <a:fld id="{A5A66FE3-4EA4-4A7C-93CD-A0B5BA7A87B6}" type="slidenum">
              <a:rPr lang="en-US" smtClean="0"/>
              <a:pPr/>
              <a:t>3</a:t>
            </a:fld>
            <a:endParaRPr lang="en-US" dirty="0" smtClean="0"/>
          </a:p>
        </p:txBody>
      </p:sp>
    </p:spTree>
    <p:extLst>
      <p:ext uri="{BB962C8B-B14F-4D97-AF65-F5344CB8AC3E}">
        <p14:creationId xmlns:p14="http://schemas.microsoft.com/office/powerpoint/2010/main" val="402329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6175" y="695325"/>
            <a:ext cx="4641850" cy="3481388"/>
          </a:xfrm>
          <a:prstGeom prst="rect">
            <a:avLst/>
          </a:prstGeom>
          <a:noFill/>
          <a:ln w="12700">
            <a:solidFill>
              <a:srgbClr val="000000"/>
            </a:solidFill>
            <a:miter lim="800000"/>
            <a:headEnd/>
            <a:tailEnd/>
          </a:ln>
        </p:spPr>
      </p:sp>
      <p:sp>
        <p:nvSpPr>
          <p:cNvPr id="40963" name="Notes Placeholder 2"/>
          <p:cNvSpPr>
            <a:spLocks noGrp="1"/>
          </p:cNvSpPr>
          <p:nvPr>
            <p:ph type="body" idx="1"/>
          </p:nvPr>
        </p:nvSpPr>
        <p:spPr>
          <a:noFill/>
          <a:ln/>
        </p:spPr>
        <p:txBody>
          <a:bodyPr/>
          <a:lstStyle/>
          <a:p>
            <a:endParaRPr lang="en-US" dirty="0" smtClean="0"/>
          </a:p>
        </p:txBody>
      </p:sp>
      <p:sp>
        <p:nvSpPr>
          <p:cNvPr id="40964" name="Header Placeholder 3"/>
          <p:cNvSpPr>
            <a:spLocks noGrp="1"/>
          </p:cNvSpPr>
          <p:nvPr>
            <p:ph type="hdr" sz="quarter"/>
          </p:nvPr>
        </p:nvSpPr>
        <p:spPr>
          <a:noFill/>
        </p:spPr>
        <p:txBody>
          <a:bodyPr/>
          <a:lstStyle/>
          <a:p>
            <a:r>
              <a:rPr lang="en-US" dirty="0" smtClean="0"/>
              <a:t>doc.: IEEE 802.21-02/xxxr0</a:t>
            </a:r>
          </a:p>
        </p:txBody>
      </p:sp>
      <p:sp>
        <p:nvSpPr>
          <p:cNvPr id="40965" name="Date Placeholder 4"/>
          <p:cNvSpPr>
            <a:spLocks noGrp="1"/>
          </p:cNvSpPr>
          <p:nvPr>
            <p:ph type="dt" sz="quarter" idx="1"/>
          </p:nvPr>
        </p:nvSpPr>
        <p:spPr>
          <a:xfrm>
            <a:off x="654050" y="95250"/>
            <a:ext cx="1060450" cy="215900"/>
          </a:xfrm>
          <a:prstGeom prst="rect">
            <a:avLst/>
          </a:prstGeom>
          <a:noFill/>
        </p:spPr>
        <p:txBody>
          <a:bodyPr/>
          <a:lstStyle/>
          <a:p>
            <a:r>
              <a:rPr lang="en-US" dirty="0" smtClean="0"/>
              <a:t>Month 20xx</a:t>
            </a:r>
          </a:p>
        </p:txBody>
      </p:sp>
      <p:sp>
        <p:nvSpPr>
          <p:cNvPr id="40966" name="Footer Placeholder 5"/>
          <p:cNvSpPr>
            <a:spLocks noGrp="1"/>
          </p:cNvSpPr>
          <p:nvPr>
            <p:ph type="ftr" sz="quarter" idx="4"/>
          </p:nvPr>
        </p:nvSpPr>
        <p:spPr>
          <a:noFill/>
        </p:spPr>
        <p:txBody>
          <a:bodyPr/>
          <a:lstStyle/>
          <a:p>
            <a:pPr lvl="4"/>
            <a:r>
              <a:rPr lang="en-US" dirty="0" smtClean="0"/>
              <a:t>XXXX, His Company</a:t>
            </a:r>
          </a:p>
        </p:txBody>
      </p:sp>
      <p:sp>
        <p:nvSpPr>
          <p:cNvPr id="40967" name="Slide Number Placeholder 6"/>
          <p:cNvSpPr>
            <a:spLocks noGrp="1"/>
          </p:cNvSpPr>
          <p:nvPr>
            <p:ph type="sldNum" sz="quarter" idx="5"/>
          </p:nvPr>
        </p:nvSpPr>
        <p:spPr>
          <a:xfrm>
            <a:off x="3222625" y="8985250"/>
            <a:ext cx="512763" cy="182563"/>
          </a:xfrm>
          <a:prstGeom prst="rect">
            <a:avLst/>
          </a:prstGeom>
          <a:noFill/>
        </p:spPr>
        <p:txBody>
          <a:bodyPr/>
          <a:lstStyle/>
          <a:p>
            <a:r>
              <a:rPr lang="en-US" dirty="0" smtClean="0"/>
              <a:t>Page </a:t>
            </a:r>
            <a:fld id="{FD72ED04-A864-4DC0-A8CE-E9B26A560A8E}" type="slidenum">
              <a:rPr lang="en-US" smtClean="0"/>
              <a:pPr/>
              <a:t>4</a:t>
            </a:fld>
            <a:endParaRPr lang="en-US" dirty="0" smtClean="0"/>
          </a:p>
        </p:txBody>
      </p:sp>
    </p:spTree>
    <p:extLst>
      <p:ext uri="{BB962C8B-B14F-4D97-AF65-F5344CB8AC3E}">
        <p14:creationId xmlns:p14="http://schemas.microsoft.com/office/powerpoint/2010/main" val="145807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5</a:t>
            </a:fld>
            <a:endParaRPr lang="en-US" dirty="0"/>
          </a:p>
        </p:txBody>
      </p:sp>
    </p:spTree>
    <p:extLst>
      <p:ext uri="{BB962C8B-B14F-4D97-AF65-F5344CB8AC3E}">
        <p14:creationId xmlns:p14="http://schemas.microsoft.com/office/powerpoint/2010/main" val="275734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doc.: IEEE 802.21-02/xxxr0</a:t>
            </a:r>
            <a:endParaRPr lang="en-US" dirty="0"/>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smtClean="0"/>
              <a:t>Month 20xx</a:t>
            </a:r>
            <a:endParaRPr lang="en-US" dirty="0"/>
          </a:p>
        </p:txBody>
      </p:sp>
      <p:sp>
        <p:nvSpPr>
          <p:cNvPr id="6" name="Footer Placeholder 5"/>
          <p:cNvSpPr>
            <a:spLocks noGrp="1"/>
          </p:cNvSpPr>
          <p:nvPr>
            <p:ph type="ftr" sz="quarter" idx="12"/>
          </p:nvPr>
        </p:nvSpPr>
        <p:spPr/>
        <p:txBody>
          <a:bodyPr/>
          <a:lstStyle/>
          <a:p>
            <a:pPr lvl="4">
              <a:defRPr/>
            </a:pPr>
            <a:r>
              <a:rPr lang="en-US" dirty="0" smtClean="0"/>
              <a:t>XXXX, His Company</a:t>
            </a:r>
            <a:endParaRPr lang="en-US" dirty="0"/>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smtClean="0"/>
              <a:t>Page </a:t>
            </a:r>
            <a:fld id="{E2D12AD0-39D7-481D-A90E-51416BE1228E}" type="slidenum">
              <a:rPr lang="en-US" smtClean="0"/>
              <a:pPr>
                <a:defRPr/>
              </a:pPr>
              <a:t>7</a:t>
            </a:fld>
            <a:endParaRPr lang="en-US" dirty="0"/>
          </a:p>
        </p:txBody>
      </p:sp>
    </p:spTree>
    <p:extLst>
      <p:ext uri="{BB962C8B-B14F-4D97-AF65-F5344CB8AC3E}">
        <p14:creationId xmlns:p14="http://schemas.microsoft.com/office/powerpoint/2010/main" val="202631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p>
            <a:r>
              <a:rPr lang="en-US" dirty="0" smtClean="0"/>
              <a:t>doc.: IEEE 802.21-02/xxxr0</a:t>
            </a:r>
          </a:p>
        </p:txBody>
      </p:sp>
      <p:sp>
        <p:nvSpPr>
          <p:cNvPr id="41987"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1988" name="Rectangle 6"/>
          <p:cNvSpPr>
            <a:spLocks noGrp="1" noChangeArrowheads="1"/>
          </p:cNvSpPr>
          <p:nvPr>
            <p:ph type="ftr" sz="quarter" idx="4"/>
          </p:nvPr>
        </p:nvSpPr>
        <p:spPr>
          <a:noFill/>
        </p:spPr>
        <p:txBody>
          <a:bodyPr/>
          <a:lstStyle/>
          <a:p>
            <a:pPr lvl="4"/>
            <a:r>
              <a:rPr lang="en-US" dirty="0" smtClean="0"/>
              <a:t>XXXX, His Company</a:t>
            </a:r>
          </a:p>
        </p:txBody>
      </p:sp>
      <p:sp>
        <p:nvSpPr>
          <p:cNvPr id="41989"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4459728C-1439-493F-A35A-B1BCF95AB4CE}" type="slidenum">
              <a:rPr lang="en-US" smtClean="0"/>
              <a:pPr/>
              <a:t>8</a:t>
            </a:fld>
            <a:endParaRPr lang="en-US" dirty="0" smtClean="0"/>
          </a:p>
        </p:txBody>
      </p:sp>
      <p:sp>
        <p:nvSpPr>
          <p:cNvPr id="41990"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1991"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17</a:t>
            </a:r>
          </a:p>
        </p:txBody>
      </p:sp>
      <p:sp>
        <p:nvSpPr>
          <p:cNvPr id="41992"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1993"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1994"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1995"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236944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n-US" dirty="0" smtClean="0"/>
              <a:t>doc.: IEEE 802.21-02/xxxr0</a:t>
            </a:r>
          </a:p>
        </p:txBody>
      </p:sp>
      <p:sp>
        <p:nvSpPr>
          <p:cNvPr id="43011" name="Rectangle 3"/>
          <p:cNvSpPr>
            <a:spLocks noGrp="1" noChangeArrowheads="1"/>
          </p:cNvSpPr>
          <p:nvPr>
            <p:ph type="dt" sz="quarter" idx="1"/>
          </p:nvPr>
        </p:nvSpPr>
        <p:spPr>
          <a:xfrm>
            <a:off x="3927475" y="0"/>
            <a:ext cx="3005138" cy="463550"/>
          </a:xfrm>
          <a:prstGeom prst="rect">
            <a:avLst/>
          </a:prstGeom>
          <a:noFill/>
        </p:spPr>
        <p:txBody>
          <a:bodyPr/>
          <a:lstStyle/>
          <a:p>
            <a:r>
              <a:rPr lang="en-US" dirty="0" smtClean="0"/>
              <a:t>Month 2002</a:t>
            </a:r>
          </a:p>
        </p:txBody>
      </p:sp>
      <p:sp>
        <p:nvSpPr>
          <p:cNvPr id="43012" name="Rectangle 6"/>
          <p:cNvSpPr>
            <a:spLocks noGrp="1" noChangeArrowheads="1"/>
          </p:cNvSpPr>
          <p:nvPr>
            <p:ph type="ftr" sz="quarter" idx="4"/>
          </p:nvPr>
        </p:nvSpPr>
        <p:spPr>
          <a:noFill/>
        </p:spPr>
        <p:txBody>
          <a:bodyPr/>
          <a:lstStyle/>
          <a:p>
            <a:pPr lvl="4"/>
            <a:r>
              <a:rPr lang="en-US" dirty="0" smtClean="0"/>
              <a:t>XXXX, His Company</a:t>
            </a:r>
          </a:p>
        </p:txBody>
      </p:sp>
      <p:sp>
        <p:nvSpPr>
          <p:cNvPr id="43013" name="Rectangle 7"/>
          <p:cNvSpPr>
            <a:spLocks noGrp="1" noChangeArrowheads="1"/>
          </p:cNvSpPr>
          <p:nvPr>
            <p:ph type="sldNum" sz="quarter" idx="5"/>
          </p:nvPr>
        </p:nvSpPr>
        <p:spPr>
          <a:xfrm>
            <a:off x="3927475" y="8815388"/>
            <a:ext cx="3005138" cy="463550"/>
          </a:xfrm>
          <a:prstGeom prst="rect">
            <a:avLst/>
          </a:prstGeom>
          <a:noFill/>
        </p:spPr>
        <p:txBody>
          <a:bodyPr/>
          <a:lstStyle/>
          <a:p>
            <a:r>
              <a:rPr lang="en-US" dirty="0" smtClean="0"/>
              <a:t>Page </a:t>
            </a:r>
            <a:fld id="{9FB3E486-5714-4476-87EF-E6E194B853B1}" type="slidenum">
              <a:rPr lang="en-US" smtClean="0"/>
              <a:pPr/>
              <a:t>9</a:t>
            </a:fld>
            <a:endParaRPr lang="en-US" dirty="0" smtClean="0"/>
          </a:p>
        </p:txBody>
      </p:sp>
      <p:sp>
        <p:nvSpPr>
          <p:cNvPr id="43014" name="Rectangle 2"/>
          <p:cNvSpPr>
            <a:spLocks noChangeArrowheads="1"/>
          </p:cNvSpPr>
          <p:nvPr/>
        </p:nvSpPr>
        <p:spPr bwMode="auto">
          <a:xfrm>
            <a:off x="3927475" y="-1588"/>
            <a:ext cx="3006725" cy="463551"/>
          </a:xfrm>
          <a:prstGeom prst="rect">
            <a:avLst/>
          </a:prstGeom>
          <a:noFill/>
          <a:ln w="9525">
            <a:noFill/>
            <a:miter lim="800000"/>
            <a:headEnd/>
            <a:tailEnd/>
          </a:ln>
        </p:spPr>
        <p:txBody>
          <a:bodyPr wrap="none" anchor="ctr"/>
          <a:lstStyle/>
          <a:p>
            <a:endParaRPr lang="en-US" dirty="0"/>
          </a:p>
        </p:txBody>
      </p:sp>
      <p:sp>
        <p:nvSpPr>
          <p:cNvPr id="43015" name="Rectangle 3"/>
          <p:cNvSpPr>
            <a:spLocks noChangeArrowheads="1"/>
          </p:cNvSpPr>
          <p:nvPr/>
        </p:nvSpPr>
        <p:spPr bwMode="auto">
          <a:xfrm>
            <a:off x="3927475" y="8815388"/>
            <a:ext cx="3006725" cy="466725"/>
          </a:xfrm>
          <a:prstGeom prst="rect">
            <a:avLst/>
          </a:prstGeom>
          <a:noFill/>
          <a:ln w="9525">
            <a:noFill/>
            <a:miter lim="800000"/>
            <a:headEnd/>
            <a:tailEnd/>
          </a:ln>
        </p:spPr>
        <p:txBody>
          <a:bodyPr lIns="19191" tIns="0" rIns="19191" bIns="0" anchor="b"/>
          <a:lstStyle/>
          <a:p>
            <a:pPr algn="r" defTabSz="950913"/>
            <a:r>
              <a:rPr lang="en-US" sz="1000" i="1" dirty="0"/>
              <a:t>26</a:t>
            </a:r>
          </a:p>
        </p:txBody>
      </p:sp>
      <p:sp>
        <p:nvSpPr>
          <p:cNvPr id="43016" name="Rectangle 4"/>
          <p:cNvSpPr>
            <a:spLocks noChangeArrowheads="1"/>
          </p:cNvSpPr>
          <p:nvPr/>
        </p:nvSpPr>
        <p:spPr bwMode="auto">
          <a:xfrm>
            <a:off x="0" y="8815388"/>
            <a:ext cx="3005138" cy="466725"/>
          </a:xfrm>
          <a:prstGeom prst="rect">
            <a:avLst/>
          </a:prstGeom>
          <a:noFill/>
          <a:ln w="9525">
            <a:noFill/>
            <a:miter lim="800000"/>
            <a:headEnd/>
            <a:tailEnd/>
          </a:ln>
        </p:spPr>
        <p:txBody>
          <a:bodyPr wrap="none" anchor="ctr"/>
          <a:lstStyle/>
          <a:p>
            <a:endParaRPr lang="en-US" dirty="0"/>
          </a:p>
        </p:txBody>
      </p:sp>
      <p:sp>
        <p:nvSpPr>
          <p:cNvPr id="43017" name="Rectangle 5"/>
          <p:cNvSpPr>
            <a:spLocks noChangeArrowheads="1"/>
          </p:cNvSpPr>
          <p:nvPr/>
        </p:nvSpPr>
        <p:spPr bwMode="auto">
          <a:xfrm>
            <a:off x="0" y="-1588"/>
            <a:ext cx="3005138" cy="463551"/>
          </a:xfrm>
          <a:prstGeom prst="rect">
            <a:avLst/>
          </a:prstGeom>
          <a:noFill/>
          <a:ln w="9525">
            <a:noFill/>
            <a:miter lim="800000"/>
            <a:headEnd/>
            <a:tailEnd/>
          </a:ln>
        </p:spPr>
        <p:txBody>
          <a:bodyPr wrap="none" anchor="ctr"/>
          <a:lstStyle/>
          <a:p>
            <a:endParaRPr lang="en-US" dirty="0"/>
          </a:p>
        </p:txBody>
      </p:sp>
      <p:sp>
        <p:nvSpPr>
          <p:cNvPr id="43018" name="Rectangle 6"/>
          <p:cNvSpPr>
            <a:spLocks noGrp="1" noRot="1" noChangeAspect="1" noChangeArrowheads="1" noTextEdit="1"/>
          </p:cNvSpPr>
          <p:nvPr>
            <p:ph type="sldImg"/>
          </p:nvPr>
        </p:nvSpPr>
        <p:spPr bwMode="auto">
          <a:xfrm>
            <a:off x="1157288" y="701675"/>
            <a:ext cx="4624387" cy="3468688"/>
          </a:xfrm>
          <a:prstGeom prst="rect">
            <a:avLst/>
          </a:prstGeom>
          <a:noFill/>
          <a:ln>
            <a:miter lim="800000"/>
            <a:headEnd/>
            <a:tailEnd/>
          </a:ln>
        </p:spPr>
      </p:sp>
      <p:sp>
        <p:nvSpPr>
          <p:cNvPr id="43019" name="Rectangle 7"/>
          <p:cNvSpPr>
            <a:spLocks noGrp="1" noChangeArrowheads="1"/>
          </p:cNvSpPr>
          <p:nvPr>
            <p:ph type="body" idx="1"/>
          </p:nvPr>
        </p:nvSpPr>
        <p:spPr>
          <a:xfrm>
            <a:off x="922338" y="4408488"/>
            <a:ext cx="5087937" cy="4175125"/>
          </a:xfrm>
          <a:noFill/>
          <a:ln/>
        </p:spPr>
        <p:txBody>
          <a:bodyPr lIns="107149" tIns="52776" rIns="107149" bIns="52776"/>
          <a:lstStyle/>
          <a:p>
            <a:endParaRPr lang="en-US" dirty="0" smtClean="0"/>
          </a:p>
        </p:txBody>
      </p:sp>
    </p:spTree>
    <p:extLst>
      <p:ext uri="{BB962C8B-B14F-4D97-AF65-F5344CB8AC3E}">
        <p14:creationId xmlns:p14="http://schemas.microsoft.com/office/powerpoint/2010/main" val="71821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7" name="Footer Placeholder 6"/>
          <p:cNvSpPr>
            <a:spLocks noGrp="1"/>
          </p:cNvSpPr>
          <p:nvPr>
            <p:ph type="ftr" sz="quarter" idx="11"/>
          </p:nvPr>
        </p:nvSpPr>
        <p:spPr/>
        <p:txBody>
          <a:bodyPr/>
          <a:lstStyle/>
          <a:p>
            <a:pPr>
              <a:defRPr/>
            </a:pPr>
            <a:r>
              <a:rPr lang="pt-BR" smtClean="0"/>
              <a:t>Subir Das, Chair, IEEE 802.21</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2017</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7" name="Slide Number Placeholder 6"/>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r>
              <a:rPr lang="pt-BR" smtClean="0"/>
              <a:t>Subir Das, Chair, IEEE 802.21</a:t>
            </a:r>
            <a:endParaRPr lang="en-US" dirty="0"/>
          </a:p>
        </p:txBody>
      </p:sp>
      <p:sp>
        <p:nvSpPr>
          <p:cNvPr id="6" name="Date Placeholder 3"/>
          <p:cNvSpPr>
            <a:spLocks noGrp="1"/>
          </p:cNvSpPr>
          <p:nvPr>
            <p:ph type="dt" sz="half" idx="12"/>
          </p:nvPr>
        </p:nvSpPr>
        <p:spPr>
          <a:xfrm>
            <a:off x="685800" y="6477000"/>
            <a:ext cx="1219200" cy="212724"/>
          </a:xfrm>
          <a:prstGeom prst="rect">
            <a:avLst/>
          </a:prstGeom>
        </p:spPr>
        <p:txBody>
          <a:bodyPr/>
          <a:lstStyle>
            <a:lvl1pPr>
              <a:defRPr/>
            </a:lvl1pPr>
          </a:lstStyle>
          <a:p>
            <a:pPr>
              <a:defRPr/>
            </a:pPr>
            <a:r>
              <a:rPr lang="en-US" dirty="0" smtClean="0"/>
              <a:t>Nov  2014</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pt-BR" smtClean="0"/>
              <a:t>Subir Das, Chair, IEEE 802.21</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3D7A4F0-0FCF-4224-B81A-51E9E7009AF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661150" y="6475413"/>
            <a:ext cx="1949450" cy="184150"/>
          </a:xfrm>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55EAE60E-B8AB-4C07-8727-0B4A640A876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C1AE6C48-FC0E-4C0A-A7D2-A12BE0BB3FF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A1EC890-31EC-487D-AA60-02B691D82D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Slide </a:t>
            </a:r>
            <a:fld id="{0955A4B1-4EFB-4DEF-816B-559E5062D28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374FAE21-1B12-43B9-9130-C41EEF43AB05}" type="slidenum">
              <a:rPr lang="en-US"/>
              <a:pPr>
                <a:defRPr/>
              </a:pPr>
              <a:t>‹#›</a:t>
            </a:fld>
            <a:endParaRPr lang="en-US" dirty="0"/>
          </a:p>
        </p:txBody>
      </p:sp>
      <p:sp>
        <p:nvSpPr>
          <p:cNvPr id="7" name="Date Placeholder 3"/>
          <p:cNvSpPr>
            <a:spLocks noGrp="1"/>
          </p:cNvSpPr>
          <p:nvPr>
            <p:ph type="dt" sz="half" idx="10"/>
          </p:nvPr>
        </p:nvSpPr>
        <p:spPr>
          <a:xfrm>
            <a:off x="685800" y="6477000"/>
            <a:ext cx="1219200" cy="212724"/>
          </a:xfrm>
          <a:prstGeom prst="rect">
            <a:avLst/>
          </a:prstGeom>
        </p:spPr>
        <p:txBody>
          <a:bodyPr/>
          <a:lstStyle>
            <a:lvl1pPr>
              <a:defRPr/>
            </a:lvl1pPr>
          </a:lstStyle>
          <a:p>
            <a:pPr>
              <a:defRPr/>
            </a:pPr>
            <a:r>
              <a:rPr lang="en-US" dirty="0" smtClean="0"/>
              <a:t>Jan 2016</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r>
              <a:rPr lang="pt-BR" smtClean="0"/>
              <a:t>Subir Das, Chair, IEEE 802.21</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Slide </a:t>
            </a:r>
            <a:fld id="{95E68F9D-EE77-4604-80A2-5FFC8BC1321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2" descr="802logo"/>
          <p:cNvPicPr>
            <a:picLocks noChangeAspect="1" noChangeArrowheads="1"/>
          </p:cNvPicPr>
          <p:nvPr/>
        </p:nvPicPr>
        <p:blipFill>
          <a:blip r:embed="rId12" cstate="print"/>
          <a:srcRect/>
          <a:stretch>
            <a:fillRect/>
          </a:stretch>
        </p:blipFill>
        <p:spPr bwMode="auto">
          <a:xfrm>
            <a:off x="8382000" y="60325"/>
            <a:ext cx="754063" cy="777875"/>
          </a:xfrm>
          <a:prstGeom prst="rect">
            <a:avLst/>
          </a:prstGeom>
          <a:noFill/>
          <a:ln w="9525">
            <a:noFill/>
            <a:miter lim="800000"/>
            <a:headEnd/>
            <a:tailEnd/>
          </a:ln>
        </p:spPr>
      </p:pic>
      <p:pic>
        <p:nvPicPr>
          <p:cNvPr id="1027" name="Picture 13" descr="smllieee"/>
          <p:cNvPicPr>
            <a:picLocks noChangeAspect="1" noChangeArrowheads="1"/>
          </p:cNvPicPr>
          <p:nvPr/>
        </p:nvPicPr>
        <p:blipFill>
          <a:blip r:embed="rId13" cstate="print"/>
          <a:srcRect/>
          <a:stretch>
            <a:fillRect/>
          </a:stretch>
        </p:blipFill>
        <p:spPr bwMode="auto">
          <a:xfrm>
            <a:off x="76200" y="57150"/>
            <a:ext cx="754063" cy="8572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609600" y="7620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Rectangle 5"/>
          <p:cNvSpPr>
            <a:spLocks noGrp="1" noChangeArrowheads="1"/>
          </p:cNvSpPr>
          <p:nvPr>
            <p:ph type="ftr" sz="quarter" idx="3"/>
          </p:nvPr>
        </p:nvSpPr>
        <p:spPr bwMode="auto">
          <a:xfrm>
            <a:off x="6711950" y="6475413"/>
            <a:ext cx="18986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pt-BR" smtClean="0"/>
              <a:t>Subir Das, Chair, IEEE 802.21</a:t>
            </a:r>
            <a:endParaRPr lang="en-US" dirty="0"/>
          </a:p>
        </p:txBody>
      </p:sp>
      <p:sp>
        <p:nvSpPr>
          <p:cNvPr id="1030" name="Rectangle 6"/>
          <p:cNvSpPr>
            <a:spLocks noGrp="1" noChangeArrowheads="1"/>
          </p:cNvSpPr>
          <p:nvPr>
            <p:ph type="sldNum" sz="quarter" idx="4"/>
          </p:nvPr>
        </p:nvSpPr>
        <p:spPr bwMode="auto">
          <a:xfrm>
            <a:off x="4344988" y="6475413"/>
            <a:ext cx="5286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dirty="0"/>
              <a:t>Slide </a:t>
            </a:r>
            <a:fld id="{F3D7A4F0-0FCF-4224-B81A-51E9E7009AFE}" type="slidenum">
              <a:rPr lang="en-US"/>
              <a:pPr>
                <a:defRPr/>
              </a:pPr>
              <a:t>‹#›</a:t>
            </a:fld>
            <a:endParaRPr lang="en-US" dirty="0"/>
          </a:p>
        </p:txBody>
      </p:sp>
      <p:sp>
        <p:nvSpPr>
          <p:cNvPr id="1031" name="Rectangle 7"/>
          <p:cNvSpPr>
            <a:spLocks noChangeArrowheads="1"/>
          </p:cNvSpPr>
          <p:nvPr/>
        </p:nvSpPr>
        <p:spPr bwMode="auto">
          <a:xfrm>
            <a:off x="3581400" y="394156"/>
            <a:ext cx="4651916" cy="215444"/>
          </a:xfrm>
          <a:prstGeom prst="rect">
            <a:avLst/>
          </a:prstGeom>
          <a:noFill/>
          <a:ln w="9525">
            <a:noFill/>
            <a:miter lim="800000"/>
            <a:headEnd/>
            <a:tailEnd/>
          </a:ln>
          <a:effectLst/>
        </p:spPr>
        <p:txBody>
          <a:bodyPr wrap="none" lIns="0" tIns="0" rIns="0" bIns="0" anchor="b">
            <a:spAutoFit/>
          </a:bodyPr>
          <a:lstStyle/>
          <a:p>
            <a:pPr marL="457200" lvl="4" algn="r">
              <a:defRPr/>
            </a:pPr>
            <a:r>
              <a:rPr lang="en-US" sz="1400" b="1" dirty="0" smtClean="0"/>
              <a:t>21-18-0008-00-Session#84-Opening_Plenary_Notes.ppt</a:t>
            </a:r>
            <a:endParaRPr lang="en-US" sz="1400" b="1" dirty="0"/>
          </a:p>
        </p:txBody>
      </p:sp>
      <p:sp>
        <p:nvSpPr>
          <p:cNvPr id="1033" name="Rectangle 9"/>
          <p:cNvSpPr>
            <a:spLocks noChangeArrowheads="1"/>
          </p:cNvSpPr>
          <p:nvPr/>
        </p:nvSpPr>
        <p:spPr bwMode="auto">
          <a:xfrm>
            <a:off x="685800" y="6475413"/>
            <a:ext cx="0" cy="182562"/>
          </a:xfrm>
          <a:prstGeom prst="rect">
            <a:avLst/>
          </a:prstGeom>
          <a:noFill/>
          <a:ln w="9525">
            <a:noFill/>
            <a:miter lim="800000"/>
            <a:headEnd/>
            <a:tailEnd/>
          </a:ln>
          <a:effectLst/>
        </p:spPr>
        <p:txBody>
          <a:bodyPr wrap="none" lIns="0" tIns="0" rIns="0" bIns="0">
            <a:spAutoFit/>
          </a:bodyPr>
          <a:lstStyle/>
          <a:p>
            <a:pPr>
              <a:defRPr/>
            </a:pPr>
            <a:endParaRPr lang="en-US" dirty="0"/>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3" name="Line 10"/>
          <p:cNvSpPr>
            <a:spLocks noChangeShapeType="1"/>
          </p:cNvSpPr>
          <p:nvPr/>
        </p:nvSpPr>
        <p:spPr bwMode="auto">
          <a:xfrm>
            <a:off x="609600" y="6096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49" r:id="rId1"/>
    <p:sldLayoutId id="2147483864" r:id="rId2"/>
    <p:sldLayoutId id="2147483865" r:id="rId3"/>
    <p:sldLayoutId id="2147483851" r:id="rId4"/>
    <p:sldLayoutId id="2147483852" r:id="rId5"/>
    <p:sldLayoutId id="2147483853" r:id="rId6"/>
    <p:sldLayoutId id="2147483857" r:id="rId7"/>
    <p:sldLayoutId id="2147483859" r:id="rId8"/>
    <p:sldLayoutId id="2147483860" r:id="rId9"/>
    <p:sldLayoutId id="2147483861" r:id="rId10"/>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mentor.ieee.org/802-ec/dcn/16/ec-16-0180-03-00EC-ieee-802-participation-slide.ppt"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develop/policies/bylaws/sb_bylaws.pdf%20section%205.2.1.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7565" y="914400"/>
            <a:ext cx="8910235" cy="5257800"/>
          </a:xfrm>
          <a:prstGeom prst="rect">
            <a:avLst/>
          </a:prstGeom>
        </p:spPr>
      </p:pic>
      <p:sp>
        <p:nvSpPr>
          <p:cNvPr id="16389" name="Rectangle 2"/>
          <p:cNvSpPr>
            <a:spLocks noGrp="1" noChangeArrowheads="1"/>
          </p:cNvSpPr>
          <p:nvPr>
            <p:ph type="ctrTitle"/>
          </p:nvPr>
        </p:nvSpPr>
        <p:spPr>
          <a:xfrm>
            <a:off x="706210" y="685800"/>
            <a:ext cx="7696200" cy="3657600"/>
          </a:xfrm>
        </p:spPr>
        <p:txBody>
          <a:bodyPr/>
          <a:lstStyle/>
          <a:p>
            <a:r>
              <a:rPr lang="en-US" sz="5400" b="1" dirty="0" smtClean="0">
                <a:solidFill>
                  <a:schemeClr val="accent2"/>
                </a:solidFill>
                <a:latin typeface="Arial" charset="0"/>
              </a:rPr>
              <a:t>IEEE 802.21</a:t>
            </a:r>
            <a:br>
              <a:rPr lang="en-US" sz="5400" b="1" dirty="0" smtClean="0">
                <a:solidFill>
                  <a:schemeClr val="accent2"/>
                </a:solidFill>
                <a:latin typeface="Arial" charset="0"/>
              </a:rPr>
            </a:br>
            <a:r>
              <a:rPr lang="en-US" b="1" dirty="0" smtClean="0">
                <a:solidFill>
                  <a:schemeClr val="accent2"/>
                </a:solidFill>
                <a:latin typeface="Arial" charset="0"/>
              </a:rPr>
              <a:t>Session #85</a:t>
            </a:r>
            <a:br>
              <a:rPr lang="en-US" b="1" dirty="0" smtClean="0">
                <a:solidFill>
                  <a:schemeClr val="accent2"/>
                </a:solidFill>
                <a:latin typeface="Arial" charset="0"/>
              </a:rPr>
            </a:br>
            <a:r>
              <a:rPr lang="en-US" b="1" dirty="0" smtClean="0">
                <a:solidFill>
                  <a:schemeClr val="accent2"/>
                </a:solidFill>
                <a:latin typeface="Arial" charset="0"/>
              </a:rPr>
              <a:t> </a:t>
            </a:r>
            <a:br>
              <a:rPr lang="en-US" b="1" dirty="0" smtClean="0">
                <a:solidFill>
                  <a:schemeClr val="accent2"/>
                </a:solidFill>
                <a:latin typeface="Arial" charset="0"/>
              </a:rPr>
            </a:br>
            <a:r>
              <a:rPr lang="en-US" b="1" dirty="0" smtClean="0">
                <a:solidFill>
                  <a:schemeClr val="accent2"/>
                </a:solidFill>
                <a:latin typeface="Arial" charset="0"/>
              </a:rPr>
              <a:t>Warsaw, Poland</a:t>
            </a:r>
            <a:br>
              <a:rPr lang="en-US" b="1" dirty="0" smtClean="0">
                <a:solidFill>
                  <a:schemeClr val="accent2"/>
                </a:solidFill>
                <a:latin typeface="Arial" charset="0"/>
              </a:rPr>
            </a:br>
            <a:r>
              <a:rPr lang="en-US" b="1" dirty="0" smtClean="0">
                <a:solidFill>
                  <a:schemeClr val="accent2"/>
                </a:solidFill>
                <a:latin typeface="Arial" charset="0"/>
              </a:rPr>
              <a:t>WG </a:t>
            </a:r>
            <a:r>
              <a:rPr lang="en-US" sz="3200" b="1" dirty="0" smtClean="0">
                <a:solidFill>
                  <a:schemeClr val="accent2"/>
                </a:solidFill>
                <a:latin typeface="Arial" charset="0"/>
              </a:rPr>
              <a:t>Opening Plenary</a:t>
            </a:r>
          </a:p>
        </p:txBody>
      </p:sp>
      <p:sp>
        <p:nvSpPr>
          <p:cNvPr id="8" name="Footer Placeholder 4"/>
          <p:cNvSpPr txBox="1">
            <a:spLocks/>
          </p:cNvSpPr>
          <p:nvPr/>
        </p:nvSpPr>
        <p:spPr>
          <a:xfrm>
            <a:off x="6324600" y="6475412"/>
            <a:ext cx="2286000" cy="382588"/>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1" i="0" u="none" strike="noStrike" kern="1200" cap="none" spc="0" normalizeH="0" baseline="0" noProof="0" dirty="0" smtClean="0">
                <a:ln>
                  <a:noFill/>
                </a:ln>
                <a:solidFill>
                  <a:srgbClr val="FFC000"/>
                </a:solidFill>
                <a:effectLst/>
                <a:uLnTx/>
                <a:uFillTx/>
                <a:latin typeface="Times New Roman" pitchFamily="18" charset="0"/>
                <a:ea typeface="+mn-ea"/>
                <a:cs typeface="+mn-cs"/>
              </a:rPr>
              <a:t>     </a:t>
            </a:r>
            <a:r>
              <a:rPr kumimoji="0" lang="pt-BR" sz="1200" b="1" i="0" u="none" strike="noStrike" kern="1200" cap="none" spc="0" normalizeH="0" baseline="0" noProof="0" dirty="0" smtClean="0">
                <a:ln>
                  <a:noFill/>
                </a:ln>
                <a:effectLst/>
                <a:uLnTx/>
                <a:uFillTx/>
                <a:latin typeface="Times New Roman" pitchFamily="18" charset="0"/>
                <a:ea typeface="+mn-ea"/>
                <a:cs typeface="+mn-cs"/>
              </a:rPr>
              <a:t>Subir Das, Chair 802.21 WG</a:t>
            </a:r>
            <a:endParaRPr kumimoji="0" lang="en-US" sz="1200" b="1" i="0" u="none" strike="noStrike" kern="1200" cap="none" spc="0" normalizeH="0" baseline="0" noProof="0" dirty="0" smtClean="0">
              <a:ln>
                <a:noFill/>
              </a:ln>
              <a:effectLst/>
              <a:uLnTx/>
              <a:uFillTx/>
              <a:latin typeface="Times New Roman" pitchFamily="18" charset="0"/>
              <a:ea typeface="+mn-ea"/>
              <a:cs typeface="+mn-cs"/>
            </a:endParaRPr>
          </a:p>
        </p:txBody>
      </p:sp>
      <p:sp>
        <p:nvSpPr>
          <p:cNvPr id="6" name="Rectangle 3"/>
          <p:cNvSpPr>
            <a:spLocks noGrp="1" noChangeArrowheads="1"/>
          </p:cNvSpPr>
          <p:nvPr>
            <p:ph type="subTitle" idx="1"/>
          </p:nvPr>
        </p:nvSpPr>
        <p:spPr>
          <a:xfrm>
            <a:off x="1600200" y="4800600"/>
            <a:ext cx="6858000" cy="1066800"/>
          </a:xfrm>
        </p:spPr>
        <p:txBody>
          <a:bodyPr/>
          <a:lstStyle/>
          <a:p>
            <a:pPr eaLnBrk="1" hangingPunct="1"/>
            <a:r>
              <a:rPr lang="en-US" sz="2800" b="1" dirty="0" smtClean="0">
                <a:solidFill>
                  <a:schemeClr val="accent2"/>
                </a:solidFill>
                <a:latin typeface="Arial" charset="0"/>
              </a:rPr>
              <a:t>Subir Das</a:t>
            </a:r>
          </a:p>
          <a:p>
            <a:pPr eaLnBrk="1" hangingPunct="1"/>
            <a:r>
              <a:rPr lang="en-US" sz="2800" b="1" dirty="0" smtClean="0">
                <a:solidFill>
                  <a:schemeClr val="accent2"/>
                </a:solidFill>
                <a:latin typeface="Arial" charset="0"/>
              </a:rPr>
              <a:t>sdas at vencorelabs dot com</a:t>
            </a:r>
          </a:p>
        </p:txBody>
      </p:sp>
      <p:sp>
        <p:nvSpPr>
          <p:cNvPr id="7" name="Date Placeholder 3"/>
          <p:cNvSpPr txBox="1">
            <a:spLocks/>
          </p:cNvSpPr>
          <p:nvPr/>
        </p:nvSpPr>
        <p:spPr>
          <a:xfrm>
            <a:off x="717755" y="6475412"/>
            <a:ext cx="1295400" cy="201838"/>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t>May, </a:t>
            </a:r>
            <a:r>
              <a:rPr kumimoji="0" lang="en-US" sz="1200" b="1" i="0" u="none" strike="noStrike" kern="1200" cap="none" spc="0" normalizeH="0" baseline="0" noProof="0" dirty="0" smtClean="0">
                <a:ln>
                  <a:noFill/>
                </a:ln>
                <a:effectLst/>
                <a:uLnTx/>
                <a:uFillTx/>
              </a:rPr>
              <a:t>2018</a:t>
            </a:r>
            <a:endParaRPr kumimoji="0" lang="en-US" sz="1200" b="1" i="0" u="none" strike="noStrike" kern="1200" cap="none" spc="0" normalizeH="0" baseline="0" noProof="0" dirty="0">
              <a:ln>
                <a:noFill/>
              </a:ln>
              <a:effectLst/>
              <a:uLnTx/>
              <a:uFillTx/>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body" idx="1"/>
          </p:nvPr>
        </p:nvSpPr>
        <p:spPr>
          <a:xfrm>
            <a:off x="228600" y="762000"/>
            <a:ext cx="8686800" cy="5638800"/>
          </a:xfrm>
          <a:noFill/>
        </p:spPr>
        <p:txBody>
          <a:bodyPr lIns="90487" tIns="44450" rIns="90487" bIns="44450"/>
          <a:lstStyle/>
          <a:p>
            <a:pPr>
              <a:lnSpc>
                <a:spcPct val="80000"/>
              </a:lnSpc>
              <a:spcAft>
                <a:spcPct val="30000"/>
              </a:spcAft>
              <a:buFontTx/>
              <a:buNone/>
            </a:pPr>
            <a:r>
              <a:rPr lang="en-US" sz="1800" b="1" dirty="0" smtClean="0"/>
              <a:t>	The IEEE-SA strongly recommends that at each WG meeting the chair or a designee:</a:t>
            </a:r>
            <a:endParaRPr lang="en-US" sz="1800" dirty="0" smtClean="0"/>
          </a:p>
          <a:p>
            <a:pPr lvl="1">
              <a:lnSpc>
                <a:spcPct val="80000"/>
              </a:lnSpc>
            </a:pPr>
            <a:r>
              <a:rPr lang="en-US" sz="1400" b="1" dirty="0" smtClean="0"/>
              <a:t>Show slides #1 through #4 of this presentation</a:t>
            </a:r>
          </a:p>
          <a:p>
            <a:pPr lvl="1">
              <a:lnSpc>
                <a:spcPct val="80000"/>
              </a:lnSpc>
            </a:pPr>
            <a:r>
              <a:rPr lang="en-US" sz="1400" b="1" dirty="0" smtClean="0"/>
              <a:t>Advise the WG attendees that:</a:t>
            </a:r>
            <a:r>
              <a:rPr lang="en-US" sz="1400" dirty="0" smtClean="0"/>
              <a:t> </a:t>
            </a:r>
          </a:p>
          <a:p>
            <a:pPr lvl="2">
              <a:lnSpc>
                <a:spcPct val="80000"/>
              </a:lnSpc>
            </a:pPr>
            <a:r>
              <a:rPr lang="en-US" sz="1400" dirty="0" smtClean="0"/>
              <a:t>The IEEE’s patent policy is consistent with the ANSI patent policy and is described in Clause 6 of the </a:t>
            </a:r>
            <a:r>
              <a:rPr lang="en-US" sz="1400" i="1" dirty="0" smtClean="0"/>
              <a:t>IEEE-SA Standards Board Bylaws</a:t>
            </a:r>
            <a:r>
              <a:rPr lang="en-US" sz="1400" dirty="0" smtClean="0"/>
              <a:t>;</a:t>
            </a:r>
          </a:p>
          <a:p>
            <a:pPr lvl="2">
              <a:lnSpc>
                <a:spcPct val="80000"/>
              </a:lnSpc>
            </a:pPr>
            <a:r>
              <a:rPr lang="en-US" sz="1400" dirty="0" smtClean="0"/>
              <a:t>Early identification of patent claims which may be essential for the use of standards under development is strongly encouraged; </a:t>
            </a:r>
          </a:p>
          <a:p>
            <a:pPr lvl="2">
              <a:lnSpc>
                <a:spcPct val="80000"/>
              </a:lnSpc>
            </a:pPr>
            <a:r>
              <a:rPr lang="en-US" sz="1400" dirty="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sz="1400" dirty="0" smtClean="0"/>
            </a:br>
            <a:endParaRPr lang="en-US" sz="1400" dirty="0" smtClean="0"/>
          </a:p>
          <a:p>
            <a:pPr lvl="1">
              <a:lnSpc>
                <a:spcPct val="20000"/>
              </a:lnSpc>
            </a:pPr>
            <a:r>
              <a:rPr lang="en-US" sz="1400" b="1" dirty="0" smtClean="0"/>
              <a:t>Instruct the WG Secretary to record in the minutes of the relevant WG meeting:</a:t>
            </a:r>
            <a:r>
              <a:rPr lang="en-US" sz="900" dirty="0" smtClean="0"/>
              <a:t> </a:t>
            </a:r>
          </a:p>
          <a:p>
            <a:pPr lvl="2">
              <a:lnSpc>
                <a:spcPct val="80000"/>
              </a:lnSpc>
            </a:pPr>
            <a:r>
              <a:rPr lang="en-US" sz="1400" dirty="0" smtClean="0"/>
              <a:t>That the foregoing information was provided and that slides 1 through 4 (and this slide 0, if applicable) were shown; </a:t>
            </a:r>
          </a:p>
          <a:p>
            <a:pPr lvl="2">
              <a:lnSpc>
                <a:spcPct val="80000"/>
              </a:lnSpc>
            </a:pPr>
            <a:r>
              <a:rPr lang="en-US" sz="1400" dirty="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pPr>
            <a:r>
              <a:rPr lang="en-US" sz="1400" dirty="0" smtClean="0"/>
              <a:t>Any responses that were given, specifically the patent claim(s)/patent application claim(s) and/or the holder of the patent claim(s)/patent application claim(s) that were identified (if any) and by whom.</a:t>
            </a:r>
          </a:p>
          <a:p>
            <a:pPr lvl="2">
              <a:lnSpc>
                <a:spcPct val="80000"/>
              </a:lnSpc>
            </a:pPr>
            <a:endParaRPr lang="en-US" sz="800" dirty="0" smtClean="0"/>
          </a:p>
          <a:p>
            <a:pPr lvl="1">
              <a:lnSpc>
                <a:spcPct val="80000"/>
              </a:lnSpc>
              <a:spcBef>
                <a:spcPct val="5000"/>
              </a:spcBef>
            </a:pPr>
            <a:r>
              <a:rPr lang="en-US" sz="1400" dirty="0" smtClean="0"/>
              <a:t>The WG Chair shall ensure that a request is made to any identified holders of potential essential patent claim(s) to complete and submit a Letter of Assurance.</a:t>
            </a:r>
          </a:p>
          <a:p>
            <a:pPr lvl="1">
              <a:lnSpc>
                <a:spcPct val="80000"/>
              </a:lnSpc>
              <a:spcBef>
                <a:spcPct val="5000"/>
              </a:spcBef>
            </a:pPr>
            <a:r>
              <a:rPr lang="en-US" sz="1400" dirty="0" smtClean="0"/>
              <a:t>It is recommended that the WG chair review the guidance in </a:t>
            </a:r>
            <a:r>
              <a:rPr lang="en-US" sz="1400" i="1" dirty="0" smtClean="0"/>
              <a:t>IEEE-SA Standards Board Operations Manual</a:t>
            </a:r>
            <a:r>
              <a:rPr lang="en-US" sz="1400" dirty="0" smtClean="0"/>
              <a:t> 6.3.5 and in FAQs 12 and 12a on inclusion of potential Essential Patent Claims by incorporation or by reference.</a:t>
            </a:r>
            <a:r>
              <a:rPr lang="en-US" sz="1400" dirty="0" smtClean="0">
                <a:solidFill>
                  <a:srgbClr val="FF3300"/>
                </a:solidFill>
              </a:rPr>
              <a:t> </a:t>
            </a:r>
          </a:p>
          <a:p>
            <a:pPr lvl="1">
              <a:lnSpc>
                <a:spcPct val="80000"/>
              </a:lnSpc>
              <a:spcBef>
                <a:spcPct val="5000"/>
              </a:spcBef>
              <a:buFontTx/>
              <a:buNone/>
            </a:pPr>
            <a:endParaRPr lang="en-US" sz="1200" dirty="0" smtClean="0"/>
          </a:p>
          <a:p>
            <a:pPr lvl="1">
              <a:lnSpc>
                <a:spcPct val="80000"/>
              </a:lnSpc>
              <a:spcBef>
                <a:spcPct val="5000"/>
              </a:spcBef>
              <a:buFontTx/>
              <a:buNone/>
            </a:pPr>
            <a:r>
              <a:rPr lang="en-US" sz="1200" dirty="0" smtClean="0"/>
              <a:t>	Note: </a:t>
            </a:r>
            <a:r>
              <a:rPr lang="en-US" sz="1200" b="1" dirty="0" smtClean="0"/>
              <a:t>WG</a:t>
            </a:r>
            <a:r>
              <a:rPr lang="en-US" sz="1200" dirty="0" smtClean="0"/>
              <a:t> includes Working Groups, Task Groups, and other standards-developing committees with a PAR approved by the IEEE-SA Standards Board.</a:t>
            </a:r>
          </a:p>
        </p:txBody>
      </p:sp>
      <p:sp>
        <p:nvSpPr>
          <p:cNvPr id="25606" name="Rectangle 4"/>
          <p:cNvSpPr>
            <a:spLocks noChangeArrowheads="1"/>
          </p:cNvSpPr>
          <p:nvPr/>
        </p:nvSpPr>
        <p:spPr bwMode="auto">
          <a:xfrm>
            <a:off x="685800" y="-228600"/>
            <a:ext cx="7772400" cy="1069975"/>
          </a:xfrm>
          <a:prstGeom prst="rect">
            <a:avLst/>
          </a:prstGeom>
          <a:noFill/>
          <a:ln w="9525">
            <a:noFill/>
            <a:miter lim="800000"/>
            <a:headEnd/>
            <a:tailEnd/>
          </a:ln>
        </p:spPr>
        <p:txBody>
          <a:bodyPr anchor="ctr"/>
          <a:lstStyle/>
          <a:p>
            <a:pPr algn="ctr"/>
            <a:endParaRPr lang="en-GB" sz="4000" u="sng" dirty="0">
              <a:solidFill>
                <a:schemeClr val="tx2"/>
              </a:solidFill>
            </a:endParaRPr>
          </a:p>
        </p:txBody>
      </p:sp>
      <p:sp>
        <p:nvSpPr>
          <p:cNvPr id="25607" name="Rectangle 5"/>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233363" indent="-180975">
              <a:spcBef>
                <a:spcPct val="20000"/>
              </a:spcBef>
              <a:buFontTx/>
              <a:buChar char="•"/>
            </a:pPr>
            <a:endParaRPr lang="en-GB" sz="1800" dirty="0"/>
          </a:p>
        </p:txBody>
      </p:sp>
      <p:sp>
        <p:nvSpPr>
          <p:cNvPr id="25608" name="Text Box 6"/>
          <p:cNvSpPr txBox="1">
            <a:spLocks noChangeArrowheads="1"/>
          </p:cNvSpPr>
          <p:nvPr/>
        </p:nvSpPr>
        <p:spPr bwMode="auto">
          <a:xfrm>
            <a:off x="762000" y="304800"/>
            <a:ext cx="1914525" cy="304800"/>
          </a:xfrm>
          <a:prstGeom prst="rect">
            <a:avLst/>
          </a:prstGeom>
          <a:noFill/>
          <a:ln w="9525">
            <a:noFill/>
            <a:miter lim="800000"/>
            <a:headEnd/>
            <a:tailEnd/>
          </a:ln>
        </p:spPr>
        <p:txBody>
          <a:bodyPr wrap="none">
            <a:spAutoFit/>
          </a:bodyPr>
          <a:lstStyle/>
          <a:p>
            <a:r>
              <a:rPr lang="en-US" sz="1400" b="1" dirty="0"/>
              <a:t>(Optional to be shown)</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381000" y="685800"/>
            <a:ext cx="8458200" cy="609600"/>
          </a:xfrm>
        </p:spPr>
        <p:txBody>
          <a:bodyPr/>
          <a:lstStyle/>
          <a:p>
            <a:r>
              <a:rPr lang="en-US" sz="3600" u="sng" dirty="0" smtClean="0"/>
              <a:t>Participants, Patents, and Duty to Inform</a:t>
            </a:r>
          </a:p>
        </p:txBody>
      </p:sp>
      <p:sp>
        <p:nvSpPr>
          <p:cNvPr id="26630"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6631" name="Rectangle 4"/>
          <p:cNvSpPr>
            <a:spLocks noChangeArrowheads="1"/>
          </p:cNvSpPr>
          <p:nvPr/>
        </p:nvSpPr>
        <p:spPr bwMode="auto">
          <a:xfrm>
            <a:off x="533400" y="1295400"/>
            <a:ext cx="8229600" cy="48006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500" u="sng" dirty="0">
              <a:solidFill>
                <a:srgbClr val="FF0000"/>
              </a:solidFill>
            </a:endParaRPr>
          </a:p>
          <a:p>
            <a:pPr marL="230188" indent="-230188">
              <a:spcBef>
                <a:spcPct val="20000"/>
              </a:spcBef>
            </a:pPr>
            <a:r>
              <a:rPr lang="en-US" sz="1600" b="1" dirty="0"/>
              <a:t>	All participants in this meeting have certain obligations under the IEEE-SA Patent Policy.  Participants: </a:t>
            </a:r>
          </a:p>
          <a:p>
            <a:pPr marL="630238" lvl="1" indent="-285750">
              <a:spcBef>
                <a:spcPct val="20000"/>
              </a:spcBef>
              <a:buFontTx/>
              <a:buChar char="–"/>
            </a:pPr>
            <a:r>
              <a:rPr lang="en-US" sz="1600" b="1" dirty="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a:spcBef>
                <a:spcPct val="20000"/>
              </a:spcBef>
              <a:buFontTx/>
              <a:buChar char="•"/>
            </a:pPr>
            <a:r>
              <a:rPr lang="en-US" sz="1400" b="1" dirty="0"/>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rPr>
              <a:t> </a:t>
            </a:r>
            <a:r>
              <a:rPr lang="en-US" sz="1400" b="1" dirty="0"/>
              <a:t>patent claims</a:t>
            </a:r>
          </a:p>
          <a:p>
            <a:pPr marL="630238" lvl="1" indent="-285750">
              <a:spcBef>
                <a:spcPct val="20000"/>
              </a:spcBef>
              <a:buFontTx/>
              <a:buChar char="–"/>
            </a:pPr>
            <a:r>
              <a:rPr lang="en-US" sz="1600" b="1" dirty="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a:spcBef>
                <a:spcPct val="20000"/>
              </a:spcBef>
              <a:buFontTx/>
              <a:buChar char="–"/>
            </a:pPr>
            <a:r>
              <a:rPr lang="en-US" sz="1600" b="1" dirty="0"/>
              <a:t>The above does not apply if the patent</a:t>
            </a:r>
            <a:r>
              <a:rPr lang="en-US" sz="1600" b="1" dirty="0">
                <a:solidFill>
                  <a:srgbClr val="FF3300"/>
                </a:solidFill>
              </a:rPr>
              <a:t> </a:t>
            </a:r>
            <a:r>
              <a:rPr lang="en-US" sz="1600" b="1" dirty="0"/>
              <a:t>claim is already the subject of an Accepted Letter of Assurance that applies to the proposed standard(s) under consideration by this group</a:t>
            </a:r>
          </a:p>
          <a:p>
            <a:pPr marL="230188" indent="-230188">
              <a:spcBef>
                <a:spcPct val="20000"/>
              </a:spcBef>
            </a:pPr>
            <a:r>
              <a:rPr lang="en-GB" sz="1600" dirty="0"/>
              <a:t>		Quoted text excerpted from IEEE-SA Standards Board Bylaws subclause 6.2</a:t>
            </a:r>
            <a:endParaRPr lang="en-US" sz="1600" dirty="0"/>
          </a:p>
          <a:p>
            <a:pPr marL="230188" indent="-230188">
              <a:spcBef>
                <a:spcPct val="20000"/>
              </a:spcBef>
              <a:buFontTx/>
              <a:buChar char="•"/>
            </a:pPr>
            <a:r>
              <a:rPr lang="en-US" sz="1600" b="1" dirty="0"/>
              <a:t>Early identification of holders of potential Essential Patent Claims is strongly encouraged</a:t>
            </a:r>
          </a:p>
          <a:p>
            <a:pPr marL="230188" indent="-230188">
              <a:spcBef>
                <a:spcPct val="20000"/>
              </a:spcBef>
              <a:buFontTx/>
              <a:buChar char="•"/>
            </a:pPr>
            <a:r>
              <a:rPr lang="en-US" sz="1600" b="1" dirty="0"/>
              <a:t>No duty to perform a patent search</a:t>
            </a:r>
            <a:endParaRPr lang="en-GB" sz="1600" b="1" dirty="0"/>
          </a:p>
        </p:txBody>
      </p:sp>
      <p:sp>
        <p:nvSpPr>
          <p:cNvPr id="26632"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#1</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a:xfrm>
            <a:off x="304800" y="609600"/>
            <a:ext cx="8686800" cy="1143000"/>
          </a:xfrm>
        </p:spPr>
        <p:txBody>
          <a:bodyPr/>
          <a:lstStyle/>
          <a:p>
            <a:r>
              <a:rPr lang="en-US" sz="4000" dirty="0" smtClean="0"/>
              <a:t>Call for Potentially Essential Patents</a:t>
            </a:r>
          </a:p>
        </p:txBody>
      </p:sp>
      <p:sp>
        <p:nvSpPr>
          <p:cNvPr id="28678" name="Rectangle 3"/>
          <p:cNvSpPr>
            <a:spLocks noGrp="1" noChangeArrowheads="1"/>
          </p:cNvSpPr>
          <p:nvPr>
            <p:ph type="body" idx="1"/>
          </p:nvPr>
        </p:nvSpPr>
        <p:spPr>
          <a:xfrm>
            <a:off x="685800" y="1828800"/>
            <a:ext cx="7772400" cy="4267200"/>
          </a:xfrm>
        </p:spPr>
        <p:txBody>
          <a:bodyPr/>
          <a:lstStyle/>
          <a:p>
            <a:r>
              <a:rPr lang="en-US" sz="2800"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sz="2000" dirty="0" smtClean="0"/>
              <a:t>Either speak up now or</a:t>
            </a:r>
          </a:p>
          <a:p>
            <a:pPr lvl="1"/>
            <a:r>
              <a:rPr lang="en-US" sz="2000" dirty="0" smtClean="0"/>
              <a:t>Provide the chair of this group with the identity of the holder(s) of any and all such claims as soon as possible or</a:t>
            </a:r>
          </a:p>
          <a:p>
            <a:pPr lvl="1"/>
            <a:r>
              <a:rPr lang="en-US" sz="2000" dirty="0" smtClean="0"/>
              <a:t>Cause an LOA to be submitted</a:t>
            </a:r>
          </a:p>
        </p:txBody>
      </p:sp>
      <p:sp>
        <p:nvSpPr>
          <p:cNvPr id="28679" name="Text Box 4"/>
          <p:cNvSpPr txBox="1">
            <a:spLocks noChangeArrowheads="1"/>
          </p:cNvSpPr>
          <p:nvPr/>
        </p:nvSpPr>
        <p:spPr bwMode="auto">
          <a:xfrm>
            <a:off x="762000" y="228600"/>
            <a:ext cx="952500" cy="366713"/>
          </a:xfrm>
          <a:prstGeom prst="rect">
            <a:avLst/>
          </a:prstGeom>
          <a:noFill/>
          <a:ln w="9525">
            <a:noFill/>
            <a:miter lim="800000"/>
            <a:headEnd/>
            <a:tailEnd/>
          </a:ln>
        </p:spPr>
        <p:txBody>
          <a:bodyPr wrap="none">
            <a:spAutoFit/>
          </a:bodyPr>
          <a:lstStyle/>
          <a:p>
            <a:r>
              <a:rPr lang="en-US" sz="1800" b="1" u="sng" dirty="0"/>
              <a:t>Slide #3</a:t>
            </a:r>
          </a:p>
        </p:txBody>
      </p:sp>
      <p:sp>
        <p:nvSpPr>
          <p:cNvPr id="9"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344988" y="6475413"/>
            <a:ext cx="52863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ea typeface="ＭＳ Ｐゴシック" panose="020B0600070205080204" pitchFamily="34" charset="-128"/>
              </a:defRPr>
            </a:lvl9pPr>
          </a:lstStyle>
          <a:p>
            <a:pPr hangingPunct="0">
              <a:buClrTx/>
              <a:buFontTx/>
              <a:buNone/>
            </a:pPr>
            <a:r>
              <a:rPr lang="en-US" altLang="en-US" dirty="0">
                <a:ea typeface="MS Gothic" panose="020B0609070205080204" pitchFamily="49" charset="-128"/>
              </a:rPr>
              <a:t>Slide </a:t>
            </a:r>
            <a:fld id="{5DC26805-48A2-4BF2-BAB1-A04A6CDBCF81}" type="slidenum">
              <a:rPr lang="en-US" altLang="en-US">
                <a:ea typeface="MS Gothic" panose="020B0609070205080204" pitchFamily="49" charset="-128"/>
              </a:rPr>
              <a:pPr hangingPunct="0">
                <a:buClrTx/>
                <a:buFontTx/>
                <a:buNone/>
              </a:pPr>
              <a:t>13</a:t>
            </a:fld>
            <a:endParaRPr lang="en-US" altLang="en-US" dirty="0">
              <a:ea typeface="MS Gothic" panose="020B0609070205080204" pitchFamily="49" charset="-128"/>
            </a:endParaRPr>
          </a:p>
        </p:txBody>
      </p:sp>
      <p:sp>
        <p:nvSpPr>
          <p:cNvPr id="4100" name="Rectangle 4"/>
          <p:cNvSpPr>
            <a:spLocks noGrp="1" noChangeArrowheads="1"/>
          </p:cNvSpPr>
          <p:nvPr>
            <p:ph type="title"/>
          </p:nvPr>
        </p:nvSpPr>
        <p:spPr>
          <a:xfrm>
            <a:off x="685800" y="609600"/>
            <a:ext cx="8001000" cy="1160463"/>
          </a:xfrm>
          <a:ln/>
        </p:spPr>
        <p:txBody>
          <a:bodyPr lIns="90000" tIns="46800" rIns="90000" bIns="46800"/>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3200" b="1" dirty="0">
                <a:solidFill>
                  <a:srgbClr val="000000"/>
                </a:solidFill>
              </a:rPr>
              <a:t>Participation in IEEE 802 Meetings</a:t>
            </a:r>
          </a:p>
        </p:txBody>
      </p:sp>
      <p:sp>
        <p:nvSpPr>
          <p:cNvPr id="4101" name="Text Box 5"/>
          <p:cNvSpPr txBox="1">
            <a:spLocks noChangeArrowheads="1"/>
          </p:cNvSpPr>
          <p:nvPr/>
        </p:nvSpPr>
        <p:spPr bwMode="auto">
          <a:xfrm>
            <a:off x="685800" y="1676400"/>
            <a:ext cx="78486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ts val="600"/>
              </a:spcBef>
              <a:buClrTx/>
              <a:buFontTx/>
              <a:buNone/>
            </a:pPr>
            <a:r>
              <a:rPr lang="en-GB" altLang="en-US" sz="1600" b="1" dirty="0">
                <a:ea typeface="MS Gothic" panose="020B0609070205080204" pitchFamily="49" charset="-128"/>
              </a:rPr>
              <a:t>All participation in IEEE 802 Working Group meetings is on an individual basis</a:t>
            </a:r>
          </a:p>
          <a:p>
            <a:pPr>
              <a:spcBef>
                <a:spcPts val="600"/>
              </a:spcBef>
              <a:buClrTx/>
              <a:buFontTx/>
              <a:buNone/>
            </a:pPr>
            <a:r>
              <a:rPr lang="en-GB" altLang="en-US" sz="1400" b="1" i="1" dirty="0">
                <a:ea typeface="MS Gothic" panose="020B0609070205080204" pitchFamily="49" charset="-128"/>
              </a:rPr>
              <a:t>•     </a:t>
            </a:r>
            <a:r>
              <a:rPr lang="en-GB" altLang="en-US" sz="1400" b="1" dirty="0">
                <a:ea typeface="MS Gothic" panose="020B0609070205080204" pitchFamily="49" charset="-128"/>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hlinkClick r:id="rId3"/>
              </a:rPr>
              <a:t>https://standards.ieee.org/develop/policies/bylaws/sb_bylaws.pdf</a:t>
            </a:r>
            <a:r>
              <a:rPr lang="en-GB" altLang="en-US" sz="1400" b="1" dirty="0">
                <a:ea typeface="MS Gothic" panose="020B0609070205080204" pitchFamily="49" charset="-128"/>
              </a:rPr>
              <a:t>section 5.2.1)</a:t>
            </a:r>
          </a:p>
          <a:p>
            <a:pPr>
              <a:spcBef>
                <a:spcPts val="600"/>
              </a:spcBef>
              <a:buClrTx/>
              <a:buFontTx/>
              <a:buNone/>
            </a:pPr>
            <a:r>
              <a:rPr lang="en-GB" altLang="en-US" sz="1400" b="1" dirty="0">
                <a:ea typeface="MS Gothic" panose="020B0609070205080204" pitchFamily="49" charset="-128"/>
              </a:rPr>
              <a:t>•    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a:spcBef>
                <a:spcPts val="600"/>
              </a:spcBef>
              <a:buFont typeface="Arial" panose="020B0604020202020204" pitchFamily="34" charset="0"/>
              <a:buChar char="•"/>
            </a:pPr>
            <a:r>
              <a:rPr lang="en-GB" altLang="en-US" sz="1400" b="1" dirty="0">
                <a:ea typeface="MS Gothic" panose="020B0609070205080204" pitchFamily="49" charset="-128"/>
              </a:rPr>
              <a:t>Participants shall not direct the actions or votes of any other member of an IEEE 802 Working Group or retaliate against any other member for their actions or votes within IEEE 802 Working Group meetings, see </a:t>
            </a:r>
            <a:r>
              <a:rPr lang="en-GB" altLang="en-US" sz="1400" b="1" u="sng" dirty="0">
                <a:solidFill>
                  <a:srgbClr val="CCCCFF"/>
                </a:solidFill>
                <a:ea typeface="MS Gothic" panose="020B0609070205080204" pitchFamily="49" charset="-128"/>
                <a:hlinkClick r:id="rId4"/>
              </a:rPr>
              <a:t>https://standards.ieee.org/develop/policies/bylaws/sb_bylaws.pdf </a:t>
            </a:r>
            <a:r>
              <a:rPr lang="en-GB" altLang="en-US" sz="1400" b="1" dirty="0">
                <a:ea typeface="MS Gothic" panose="020B0609070205080204" pitchFamily="49" charset="-128"/>
              </a:rPr>
              <a:t> section 5.2.1.3 and the IEEE 802 LMSC Working Group Policies and Procedures, subclause 3.4.1 “Chair”, list item x.</a:t>
            </a:r>
          </a:p>
          <a:p>
            <a:pPr>
              <a:spcBef>
                <a:spcPts val="600"/>
              </a:spcBef>
              <a:buClrTx/>
              <a:buFontTx/>
              <a:buNone/>
            </a:pPr>
            <a:r>
              <a:rPr lang="en-GB" altLang="en-US" sz="1600" b="1" dirty="0">
                <a:ea typeface="MS Gothic" panose="020B0609070205080204" pitchFamily="49" charset="-128"/>
              </a:rPr>
              <a:t>By participating in IEEE 802 meetings, you accept these requirements.  If you do not agree to these policies then you shall not participate.</a:t>
            </a:r>
          </a:p>
          <a:p>
            <a:pPr algn="ctr">
              <a:spcBef>
                <a:spcPts val="600"/>
              </a:spcBef>
              <a:buClrTx/>
              <a:buFontTx/>
              <a:buNone/>
            </a:pPr>
            <a:r>
              <a:rPr lang="en-GB" altLang="en-US" dirty="0">
                <a:ea typeface="MS Gothic" panose="020B0609070205080204" pitchFamily="49" charset="-128"/>
              </a:rPr>
              <a:t>(Latest revision of IEEE 802 LMSC Working Group Policies and Procedures: </a:t>
            </a:r>
            <a:r>
              <a:rPr lang="en-GB" altLang="en-US" dirty="0">
                <a:ea typeface="MS Gothic" panose="020B0609070205080204" pitchFamily="49" charset="-128"/>
                <a:hlinkClick r:id="rId5"/>
              </a:rPr>
              <a:t>http://</a:t>
            </a:r>
            <a:r>
              <a:rPr lang="en-GB" altLang="en-US" dirty="0" smtClean="0">
                <a:ea typeface="MS Gothic" panose="020B0609070205080204" pitchFamily="49" charset="-128"/>
                <a:hlinkClick r:id="rId5"/>
              </a:rPr>
              <a:t>www.ieee802.org/devdocs.shtml</a:t>
            </a:r>
            <a:r>
              <a:rPr lang="en-GB" altLang="en-US" dirty="0" smtClean="0">
                <a:ea typeface="MS Gothic" panose="020B0609070205080204" pitchFamily="49" charset="-128"/>
              </a:rPr>
              <a:t> and Participation slide</a:t>
            </a:r>
            <a:r>
              <a:rPr lang="en-GB" altLang="en-US" dirty="0">
                <a:ea typeface="MS Gothic" panose="020B0609070205080204" pitchFamily="49" charset="-128"/>
              </a:rPr>
              <a:t>: </a:t>
            </a:r>
            <a:r>
              <a:rPr lang="en-GB" altLang="en-US" dirty="0">
                <a:ea typeface="MS Gothic" panose="020B0609070205080204" pitchFamily="49" charset="-128"/>
                <a:hlinkClick r:id="rId6"/>
              </a:rPr>
              <a:t>https://</a:t>
            </a:r>
            <a:r>
              <a:rPr lang="en-GB" altLang="en-US" dirty="0" smtClean="0">
                <a:ea typeface="MS Gothic" panose="020B0609070205080204" pitchFamily="49" charset="-128"/>
                <a:hlinkClick r:id="rId6"/>
              </a:rPr>
              <a:t>mentor.ieee.org/802-ec/dcn/16/ec-16-0180-03-00EC-ieee-802-participation-slide.ppt</a:t>
            </a:r>
            <a:r>
              <a:rPr lang="en-GB" altLang="en-US" dirty="0" smtClean="0">
                <a:ea typeface="MS Gothic" panose="020B0609070205080204" pitchFamily="49" charset="-128"/>
              </a:rPr>
              <a:t> )</a:t>
            </a:r>
            <a:br>
              <a:rPr lang="en-GB" altLang="en-US" dirty="0" smtClean="0">
                <a:ea typeface="MS Gothic" panose="020B0609070205080204" pitchFamily="49" charset="-128"/>
              </a:rPr>
            </a:br>
            <a:endParaRPr lang="en-GB" altLang="en-US" dirty="0">
              <a:ea typeface="MS Gothic" panose="020B0609070205080204" pitchFamily="49" charset="-128"/>
            </a:endParaRPr>
          </a:p>
          <a:p>
            <a:pPr>
              <a:spcBef>
                <a:spcPts val="600"/>
              </a:spcBef>
              <a:buClrTx/>
              <a:buFontTx/>
              <a:buNone/>
            </a:pPr>
            <a:endParaRPr lang="en-GB" altLang="en-US" sz="1600" b="1" dirty="0">
              <a:ea typeface="MS Gothic" panose="020B0609070205080204" pitchFamily="49" charset="-128"/>
            </a:endParaRPr>
          </a:p>
        </p:txBody>
      </p:sp>
      <p:sp>
        <p:nvSpPr>
          <p:cNvPr id="2" name="Date Placeholder 1"/>
          <p:cNvSpPr>
            <a:spLocks noGrp="1"/>
          </p:cNvSpPr>
          <p:nvPr>
            <p:ph type="dt" sz="half" idx="4294967295"/>
          </p:nvPr>
        </p:nvSpPr>
        <p:spPr/>
        <p:txBody>
          <a:bodyPr/>
          <a:lstStyle/>
          <a:p>
            <a:pPr>
              <a:defRPr/>
            </a:pPr>
            <a:r>
              <a:rPr lang="en-US" dirty="0" smtClean="0"/>
              <a:t>May 2017</a:t>
            </a:r>
            <a:endParaRPr lang="en-US" dirty="0"/>
          </a:p>
        </p:txBody>
      </p:sp>
      <p:sp>
        <p:nvSpPr>
          <p:cNvPr id="3" name="Footer Placeholder 2"/>
          <p:cNvSpPr>
            <a:spLocks noGrp="1"/>
          </p:cNvSpPr>
          <p:nvPr>
            <p:ph type="ftr" sz="quarter" idx="11"/>
          </p:nvPr>
        </p:nvSpPr>
        <p:spPr/>
        <p:txBody>
          <a:bodyPr/>
          <a:lstStyle/>
          <a:p>
            <a:pPr>
              <a:defRPr/>
            </a:pPr>
            <a:r>
              <a:rPr lang="en-US" dirty="0" smtClean="0"/>
              <a:t>D. Stanley, HP Enterprise</a:t>
            </a:r>
            <a:endParaRPr lang="en-US" dirty="0"/>
          </a:p>
        </p:txBody>
      </p:sp>
    </p:spTree>
    <p:extLst>
      <p:ext uri="{BB962C8B-B14F-4D97-AF65-F5344CB8AC3E}">
        <p14:creationId xmlns:p14="http://schemas.microsoft.com/office/powerpoint/2010/main" val="1161898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a:xfrm>
            <a:off x="381000" y="838200"/>
            <a:ext cx="8458200" cy="609600"/>
          </a:xfrm>
        </p:spPr>
        <p:txBody>
          <a:bodyPr/>
          <a:lstStyle/>
          <a:p>
            <a:r>
              <a:rPr lang="en-US" sz="3600" u="sng" dirty="0" smtClean="0"/>
              <a:t>Other Guidelines for IEEE WG Meetings</a:t>
            </a:r>
          </a:p>
        </p:txBody>
      </p:sp>
      <p:sp>
        <p:nvSpPr>
          <p:cNvPr id="29702" name="Rectangle 3"/>
          <p:cNvSpPr>
            <a:spLocks noChangeArrowheads="1"/>
          </p:cNvSpPr>
          <p:nvPr/>
        </p:nvSpPr>
        <p:spPr bwMode="auto">
          <a:xfrm>
            <a:off x="533400" y="228600"/>
            <a:ext cx="8229600" cy="762000"/>
          </a:xfrm>
          <a:prstGeom prst="rect">
            <a:avLst/>
          </a:prstGeom>
          <a:noFill/>
          <a:ln w="9525">
            <a:noFill/>
            <a:miter lim="800000"/>
            <a:headEnd/>
            <a:tailEnd/>
          </a:ln>
        </p:spPr>
        <p:txBody>
          <a:bodyPr anchor="ctr"/>
          <a:lstStyle/>
          <a:p>
            <a:pPr algn="ctr"/>
            <a:endParaRPr lang="en-GB" sz="3200" u="sng" dirty="0">
              <a:solidFill>
                <a:schemeClr val="tx2"/>
              </a:solidFill>
              <a:latin typeface="Helvetica" pitchFamily="34" charset="0"/>
            </a:endParaRPr>
          </a:p>
        </p:txBody>
      </p:sp>
      <p:sp>
        <p:nvSpPr>
          <p:cNvPr id="29703" name="Rectangle 4"/>
          <p:cNvSpPr>
            <a:spLocks noChangeArrowheads="1"/>
          </p:cNvSpPr>
          <p:nvPr/>
        </p:nvSpPr>
        <p:spPr bwMode="auto">
          <a:xfrm>
            <a:off x="533400" y="1600200"/>
            <a:ext cx="8229600" cy="4648200"/>
          </a:xfrm>
          <a:prstGeom prst="rect">
            <a:avLst/>
          </a:prstGeom>
          <a:noFill/>
          <a:ln w="9525">
            <a:noFill/>
            <a:miter lim="800000"/>
            <a:headEnd/>
            <a:tailEnd/>
          </a:ln>
        </p:spPr>
        <p:txBody>
          <a:bodyPr/>
          <a:lstStyle/>
          <a:p>
            <a:pPr marL="230188" indent="-230188">
              <a:lnSpc>
                <a:spcPct val="80000"/>
              </a:lnSpc>
              <a:spcBef>
                <a:spcPct val="20000"/>
              </a:spcBef>
              <a:buFontTx/>
              <a:buChar char="•"/>
            </a:pPr>
            <a:endParaRPr lang="en-US" sz="700" u="sng" dirty="0">
              <a:solidFill>
                <a:srgbClr val="FF0000"/>
              </a:solidFill>
            </a:endParaRPr>
          </a:p>
          <a:p>
            <a:pPr marL="230188" indent="-230188">
              <a:lnSpc>
                <a:spcPct val="80000"/>
              </a:lnSpc>
              <a:spcBef>
                <a:spcPct val="20000"/>
              </a:spcBef>
              <a:spcAft>
                <a:spcPct val="40000"/>
              </a:spcAft>
              <a:buFontTx/>
              <a:buChar char="•"/>
            </a:pPr>
            <a:r>
              <a:rPr lang="en-US" sz="1800" b="1" dirty="0"/>
              <a:t>All IEEE-SA standards meetings shall be conducted in compliance with all applicable laws, including antitrust and competition laws.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interpretation, validity, or essentiality of patents/patent claims. </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specific license rates, terms, or conditions.</a:t>
            </a:r>
          </a:p>
          <a:p>
            <a:pPr marL="1143000" lvl="2" indent="-228600">
              <a:lnSpc>
                <a:spcPct val="80000"/>
              </a:lnSpc>
              <a:spcBef>
                <a:spcPct val="20000"/>
              </a:spcBef>
              <a:spcAft>
                <a:spcPct val="40000"/>
              </a:spcAft>
              <a:buFontTx/>
              <a:buChar char="•"/>
            </a:pPr>
            <a:r>
              <a:rPr lang="en-US" sz="1400" dirty="0"/>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FontTx/>
              <a:buChar char="–"/>
            </a:pPr>
            <a:r>
              <a:rPr lang="en-GB" sz="1400" dirty="0"/>
              <a:t>Technical considerations remain primary focus</a:t>
            </a:r>
            <a:endParaRPr lang="en-US" sz="1400" dirty="0"/>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or engage in the fixing of product prices, allocation of customers, or division of sales markets.</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discuss the status or substance of ongoing or threatened litigation.</a:t>
            </a:r>
          </a:p>
          <a:p>
            <a:pPr marL="630238" lvl="1" indent="-285750">
              <a:lnSpc>
                <a:spcPct val="80000"/>
              </a:lnSpc>
              <a:spcBef>
                <a:spcPct val="20000"/>
              </a:spcBef>
              <a:spcAft>
                <a:spcPct val="40000"/>
              </a:spcAft>
              <a:buFontTx/>
              <a:buChar char="–"/>
            </a:pPr>
            <a:r>
              <a:rPr lang="en-US" sz="1600" b="1" dirty="0"/>
              <a:t>Don</a:t>
            </a:r>
            <a:r>
              <a:rPr lang="en-US" sz="1600" b="1" dirty="0">
                <a:latin typeface="Arial" charset="0"/>
              </a:rPr>
              <a:t>’</a:t>
            </a:r>
            <a:r>
              <a:rPr lang="en-US" sz="1600" b="1" dirty="0"/>
              <a:t>t be silent if inappropriate topics are discussed </a:t>
            </a:r>
            <a:r>
              <a:rPr lang="en-US" sz="1600" b="1" dirty="0">
                <a:latin typeface="Arial" charset="0"/>
              </a:rPr>
              <a:t>…</a:t>
            </a:r>
            <a:r>
              <a:rPr lang="en-US" sz="1600" b="1" dirty="0"/>
              <a:t> do formally object.</a:t>
            </a:r>
          </a:p>
          <a:p>
            <a:pPr marL="230188" indent="-230188" algn="ctr">
              <a:lnSpc>
                <a:spcPct val="80000"/>
              </a:lnSpc>
              <a:spcBef>
                <a:spcPct val="20000"/>
              </a:spcBef>
            </a:pPr>
            <a:r>
              <a:rPr lang="en-US" sz="1000" b="1" dirty="0"/>
              <a:t>---------------------------------------------------------------   </a:t>
            </a:r>
            <a:endParaRPr lang="en-US" b="1" dirty="0"/>
          </a:p>
          <a:p>
            <a:pPr marL="230188" indent="-230188" algn="ctr">
              <a:lnSpc>
                <a:spcPct val="80000"/>
              </a:lnSpc>
              <a:spcBef>
                <a:spcPct val="20000"/>
              </a:spcBef>
            </a:pPr>
            <a:r>
              <a:rPr lang="en-US" b="1" dirty="0"/>
              <a:t>See </a:t>
            </a:r>
            <a:r>
              <a:rPr lang="en-US" b="1" i="1" dirty="0"/>
              <a:t>IEEE-SA Standards Board Operations Manual</a:t>
            </a:r>
            <a:r>
              <a:rPr lang="en-US" b="1" dirty="0"/>
              <a:t>, clause 5.3.10 and </a:t>
            </a:r>
            <a:r>
              <a:rPr lang="en-GB" b="1" dirty="0"/>
              <a:t>“Promoting Competition and Innovation: What You Need to Know about the IEEE Standards Association's Antitrust and Competition Policy”</a:t>
            </a:r>
            <a:r>
              <a:rPr lang="en-US" b="1" dirty="0"/>
              <a:t> for more details.</a:t>
            </a:r>
          </a:p>
        </p:txBody>
      </p:sp>
      <p:sp>
        <p:nvSpPr>
          <p:cNvPr id="29704" name="Text Box 5"/>
          <p:cNvSpPr txBox="1">
            <a:spLocks noChangeArrowheads="1"/>
          </p:cNvSpPr>
          <p:nvPr/>
        </p:nvSpPr>
        <p:spPr bwMode="auto">
          <a:xfrm>
            <a:off x="838200" y="228600"/>
            <a:ext cx="952500" cy="366713"/>
          </a:xfrm>
          <a:prstGeom prst="rect">
            <a:avLst/>
          </a:prstGeom>
          <a:noFill/>
          <a:ln w="9525">
            <a:noFill/>
            <a:miter lim="800000"/>
            <a:headEnd/>
            <a:tailEnd/>
          </a:ln>
        </p:spPr>
        <p:txBody>
          <a:bodyPr wrap="none">
            <a:spAutoFit/>
          </a:bodyPr>
          <a:lstStyle/>
          <a:p>
            <a:r>
              <a:rPr lang="en-US" sz="1800" b="1" u="sng" dirty="0"/>
              <a:t>Slide #4</a:t>
            </a:r>
            <a:endParaRPr lang="en-US" sz="2400" dirty="0"/>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381000" y="609600"/>
            <a:ext cx="8305800" cy="609600"/>
          </a:xfrm>
        </p:spPr>
        <p:txBody>
          <a:bodyPr/>
          <a:lstStyle/>
          <a:p>
            <a:r>
              <a:rPr lang="en-US" sz="2400" dirty="0" smtClean="0"/>
              <a:t>2.7 LMSC Chair’s Guidelines on Commercialism at meetings</a:t>
            </a:r>
          </a:p>
        </p:txBody>
      </p:sp>
      <p:sp>
        <p:nvSpPr>
          <p:cNvPr id="30726" name="Rectangle 3"/>
          <p:cNvSpPr>
            <a:spLocks noGrp="1" noChangeArrowheads="1"/>
          </p:cNvSpPr>
          <p:nvPr>
            <p:ph type="body" idx="1"/>
          </p:nvPr>
        </p:nvSpPr>
        <p:spPr>
          <a:xfrm>
            <a:off x="457200" y="1143000"/>
            <a:ext cx="8382000" cy="5257800"/>
          </a:xfrm>
        </p:spPr>
        <p:txBody>
          <a:bodyPr/>
          <a:lstStyle/>
          <a:p>
            <a:pPr>
              <a:lnSpc>
                <a:spcPct val="80000"/>
              </a:lnSpc>
            </a:pPr>
            <a:r>
              <a:rPr lang="en-US" sz="1800" b="1" dirty="0" smtClean="0"/>
              <a:t>http://www.ieee802.org/misc-docs/802_chair_guidelines_rev1.9.6.pdf</a:t>
            </a:r>
          </a:p>
          <a:p>
            <a:pPr>
              <a:lnSpc>
                <a:spcPct val="80000"/>
              </a:lnSpc>
            </a:pPr>
            <a:endParaRPr lang="en-US" sz="1800" b="1" dirty="0" smtClean="0"/>
          </a:p>
          <a:p>
            <a:pPr>
              <a:lnSpc>
                <a:spcPct val="80000"/>
              </a:lnSpc>
            </a:pPr>
            <a:r>
              <a:rPr lang="en-US" sz="1600" dirty="0" smtClean="0"/>
              <a:t>IEEE 802 Plenary Sessions are held to develop standards. Commercial activity in conjunction with these meetings is discouraged. The Executive Committee of IEEE 802 has expressed a clear desire to avoid product promotions, or anything that can be construed as a product promotion, at the IEEE 802 meetings. We do not want IEEE standards meetings to turn into trade shows, where vendors avail themselves of the opportunity to show their wares to a captive audience. Any discussion of pricing information in the IEEE 802 meeting can bring our body under suspicion of anti-trust violations and therefore cannot be allowed.</a:t>
            </a:r>
          </a:p>
          <a:p>
            <a:pPr>
              <a:lnSpc>
                <a:spcPct val="80000"/>
              </a:lnSpc>
            </a:pPr>
            <a:endParaRPr lang="en-US" sz="1600" dirty="0" smtClean="0"/>
          </a:p>
          <a:p>
            <a:pPr>
              <a:lnSpc>
                <a:spcPct val="80000"/>
              </a:lnSpc>
            </a:pPr>
            <a:r>
              <a:rPr lang="en-US" sz="1600" dirty="0" smtClean="0"/>
              <a:t>IEEE 802 meetings make no provision for hospitality suites, product demos, and receptions (collectively referred to as "vendor events"). However, if any vendor embarks on such an activity they are asked to adhere to the following guidelines:</a:t>
            </a:r>
          </a:p>
          <a:p>
            <a:pPr>
              <a:lnSpc>
                <a:spcPct val="80000"/>
              </a:lnSpc>
            </a:pPr>
            <a:r>
              <a:rPr lang="en-US" sz="1600" b="1" dirty="0" smtClean="0"/>
              <a:t>A) No announcements or notifications regarding vendor events should be made inside the IEEE 802 meeting rooms or in the vicinity of the IEEE 802 meeting rooms or IEEE 802 registration office</a:t>
            </a:r>
            <a:r>
              <a:rPr lang="en-US" sz="1600" dirty="0" smtClean="0"/>
              <a:t>.</a:t>
            </a:r>
          </a:p>
          <a:p>
            <a:pPr>
              <a:lnSpc>
                <a:spcPct val="80000"/>
              </a:lnSpc>
            </a:pPr>
            <a:r>
              <a:rPr lang="en-US" sz="1600" dirty="0" smtClean="0"/>
              <a:t>B) No brochures or other collateral material should be distributed inside the IEEE 802 meeting rooms, or in the adjacent areas that constitute the IEEE 802 meeting area. An exception is made for brochures and collateral related to current and upcoming meeting venues, such as travel brochures, and for IEEE publications.</a:t>
            </a:r>
          </a:p>
          <a:p>
            <a:pPr>
              <a:lnSpc>
                <a:spcPct val="80000"/>
              </a:lnSpc>
            </a:pPr>
            <a:r>
              <a:rPr lang="en-US" sz="1600" dirty="0" smtClean="0"/>
              <a:t>C) No posters outside IEEE 802 meeting rooms.</a:t>
            </a:r>
          </a:p>
          <a:p>
            <a:pPr>
              <a:lnSpc>
                <a:spcPct val="80000"/>
              </a:lnSpc>
            </a:pPr>
            <a:r>
              <a:rPr lang="en-US" sz="1600" dirty="0" smtClean="0"/>
              <a:t>D) No notification using IEEE WG EMAIL reflectors.</a:t>
            </a:r>
          </a:p>
          <a:p>
            <a:pPr>
              <a:lnSpc>
                <a:spcPct val="80000"/>
              </a:lnSpc>
            </a:pPr>
            <a:r>
              <a:rPr lang="en-US" sz="1600" dirty="0" smtClean="0"/>
              <a:t>E) No commercial mailing notification using the address lists obtained from IEEE or IEEE 802.</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a:xfrm>
            <a:off x="685800" y="685800"/>
            <a:ext cx="7772400" cy="609600"/>
          </a:xfrm>
          <a:noFill/>
        </p:spPr>
        <p:txBody>
          <a:bodyPr lIns="90488" tIns="44450" rIns="90488" bIns="44450"/>
          <a:lstStyle/>
          <a:p>
            <a:r>
              <a:rPr lang="en-US" dirty="0" smtClean="0">
                <a:solidFill>
                  <a:schemeClr val="accent2"/>
                </a:solidFill>
                <a:latin typeface="Arial" charset="0"/>
              </a:rPr>
              <a:t>Copyright</a:t>
            </a:r>
          </a:p>
        </p:txBody>
      </p:sp>
      <p:sp>
        <p:nvSpPr>
          <p:cNvPr id="31750" name="Rectangle 3"/>
          <p:cNvSpPr>
            <a:spLocks noGrp="1" noChangeArrowheads="1"/>
          </p:cNvSpPr>
          <p:nvPr>
            <p:ph type="body" idx="1"/>
          </p:nvPr>
        </p:nvSpPr>
        <p:spPr>
          <a:xfrm>
            <a:off x="304800" y="1447800"/>
            <a:ext cx="7848600" cy="4648200"/>
          </a:xfrm>
          <a:noFill/>
        </p:spPr>
        <p:txBody>
          <a:bodyPr lIns="90488" tIns="44450" rIns="90488" bIns="44450"/>
          <a:lstStyle/>
          <a:p>
            <a:r>
              <a:rPr lang="en-US" sz="2800" dirty="0" smtClean="0">
                <a:latin typeface="Arial" charset="0"/>
              </a:rPr>
              <a:t>Under the current US copyright law — the author of information is deemed to own the copyright from the moment of creation</a:t>
            </a:r>
          </a:p>
          <a:p>
            <a:r>
              <a:rPr lang="en-US" sz="2800" dirty="0" smtClean="0">
                <a:latin typeface="Arial" charset="0"/>
              </a:rPr>
              <a:t>The IEEE Bylaws require </a:t>
            </a:r>
            <a:r>
              <a:rPr lang="en-US" sz="2800" b="1" i="1" u="sng" dirty="0" smtClean="0">
                <a:solidFill>
                  <a:schemeClr val="accent2"/>
                </a:solidFill>
                <a:latin typeface="Arial" charset="0"/>
              </a:rPr>
              <a:t>copyright of all material to be held by the IEEE</a:t>
            </a:r>
          </a:p>
          <a:p>
            <a:pPr lvl="1"/>
            <a:r>
              <a:rPr lang="en-US" sz="2400" dirty="0" smtClean="0">
                <a:latin typeface="Arial" charset="0"/>
              </a:rPr>
              <a:t>Must consult with IEEE for re-use of copyright material</a:t>
            </a:r>
          </a:p>
          <a:p>
            <a:r>
              <a:rPr lang="en-US" sz="2800" dirty="0" smtClean="0">
                <a:latin typeface="Arial" charset="0"/>
              </a:rPr>
              <a:t>The IEEE Standards accomplishes </a:t>
            </a:r>
            <a:r>
              <a:rPr lang="en-US" sz="2800" b="1" u="sng" dirty="0" smtClean="0">
                <a:solidFill>
                  <a:schemeClr val="accent2"/>
                </a:solidFill>
                <a:latin typeface="Arial" charset="0"/>
              </a:rPr>
              <a:t>transfer of copyright ownership through the Project Authorization Request (PAR) process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09600" y="685800"/>
            <a:ext cx="7772400" cy="490538"/>
          </a:xfrm>
        </p:spPr>
        <p:txBody>
          <a:bodyPr/>
          <a:lstStyle/>
          <a:p>
            <a:r>
              <a:rPr lang="en-US" sz="3200" dirty="0" smtClean="0">
                <a:solidFill>
                  <a:schemeClr val="accent2"/>
                </a:solidFill>
                <a:latin typeface="Arial" charset="0"/>
              </a:rPr>
              <a:t>Task/Interest Groups and Status  </a:t>
            </a:r>
          </a:p>
        </p:txBody>
      </p:sp>
      <p:sp>
        <p:nvSpPr>
          <p:cNvPr id="33797" name="Rectangle 3"/>
          <p:cNvSpPr>
            <a:spLocks noGrp="1" noChangeArrowheads="1"/>
          </p:cNvSpPr>
          <p:nvPr>
            <p:ph type="body" idx="1"/>
          </p:nvPr>
        </p:nvSpPr>
        <p:spPr>
          <a:xfrm>
            <a:off x="304800" y="1371600"/>
            <a:ext cx="8686800" cy="3886200"/>
          </a:xfrm>
        </p:spPr>
        <p:txBody>
          <a:bodyPr/>
          <a:lstStyle/>
          <a:p>
            <a:pPr>
              <a:lnSpc>
                <a:spcPct val="80000"/>
              </a:lnSpc>
              <a:buNone/>
            </a:pPr>
            <a:endParaRPr lang="en-US" dirty="0" smtClean="0">
              <a:latin typeface="Arial" charset="0"/>
            </a:endParaRPr>
          </a:p>
          <a:p>
            <a:pPr>
              <a:lnSpc>
                <a:spcPct val="80000"/>
              </a:lnSpc>
            </a:pPr>
            <a:r>
              <a:rPr lang="en-US" sz="2800" dirty="0" smtClean="0">
                <a:latin typeface="Arial" charset="0"/>
              </a:rPr>
              <a:t>P802.21-2017/Cor1  - Corrigenda draft published  </a:t>
            </a:r>
          </a:p>
          <a:p>
            <a:pPr marL="457200" lvl="1" indent="0">
              <a:lnSpc>
                <a:spcPct val="80000"/>
              </a:lnSpc>
              <a:buNone/>
            </a:pPr>
            <a:endParaRPr lang="en-US" dirty="0" smtClean="0">
              <a:latin typeface="Arial" charset="0"/>
            </a:endParaRPr>
          </a:p>
          <a:p>
            <a:pPr>
              <a:lnSpc>
                <a:spcPct val="80000"/>
              </a:lnSpc>
            </a:pPr>
            <a:r>
              <a:rPr lang="en-US" sz="2800" dirty="0" smtClean="0">
                <a:latin typeface="Arial" charset="0"/>
              </a:rPr>
              <a:t>IEEE802.21-2017 and IEEE802.21.1-2017 Standards are approved in ISO/JTC1/SC6 </a:t>
            </a:r>
          </a:p>
          <a:p>
            <a:pPr lvl="1">
              <a:lnSpc>
                <a:spcPct val="80000"/>
              </a:lnSpc>
            </a:pPr>
            <a:r>
              <a:rPr lang="en-US" sz="2400" dirty="0">
                <a:latin typeface="Arial" charset="0"/>
              </a:rPr>
              <a:t>P</a:t>
            </a:r>
            <a:r>
              <a:rPr lang="en-US" sz="2400" dirty="0" smtClean="0">
                <a:latin typeface="Arial" charset="0"/>
              </a:rPr>
              <a:t>ending comments response</a:t>
            </a:r>
          </a:p>
          <a:p>
            <a:pPr marL="0" indent="0">
              <a:lnSpc>
                <a:spcPct val="80000"/>
              </a:lnSpc>
              <a:buNone/>
            </a:pPr>
            <a:r>
              <a:rPr lang="en-US" sz="2800" dirty="0" smtClean="0">
                <a:latin typeface="Arial" charset="0"/>
              </a:rPr>
              <a:t> </a:t>
            </a:r>
          </a:p>
          <a:p>
            <a:pPr>
              <a:lnSpc>
                <a:spcPct val="80000"/>
              </a:lnSpc>
            </a:pPr>
            <a:r>
              <a:rPr lang="en-US" sz="2800" dirty="0" smtClean="0">
                <a:latin typeface="Arial" charset="0"/>
              </a:rPr>
              <a:t>Interest Group  </a:t>
            </a:r>
            <a:r>
              <a:rPr lang="en-US" sz="2800" dirty="0">
                <a:latin typeface="Arial" charset="0"/>
              </a:rPr>
              <a:t>on Network Enablers for </a:t>
            </a:r>
            <a:r>
              <a:rPr lang="en-US" sz="2800" dirty="0" smtClean="0">
                <a:latin typeface="Arial" charset="0"/>
              </a:rPr>
              <a:t>Seamless </a:t>
            </a:r>
            <a:r>
              <a:rPr lang="en-US" sz="2800" dirty="0">
                <a:latin typeface="Arial" charset="0"/>
              </a:rPr>
              <a:t>HMD based VR Content Service</a:t>
            </a:r>
          </a:p>
          <a:p>
            <a:pPr>
              <a:lnSpc>
                <a:spcPct val="80000"/>
              </a:lnSpc>
            </a:pPr>
            <a:endParaRPr lang="en-US" sz="2800" dirty="0" smtClean="0">
              <a:latin typeface="Arial" charset="0"/>
            </a:endParaRPr>
          </a:p>
          <a:p>
            <a:pPr marL="0" indent="0">
              <a:lnSpc>
                <a:spcPct val="80000"/>
              </a:lnSpc>
              <a:buNone/>
            </a:pPr>
            <a:endParaRPr lang="en-US" sz="2800" dirty="0" smtClean="0">
              <a:latin typeface="Arial" charset="0"/>
            </a:endParaRPr>
          </a:p>
          <a:p>
            <a:pPr marL="0" indent="0">
              <a:lnSpc>
                <a:spcPct val="80000"/>
              </a:lnSpc>
              <a:buNone/>
            </a:pPr>
            <a:endParaRPr lang="en-US" sz="2800" dirty="0" smtClean="0">
              <a:latin typeface="Arial" charset="0"/>
            </a:endParaRPr>
          </a:p>
          <a:p>
            <a:pPr marL="0" indent="0">
              <a:lnSpc>
                <a:spcPct val="80000"/>
              </a:lnSpc>
              <a:buNone/>
            </a:pPr>
            <a:endParaRPr lang="en-US" sz="2800" dirty="0" smtClean="0">
              <a:latin typeface="Arial" charset="0"/>
            </a:endParaRPr>
          </a:p>
          <a:p>
            <a:pPr marL="0" indent="0">
              <a:lnSpc>
                <a:spcPct val="80000"/>
              </a:lnSpc>
              <a:buNone/>
            </a:pPr>
            <a:endParaRPr lang="en-US" dirty="0">
              <a:latin typeface="Arial" charset="0"/>
            </a:endParaRPr>
          </a:p>
          <a:p>
            <a:pPr marL="0" indent="0">
              <a:lnSpc>
                <a:spcPct val="80000"/>
              </a:lnSpc>
              <a:buNone/>
            </a:pPr>
            <a:endParaRPr lang="en-US" sz="2000" dirty="0">
              <a:latin typeface="Arial" charset="0"/>
            </a:endParaRPr>
          </a:p>
          <a:p>
            <a:pPr lvl="1">
              <a:lnSpc>
                <a:spcPct val="80000"/>
              </a:lnSpc>
              <a:buNone/>
            </a:pPr>
            <a:endParaRPr lang="en-US" sz="1600" dirty="0" smtClean="0">
              <a:latin typeface="Arial" charset="0"/>
            </a:endParaRPr>
          </a:p>
          <a:p>
            <a:pPr lvl="1">
              <a:lnSpc>
                <a:spcPct val="80000"/>
              </a:lnSpc>
              <a:buNone/>
            </a:pPr>
            <a:endParaRPr lang="en-US" sz="1600" dirty="0" smtClean="0">
              <a:latin typeface="Arial" charset="0"/>
            </a:endParaRPr>
          </a:p>
          <a:p>
            <a:pPr lvl="2">
              <a:lnSpc>
                <a:spcPct val="80000"/>
              </a:lnSpc>
              <a:buNone/>
            </a:pPr>
            <a:endParaRPr lang="en-US" sz="1600" dirty="0" smtClean="0">
              <a:latin typeface="Arial" charset="0"/>
              <a:cs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17</a:t>
            </a:fld>
            <a:endParaRPr lang="en-US" dirty="0"/>
          </a:p>
        </p:txBody>
      </p:sp>
    </p:spTree>
    <p:extLst>
      <p:ext uri="{BB962C8B-B14F-4D97-AF65-F5344CB8AC3E}">
        <p14:creationId xmlns:p14="http://schemas.microsoft.com/office/powerpoint/2010/main" val="406015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a:xfrm>
            <a:off x="723106" y="914400"/>
            <a:ext cx="7772400" cy="533400"/>
          </a:xfrm>
        </p:spPr>
        <p:txBody>
          <a:bodyPr/>
          <a:lstStyle/>
          <a:p>
            <a:r>
              <a:rPr lang="en-US" sz="3200" dirty="0" smtClean="0">
                <a:solidFill>
                  <a:schemeClr val="accent2"/>
                </a:solidFill>
                <a:latin typeface="Arial" charset="0"/>
              </a:rPr>
              <a:t>Objectives for the May  Meeting</a:t>
            </a:r>
          </a:p>
        </p:txBody>
      </p:sp>
      <p:sp>
        <p:nvSpPr>
          <p:cNvPr id="34822" name="Rectangle 3"/>
          <p:cNvSpPr>
            <a:spLocks noGrp="1" noChangeArrowheads="1"/>
          </p:cNvSpPr>
          <p:nvPr>
            <p:ph type="body" idx="1"/>
          </p:nvPr>
        </p:nvSpPr>
        <p:spPr>
          <a:xfrm>
            <a:off x="533400" y="1676400"/>
            <a:ext cx="8305800" cy="3962400"/>
          </a:xfrm>
        </p:spPr>
        <p:txBody>
          <a:bodyPr/>
          <a:lstStyle/>
          <a:p>
            <a:pPr lvl="2">
              <a:lnSpc>
                <a:spcPct val="90000"/>
              </a:lnSpc>
              <a:buNone/>
            </a:pPr>
            <a:endParaRPr lang="en-US" sz="1800" dirty="0" smtClean="0">
              <a:latin typeface="Arial" charset="0"/>
            </a:endParaRPr>
          </a:p>
          <a:p>
            <a:pPr>
              <a:lnSpc>
                <a:spcPct val="90000"/>
              </a:lnSpc>
            </a:pPr>
            <a:r>
              <a:rPr lang="en-US" sz="2600" dirty="0">
                <a:latin typeface="Arial" charset="0"/>
              </a:rPr>
              <a:t>Discuss ISO/IEC/JTC1 SC6 FDIS ballot </a:t>
            </a:r>
            <a:r>
              <a:rPr lang="en-US" sz="2600" dirty="0" smtClean="0">
                <a:latin typeface="Arial" charset="0"/>
              </a:rPr>
              <a:t>comments on IEEE-802.21.1-2017</a:t>
            </a:r>
          </a:p>
          <a:p>
            <a:pPr>
              <a:lnSpc>
                <a:spcPct val="90000"/>
              </a:lnSpc>
            </a:pPr>
            <a:r>
              <a:rPr lang="en-US" sz="2600" dirty="0" smtClean="0">
                <a:latin typeface="Arial" charset="0"/>
              </a:rPr>
              <a:t>Prepare the FDIS comment response </a:t>
            </a:r>
          </a:p>
          <a:p>
            <a:pPr>
              <a:lnSpc>
                <a:spcPct val="90000"/>
              </a:lnSpc>
            </a:pPr>
            <a:r>
              <a:rPr lang="en-US" sz="2600" dirty="0" smtClean="0">
                <a:latin typeface="Arial" charset="0"/>
              </a:rPr>
              <a:t>IG discussion </a:t>
            </a:r>
            <a:r>
              <a:rPr lang="en-US" sz="2600" dirty="0">
                <a:latin typeface="Arial" charset="0"/>
              </a:rPr>
              <a:t>on Network Enablers for Seamless HMD based VR Content </a:t>
            </a:r>
            <a:r>
              <a:rPr lang="en-US" sz="2600" dirty="0" smtClean="0">
                <a:latin typeface="Arial" charset="0"/>
              </a:rPr>
              <a:t>Service</a:t>
            </a:r>
          </a:p>
          <a:p>
            <a:pPr marL="857250" lvl="2" indent="0">
              <a:lnSpc>
                <a:spcPct val="90000"/>
              </a:lnSpc>
              <a:buNone/>
            </a:pPr>
            <a:r>
              <a:rPr lang="en-US" sz="2600" dirty="0" smtClean="0">
                <a:latin typeface="Arial" charset="0"/>
              </a:rPr>
              <a:t>	</a:t>
            </a:r>
            <a:endParaRPr lang="en-US" sz="2600" dirty="0">
              <a:latin typeface="Arial" charset="0"/>
            </a:endParaRPr>
          </a:p>
          <a:p>
            <a:pPr marL="857250" lvl="2" indent="0">
              <a:lnSpc>
                <a:spcPct val="90000"/>
              </a:lnSpc>
              <a:buNone/>
            </a:pPr>
            <a:endParaRPr lang="en-US" sz="1800" dirty="0" smtClean="0">
              <a:latin typeface="Arial" charset="0"/>
            </a:endParaRPr>
          </a:p>
          <a:p>
            <a:pPr marL="857250" lvl="2" indent="0">
              <a:lnSpc>
                <a:spcPct val="90000"/>
              </a:lnSpc>
              <a:buNone/>
            </a:pPr>
            <a:endParaRPr lang="en-US" sz="1800" dirty="0" smtClean="0">
              <a:latin typeface="Arial" charset="0"/>
            </a:endParaRPr>
          </a:p>
          <a:p>
            <a:pPr>
              <a:lnSpc>
                <a:spcPct val="90000"/>
              </a:lnSpc>
              <a:buNone/>
            </a:pPr>
            <a:endParaRPr lang="en-US" sz="2600" dirty="0" smtClean="0">
              <a:latin typeface="Arial" charset="0"/>
              <a:cs typeface="Arial" charset="0"/>
            </a:endParaRPr>
          </a:p>
          <a:p>
            <a:pPr lvl="1">
              <a:lnSpc>
                <a:spcPct val="90000"/>
              </a:lnSpc>
              <a:buNone/>
            </a:pPr>
            <a:endParaRPr lang="en-US" sz="2200" dirty="0" smtClean="0">
              <a:latin typeface="Arial" charset="0"/>
              <a:cs typeface="Arial" charset="0"/>
            </a:endParaRPr>
          </a:p>
          <a:p>
            <a:pPr lvl="2">
              <a:lnSpc>
                <a:spcPct val="90000"/>
              </a:lnSpc>
              <a:buFontTx/>
              <a:buNone/>
            </a:pPr>
            <a:r>
              <a:rPr lang="en-US" sz="1800" dirty="0" smtClean="0">
                <a:latin typeface="Arial" charset="0"/>
              </a:rPr>
              <a:t>	</a:t>
            </a:r>
          </a:p>
          <a:p>
            <a:pPr>
              <a:lnSpc>
                <a:spcPct val="90000"/>
              </a:lnSpc>
              <a:buNone/>
            </a:pPr>
            <a:endParaRPr lang="en-US" sz="1600" dirty="0" smtClean="0">
              <a:latin typeface="Arial" charset="0"/>
            </a:endParaRPr>
          </a:p>
          <a:p>
            <a:pPr lvl="1">
              <a:lnSpc>
                <a:spcPct val="90000"/>
              </a:lnSpc>
              <a:buNone/>
            </a:pPr>
            <a:endParaRPr lang="en-US" sz="20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18</a:t>
            </a:fld>
            <a:endParaRPr lang="en-US" dirty="0"/>
          </a:p>
        </p:txBody>
      </p:sp>
    </p:spTree>
    <p:extLst>
      <p:ext uri="{BB962C8B-B14F-4D97-AF65-F5344CB8AC3E}">
        <p14:creationId xmlns:p14="http://schemas.microsoft.com/office/powerpoint/2010/main" val="1857090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228600" y="723900"/>
            <a:ext cx="8534400" cy="571500"/>
          </a:xfrm>
        </p:spPr>
        <p:txBody>
          <a:bodyPr/>
          <a:lstStyle/>
          <a:p>
            <a:r>
              <a:rPr lang="en-US" sz="3600" dirty="0" smtClean="0">
                <a:solidFill>
                  <a:schemeClr val="accent2"/>
                </a:solidFill>
              </a:rPr>
              <a:t>Future Sessions – 2018</a:t>
            </a:r>
            <a:r>
              <a:rPr lang="en-US" sz="4000" dirty="0" smtClean="0">
                <a:solidFill>
                  <a:schemeClr val="accent2"/>
                </a:solidFill>
              </a:rPr>
              <a:t/>
            </a:r>
            <a:br>
              <a:rPr lang="en-US" sz="4000" dirty="0" smtClean="0">
                <a:solidFill>
                  <a:schemeClr val="accent2"/>
                </a:solidFill>
              </a:rPr>
            </a:br>
            <a:endParaRPr lang="en-US" sz="2000" b="1" dirty="0" smtClean="0">
              <a:solidFill>
                <a:schemeClr val="accent2"/>
              </a:solidFill>
            </a:endParaRPr>
          </a:p>
        </p:txBody>
      </p:sp>
      <p:sp>
        <p:nvSpPr>
          <p:cNvPr id="36870" name="Rectangle 3"/>
          <p:cNvSpPr>
            <a:spLocks noGrp="1" noChangeArrowheads="1"/>
          </p:cNvSpPr>
          <p:nvPr>
            <p:ph type="body" idx="1"/>
          </p:nvPr>
        </p:nvSpPr>
        <p:spPr>
          <a:xfrm>
            <a:off x="457200" y="1371600"/>
            <a:ext cx="8610600" cy="5029200"/>
          </a:xfrm>
        </p:spPr>
        <p:txBody>
          <a:bodyPr/>
          <a:lstStyle/>
          <a:p>
            <a:pPr>
              <a:lnSpc>
                <a:spcPct val="90000"/>
              </a:lnSpc>
            </a:pPr>
            <a:r>
              <a:rPr lang="en-US" sz="2400" b="1" dirty="0" smtClean="0">
                <a:solidFill>
                  <a:srgbClr val="FF0000"/>
                </a:solidFill>
              </a:rPr>
              <a:t>Plenary:  </a:t>
            </a:r>
            <a:r>
              <a:rPr lang="en-US" sz="2400" b="1" dirty="0">
                <a:solidFill>
                  <a:srgbClr val="FF0000"/>
                </a:solidFill>
              </a:rPr>
              <a:t>July 8-13, 2018, Manchester Grand Hyatt, San Diego, CA, </a:t>
            </a:r>
            <a:r>
              <a:rPr lang="en-US" sz="2400" b="1" dirty="0" smtClean="0">
                <a:solidFill>
                  <a:srgbClr val="FF0000"/>
                </a:solidFill>
              </a:rPr>
              <a:t>USA </a:t>
            </a:r>
          </a:p>
          <a:p>
            <a:pPr lvl="1">
              <a:lnSpc>
                <a:spcPct val="90000"/>
              </a:lnSpc>
            </a:pPr>
            <a:r>
              <a:rPr lang="en-US" sz="1600" dirty="0" smtClean="0">
                <a:solidFill>
                  <a:srgbClr val="FF0000"/>
                </a:solidFill>
              </a:rPr>
              <a:t>Co-located with all 802 groups</a:t>
            </a:r>
          </a:p>
          <a:p>
            <a:pPr>
              <a:lnSpc>
                <a:spcPct val="90000"/>
              </a:lnSpc>
            </a:pPr>
            <a:r>
              <a:rPr lang="en-US" sz="2400" b="1" dirty="0" smtClean="0">
                <a:solidFill>
                  <a:srgbClr val="0000FF"/>
                </a:solidFill>
              </a:rPr>
              <a:t>Interim: </a:t>
            </a:r>
            <a:r>
              <a:rPr lang="en-US" sz="2400" b="1" dirty="0">
                <a:solidFill>
                  <a:srgbClr val="0000FF"/>
                </a:solidFill>
              </a:rPr>
              <a:t>September </a:t>
            </a:r>
            <a:r>
              <a:rPr lang="en-US" sz="2400" b="1" dirty="0" smtClean="0">
                <a:solidFill>
                  <a:srgbClr val="0000FF"/>
                </a:solidFill>
              </a:rPr>
              <a:t>09-14,  2018, </a:t>
            </a:r>
            <a:r>
              <a:rPr lang="en-US" sz="2400" b="1" dirty="0">
                <a:solidFill>
                  <a:srgbClr val="0000FF"/>
                </a:solidFill>
              </a:rPr>
              <a:t>Hilton Waikoloa Village, Kona, HI, USA, 802 Wireless Interim </a:t>
            </a:r>
            <a:r>
              <a:rPr lang="en-US" sz="2400" b="1" dirty="0" smtClean="0">
                <a:solidFill>
                  <a:srgbClr val="0000FF"/>
                </a:solidFill>
              </a:rPr>
              <a:t>Session.</a:t>
            </a:r>
          </a:p>
          <a:p>
            <a:pPr lvl="1">
              <a:lnSpc>
                <a:spcPct val="90000"/>
              </a:lnSpc>
            </a:pPr>
            <a:r>
              <a:rPr lang="en-US" sz="1600" dirty="0" smtClean="0">
                <a:solidFill>
                  <a:srgbClr val="0000FF"/>
                </a:solidFill>
              </a:rPr>
              <a:t>Co-located with  all 802 wireless groups </a:t>
            </a:r>
            <a:endParaRPr lang="en-US" sz="1600" dirty="0" smtClean="0">
              <a:solidFill>
                <a:srgbClr val="FF0000"/>
              </a:solidFill>
            </a:endParaRPr>
          </a:p>
          <a:p>
            <a:pPr>
              <a:lnSpc>
                <a:spcPct val="90000"/>
              </a:lnSpc>
            </a:pPr>
            <a:r>
              <a:rPr lang="en-US" sz="2400" b="1" dirty="0" smtClean="0">
                <a:solidFill>
                  <a:srgbClr val="FF0000"/>
                </a:solidFill>
              </a:rPr>
              <a:t>Plenary: </a:t>
            </a:r>
            <a:r>
              <a:rPr lang="en-US" sz="2400" b="1" dirty="0">
                <a:solidFill>
                  <a:srgbClr val="FF0000"/>
                </a:solidFill>
              </a:rPr>
              <a:t>November </a:t>
            </a:r>
            <a:r>
              <a:rPr lang="en-US" sz="2400" b="1" dirty="0" smtClean="0">
                <a:solidFill>
                  <a:srgbClr val="FF0000"/>
                </a:solidFill>
              </a:rPr>
              <a:t>11-16, </a:t>
            </a:r>
            <a:r>
              <a:rPr lang="en-US" sz="2400" b="1" dirty="0">
                <a:solidFill>
                  <a:srgbClr val="FF0000"/>
                </a:solidFill>
              </a:rPr>
              <a:t>2017</a:t>
            </a:r>
            <a:r>
              <a:rPr lang="en-US" sz="2400" b="1" dirty="0" smtClean="0">
                <a:solidFill>
                  <a:srgbClr val="FF0000"/>
                </a:solidFill>
              </a:rPr>
              <a:t>, Marriott Marquis Queen’s Park, Bangkok, Thailand </a:t>
            </a:r>
          </a:p>
          <a:p>
            <a:pPr lvl="1">
              <a:lnSpc>
                <a:spcPct val="90000"/>
              </a:lnSpc>
            </a:pPr>
            <a:r>
              <a:rPr lang="en-US" sz="1600" dirty="0" smtClean="0">
                <a:solidFill>
                  <a:srgbClr val="FF0000"/>
                </a:solidFill>
              </a:rPr>
              <a:t>Co-located with all 802 groups </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43056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609600"/>
            <a:ext cx="7772400" cy="914400"/>
          </a:xfrm>
        </p:spPr>
        <p:txBody>
          <a:bodyPr/>
          <a:lstStyle/>
          <a:p>
            <a:r>
              <a:rPr lang="en-US" sz="3600" dirty="0" smtClean="0">
                <a:solidFill>
                  <a:schemeClr val="tx1"/>
                </a:solidFill>
                <a:latin typeface="Arial" charset="0"/>
              </a:rPr>
              <a:t>Session Time and Location  </a:t>
            </a:r>
            <a:br>
              <a:rPr lang="en-US" sz="3600" dirty="0" smtClean="0">
                <a:solidFill>
                  <a:schemeClr val="tx1"/>
                </a:solidFill>
                <a:latin typeface="Arial" charset="0"/>
              </a:rPr>
            </a:br>
            <a:endParaRPr lang="en-US" sz="1400" dirty="0" smtClean="0">
              <a:solidFill>
                <a:schemeClr val="tx1"/>
              </a:solidFill>
              <a:latin typeface="Arial" charset="0"/>
            </a:endParaRPr>
          </a:p>
        </p:txBody>
      </p:sp>
      <p:sp>
        <p:nvSpPr>
          <p:cNvPr id="19462" name="Text Box 47"/>
          <p:cNvSpPr txBox="1">
            <a:spLocks noChangeArrowheads="1"/>
          </p:cNvSpPr>
          <p:nvPr/>
        </p:nvSpPr>
        <p:spPr bwMode="auto">
          <a:xfrm>
            <a:off x="762000" y="5410199"/>
            <a:ext cx="7619999" cy="338553"/>
          </a:xfrm>
          <a:prstGeom prst="rect">
            <a:avLst/>
          </a:prstGeom>
          <a:noFill/>
          <a:ln w="9525">
            <a:noFill/>
            <a:miter lim="800000"/>
            <a:headEnd/>
            <a:tailEnd/>
          </a:ln>
        </p:spPr>
        <p:txBody>
          <a:bodyPr wrap="square">
            <a:spAutoFit/>
          </a:bodyPr>
          <a:lstStyle/>
          <a:p>
            <a:pPr algn="ctr" eaLnBrk="1" hangingPunct="1"/>
            <a:r>
              <a:rPr lang="en-US" sz="1600" b="1" dirty="0" smtClean="0"/>
              <a:t>Default </a:t>
            </a:r>
            <a:r>
              <a:rPr lang="en-US" sz="1600" b="1" dirty="0"/>
              <a:t>Location</a:t>
            </a:r>
            <a:r>
              <a:rPr lang="en-US" sz="1600" dirty="0" smtClean="0"/>
              <a:t>: </a:t>
            </a:r>
            <a:r>
              <a:rPr lang="en-US" sz="1600" dirty="0"/>
              <a:t>K</a:t>
            </a:r>
            <a:r>
              <a:rPr lang="en-US" sz="1600" dirty="0" smtClean="0"/>
              <a:t>opernik (Level 3) ; JTC1/SC6 Ad hoc: Ballroom EF (Level 2)  </a:t>
            </a:r>
          </a:p>
        </p:txBody>
      </p:sp>
      <p:sp>
        <p:nvSpPr>
          <p:cNvPr id="19463" name="Rectangle 6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sz="2400" dirty="0"/>
          </a:p>
        </p:txBody>
      </p:sp>
      <p:sp>
        <p:nvSpPr>
          <p:cNvPr id="19520" name="Rectangle 52"/>
          <p:cNvSpPr>
            <a:spLocks noChangeArrowheads="1"/>
          </p:cNvSpPr>
          <p:nvPr/>
        </p:nvSpPr>
        <p:spPr bwMode="auto">
          <a:xfrm>
            <a:off x="0" y="0"/>
            <a:ext cx="9144000" cy="457200"/>
          </a:xfrm>
          <a:prstGeom prst="rect">
            <a:avLst/>
          </a:prstGeom>
          <a:noFill/>
          <a:ln w="12700">
            <a:noFill/>
            <a:miter lim="800000"/>
            <a:headEnd type="none" w="sm" len="sm"/>
            <a:tailEnd type="none" w="sm" len="sm"/>
          </a:ln>
        </p:spPr>
        <p:txBody>
          <a:bodyPr wrap="none" anchor="ctr">
            <a:spAutoFit/>
          </a:bodyPr>
          <a:lstStyle/>
          <a:p>
            <a:endParaRPr lang="en-US" dirty="0"/>
          </a:p>
        </p:txBody>
      </p:sp>
      <p:sp>
        <p:nvSpPr>
          <p:cNvPr id="19521" name="Rectangle 65"/>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1331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Slide Number Placeholder 15"/>
          <p:cNvSpPr>
            <a:spLocks noGrp="1"/>
          </p:cNvSpPr>
          <p:nvPr>
            <p:ph type="sldNum" sz="quarter" idx="10"/>
          </p:nvPr>
        </p:nvSpPr>
        <p:spPr/>
        <p:txBody>
          <a:bodyPr/>
          <a:lstStyle/>
          <a:p>
            <a:pPr>
              <a:defRPr/>
            </a:pPr>
            <a:r>
              <a:rPr lang="en-US" dirty="0" smtClean="0"/>
              <a:t>Slide </a:t>
            </a:r>
            <a:fld id="{F3D7A4F0-0FCF-4224-B81A-51E9E7009AFE}" type="slidenum">
              <a:rPr lang="en-US" smtClean="0"/>
              <a:pPr>
                <a:defRPr/>
              </a:pPr>
              <a:t>2</a:t>
            </a:fld>
            <a:endParaRPr lang="en-US" dirty="0"/>
          </a:p>
        </p:txBody>
      </p:sp>
      <p:sp>
        <p:nvSpPr>
          <p:cNvPr id="2"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32"/>
          <p:cNvSpPr>
            <a:spLocks noChangeArrowheads="1"/>
          </p:cNvSpPr>
          <p:nvPr/>
        </p:nvSpPr>
        <p:spPr bwMode="auto">
          <a:xfrm>
            <a:off x="685799" y="5941149"/>
            <a:ext cx="7696200" cy="457200"/>
          </a:xfrm>
          <a:prstGeom prst="rect">
            <a:avLst/>
          </a:prstGeom>
          <a:noFill/>
          <a:ln w="9525">
            <a:noFill/>
            <a:miter lim="800000"/>
            <a:headEnd/>
            <a:tailEnd/>
          </a:ln>
        </p:spPr>
        <p:txBody>
          <a:bodyPr lIns="92075" tIns="46038" rIns="92075" bIns="46038"/>
          <a:lstStyle/>
          <a:p>
            <a:pPr marL="342900" indent="-342900">
              <a:spcBef>
                <a:spcPct val="20000"/>
              </a:spcBef>
              <a:buFont typeface="Arial" pitchFamily="34" charset="0"/>
              <a:buChar char="•"/>
            </a:pPr>
            <a:r>
              <a:rPr lang="en-US" sz="1600" dirty="0">
                <a:latin typeface="Arial" charset="0"/>
              </a:rPr>
              <a:t>The WG has </a:t>
            </a:r>
            <a:r>
              <a:rPr lang="en-US" sz="1600" dirty="0" smtClean="0">
                <a:latin typeface="Arial" charset="0"/>
              </a:rPr>
              <a:t>15 </a:t>
            </a:r>
            <a:r>
              <a:rPr lang="en-US" sz="1600" dirty="0">
                <a:latin typeface="Arial" charset="0"/>
              </a:rPr>
              <a:t>voting </a:t>
            </a:r>
            <a:r>
              <a:rPr lang="en-US" sz="1600" dirty="0" smtClean="0">
                <a:latin typeface="Arial" charset="0"/>
              </a:rPr>
              <a:t>members  and one aspirant member as of this meeting</a:t>
            </a:r>
            <a:endParaRPr lang="en-US" sz="1600" dirty="0">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5683604"/>
              </p:ext>
            </p:extLst>
          </p:nvPr>
        </p:nvGraphicFramePr>
        <p:xfrm>
          <a:off x="762000" y="1601064"/>
          <a:ext cx="7543799" cy="3616738"/>
        </p:xfrm>
        <a:graphic>
          <a:graphicData uri="http://schemas.openxmlformats.org/drawingml/2006/table">
            <a:tbl>
              <a:tblPr firstRow="1" firstCol="1" bandRow="1">
                <a:tableStyleId>{5C22544A-7EE6-4342-B048-85BDC9FD1C3A}</a:tableStyleId>
              </a:tblPr>
              <a:tblGrid>
                <a:gridCol w="1150020">
                  <a:extLst>
                    <a:ext uri="{9D8B030D-6E8A-4147-A177-3AD203B41FA5}">
                      <a16:colId xmlns:a16="http://schemas.microsoft.com/office/drawing/2014/main" val="1005953465"/>
                    </a:ext>
                  </a:extLst>
                </a:gridCol>
                <a:gridCol w="2048090">
                  <a:extLst>
                    <a:ext uri="{9D8B030D-6E8A-4147-A177-3AD203B41FA5}">
                      <a16:colId xmlns:a16="http://schemas.microsoft.com/office/drawing/2014/main" val="162692961"/>
                    </a:ext>
                  </a:extLst>
                </a:gridCol>
                <a:gridCol w="1316629">
                  <a:extLst>
                    <a:ext uri="{9D8B030D-6E8A-4147-A177-3AD203B41FA5}">
                      <a16:colId xmlns:a16="http://schemas.microsoft.com/office/drawing/2014/main" val="1136720561"/>
                    </a:ext>
                  </a:extLst>
                </a:gridCol>
                <a:gridCol w="1389775">
                  <a:extLst>
                    <a:ext uri="{9D8B030D-6E8A-4147-A177-3AD203B41FA5}">
                      <a16:colId xmlns:a16="http://schemas.microsoft.com/office/drawing/2014/main" val="3542509244"/>
                    </a:ext>
                  </a:extLst>
                </a:gridCol>
                <a:gridCol w="1639285">
                  <a:extLst>
                    <a:ext uri="{9D8B030D-6E8A-4147-A177-3AD203B41FA5}">
                      <a16:colId xmlns:a16="http://schemas.microsoft.com/office/drawing/2014/main" val="2934439802"/>
                    </a:ext>
                  </a:extLst>
                </a:gridCol>
              </a:tblGrid>
              <a:tr h="75431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Monday </a:t>
                      </a:r>
                    </a:p>
                    <a:p>
                      <a:pPr marL="0" marR="0">
                        <a:spcBef>
                          <a:spcPts val="0"/>
                        </a:spcBef>
                        <a:spcAft>
                          <a:spcPts val="0"/>
                        </a:spcAft>
                      </a:pPr>
                      <a:r>
                        <a:rPr lang="en-US" sz="1200" dirty="0">
                          <a:effectLst/>
                        </a:rPr>
                        <a:t>(May 07, 2018)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Tuesday </a:t>
                      </a:r>
                    </a:p>
                    <a:p>
                      <a:pPr marL="0" marR="0">
                        <a:spcBef>
                          <a:spcPts val="0"/>
                        </a:spcBef>
                        <a:spcAft>
                          <a:spcPts val="0"/>
                        </a:spcAft>
                      </a:pPr>
                      <a:r>
                        <a:rPr lang="en-US" sz="1200" dirty="0">
                          <a:effectLst/>
                        </a:rPr>
                        <a:t>(May 08, 2018)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Wednesday </a:t>
                      </a:r>
                    </a:p>
                    <a:p>
                      <a:pPr marL="0" marR="0">
                        <a:spcBef>
                          <a:spcPts val="0"/>
                        </a:spcBef>
                        <a:spcAft>
                          <a:spcPts val="0"/>
                        </a:spcAft>
                      </a:pPr>
                      <a:r>
                        <a:rPr lang="en-US" sz="1200" dirty="0">
                          <a:effectLst/>
                        </a:rPr>
                        <a:t>(May 09, 2018)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Thursday </a:t>
                      </a:r>
                    </a:p>
                    <a:p>
                      <a:pPr marL="0" marR="0">
                        <a:spcBef>
                          <a:spcPts val="0"/>
                        </a:spcBef>
                        <a:spcAft>
                          <a:spcPts val="0"/>
                        </a:spcAft>
                      </a:pPr>
                      <a:r>
                        <a:rPr lang="en-US" sz="1200" dirty="0">
                          <a:effectLst/>
                        </a:rPr>
                        <a:t>(May 10, 2018) </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3628653145"/>
                  </a:ext>
                </a:extLst>
              </a:tr>
              <a:tr h="683223">
                <a:tc>
                  <a:txBody>
                    <a:bodyPr/>
                    <a:lstStyle/>
                    <a:p>
                      <a:pPr marL="0" marR="0">
                        <a:spcBef>
                          <a:spcPts val="0"/>
                        </a:spcBef>
                        <a:spcAft>
                          <a:spcPts val="0"/>
                        </a:spcAft>
                      </a:pPr>
                      <a:r>
                        <a:rPr lang="en-US" sz="1200" dirty="0">
                          <a:effectLst/>
                        </a:rPr>
                        <a:t>AM-1 </a:t>
                      </a:r>
                    </a:p>
                    <a:p>
                      <a:pPr marL="0" marR="0">
                        <a:spcBef>
                          <a:spcPts val="0"/>
                        </a:spcBef>
                        <a:spcAft>
                          <a:spcPts val="0"/>
                        </a:spcAft>
                      </a:pPr>
                      <a:r>
                        <a:rPr lang="en-US" sz="1200" dirty="0">
                          <a:effectLst/>
                        </a:rPr>
                        <a:t>8:00-9:00a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IEEE 802  Wireless Opening Plenary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3466182468"/>
                  </a:ext>
                </a:extLst>
              </a:tr>
              <a:tr h="491289">
                <a:tc>
                  <a:txBody>
                    <a:bodyPr/>
                    <a:lstStyle/>
                    <a:p>
                      <a:pPr marL="0" marR="0">
                        <a:spcBef>
                          <a:spcPts val="0"/>
                        </a:spcBef>
                        <a:spcAft>
                          <a:spcPts val="0"/>
                        </a:spcAft>
                      </a:pPr>
                      <a:r>
                        <a:rPr lang="en-US" sz="1200" dirty="0">
                          <a:effectLst/>
                        </a:rPr>
                        <a:t>AM-2 </a:t>
                      </a:r>
                    </a:p>
                    <a:p>
                      <a:pPr marL="0" marR="0">
                        <a:spcBef>
                          <a:spcPts val="0"/>
                        </a:spcBef>
                        <a:spcAft>
                          <a:spcPts val="0"/>
                        </a:spcAft>
                      </a:pPr>
                      <a:r>
                        <a:rPr lang="en-US" sz="1200" dirty="0">
                          <a:effectLst/>
                        </a:rPr>
                        <a:t>10:30-12:30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IG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IG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WG Closing Plenary</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4014146404"/>
                  </a:ext>
                </a:extLst>
              </a:tr>
              <a:tr h="466803">
                <a:tc>
                  <a:txBody>
                    <a:bodyPr/>
                    <a:lstStyle/>
                    <a:p>
                      <a:pPr marL="0" marR="0">
                        <a:spcBef>
                          <a:spcPts val="0"/>
                        </a:spcBef>
                        <a:spcAft>
                          <a:spcPts val="0"/>
                        </a:spcAft>
                      </a:pPr>
                      <a:r>
                        <a:rPr lang="en-US" sz="1200" dirty="0">
                          <a:effectLst/>
                        </a:rPr>
                        <a:t>PM-1 </a:t>
                      </a:r>
                    </a:p>
                    <a:p>
                      <a:pPr marL="0" marR="0">
                        <a:spcBef>
                          <a:spcPts val="0"/>
                        </a:spcBef>
                        <a:spcAft>
                          <a:spcPts val="0"/>
                        </a:spcAft>
                      </a:pPr>
                      <a:r>
                        <a:rPr lang="en-US" sz="1200" dirty="0">
                          <a:effectLst/>
                        </a:rPr>
                        <a:t>1:30 – 3:30p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WG Opening Plenary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802 JTC1/SC6 Ad Hoc</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IG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3684805792"/>
                  </a:ext>
                </a:extLst>
              </a:tr>
              <a:tr h="526832">
                <a:tc>
                  <a:txBody>
                    <a:bodyPr/>
                    <a:lstStyle/>
                    <a:p>
                      <a:pPr marL="0" marR="0">
                        <a:spcBef>
                          <a:spcPts val="0"/>
                        </a:spcBef>
                        <a:spcAft>
                          <a:spcPts val="0"/>
                        </a:spcAft>
                      </a:pPr>
                      <a:r>
                        <a:rPr lang="en-US" sz="1200" dirty="0">
                          <a:effectLst/>
                        </a:rPr>
                        <a:t>PM-2 </a:t>
                      </a:r>
                    </a:p>
                    <a:p>
                      <a:pPr marL="0" marR="0">
                        <a:spcBef>
                          <a:spcPts val="0"/>
                        </a:spcBef>
                        <a:spcAft>
                          <a:spcPts val="0"/>
                        </a:spcAft>
                      </a:pPr>
                      <a:r>
                        <a:rPr lang="en-US" sz="1200" dirty="0">
                          <a:effectLst/>
                        </a:rPr>
                        <a:t>4:00 – 6:00p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WG Session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032662122"/>
                  </a:ext>
                </a:extLst>
              </a:tr>
              <a:tr h="694281">
                <a:tc>
                  <a:txBody>
                    <a:bodyPr/>
                    <a:lstStyle/>
                    <a:p>
                      <a:pPr marL="0" marR="0">
                        <a:spcBef>
                          <a:spcPts val="0"/>
                        </a:spcBef>
                        <a:spcAft>
                          <a:spcPts val="0"/>
                        </a:spcAft>
                      </a:pPr>
                      <a:r>
                        <a:rPr lang="en-US" sz="1200" dirty="0">
                          <a:effectLst/>
                        </a:rPr>
                        <a:t>Eve</a:t>
                      </a:r>
                    </a:p>
                    <a:p>
                      <a:pPr marL="0" marR="0">
                        <a:spcBef>
                          <a:spcPts val="0"/>
                        </a:spcBef>
                        <a:spcAft>
                          <a:spcPts val="0"/>
                        </a:spcAft>
                      </a:pPr>
                      <a:r>
                        <a:rPr lang="en-US" sz="1200" dirty="0">
                          <a:effectLst/>
                        </a:rPr>
                        <a:t>6:00-10:30p</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IEEE 802 Wireless Social  (6:30 – 9:00p)</a:t>
                      </a:r>
                      <a:endParaRPr lang="en-US" sz="1200" dirty="0">
                        <a:effectLst/>
                        <a:latin typeface="Times New Roman" panose="02020603050405020304" pitchFamily="18" charset="0"/>
                        <a:ea typeface="Times New Roman" panose="02020603050405020304" pitchFamily="18" charset="0"/>
                      </a:endParaRPr>
                    </a:p>
                  </a:txBody>
                  <a:tcPr marL="9525" marR="9525" marT="9525" marB="0"/>
                </a:tc>
                <a:tc>
                  <a:txBody>
                    <a:bodyPr/>
                    <a:lstStyle/>
                    <a:p>
                      <a:pPr marL="0" marR="0">
                        <a:spcBef>
                          <a:spcPts val="0"/>
                        </a:spcBef>
                        <a:spcAft>
                          <a:spcPts val="0"/>
                        </a:spcAft>
                      </a:pPr>
                      <a:r>
                        <a:rPr lang="en-US" sz="1200" dirty="0">
                          <a:effectLst/>
                        </a:rPr>
                        <a:t>NA</a:t>
                      </a:r>
                      <a:endParaRPr lang="en-US" sz="1200" dirty="0">
                        <a:effectLst/>
                        <a:latin typeface="Times New Roman" panose="02020603050405020304" pitchFamily="18" charset="0"/>
                        <a:ea typeface="Times New Roman" panose="02020603050405020304" pitchFamily="18" charset="0"/>
                      </a:endParaRPr>
                    </a:p>
                  </a:txBody>
                  <a:tcPr marL="9525" marR="9525" marT="9525" marB="0"/>
                </a:tc>
                <a:extLst>
                  <a:ext uri="{0D108BD9-81ED-4DB2-BD59-A6C34878D82A}">
                    <a16:rowId xmlns:a16="http://schemas.microsoft.com/office/drawing/2014/main" val="2921599449"/>
                  </a:ext>
                </a:extLst>
              </a:tr>
            </a:tbl>
          </a:graphicData>
        </a:graphic>
      </p:graphicFrame>
    </p:spTree>
    <p:extLst>
      <p:ext uri="{BB962C8B-B14F-4D97-AF65-F5344CB8AC3E}">
        <p14:creationId xmlns:p14="http://schemas.microsoft.com/office/powerpoint/2010/main" val="2720134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a:xfrm>
            <a:off x="228600" y="640326"/>
            <a:ext cx="8534400" cy="571500"/>
          </a:xfrm>
        </p:spPr>
        <p:txBody>
          <a:bodyPr/>
          <a:lstStyle/>
          <a:p>
            <a:r>
              <a:rPr lang="en-US" sz="3600" dirty="0" smtClean="0">
                <a:solidFill>
                  <a:schemeClr val="accent2"/>
                </a:solidFill>
              </a:rPr>
              <a:t>Future Sessions – 2019</a:t>
            </a:r>
            <a:r>
              <a:rPr lang="en-US" sz="4000" dirty="0" smtClean="0">
                <a:solidFill>
                  <a:schemeClr val="accent2"/>
                </a:solidFill>
              </a:rPr>
              <a:t/>
            </a:r>
            <a:br>
              <a:rPr lang="en-US" sz="4000" dirty="0" smtClean="0">
                <a:solidFill>
                  <a:schemeClr val="accent2"/>
                </a:solidFill>
              </a:rPr>
            </a:br>
            <a:endParaRPr lang="en-US" sz="2000" b="1" dirty="0" smtClean="0">
              <a:solidFill>
                <a:schemeClr val="accent2"/>
              </a:solidFill>
            </a:endParaRPr>
          </a:p>
        </p:txBody>
      </p:sp>
      <p:sp>
        <p:nvSpPr>
          <p:cNvPr id="36870" name="Rectangle 3"/>
          <p:cNvSpPr>
            <a:spLocks noGrp="1" noChangeArrowheads="1"/>
          </p:cNvSpPr>
          <p:nvPr>
            <p:ph type="body" idx="1"/>
          </p:nvPr>
        </p:nvSpPr>
        <p:spPr>
          <a:xfrm>
            <a:off x="152400" y="1259870"/>
            <a:ext cx="8915400" cy="4876800"/>
          </a:xfrm>
        </p:spPr>
        <p:txBody>
          <a:bodyPr/>
          <a:lstStyle/>
          <a:p>
            <a:pPr>
              <a:lnSpc>
                <a:spcPct val="90000"/>
              </a:lnSpc>
            </a:pPr>
            <a:r>
              <a:rPr lang="en-US" sz="2000" b="1" dirty="0" smtClean="0">
                <a:solidFill>
                  <a:schemeClr val="accent2"/>
                </a:solidFill>
              </a:rPr>
              <a:t>Interim: January 13-18, 2019, Hilton </a:t>
            </a:r>
            <a:r>
              <a:rPr lang="en-US" sz="2000" b="1" dirty="0">
                <a:solidFill>
                  <a:schemeClr val="accent2"/>
                </a:solidFill>
              </a:rPr>
              <a:t>St. Louis at the Ballpark </a:t>
            </a:r>
            <a:r>
              <a:rPr lang="en-US" sz="2000" b="1" dirty="0" smtClean="0">
                <a:solidFill>
                  <a:schemeClr val="accent2"/>
                </a:solidFill>
              </a:rPr>
              <a:t>(TBC) </a:t>
            </a:r>
            <a:endParaRPr lang="es-ES" sz="2000" b="1" dirty="0" smtClean="0">
              <a:solidFill>
                <a:schemeClr val="accent2"/>
              </a:solidFill>
            </a:endParaRPr>
          </a:p>
          <a:p>
            <a:pPr lvl="1">
              <a:lnSpc>
                <a:spcPct val="90000"/>
              </a:lnSpc>
            </a:pPr>
            <a:r>
              <a:rPr lang="en-US" sz="2000" dirty="0" smtClean="0">
                <a:solidFill>
                  <a:srgbClr val="FF0000"/>
                </a:solidFill>
              </a:rPr>
              <a:t>Co-located with all 802 groups</a:t>
            </a:r>
            <a:r>
              <a:rPr lang="en-US" sz="2000" b="1" dirty="0" smtClean="0">
                <a:solidFill>
                  <a:srgbClr val="FF0000"/>
                </a:solidFill>
              </a:rPr>
              <a:t> </a:t>
            </a:r>
          </a:p>
          <a:p>
            <a:pPr>
              <a:lnSpc>
                <a:spcPct val="90000"/>
              </a:lnSpc>
            </a:pPr>
            <a:r>
              <a:rPr lang="en-US" sz="2000" b="1" dirty="0" smtClean="0">
                <a:solidFill>
                  <a:srgbClr val="FF0000"/>
                </a:solidFill>
              </a:rPr>
              <a:t>Plenary: March 10-15, 2019, Hyatt Regency Vancouver and Fairmont Hotel Vancouver, Vancouver, Canada </a:t>
            </a:r>
          </a:p>
          <a:p>
            <a:pPr lvl="1">
              <a:lnSpc>
                <a:spcPct val="90000"/>
              </a:lnSpc>
            </a:pPr>
            <a:r>
              <a:rPr lang="en-US" sz="2000" dirty="0" smtClean="0">
                <a:solidFill>
                  <a:srgbClr val="FF0000"/>
                </a:solidFill>
              </a:rPr>
              <a:t>Co-located with all 802 groups</a:t>
            </a:r>
            <a:endParaRPr lang="en-US" sz="2000" b="1" dirty="0" smtClean="0">
              <a:solidFill>
                <a:srgbClr val="FF0000"/>
              </a:solidFill>
            </a:endParaRPr>
          </a:p>
          <a:p>
            <a:pPr>
              <a:lnSpc>
                <a:spcPct val="90000"/>
              </a:lnSpc>
            </a:pPr>
            <a:r>
              <a:rPr lang="en-US" sz="2000" b="1" dirty="0" smtClean="0">
                <a:solidFill>
                  <a:srgbClr val="0000FF"/>
                </a:solidFill>
              </a:rPr>
              <a:t>Interim: May 12-17, 2019, Grand Hyatt Atlanta in Buckhead , Atlanta, Georgia, USA</a:t>
            </a:r>
          </a:p>
          <a:p>
            <a:pPr lvl="1">
              <a:lnSpc>
                <a:spcPct val="90000"/>
              </a:lnSpc>
            </a:pPr>
            <a:r>
              <a:rPr lang="en-US" sz="2000" dirty="0" smtClean="0">
                <a:solidFill>
                  <a:srgbClr val="0000FF"/>
                </a:solidFill>
              </a:rPr>
              <a:t>Co-located with all wireless groups </a:t>
            </a:r>
          </a:p>
          <a:p>
            <a:pPr>
              <a:lnSpc>
                <a:spcPct val="90000"/>
              </a:lnSpc>
            </a:pPr>
            <a:r>
              <a:rPr lang="en-US" sz="2000" b="1" dirty="0" smtClean="0">
                <a:solidFill>
                  <a:srgbClr val="FF0000"/>
                </a:solidFill>
              </a:rPr>
              <a:t>Plenary:  July 14-19, 2019,</a:t>
            </a:r>
            <a:r>
              <a:rPr lang="it-IT" sz="2000" b="1" dirty="0" smtClean="0">
                <a:solidFill>
                  <a:srgbClr val="FF0000"/>
                </a:solidFill>
              </a:rPr>
              <a:t> Austria Congress Centre, Vienna, Austria</a:t>
            </a:r>
            <a:r>
              <a:rPr lang="en-US" sz="2000" b="1" dirty="0" smtClean="0">
                <a:solidFill>
                  <a:srgbClr val="FF0000"/>
                </a:solidFill>
              </a:rPr>
              <a:t>  </a:t>
            </a:r>
          </a:p>
          <a:p>
            <a:pPr lvl="1">
              <a:lnSpc>
                <a:spcPct val="90000"/>
              </a:lnSpc>
            </a:pPr>
            <a:r>
              <a:rPr lang="en-US" sz="2000" dirty="0" smtClean="0">
                <a:solidFill>
                  <a:srgbClr val="FF0000"/>
                </a:solidFill>
              </a:rPr>
              <a:t>Co-located with all 802 groups</a:t>
            </a:r>
          </a:p>
          <a:p>
            <a:pPr>
              <a:lnSpc>
                <a:spcPct val="90000"/>
              </a:lnSpc>
            </a:pPr>
            <a:r>
              <a:rPr lang="en-US" sz="2000" b="1" dirty="0" smtClean="0">
                <a:solidFill>
                  <a:srgbClr val="0000FF"/>
                </a:solidFill>
              </a:rPr>
              <a:t>Interim:  </a:t>
            </a:r>
            <a:r>
              <a:rPr lang="en-US" sz="2000" b="1" dirty="0">
                <a:solidFill>
                  <a:srgbClr val="0000FF"/>
                </a:solidFill>
              </a:rPr>
              <a:t>September 15-20, 2019 - Marriott Hanoi, Hanoi Vietnam (TBC)</a:t>
            </a:r>
          </a:p>
          <a:p>
            <a:pPr lvl="1">
              <a:lnSpc>
                <a:spcPct val="90000"/>
              </a:lnSpc>
            </a:pPr>
            <a:r>
              <a:rPr lang="en-US" sz="2000" dirty="0" smtClean="0">
                <a:solidFill>
                  <a:srgbClr val="0000FF"/>
                </a:solidFill>
              </a:rPr>
              <a:t>Co-located with  all 802 wireless groups </a:t>
            </a:r>
            <a:endParaRPr lang="en-US" sz="2000" dirty="0" smtClean="0">
              <a:solidFill>
                <a:srgbClr val="FF0000"/>
              </a:solidFill>
            </a:endParaRPr>
          </a:p>
          <a:p>
            <a:pPr>
              <a:lnSpc>
                <a:spcPct val="90000"/>
              </a:lnSpc>
            </a:pPr>
            <a:r>
              <a:rPr lang="en-US" sz="2000" b="1" dirty="0">
                <a:solidFill>
                  <a:srgbClr val="FF0000"/>
                </a:solidFill>
              </a:rPr>
              <a:t>Plenary: November 10-15, 2019, Hilton Waikoloa Village, Kona, HI, USA, </a:t>
            </a:r>
            <a:endParaRPr lang="en-US" sz="2000" b="1" dirty="0" smtClean="0">
              <a:solidFill>
                <a:srgbClr val="FF0000"/>
              </a:solidFill>
            </a:endParaRPr>
          </a:p>
          <a:p>
            <a:pPr lvl="1">
              <a:lnSpc>
                <a:spcPct val="90000"/>
              </a:lnSpc>
            </a:pPr>
            <a:r>
              <a:rPr lang="en-US" sz="2000" dirty="0" smtClean="0">
                <a:solidFill>
                  <a:srgbClr val="FF0000"/>
                </a:solidFill>
              </a:rPr>
              <a:t>Co-located with all 802 groups </a:t>
            </a:r>
          </a:p>
        </p:txBody>
      </p:sp>
      <p:sp>
        <p:nvSpPr>
          <p:cNvPr id="10"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3210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85800" y="609600"/>
            <a:ext cx="7772400" cy="762000"/>
          </a:xfrm>
        </p:spPr>
        <p:txBody>
          <a:bodyPr/>
          <a:lstStyle/>
          <a:p>
            <a:pPr eaLnBrk="1" hangingPunct="1"/>
            <a:r>
              <a:rPr lang="en-US" dirty="0" smtClean="0">
                <a:solidFill>
                  <a:schemeClr val="accent2"/>
                </a:solidFill>
                <a:latin typeface="Arial" charset="0"/>
              </a:rPr>
              <a:t>802.21 WG Objective </a:t>
            </a:r>
          </a:p>
        </p:txBody>
      </p:sp>
      <p:sp>
        <p:nvSpPr>
          <p:cNvPr id="8197" name="Rectangle 3"/>
          <p:cNvSpPr>
            <a:spLocks noGrp="1" noChangeArrowheads="1"/>
          </p:cNvSpPr>
          <p:nvPr>
            <p:ph type="body" idx="1"/>
          </p:nvPr>
        </p:nvSpPr>
        <p:spPr>
          <a:xfrm>
            <a:off x="685800" y="1600200"/>
            <a:ext cx="8077200" cy="4495800"/>
          </a:xfrm>
        </p:spPr>
        <p:txBody>
          <a:bodyPr/>
          <a:lstStyle/>
          <a:p>
            <a:pPr eaLnBrk="1" hangingPunct="1"/>
            <a:r>
              <a:rPr lang="en-US" dirty="0"/>
              <a:t>IEEE 802.21 is developing </a:t>
            </a:r>
            <a:r>
              <a:rPr lang="en-US" dirty="0" smtClean="0"/>
              <a:t>an </a:t>
            </a:r>
            <a:r>
              <a:rPr lang="en-US" dirty="0"/>
              <a:t>extensible Media access Independent Services (MIS) framework (i.e., function and protocol) that enables the optimization of services including handover service when performed between heterogeneous IEEE 802 networks. It also facilitates these services when networking between IEEE 802 networks and Cellular networks</a:t>
            </a:r>
            <a:r>
              <a:rPr lang="en-US" dirty="0" smtClean="0"/>
              <a:t>. </a:t>
            </a:r>
            <a:endParaRPr lang="en-US" dirty="0" smtClean="0">
              <a:latin typeface="Arial" charset="0"/>
            </a:endParaRPr>
          </a:p>
        </p:txBody>
      </p:sp>
      <p:sp>
        <p:nvSpPr>
          <p:cNvPr id="7"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8" name="Slide Number Placeholder 7"/>
          <p:cNvSpPr>
            <a:spLocks noGrp="1"/>
          </p:cNvSpPr>
          <p:nvPr>
            <p:ph type="sldNum" sz="quarter" idx="12"/>
          </p:nvPr>
        </p:nvSpPr>
        <p:spPr/>
        <p:txBody>
          <a:bodyPr/>
          <a:lstStyle/>
          <a:p>
            <a:pPr>
              <a:defRPr/>
            </a:pPr>
            <a:r>
              <a:rPr lang="en-US" dirty="0" smtClean="0"/>
              <a:t>Slide </a:t>
            </a:r>
            <a:fld id="{55EAE60E-B8AB-4C07-8727-0B4A640A876B}" type="slidenum">
              <a:rPr lang="en-US" smtClean="0"/>
              <a:pPr>
                <a:defRPr/>
              </a:pPr>
              <a:t>3</a:t>
            </a:fld>
            <a:endParaRPr lang="en-US" dirty="0"/>
          </a:p>
        </p:txBody>
      </p:sp>
    </p:spTree>
    <p:extLst>
      <p:ext uri="{BB962C8B-B14F-4D97-AF65-F5344CB8AC3E}">
        <p14:creationId xmlns:p14="http://schemas.microsoft.com/office/powerpoint/2010/main" val="234508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685800"/>
            <a:ext cx="7772400" cy="1447800"/>
          </a:xfrm>
        </p:spPr>
        <p:txBody>
          <a:bodyPr/>
          <a:lstStyle/>
          <a:p>
            <a:r>
              <a:rPr lang="en-US" sz="4000" b="1" dirty="0" smtClean="0">
                <a:latin typeface="Arial" charset="0"/>
              </a:rPr>
              <a:t>IEEE 802.21</a:t>
            </a:r>
            <a:br>
              <a:rPr lang="en-US" sz="4000" b="1" dirty="0" smtClean="0">
                <a:latin typeface="Arial" charset="0"/>
              </a:rPr>
            </a:br>
            <a:r>
              <a:rPr lang="en-US" sz="4000" b="1" dirty="0" smtClean="0">
                <a:latin typeface="Arial" charset="0"/>
              </a:rPr>
              <a:t>Meeting Server Details</a:t>
            </a:r>
          </a:p>
        </p:txBody>
      </p:sp>
      <p:sp>
        <p:nvSpPr>
          <p:cNvPr id="18438" name="Rectangle 3"/>
          <p:cNvSpPr>
            <a:spLocks noChangeArrowheads="1"/>
          </p:cNvSpPr>
          <p:nvPr/>
        </p:nvSpPr>
        <p:spPr bwMode="auto">
          <a:xfrm>
            <a:off x="914400" y="2305050"/>
            <a:ext cx="7391400" cy="381000"/>
          </a:xfrm>
          <a:prstGeom prst="rect">
            <a:avLst/>
          </a:prstGeom>
          <a:noFill/>
          <a:ln w="9525">
            <a:noFill/>
            <a:miter lim="800000"/>
            <a:headEnd/>
            <a:tailEnd/>
          </a:ln>
        </p:spPr>
        <p:txBody>
          <a:bodyPr/>
          <a:lstStyle/>
          <a:p>
            <a:pPr algn="ctr">
              <a:lnSpc>
                <a:spcPct val="80000"/>
              </a:lnSpc>
              <a:spcBef>
                <a:spcPct val="20000"/>
              </a:spcBef>
            </a:pPr>
            <a:r>
              <a:rPr lang="en-US" sz="3200" dirty="0"/>
              <a:t>http://mentor.ieee.org/802.21/documents</a:t>
            </a: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endParaRPr lang="en-US" sz="2800" dirty="0">
              <a:solidFill>
                <a:srgbClr val="3399FF"/>
              </a:solidFill>
              <a:latin typeface="Arial" charset="0"/>
            </a:endParaRPr>
          </a:p>
          <a:p>
            <a:pPr>
              <a:lnSpc>
                <a:spcPct val="80000"/>
              </a:lnSpc>
              <a:spcBef>
                <a:spcPct val="20000"/>
              </a:spcBef>
            </a:pPr>
            <a:r>
              <a:rPr lang="en-US" sz="2800" dirty="0">
                <a:solidFill>
                  <a:srgbClr val="3399FF"/>
                </a:solidFill>
                <a:latin typeface="Arial" charset="0"/>
              </a:rPr>
              <a:t> </a:t>
            </a:r>
          </a:p>
        </p:txBody>
      </p:sp>
      <p:sp>
        <p:nvSpPr>
          <p:cNvPr id="5" name="Slide Number Placeholder 5"/>
          <p:cNvSpPr txBox="1">
            <a:spLocks/>
          </p:cNvSpPr>
          <p:nvPr/>
        </p:nvSpPr>
        <p:spPr>
          <a:xfrm>
            <a:off x="4038600" y="6477000"/>
            <a:ext cx="760412" cy="180975"/>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Slide </a:t>
            </a:r>
            <a:fld id="{CDF237D2-9025-4C3F-BEA0-3F53B88EEF6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6"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685800" y="762000"/>
            <a:ext cx="7772400" cy="609600"/>
          </a:xfrm>
        </p:spPr>
        <p:txBody>
          <a:bodyPr/>
          <a:lstStyle/>
          <a:p>
            <a:r>
              <a:rPr lang="en-US" dirty="0" smtClean="0">
                <a:latin typeface="Arial" charset="0"/>
              </a:rPr>
              <a:t>Attendance</a:t>
            </a:r>
          </a:p>
        </p:txBody>
      </p:sp>
      <p:sp>
        <p:nvSpPr>
          <p:cNvPr id="20486" name="Rectangle 3"/>
          <p:cNvSpPr>
            <a:spLocks noGrp="1" noChangeArrowheads="1"/>
          </p:cNvSpPr>
          <p:nvPr>
            <p:ph type="body" idx="1"/>
          </p:nvPr>
        </p:nvSpPr>
        <p:spPr>
          <a:xfrm>
            <a:off x="381000" y="1600200"/>
            <a:ext cx="8382000" cy="4191000"/>
          </a:xfrm>
          <a:noFill/>
        </p:spPr>
        <p:txBody>
          <a:bodyPr wrap="square"/>
          <a:lstStyle/>
          <a:p>
            <a:pPr>
              <a:lnSpc>
                <a:spcPct val="80000"/>
              </a:lnSpc>
              <a:defRPr/>
            </a:pPr>
            <a:r>
              <a:rPr lang="en-US" sz="2400" dirty="0" smtClean="0">
                <a:latin typeface="Arial" panose="020B0604020202020204" pitchFamily="34" charset="0"/>
                <a:cs typeface="Arial" panose="020B0604020202020204" pitchFamily="34" charset="0"/>
              </a:rPr>
              <a:t>Electronic Attendance ONLY</a:t>
            </a:r>
          </a:p>
          <a:p>
            <a:pPr>
              <a:lnSpc>
                <a:spcPct val="80000"/>
              </a:lnSpc>
              <a:defRPr/>
            </a:pPr>
            <a:r>
              <a:rPr lang="en-US" sz="2400" dirty="0" smtClean="0">
                <a:latin typeface="Arial" panose="020B0604020202020204" pitchFamily="34" charset="0"/>
                <a:cs typeface="Arial" panose="020B0604020202020204" pitchFamily="34" charset="0"/>
              </a:rPr>
              <a:t>Electronic Attendance</a:t>
            </a:r>
          </a:p>
          <a:p>
            <a:pPr lvl="1">
              <a:lnSpc>
                <a:spcPct val="80000"/>
              </a:lnSpc>
              <a:defRPr/>
            </a:pPr>
            <a:r>
              <a:rPr lang="en-US" altLang="ja-JP" sz="2000" dirty="0" smtClean="0">
                <a:latin typeface="Arial" panose="020B0604020202020204" pitchFamily="34" charset="0"/>
                <a:ea typeface="ＭＳ Ｐゴシック" charset="-128"/>
                <a:cs typeface="Arial" panose="020B0604020202020204" pitchFamily="34" charset="0"/>
              </a:rPr>
              <a:t>IMAT System   </a:t>
            </a:r>
          </a:p>
          <a:p>
            <a:pPr lvl="2">
              <a:lnSpc>
                <a:spcPct val="80000"/>
              </a:lnSpc>
              <a:defRPr/>
            </a:pPr>
            <a:r>
              <a:rPr lang="en-US" altLang="ja-JP" sz="1800" b="1" dirty="0" smtClean="0">
                <a:latin typeface="Arial" panose="020B0604020202020204" pitchFamily="34" charset="0"/>
                <a:ea typeface="ＭＳ Ｐゴシック" charset="-128"/>
                <a:cs typeface="Arial" panose="020B0604020202020204" pitchFamily="34" charset="0"/>
              </a:rPr>
              <a:t>https://imat.ieee.org/attendance</a:t>
            </a:r>
            <a:endParaRPr lang="en-US" altLang="ja-JP" sz="1600" b="1" dirty="0" smtClean="0">
              <a:latin typeface="Arial" panose="020B0604020202020204" pitchFamily="34" charset="0"/>
              <a:ea typeface="ＭＳ Ｐゴシック" charset="-128"/>
              <a:cs typeface="Arial" panose="020B0604020202020204" pitchFamily="34" charset="0"/>
            </a:endParaRPr>
          </a:p>
          <a:p>
            <a:pPr lvl="1">
              <a:lnSpc>
                <a:spcPct val="80000"/>
              </a:lnSpc>
              <a:defRPr/>
            </a:pPr>
            <a:r>
              <a:rPr lang="en-US" sz="2000" dirty="0" smtClean="0">
                <a:latin typeface="Arial" charset="0"/>
              </a:rPr>
              <a:t>Mark attendance during every session </a:t>
            </a:r>
          </a:p>
          <a:p>
            <a:pPr>
              <a:lnSpc>
                <a:spcPct val="80000"/>
              </a:lnSpc>
              <a:defRPr/>
            </a:pPr>
            <a:r>
              <a:rPr lang="en-US" sz="2400" dirty="0" smtClean="0">
                <a:latin typeface="Arial" charset="0"/>
              </a:rPr>
              <a:t>Total number of 802.21 WG sessions: 07</a:t>
            </a:r>
          </a:p>
          <a:p>
            <a:pPr>
              <a:lnSpc>
                <a:spcPct val="80000"/>
              </a:lnSpc>
              <a:defRPr/>
            </a:pPr>
            <a:r>
              <a:rPr lang="en-US" sz="2400" dirty="0" smtClean="0">
                <a:latin typeface="Arial" charset="0"/>
              </a:rPr>
              <a:t>06 sessions for 75% attendance to be counted towards WG voting membership</a:t>
            </a:r>
          </a:p>
          <a:p>
            <a:pPr>
              <a:lnSpc>
                <a:spcPct val="80000"/>
              </a:lnSpc>
              <a:defRPr/>
            </a:pPr>
            <a:r>
              <a:rPr lang="en-US" sz="2400" dirty="0" smtClean="0">
                <a:latin typeface="Arial" charset="0"/>
              </a:rPr>
              <a:t>All attendance records are reported on the meeting minutes </a:t>
            </a:r>
          </a:p>
          <a:p>
            <a:pPr lvl="1">
              <a:lnSpc>
                <a:spcPct val="80000"/>
              </a:lnSpc>
              <a:defRPr/>
            </a:pPr>
            <a:r>
              <a:rPr lang="en-US" sz="2000" dirty="0" smtClean="0">
                <a:latin typeface="Arial" charset="0"/>
              </a:rPr>
              <a:t>Please check the attendance records for any errors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smtClean="0">
                <a:latin typeface="Arial" charset="0"/>
              </a:rPr>
              <a:t>Voting Membership</a:t>
            </a:r>
          </a:p>
        </p:txBody>
      </p:sp>
      <p:sp>
        <p:nvSpPr>
          <p:cNvPr id="21510" name="Rectangle 3"/>
          <p:cNvSpPr>
            <a:spLocks noGrp="1" noChangeArrowheads="1"/>
          </p:cNvSpPr>
          <p:nvPr>
            <p:ph type="body" idx="1"/>
          </p:nvPr>
        </p:nvSpPr>
        <p:spPr>
          <a:xfrm>
            <a:off x="685800" y="1524000"/>
            <a:ext cx="7848600" cy="4495800"/>
          </a:xfrm>
        </p:spPr>
        <p:txBody>
          <a:bodyPr/>
          <a:lstStyle/>
          <a:p>
            <a:pPr>
              <a:lnSpc>
                <a:spcPct val="90000"/>
              </a:lnSpc>
            </a:pPr>
            <a:r>
              <a:rPr lang="en-US" sz="2800" dirty="0" smtClean="0">
                <a:latin typeface="Arial" charset="0"/>
              </a:rPr>
              <a:t>802.21 Voting Membership described in</a:t>
            </a:r>
          </a:p>
          <a:p>
            <a:pPr lvl="1">
              <a:lnSpc>
                <a:spcPct val="90000"/>
              </a:lnSpc>
            </a:pPr>
            <a:r>
              <a:rPr lang="en-US" sz="2400" dirty="0" smtClean="0">
                <a:latin typeface="Arial" charset="0"/>
              </a:rPr>
              <a:t>DCN#: 21-06-0075-02-0000</a:t>
            </a:r>
          </a:p>
          <a:p>
            <a:pPr>
              <a:lnSpc>
                <a:spcPct val="90000"/>
              </a:lnSpc>
            </a:pPr>
            <a:r>
              <a:rPr lang="en-US" sz="2800" dirty="0" smtClean="0">
                <a:latin typeface="Arial" charset="0"/>
              </a:rPr>
              <a:t>Maintenance of Voting Membership</a:t>
            </a:r>
          </a:p>
          <a:p>
            <a:pPr lvl="1">
              <a:lnSpc>
                <a:spcPct val="90000"/>
              </a:lnSpc>
            </a:pPr>
            <a:r>
              <a:rPr lang="en-US" sz="2400" dirty="0" smtClean="0">
                <a:latin typeface="Arial" charset="0"/>
              </a:rPr>
              <a:t>Two Plenary sessions out of four consecutive Plenary sessions on a moving window basis</a:t>
            </a:r>
          </a:p>
          <a:p>
            <a:pPr lvl="1">
              <a:lnSpc>
                <a:spcPct val="90000"/>
              </a:lnSpc>
            </a:pPr>
            <a:r>
              <a:rPr lang="en-US" sz="2400" dirty="0" smtClean="0">
                <a:latin typeface="Arial" charset="0"/>
              </a:rPr>
              <a:t>One out of the two Plenary session requirement, could be substituted by an Interim session</a:t>
            </a:r>
          </a:p>
          <a:p>
            <a:pPr>
              <a:lnSpc>
                <a:spcPct val="90000"/>
              </a:lnSpc>
            </a:pPr>
            <a:r>
              <a:rPr lang="en-US" sz="2800" dirty="0" smtClean="0">
                <a:latin typeface="Arial" charset="0"/>
              </a:rPr>
              <a:t>WG Letter Ballots</a:t>
            </a:r>
          </a:p>
          <a:p>
            <a:pPr lvl="1">
              <a:lnSpc>
                <a:spcPct val="90000"/>
              </a:lnSpc>
            </a:pPr>
            <a:r>
              <a:rPr lang="en-US" sz="2400" dirty="0" smtClean="0">
                <a:latin typeface="Arial" charset="0"/>
              </a:rPr>
              <a:t>WG members are expected to vote on WG LBs</a:t>
            </a:r>
          </a:p>
          <a:p>
            <a:pPr lvl="1">
              <a:lnSpc>
                <a:spcPct val="90000"/>
              </a:lnSpc>
            </a:pPr>
            <a:r>
              <a:rPr lang="en-US" sz="2400" dirty="0" smtClean="0">
                <a:latin typeface="Arial" charset="0"/>
              </a:rPr>
              <a:t>Failure to vote on 2 out of last 3 WG LBs could result in loss of voting rights</a:t>
            </a:r>
            <a:endParaRPr lang="en-US" sz="2400" b="1"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685800" y="609600"/>
            <a:ext cx="7772400" cy="533400"/>
          </a:xfrm>
        </p:spPr>
        <p:txBody>
          <a:bodyPr/>
          <a:lstStyle/>
          <a:p>
            <a:r>
              <a:rPr lang="en-US" sz="3600" dirty="0" smtClean="0">
                <a:latin typeface="Arial" charset="0"/>
              </a:rPr>
              <a:t>Miscellaneous Meeting Logistics</a:t>
            </a:r>
          </a:p>
        </p:txBody>
      </p:sp>
      <p:sp>
        <p:nvSpPr>
          <p:cNvPr id="22534" name="Rectangle 3"/>
          <p:cNvSpPr>
            <a:spLocks noGrp="1" noChangeArrowheads="1"/>
          </p:cNvSpPr>
          <p:nvPr>
            <p:ph type="body" idx="1"/>
          </p:nvPr>
        </p:nvSpPr>
        <p:spPr>
          <a:xfrm>
            <a:off x="457200" y="1143000"/>
            <a:ext cx="8382000" cy="5257800"/>
          </a:xfrm>
        </p:spPr>
        <p:txBody>
          <a:bodyPr/>
          <a:lstStyle/>
          <a:p>
            <a:pPr>
              <a:lnSpc>
                <a:spcPct val="90000"/>
              </a:lnSpc>
            </a:pPr>
            <a:r>
              <a:rPr lang="en-US" sz="1800" dirty="0" smtClean="0">
                <a:latin typeface="Arial" charset="0"/>
              </a:rPr>
              <a:t>Meeting Information: </a:t>
            </a:r>
            <a:r>
              <a:rPr lang="en-US" sz="1800" dirty="0">
                <a:latin typeface="Arial" charset="0"/>
              </a:rPr>
              <a:t>http://</a:t>
            </a:r>
            <a:r>
              <a:rPr lang="en-US" sz="1800" dirty="0" smtClean="0">
                <a:latin typeface="Arial" charset="0"/>
              </a:rPr>
              <a:t>www.mtgevents.com.au/ieee2018</a:t>
            </a:r>
          </a:p>
          <a:p>
            <a:pPr>
              <a:lnSpc>
                <a:spcPct val="90000"/>
              </a:lnSpc>
            </a:pPr>
            <a:r>
              <a:rPr lang="en-US" sz="1800" dirty="0" smtClean="0">
                <a:latin typeface="Arial" charset="0"/>
              </a:rPr>
              <a:t>WG Documents</a:t>
            </a:r>
            <a:r>
              <a:rPr lang="en-US" sz="1800" dirty="0">
                <a:latin typeface="Arial" charset="0"/>
              </a:rPr>
              <a:t>:  </a:t>
            </a:r>
            <a:r>
              <a:rPr lang="en-US" sz="1800" dirty="0" smtClean="0">
                <a:latin typeface="Arial" charset="0"/>
              </a:rPr>
              <a:t>ftp://ieee802.linespeed.io </a:t>
            </a:r>
          </a:p>
          <a:p>
            <a:pPr>
              <a:lnSpc>
                <a:spcPct val="90000"/>
              </a:lnSpc>
            </a:pPr>
            <a:r>
              <a:rPr lang="en-US" sz="1800" dirty="0">
                <a:latin typeface="Arial" charset="0"/>
              </a:rPr>
              <a:t>Event App: The Event App by </a:t>
            </a:r>
            <a:r>
              <a:rPr lang="en-US" sz="1800" dirty="0" smtClean="0">
                <a:latin typeface="Arial" charset="0"/>
              </a:rPr>
              <a:t>EventsAir</a:t>
            </a:r>
            <a:endParaRPr lang="en-US" sz="2000" dirty="0" smtClean="0">
              <a:latin typeface="Arial" charset="0"/>
            </a:endParaRPr>
          </a:p>
          <a:p>
            <a:pPr lvl="1">
              <a:lnSpc>
                <a:spcPct val="90000"/>
              </a:lnSpc>
            </a:pPr>
            <a:r>
              <a:rPr lang="en-US" sz="1400" dirty="0" smtClean="0">
                <a:latin typeface="Arial" charset="0"/>
              </a:rPr>
              <a:t>Event </a:t>
            </a:r>
            <a:r>
              <a:rPr lang="en-US" sz="1400" dirty="0">
                <a:latin typeface="Arial" charset="0"/>
              </a:rPr>
              <a:t>Code:	</a:t>
            </a:r>
            <a:r>
              <a:rPr lang="en-US" sz="1400" dirty="0" smtClean="0">
                <a:latin typeface="Arial" charset="0"/>
              </a:rPr>
              <a:t>802wirelessinterim</a:t>
            </a:r>
          </a:p>
          <a:p>
            <a:pPr lvl="1">
              <a:lnSpc>
                <a:spcPct val="90000"/>
              </a:lnSpc>
            </a:pPr>
            <a:r>
              <a:rPr lang="en-US" sz="1400" dirty="0">
                <a:latin typeface="Arial" charset="0"/>
              </a:rPr>
              <a:t>Login:	</a:t>
            </a:r>
            <a:r>
              <a:rPr lang="en-US" sz="1400" dirty="0" smtClean="0">
                <a:latin typeface="Arial" charset="0"/>
              </a:rPr>
              <a:t>Your </a:t>
            </a:r>
            <a:r>
              <a:rPr lang="en-US" sz="1400" dirty="0">
                <a:latin typeface="Arial" charset="0"/>
              </a:rPr>
              <a:t>registered email address</a:t>
            </a:r>
            <a:br>
              <a:rPr lang="en-US" sz="1400" dirty="0">
                <a:latin typeface="Arial" charset="0"/>
              </a:rPr>
            </a:br>
            <a:r>
              <a:rPr lang="en-US" sz="1400" dirty="0">
                <a:latin typeface="Arial" charset="0"/>
              </a:rPr>
              <a:t>Password:	</a:t>
            </a:r>
            <a:r>
              <a:rPr lang="en-US" sz="1400" dirty="0" smtClean="0">
                <a:latin typeface="Arial" charset="0"/>
              </a:rPr>
              <a:t>ieeeieee</a:t>
            </a:r>
          </a:p>
          <a:p>
            <a:pPr>
              <a:lnSpc>
                <a:spcPct val="90000"/>
              </a:lnSpc>
            </a:pPr>
            <a:r>
              <a:rPr lang="en-US" sz="1800" dirty="0" smtClean="0">
                <a:latin typeface="Arial" pitchFamily="34" charset="0"/>
                <a:cs typeface="Arial" pitchFamily="34" charset="0"/>
              </a:rPr>
              <a:t>Guest Room  Internet is complimentary</a:t>
            </a:r>
            <a:r>
              <a:rPr lang="en-US" sz="1800" dirty="0">
                <a:latin typeface="Arial" pitchFamily="34" charset="0"/>
                <a:cs typeface="Arial" pitchFamily="34" charset="0"/>
              </a:rPr>
              <a:t> </a:t>
            </a:r>
            <a:r>
              <a:rPr lang="en-US" sz="1800" dirty="0" smtClean="0">
                <a:latin typeface="Arial" pitchFamily="34" charset="0"/>
                <a:cs typeface="Arial" pitchFamily="34" charset="0"/>
              </a:rPr>
              <a:t>if you have booked via meeting link</a:t>
            </a:r>
          </a:p>
          <a:p>
            <a:pPr>
              <a:lnSpc>
                <a:spcPct val="90000"/>
              </a:lnSpc>
            </a:pPr>
            <a:r>
              <a:rPr lang="en-US" sz="1800" dirty="0" smtClean="0">
                <a:latin typeface="Arial" pitchFamily="34" charset="0"/>
                <a:cs typeface="Arial" pitchFamily="34" charset="0"/>
              </a:rPr>
              <a:t>Meeting Place Network: IEEE802 ;  Access code: ieeeieee</a:t>
            </a:r>
          </a:p>
          <a:p>
            <a:pPr>
              <a:lnSpc>
                <a:spcPct val="90000"/>
              </a:lnSpc>
            </a:pPr>
            <a:r>
              <a:rPr lang="en-US" sz="1800" dirty="0" smtClean="0">
                <a:latin typeface="Arial" pitchFamily="34" charset="0"/>
                <a:cs typeface="Arial" pitchFamily="34" charset="0"/>
              </a:rPr>
              <a:t>Network help desk: Located </a:t>
            </a:r>
            <a:r>
              <a:rPr lang="en-US" sz="1800" dirty="0">
                <a:latin typeface="Arial" pitchFamily="34" charset="0"/>
                <a:cs typeface="Arial" pitchFamily="34" charset="0"/>
              </a:rPr>
              <a:t>in on Level 3 in Nysa</a:t>
            </a:r>
            <a:endParaRPr lang="en-US" sz="1800" dirty="0" smtClean="0">
              <a:latin typeface="Arial" pitchFamily="34" charset="0"/>
              <a:cs typeface="Arial" pitchFamily="34" charset="0"/>
            </a:endParaRPr>
          </a:p>
          <a:p>
            <a:pPr>
              <a:lnSpc>
                <a:spcPct val="90000"/>
              </a:lnSpc>
            </a:pPr>
            <a:r>
              <a:rPr lang="en-US" sz="1800" dirty="0">
                <a:latin typeface="Arial" pitchFamily="34" charset="0"/>
                <a:cs typeface="Arial" pitchFamily="34" charset="0"/>
              </a:rPr>
              <a:t>Network Information </a:t>
            </a:r>
            <a:r>
              <a:rPr lang="en-US" sz="1800" dirty="0" smtClean="0">
                <a:latin typeface="Arial" pitchFamily="34" charset="0"/>
                <a:cs typeface="Arial" pitchFamily="34" charset="0"/>
              </a:rPr>
              <a:t>Page: http</a:t>
            </a:r>
            <a:r>
              <a:rPr lang="en-US" sz="1800" dirty="0">
                <a:latin typeface="Arial" pitchFamily="34" charset="0"/>
                <a:cs typeface="Arial" pitchFamily="34" charset="0"/>
              </a:rPr>
              <a:t>://ieee802.linespeed.io</a:t>
            </a:r>
            <a:r>
              <a:rPr lang="en-US" sz="1800" dirty="0" smtClean="0">
                <a:latin typeface="Arial" pitchFamily="34" charset="0"/>
                <a:cs typeface="Arial" pitchFamily="34" charset="0"/>
              </a:rPr>
              <a:t>/</a:t>
            </a:r>
          </a:p>
          <a:p>
            <a:pPr>
              <a:lnSpc>
                <a:spcPct val="90000"/>
              </a:lnSpc>
            </a:pPr>
            <a:r>
              <a:rPr lang="en-US" sz="1800" dirty="0" smtClean="0">
                <a:latin typeface="Arial" charset="0"/>
              </a:rPr>
              <a:t>Food and Beverages Service:</a:t>
            </a:r>
          </a:p>
          <a:p>
            <a:pPr lvl="1"/>
            <a:r>
              <a:rPr lang="en-US" sz="1400" dirty="0" smtClean="0">
                <a:latin typeface="Arial" charset="0"/>
              </a:rPr>
              <a:t>Breakfast </a:t>
            </a:r>
            <a:r>
              <a:rPr lang="en-US" sz="1400" dirty="0">
                <a:latin typeface="Arial" charset="0"/>
              </a:rPr>
              <a:t> </a:t>
            </a:r>
            <a:r>
              <a:rPr lang="en-US" sz="1400" dirty="0" smtClean="0">
                <a:latin typeface="Arial" charset="0"/>
              </a:rPr>
              <a:t>included in your room rate </a:t>
            </a:r>
          </a:p>
          <a:p>
            <a:pPr lvl="1"/>
            <a:r>
              <a:rPr lang="en-US" sz="1400" dirty="0" smtClean="0">
                <a:latin typeface="Arial" charset="0"/>
              </a:rPr>
              <a:t>Morning Coffee/Tea : 10:00AM –11:00 AM, Level 2 and 3 </a:t>
            </a:r>
          </a:p>
          <a:p>
            <a:pPr lvl="1"/>
            <a:r>
              <a:rPr lang="en-US" sz="1400" dirty="0" smtClean="0">
                <a:latin typeface="Arial" charset="0"/>
              </a:rPr>
              <a:t>Lunch: 12:00 noon -1:30 PM: Level 2 and level 3</a:t>
            </a:r>
          </a:p>
          <a:p>
            <a:pPr lvl="1"/>
            <a:r>
              <a:rPr lang="en-US" sz="1400" dirty="0" smtClean="0">
                <a:latin typeface="Arial" charset="0"/>
              </a:rPr>
              <a:t>Afternoon Coffee/Tea: 3:00- 4:00 PM ;  </a:t>
            </a:r>
            <a:r>
              <a:rPr lang="en-US" sz="1400" dirty="0">
                <a:latin typeface="Arial" charset="0"/>
              </a:rPr>
              <a:t>L</a:t>
            </a:r>
            <a:r>
              <a:rPr lang="en-US" sz="1400" dirty="0" smtClean="0">
                <a:latin typeface="Arial" charset="0"/>
              </a:rPr>
              <a:t>evel 2 and 3</a:t>
            </a:r>
          </a:p>
          <a:p>
            <a:pPr>
              <a:lnSpc>
                <a:spcPct val="90000"/>
              </a:lnSpc>
            </a:pPr>
            <a:r>
              <a:rPr lang="en-US" sz="2000" dirty="0" smtClean="0">
                <a:latin typeface="Arial" charset="0"/>
              </a:rPr>
              <a:t>Social Event: Wednesday: </a:t>
            </a:r>
            <a:r>
              <a:rPr lang="en-US" sz="2000" dirty="0">
                <a:latin typeface="Arial" charset="0"/>
              </a:rPr>
              <a:t>Wednesday May 9, </a:t>
            </a:r>
            <a:r>
              <a:rPr lang="en-US" sz="2000" dirty="0" smtClean="0">
                <a:latin typeface="Arial" charset="0"/>
              </a:rPr>
              <a:t>2018 </a:t>
            </a:r>
          </a:p>
          <a:p>
            <a:pPr lvl="1">
              <a:lnSpc>
                <a:spcPct val="90000"/>
              </a:lnSpc>
            </a:pPr>
            <a:r>
              <a:rPr lang="en-US" sz="1200" dirty="0" smtClean="0">
                <a:latin typeface="Arial" charset="0"/>
              </a:rPr>
              <a:t>Time</a:t>
            </a:r>
            <a:r>
              <a:rPr lang="en-US" sz="1200" dirty="0">
                <a:latin typeface="Arial" charset="0"/>
              </a:rPr>
              <a:t>:               6.30pm (pre-dinner drinks from 6pm)</a:t>
            </a:r>
            <a:br>
              <a:rPr lang="en-US" sz="1200" dirty="0">
                <a:latin typeface="Arial" charset="0"/>
              </a:rPr>
            </a:br>
            <a:r>
              <a:rPr lang="en-US" sz="1200" dirty="0">
                <a:latin typeface="Arial" charset="0"/>
              </a:rPr>
              <a:t>Venue:            Lilla Weneda, Level 2, Warsaw Marriott Hotel</a:t>
            </a:r>
            <a:br>
              <a:rPr lang="en-US" sz="1200" dirty="0">
                <a:latin typeface="Arial" charset="0"/>
              </a:rPr>
            </a:br>
            <a:r>
              <a:rPr lang="en-US" sz="1200" dirty="0">
                <a:latin typeface="Arial" charset="0"/>
              </a:rPr>
              <a:t>Entertainment: Local Polish Entertainment</a:t>
            </a:r>
            <a:br>
              <a:rPr lang="en-US" sz="1200" dirty="0">
                <a:latin typeface="Arial" charset="0"/>
              </a:rPr>
            </a:br>
            <a:r>
              <a:rPr lang="en-US" sz="1200" dirty="0">
                <a:latin typeface="Arial" charset="0"/>
              </a:rPr>
              <a:t>Dress code:    Casual</a:t>
            </a:r>
            <a:br>
              <a:rPr lang="en-US" sz="1200" dirty="0">
                <a:latin typeface="Arial" charset="0"/>
              </a:rPr>
            </a:br>
            <a:r>
              <a:rPr lang="en-US" sz="1200" dirty="0" smtClean="0">
                <a:latin typeface="Arial" charset="0"/>
              </a:rPr>
              <a:t> </a:t>
            </a:r>
            <a:r>
              <a:rPr lang="en-US" sz="1200" dirty="0">
                <a:latin typeface="Arial" charset="0"/>
              </a:rPr>
              <a:t/>
            </a:r>
            <a:br>
              <a:rPr lang="en-US" sz="1200" dirty="0">
                <a:latin typeface="Arial" charset="0"/>
              </a:rPr>
            </a:br>
            <a:endParaRPr lang="en-US" sz="1200" dirty="0" smtClean="0">
              <a:latin typeface="Arial" charset="0"/>
            </a:endParaRPr>
          </a:p>
          <a:p>
            <a:pPr lvl="1">
              <a:lnSpc>
                <a:spcPct val="90000"/>
              </a:lnSpc>
              <a:buNone/>
            </a:pPr>
            <a:endParaRPr lang="en-US" sz="1600" dirty="0" smtClean="0">
              <a:latin typeface="Arial" charset="0"/>
            </a:endParaRPr>
          </a:p>
          <a:p>
            <a:pPr lvl="1">
              <a:lnSpc>
                <a:spcPct val="90000"/>
              </a:lnSpc>
            </a:pPr>
            <a:endParaRPr lang="en-US" sz="1600" dirty="0" smtClean="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95215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685800" y="685800"/>
            <a:ext cx="7772400" cy="685800"/>
          </a:xfrm>
          <a:noFill/>
        </p:spPr>
        <p:txBody>
          <a:bodyPr/>
          <a:lstStyle/>
          <a:p>
            <a:r>
              <a:rPr lang="en-US" sz="3600" dirty="0" smtClean="0">
                <a:solidFill>
                  <a:schemeClr val="accent2"/>
                </a:solidFill>
                <a:latin typeface="Arial" charset="0"/>
              </a:rPr>
              <a:t>Registration and Media Recording</a:t>
            </a:r>
          </a:p>
        </p:txBody>
      </p:sp>
      <p:sp>
        <p:nvSpPr>
          <p:cNvPr id="23558" name="Rectangle 3"/>
          <p:cNvSpPr>
            <a:spLocks noGrp="1" noChangeArrowheads="1"/>
          </p:cNvSpPr>
          <p:nvPr>
            <p:ph type="body" idx="1"/>
          </p:nvPr>
        </p:nvSpPr>
        <p:spPr>
          <a:xfrm>
            <a:off x="685800" y="1676400"/>
            <a:ext cx="7772400" cy="4572000"/>
          </a:xfrm>
          <a:noFill/>
        </p:spPr>
        <p:txBody>
          <a:bodyPr/>
          <a:lstStyle/>
          <a:p>
            <a:pPr>
              <a:lnSpc>
                <a:spcPct val="80000"/>
              </a:lnSpc>
            </a:pPr>
            <a:r>
              <a:rPr lang="en-US" sz="2400" dirty="0" smtClean="0">
                <a:latin typeface="Arial" charset="0"/>
              </a:rPr>
              <a:t>Each Attendee must provide contact information and pay conference fee</a:t>
            </a:r>
          </a:p>
          <a:p>
            <a:pPr>
              <a:lnSpc>
                <a:spcPct val="80000"/>
              </a:lnSpc>
            </a:pPr>
            <a:r>
              <a:rPr lang="en-US" sz="2400" dirty="0" smtClean="0">
                <a:solidFill>
                  <a:schemeClr val="accent2"/>
                </a:solidFill>
                <a:latin typeface="Arial" charset="0"/>
              </a:rPr>
              <a:t>Conference fee</a:t>
            </a:r>
            <a:r>
              <a:rPr lang="en-US" sz="2400" dirty="0" smtClean="0">
                <a:latin typeface="Arial" charset="0"/>
              </a:rPr>
              <a:t> has to be </a:t>
            </a:r>
            <a:r>
              <a:rPr lang="en-US" sz="2400" dirty="0" smtClean="0">
                <a:solidFill>
                  <a:schemeClr val="accent2"/>
                </a:solidFill>
                <a:latin typeface="Arial" charset="0"/>
              </a:rPr>
              <a:t>paid through</a:t>
            </a:r>
            <a:r>
              <a:rPr lang="en-US" sz="2400" dirty="0" smtClean="0">
                <a:latin typeface="Arial" charset="0"/>
              </a:rPr>
              <a:t> the </a:t>
            </a:r>
            <a:r>
              <a:rPr lang="en-US" sz="2400" dirty="0" smtClean="0">
                <a:solidFill>
                  <a:schemeClr val="accent2"/>
                </a:solidFill>
                <a:latin typeface="Arial" charset="0"/>
              </a:rPr>
              <a:t>registration desk at the </a:t>
            </a:r>
            <a:r>
              <a:rPr lang="en-US" sz="2400" dirty="0" smtClean="0">
                <a:latin typeface="Arial" charset="0"/>
              </a:rPr>
              <a:t>hotel or </a:t>
            </a:r>
            <a:r>
              <a:rPr lang="en-US" sz="2400" dirty="0" smtClean="0">
                <a:solidFill>
                  <a:schemeClr val="accent2"/>
                </a:solidFill>
                <a:latin typeface="Arial" charset="0"/>
              </a:rPr>
              <a:t>through sponsor</a:t>
            </a:r>
          </a:p>
          <a:p>
            <a:pPr>
              <a:lnSpc>
                <a:spcPct val="80000"/>
              </a:lnSpc>
            </a:pPr>
            <a:r>
              <a:rPr lang="en-US" sz="2400" dirty="0" smtClean="0">
                <a:solidFill>
                  <a:schemeClr val="accent2"/>
                </a:solidFill>
                <a:latin typeface="Arial" charset="0"/>
              </a:rPr>
              <a:t>Failure to pay conference fee</a:t>
            </a:r>
            <a:r>
              <a:rPr lang="en-US" sz="2400" dirty="0" smtClean="0">
                <a:latin typeface="Arial" charset="0"/>
              </a:rPr>
              <a:t> results in </a:t>
            </a:r>
            <a:r>
              <a:rPr lang="en-US" sz="2400" dirty="0" smtClean="0">
                <a:solidFill>
                  <a:schemeClr val="accent2"/>
                </a:solidFill>
                <a:latin typeface="Arial" charset="0"/>
              </a:rPr>
              <a:t>loss </a:t>
            </a:r>
            <a:r>
              <a:rPr lang="en-US" sz="2400" dirty="0" smtClean="0">
                <a:latin typeface="Arial" charset="0"/>
              </a:rPr>
              <a:t>of credit for </a:t>
            </a:r>
            <a:r>
              <a:rPr lang="en-US" sz="2400" dirty="0" smtClean="0">
                <a:solidFill>
                  <a:schemeClr val="accent2"/>
                </a:solidFill>
                <a:latin typeface="Arial" charset="0"/>
              </a:rPr>
              <a:t>voting rights</a:t>
            </a:r>
          </a:p>
          <a:p>
            <a:pPr>
              <a:lnSpc>
                <a:spcPct val="80000"/>
              </a:lnSpc>
            </a:pPr>
            <a:r>
              <a:rPr lang="en-US" sz="2400" dirty="0" smtClean="0">
                <a:latin typeface="Arial" charset="0"/>
              </a:rPr>
              <a:t>Photography not permitted unless approved by WG Chair</a:t>
            </a:r>
          </a:p>
          <a:p>
            <a:pPr>
              <a:lnSpc>
                <a:spcPct val="80000"/>
              </a:lnSpc>
            </a:pPr>
            <a:r>
              <a:rPr lang="en-US" sz="2400" dirty="0" smtClean="0">
                <a:latin typeface="Arial" charset="0"/>
              </a:rPr>
              <a:t>Audio taping of IEEE 802.21 meetings is NOT allowed</a:t>
            </a:r>
          </a:p>
          <a:p>
            <a:pPr>
              <a:lnSpc>
                <a:spcPct val="80000"/>
              </a:lnSpc>
            </a:pPr>
            <a:r>
              <a:rPr lang="en-US" sz="2400" dirty="0" smtClean="0">
                <a:latin typeface="Arial" charset="0"/>
              </a:rPr>
              <a:t>Media – Press and Analyst briefings</a:t>
            </a:r>
          </a:p>
          <a:p>
            <a:pPr lvl="1">
              <a:lnSpc>
                <a:spcPct val="80000"/>
              </a:lnSpc>
            </a:pPr>
            <a:r>
              <a:rPr lang="en-US" sz="2000" dirty="0" smtClean="0">
                <a:latin typeface="Arial" charset="0"/>
              </a:rPr>
              <a:t>Only the 802.21 WG Chair and WG Vice-Chair are allowed to give verbal statements/interviews to the media on behalf of the IEEE 802.21 working group</a:t>
            </a:r>
            <a:endParaRPr lang="en-US" sz="2000" dirty="0" smtClean="0">
              <a:solidFill>
                <a:schemeClr val="accent2"/>
              </a:solidFill>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685800" y="685800"/>
            <a:ext cx="7772400" cy="838200"/>
          </a:xfrm>
          <a:noFill/>
        </p:spPr>
        <p:txBody>
          <a:bodyPr/>
          <a:lstStyle/>
          <a:p>
            <a:r>
              <a:rPr lang="en-US" dirty="0" smtClean="0"/>
              <a:t>	</a:t>
            </a:r>
            <a:r>
              <a:rPr lang="en-US" dirty="0" smtClean="0">
                <a:latin typeface="Arial" charset="0"/>
              </a:rPr>
              <a:t>Membership &amp; Anti-Trust</a:t>
            </a:r>
          </a:p>
        </p:txBody>
      </p:sp>
      <p:sp>
        <p:nvSpPr>
          <p:cNvPr id="24582" name="Rectangle 3"/>
          <p:cNvSpPr>
            <a:spLocks noGrp="1" noChangeArrowheads="1"/>
          </p:cNvSpPr>
          <p:nvPr>
            <p:ph type="body" idx="1"/>
          </p:nvPr>
        </p:nvSpPr>
        <p:spPr>
          <a:xfrm>
            <a:off x="685800" y="1828800"/>
            <a:ext cx="7772400" cy="3817938"/>
          </a:xfrm>
          <a:noFill/>
        </p:spPr>
        <p:txBody>
          <a:bodyPr/>
          <a:lstStyle/>
          <a:p>
            <a:r>
              <a:rPr lang="en-US" sz="2800" dirty="0" smtClean="0">
                <a:latin typeface="Arial" charset="0"/>
              </a:rPr>
              <a:t>Individual membership</a:t>
            </a:r>
          </a:p>
          <a:p>
            <a:pPr lvl="1"/>
            <a:r>
              <a:rPr lang="en-US" sz="2400" dirty="0" smtClean="0">
                <a:latin typeface="Arial" charset="0"/>
              </a:rPr>
              <a:t>In all IEEE standards meetings, </a:t>
            </a:r>
            <a:r>
              <a:rPr lang="en-US" sz="2400" b="1" i="1" u="sng" dirty="0" smtClean="0">
                <a:solidFill>
                  <a:schemeClr val="accent2"/>
                </a:solidFill>
                <a:latin typeface="Arial" charset="0"/>
              </a:rPr>
              <a:t>membership is by individual</a:t>
            </a:r>
            <a:r>
              <a:rPr lang="en-US" sz="2400" dirty="0" smtClean="0">
                <a:latin typeface="Arial" charset="0"/>
              </a:rPr>
              <a:t>, hence you do </a:t>
            </a:r>
            <a:r>
              <a:rPr lang="en-US" sz="2400" b="1" dirty="0" smtClean="0">
                <a:solidFill>
                  <a:schemeClr val="accent2"/>
                </a:solidFill>
                <a:latin typeface="Arial" charset="0"/>
              </a:rPr>
              <a:t>not</a:t>
            </a:r>
            <a:r>
              <a:rPr lang="en-US" sz="2400" dirty="0" smtClean="0">
                <a:latin typeface="Arial" charset="0"/>
              </a:rPr>
              <a:t> represent a </a:t>
            </a:r>
            <a:r>
              <a:rPr lang="en-US" sz="2400" b="1" dirty="0" smtClean="0">
                <a:solidFill>
                  <a:schemeClr val="accent2"/>
                </a:solidFill>
                <a:latin typeface="Arial" charset="0"/>
              </a:rPr>
              <a:t>company or organization</a:t>
            </a:r>
            <a:r>
              <a:rPr lang="en-US" sz="2400" dirty="0" smtClean="0">
                <a:latin typeface="Arial" charset="0"/>
              </a:rPr>
              <a:t>.</a:t>
            </a:r>
          </a:p>
          <a:p>
            <a:pPr lvl="1"/>
            <a:endParaRPr lang="en-US" sz="2400" dirty="0" smtClean="0">
              <a:latin typeface="Arial" charset="0"/>
            </a:endParaRPr>
          </a:p>
          <a:p>
            <a:r>
              <a:rPr lang="en-US" sz="2800" dirty="0" smtClean="0">
                <a:latin typeface="Arial" charset="0"/>
              </a:rPr>
              <a:t>Anti-Trust laws</a:t>
            </a:r>
          </a:p>
          <a:p>
            <a:pPr lvl="1"/>
            <a:r>
              <a:rPr lang="en-US" sz="2400" dirty="0" smtClean="0">
                <a:latin typeface="Arial" charset="0"/>
              </a:rPr>
              <a:t>The Anti-Trust laws forbid the </a:t>
            </a:r>
            <a:r>
              <a:rPr lang="en-US" sz="2400" b="1" i="1" u="sng" dirty="0" smtClean="0">
                <a:solidFill>
                  <a:schemeClr val="accent2"/>
                </a:solidFill>
                <a:latin typeface="Arial" charset="0"/>
              </a:rPr>
              <a:t>discussion of prices</a:t>
            </a:r>
            <a:r>
              <a:rPr lang="en-US" sz="2400" dirty="0" smtClean="0">
                <a:latin typeface="Arial" charset="0"/>
              </a:rPr>
              <a:t> within our meetings.</a:t>
            </a: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PowerPointTemplate-Landscape">
  <a:themeElements>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02.11PowerPointTemplate-Landscap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PowerPointTemplate-Landscap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PowerPointTemplate-Landscap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PowerPointTemplate-Landscap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PowerPointTemplate-Landscap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PowerPointTemplate-Landscap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PowerPointTemplate-Landscap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PowerPointTemplate-Landscap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Settings\PaulLambert.WOODSIDENET\My Documents\references\IEEE\templates\802.11PowerPointTemplate-Landscape.pot</Template>
  <TotalTime>89938</TotalTime>
  <Words>1779</Words>
  <Application>Microsoft Office PowerPoint</Application>
  <PresentationFormat>On-screen Show (4:3)</PresentationFormat>
  <Paragraphs>327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Gothic</vt:lpstr>
      <vt:lpstr>ＭＳ Ｐゴシック</vt:lpstr>
      <vt:lpstr>Arial</vt:lpstr>
      <vt:lpstr>Helvetica</vt:lpstr>
      <vt:lpstr>Times New Roman</vt:lpstr>
      <vt:lpstr>802.11PowerPointTemplate-Landscape</vt:lpstr>
      <vt:lpstr>IEEE 802.21 Session #85   Warsaw, Poland WG Opening Plenary</vt:lpstr>
      <vt:lpstr>Session Time and Location   </vt:lpstr>
      <vt:lpstr>802.21 WG Objective </vt:lpstr>
      <vt:lpstr>IEEE 802.21 Meeting Server Details</vt:lpstr>
      <vt:lpstr>Attendance</vt:lpstr>
      <vt:lpstr>Voting Membership</vt:lpstr>
      <vt:lpstr>Miscellaneous Meeting Logistics</vt:lpstr>
      <vt:lpstr>Registration and Media Recording</vt:lpstr>
      <vt:lpstr> Membership &amp; Anti-Trust</vt:lpstr>
      <vt:lpstr>PowerPoint Presentation</vt:lpstr>
      <vt:lpstr>Participants, Patents, and Duty to Inform</vt:lpstr>
      <vt:lpstr>Call for Potentially Essential Patents</vt:lpstr>
      <vt:lpstr>Participation in IEEE 802 Meetings</vt:lpstr>
      <vt:lpstr>Other Guidelines for IEEE WG Meetings</vt:lpstr>
      <vt:lpstr>2.7 LMSC Chair’s Guidelines on Commercialism at meetings</vt:lpstr>
      <vt:lpstr>Copyright</vt:lpstr>
      <vt:lpstr>Task/Interest Groups and Status  </vt:lpstr>
      <vt:lpstr>Objectives for the May  Meeting</vt:lpstr>
      <vt:lpstr>Future Sessions – 2018 </vt:lpstr>
      <vt:lpstr>Future Sessions – 2019 </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802.21 Opening Session</dc:title>
  <dc:creator>Subir Das</dc:creator>
  <cp:lastModifiedBy>sdas</cp:lastModifiedBy>
  <cp:revision>888</cp:revision>
  <cp:lastPrinted>1998-02-10T13:28:06Z</cp:lastPrinted>
  <dcterms:created xsi:type="dcterms:W3CDTF">2002-07-08T22:03:28Z</dcterms:created>
  <dcterms:modified xsi:type="dcterms:W3CDTF">2018-05-10T07:58:54Z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1384146180</vt:lpwstr>
  </property>
  <property fmtid="{D5CDD505-2E9C-101B-9397-08002B2CF9AE}" pid="3" name="_ms_pID_725343">
    <vt:lpwstr>(2)Jb+k64ZYbW0P/naL/E/ynQR1kPQKE0YjV07+a7jsTsnN6F1PYQ9vSV5UlTr7OUbnMpLz9d6l_x000d_
oaBHoPZYxNs8XEBf6IVE6cDP9fvHn9BQd6zW1ju8kKdkBGUd26aLfRwnMFEMIazSD1eAIAvC_x000d_
RzD5s0fdBZrdh3s+sdbhrku9Z220v4+rbt5LSBaiPrQs6KyrbUmxX3NgS3+tNUs1bvxrD/NQ_x000d_
8Gy7S54H3KBmXdp02S</vt:lpwstr>
  </property>
  <property fmtid="{D5CDD505-2E9C-101B-9397-08002B2CF9AE}" pid="4" name="_ms_pID_7253431">
    <vt:lpwstr>M=</vt:lpwstr>
  </property>
</Properties>
</file>