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2"/>
  </p:notesMasterIdLst>
  <p:handoutMasterIdLst>
    <p:handoutMasterId r:id="rId23"/>
  </p:handoutMasterIdLst>
  <p:sldIdLst>
    <p:sldId id="413" r:id="rId2"/>
    <p:sldId id="493" r:id="rId3"/>
    <p:sldId id="484" r:id="rId4"/>
    <p:sldId id="432" r:id="rId5"/>
    <p:sldId id="400" r:id="rId6"/>
    <p:sldId id="401" r:id="rId7"/>
    <p:sldId id="475" r:id="rId8"/>
    <p:sldId id="403" r:id="rId9"/>
    <p:sldId id="404" r:id="rId10"/>
    <p:sldId id="405" r:id="rId11"/>
    <p:sldId id="406" r:id="rId12"/>
    <p:sldId id="408" r:id="rId13"/>
    <p:sldId id="482" r:id="rId14"/>
    <p:sldId id="409" r:id="rId15"/>
    <p:sldId id="410" r:id="rId16"/>
    <p:sldId id="411" r:id="rId17"/>
    <p:sldId id="494" r:id="rId18"/>
    <p:sldId id="495" r:id="rId19"/>
    <p:sldId id="491" r:id="rId20"/>
    <p:sldId id="496"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0000"/>
    <a:srgbClr val="C0C0C0"/>
    <a:srgbClr val="00CC99"/>
    <a:srgbClr val="66CCFF"/>
    <a:srgbClr val="66FF66"/>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42" autoAdjust="0"/>
    <p:restoredTop sz="99556" autoAdjust="0"/>
  </p:normalViewPr>
  <p:slideViewPr>
    <p:cSldViewPr>
      <p:cViewPr varScale="1">
        <p:scale>
          <a:sx n="65" d="100"/>
          <a:sy n="65" d="100"/>
        </p:scale>
        <p:origin x="1215" y="39"/>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7005"/>
    </p:cViewPr>
  </p:sorterViewPr>
  <p:notesViewPr>
    <p:cSldViewPr>
      <p:cViewPr varScale="1">
        <p:scale>
          <a:sx n="48" d="100"/>
          <a:sy n="48" d="100"/>
        </p:scale>
        <p:origin x="2007" y="4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8302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10</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11</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12</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13</a:t>
            </a:fld>
            <a:endParaRPr lang="en-US" altLang="en-US" dirty="0"/>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dirty="0">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dirty="0">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13</a:t>
            </a:fld>
            <a:endParaRPr lang="en-US" altLang="en-US" dirty="0">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dirty="0"/>
          </a:p>
        </p:txBody>
      </p:sp>
    </p:spTree>
    <p:extLst>
      <p:ext uri="{BB962C8B-B14F-4D97-AF65-F5344CB8AC3E}">
        <p14:creationId xmlns:p14="http://schemas.microsoft.com/office/powerpoint/2010/main" val="941960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14</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16</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1149170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272999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68022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37872117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973811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noFill/>
          <a:ln/>
        </p:spPr>
        <p:txBody>
          <a:bodyPr/>
          <a:lstStyle/>
          <a:p>
            <a:pPr eaLnBrk="1" hangingPunct="1"/>
            <a:endParaRPr lang="en-US" dirty="0"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3</a:t>
            </a:fld>
            <a:endParaRPr lang="en-US" dirty="0" smtClean="0"/>
          </a:p>
        </p:txBody>
      </p:sp>
    </p:spTree>
    <p:extLst>
      <p:ext uri="{BB962C8B-B14F-4D97-AF65-F5344CB8AC3E}">
        <p14:creationId xmlns:p14="http://schemas.microsoft.com/office/powerpoint/2010/main" val="402329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4</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7</a:t>
            </a:fld>
            <a:endParaRPr lang="en-US" dirty="0"/>
          </a:p>
        </p:txBody>
      </p:sp>
    </p:spTree>
    <p:extLst>
      <p:ext uri="{BB962C8B-B14F-4D97-AF65-F5344CB8AC3E}">
        <p14:creationId xmlns:p14="http://schemas.microsoft.com/office/powerpoint/2010/main" val="141906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8</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9</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2017</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581400"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21-18-0008-00-Session#84-Opening_Plenary_Notes.ppt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hyperlink" Target="https://mentor.ieee.org/802-ec/dcn/16/ec-16-0180-03-00EC-ieee-802-participation-slide.ppt"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28600" y="914400"/>
            <a:ext cx="8839200" cy="5486400"/>
          </a:xfrm>
          <a:prstGeom prst="rect">
            <a:avLst/>
          </a:prstGeom>
        </p:spPr>
      </p:pic>
      <p:sp>
        <p:nvSpPr>
          <p:cNvPr id="16389" name="Rectangle 2"/>
          <p:cNvSpPr>
            <a:spLocks noGrp="1" noChangeArrowheads="1"/>
          </p:cNvSpPr>
          <p:nvPr>
            <p:ph type="ctrTitle"/>
          </p:nvPr>
        </p:nvSpPr>
        <p:spPr>
          <a:xfrm>
            <a:off x="838200" y="1161476"/>
            <a:ext cx="7696200" cy="3181924"/>
          </a:xfrm>
        </p:spPr>
        <p:txBody>
          <a:bodyPr/>
          <a:lstStyle/>
          <a:p>
            <a:r>
              <a:rPr lang="en-US" sz="5400" b="1" dirty="0" smtClean="0">
                <a:solidFill>
                  <a:srgbClr val="FF0000"/>
                </a:solidFill>
                <a:latin typeface="Arial" charset="0"/>
              </a:rPr>
              <a:t>IEEE 802.21</a:t>
            </a:r>
            <a:br>
              <a:rPr lang="en-US" sz="5400" b="1" dirty="0" smtClean="0">
                <a:solidFill>
                  <a:srgbClr val="FF0000"/>
                </a:solidFill>
                <a:latin typeface="Arial" charset="0"/>
              </a:rPr>
            </a:br>
            <a:r>
              <a:rPr lang="en-US" b="1" dirty="0" smtClean="0">
                <a:solidFill>
                  <a:srgbClr val="FF0000"/>
                </a:solidFill>
                <a:latin typeface="Arial" charset="0"/>
              </a:rPr>
              <a:t>Session #</a:t>
            </a:r>
            <a:r>
              <a:rPr lang="en-US" b="1" dirty="0" smtClean="0">
                <a:solidFill>
                  <a:srgbClr val="FF0000"/>
                </a:solidFill>
                <a:latin typeface="Arial" charset="0"/>
              </a:rPr>
              <a:t>84 </a:t>
            </a:r>
            <a:r>
              <a:rPr lang="en-US" b="1" dirty="0" smtClean="0">
                <a:solidFill>
                  <a:srgbClr val="FF0000"/>
                </a:solidFill>
                <a:latin typeface="Arial" charset="0"/>
              </a:rPr>
              <a:t/>
            </a:r>
            <a:br>
              <a:rPr lang="en-US" b="1" dirty="0" smtClean="0">
                <a:solidFill>
                  <a:srgbClr val="FF0000"/>
                </a:solidFill>
                <a:latin typeface="Arial" charset="0"/>
              </a:rPr>
            </a:br>
            <a:r>
              <a:rPr lang="en-US" b="1" dirty="0" smtClean="0">
                <a:solidFill>
                  <a:srgbClr val="FF0000"/>
                </a:solidFill>
                <a:latin typeface="Arial" charset="0"/>
              </a:rPr>
              <a:t>Chicago</a:t>
            </a:r>
            <a:r>
              <a:rPr lang="en-US" b="1" dirty="0" smtClean="0">
                <a:solidFill>
                  <a:srgbClr val="FF0000"/>
                </a:solidFill>
                <a:latin typeface="Arial" charset="0"/>
              </a:rPr>
              <a:t>, </a:t>
            </a:r>
            <a:r>
              <a:rPr lang="en-US" b="1" dirty="0">
                <a:solidFill>
                  <a:srgbClr val="FF0000"/>
                </a:solidFill>
                <a:latin typeface="Arial" charset="0"/>
              </a:rPr>
              <a:t>I</a:t>
            </a:r>
            <a:r>
              <a:rPr lang="en-US" b="1" dirty="0" smtClean="0">
                <a:solidFill>
                  <a:srgbClr val="FF0000"/>
                </a:solidFill>
                <a:latin typeface="Arial" charset="0"/>
              </a:rPr>
              <a:t>L</a:t>
            </a:r>
            <a:r>
              <a:rPr lang="en-US" b="1" dirty="0" smtClean="0">
                <a:solidFill>
                  <a:srgbClr val="FF0000"/>
                </a:solidFill>
                <a:latin typeface="Arial" charset="0"/>
              </a:rPr>
              <a:t>, USA</a:t>
            </a:r>
            <a:br>
              <a:rPr lang="en-US" b="1" dirty="0" smtClean="0">
                <a:solidFill>
                  <a:srgbClr val="FF0000"/>
                </a:solidFill>
                <a:latin typeface="Arial" charset="0"/>
              </a:rPr>
            </a:br>
            <a:r>
              <a:rPr lang="en-US" b="1" dirty="0" smtClean="0">
                <a:solidFill>
                  <a:srgbClr val="FF0000"/>
                </a:solidFill>
                <a:latin typeface="Arial" charset="0"/>
              </a:rPr>
              <a:t>WG </a:t>
            </a:r>
            <a:r>
              <a:rPr lang="en-US" sz="3200" b="1" dirty="0" smtClean="0">
                <a:solidFill>
                  <a:srgbClr val="FF0000"/>
                </a:solidFill>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a:t>
            </a:r>
            <a:r>
              <a:rPr kumimoji="0" lang="pt-BR" sz="1200" b="1" i="0" u="none" strike="noStrike" kern="1200" cap="none" spc="0" normalizeH="0" baseline="0" noProof="0" dirty="0" smtClean="0">
                <a:ln>
                  <a:noFill/>
                </a:ln>
                <a:effectLst/>
                <a:uLnTx/>
                <a:uFillTx/>
                <a:latin typeface="Times New Roman" pitchFamily="18" charset="0"/>
                <a:ea typeface="+mn-ea"/>
                <a:cs typeface="+mn-cs"/>
              </a:rPr>
              <a:t>Subir Das, Chair 802.21 WG</a:t>
            </a:r>
            <a:endParaRPr kumimoji="0" lang="en-US" sz="1200" b="1" i="0" u="none" strike="noStrike" kern="1200" cap="none" spc="0" normalizeH="0" baseline="0" noProof="0" dirty="0" smtClean="0">
              <a:ln>
                <a:noFill/>
              </a:ln>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600200" y="4800600"/>
            <a:ext cx="6858000" cy="1066800"/>
          </a:xfrm>
        </p:spPr>
        <p:txBody>
          <a:bodyPr/>
          <a:lstStyle/>
          <a:p>
            <a:pPr eaLnBrk="1" hangingPunct="1"/>
            <a:r>
              <a:rPr lang="en-US" sz="2800" b="1" dirty="0" smtClean="0">
                <a:solidFill>
                  <a:srgbClr val="FF0000"/>
                </a:solidFill>
                <a:latin typeface="Arial" charset="0"/>
              </a:rPr>
              <a:t>Subir Das</a:t>
            </a:r>
          </a:p>
          <a:p>
            <a:pPr eaLnBrk="1" hangingPunct="1"/>
            <a:r>
              <a:rPr lang="en-US" sz="2800" b="1" dirty="0" smtClean="0">
                <a:solidFill>
                  <a:srgbClr val="FF0000"/>
                </a:solidFill>
                <a:latin typeface="Arial" charset="0"/>
              </a:rPr>
              <a:t>sdas at vencorelabs dot com</a:t>
            </a:r>
          </a:p>
        </p:txBody>
      </p:sp>
      <p:sp>
        <p:nvSpPr>
          <p:cNvPr id="7" name="Date Placeholder 3"/>
          <p:cNvSpPr txBox="1">
            <a:spLocks/>
          </p:cNvSpPr>
          <p:nvPr/>
        </p:nvSpPr>
        <p:spPr>
          <a:xfrm>
            <a:off x="717755" y="6475412"/>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Mar</a:t>
            </a:r>
            <a:r>
              <a:rPr lang="en-US" b="1" dirty="0" smtClean="0"/>
              <a:t>, </a:t>
            </a:r>
            <a:r>
              <a:rPr kumimoji="0" lang="en-US" sz="1200" b="1" i="0" u="none" strike="noStrike" kern="1200" cap="none" spc="0" normalizeH="0" baseline="0" noProof="0" dirty="0" smtClean="0">
                <a:ln>
                  <a:noFill/>
                </a:ln>
                <a:effectLst/>
                <a:uLnTx/>
                <a:uFillTx/>
              </a:rPr>
              <a:t>2018</a:t>
            </a:r>
            <a:endParaRPr kumimoji="0" lang="en-US" sz="1200" b="1" i="0" u="none" strike="noStrike" kern="1200" cap="none" spc="0" normalizeH="0" baseline="0" noProof="0" dirty="0">
              <a:ln>
                <a:noFill/>
              </a:ln>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dirty="0">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13</a:t>
            </a:fld>
            <a:endParaRPr lang="en-US" altLang="en-US" dirty="0">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a:t>
            </a:r>
            <a:r>
              <a:rPr lang="en-GB" altLang="en-US" dirty="0" smtClean="0">
                <a:ea typeface="MS Gothic" panose="020B0609070205080204" pitchFamily="49" charset="-128"/>
                <a:hlinkClick r:id="rId5"/>
              </a:rPr>
              <a:t>www.ieee802.org/devdocs.shtml</a:t>
            </a:r>
            <a:r>
              <a:rPr lang="en-GB" altLang="en-US" dirty="0" smtClean="0">
                <a:ea typeface="MS Gothic" panose="020B0609070205080204" pitchFamily="49" charset="-128"/>
              </a:rPr>
              <a:t> and Participation slide</a:t>
            </a:r>
            <a:r>
              <a:rPr lang="en-GB" altLang="en-US" dirty="0">
                <a:ea typeface="MS Gothic" panose="020B0609070205080204" pitchFamily="49" charset="-128"/>
              </a:rPr>
              <a:t>: </a:t>
            </a:r>
            <a:r>
              <a:rPr lang="en-GB" altLang="en-US" dirty="0">
                <a:ea typeface="MS Gothic" panose="020B0609070205080204" pitchFamily="49" charset="-128"/>
                <a:hlinkClick r:id="rId6"/>
              </a:rPr>
              <a:t>https://</a:t>
            </a:r>
            <a:r>
              <a:rPr lang="en-GB" altLang="en-US" dirty="0" smtClean="0">
                <a:ea typeface="MS Gothic" panose="020B0609070205080204" pitchFamily="49" charset="-128"/>
                <a:hlinkClick r:id="rId6"/>
              </a:rPr>
              <a:t>mentor.ieee.org/802-ec/dcn/16/ec-16-0180-03-00EC-ieee-802-participation-slide.ppt</a:t>
            </a:r>
            <a:r>
              <a:rPr lang="en-GB" altLang="en-US" dirty="0" smtClean="0">
                <a:ea typeface="MS Gothic" panose="020B0609070205080204" pitchFamily="49" charset="-128"/>
              </a:rPr>
              <a:t> )</a:t>
            </a:r>
            <a:br>
              <a:rPr lang="en-GB" altLang="en-US" dirty="0" smtClean="0">
                <a:ea typeface="MS Gothic" panose="020B0609070205080204" pitchFamily="49" charset="-128"/>
              </a:rPr>
            </a:br>
            <a:endParaRPr lang="en-GB" altLang="en-US" dirty="0">
              <a:ea typeface="MS Gothic" panose="020B0609070205080204" pitchFamily="49" charset="-128"/>
            </a:endParaRP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4294967295"/>
          </p:nvPr>
        </p:nvSpPr>
        <p:spPr/>
        <p:txBody>
          <a:bodyPr/>
          <a:lstStyle/>
          <a:p>
            <a:pPr>
              <a:defRPr/>
            </a:pPr>
            <a:r>
              <a:rPr lang="en-US" dirty="0" smtClean="0"/>
              <a:t>May 2017</a:t>
            </a:r>
            <a:endParaRPr lang="en-US" dirty="0"/>
          </a:p>
        </p:txBody>
      </p:sp>
      <p:sp>
        <p:nvSpPr>
          <p:cNvPr id="3" name="Footer Placeholder 2"/>
          <p:cNvSpPr>
            <a:spLocks noGrp="1"/>
          </p:cNvSpPr>
          <p:nvPr>
            <p:ph type="ftr" sz="quarter" idx="11"/>
          </p:nvPr>
        </p:nvSpPr>
        <p:spPr/>
        <p:txBody>
          <a:bodyPr/>
          <a:lstStyle/>
          <a:p>
            <a:pPr>
              <a:defRPr/>
            </a:pPr>
            <a:r>
              <a:rPr lang="en-US" dirty="0" smtClean="0"/>
              <a:t>D. Stanley, HP Enterprise</a:t>
            </a:r>
            <a:endParaRPr lang="en-US" dirty="0"/>
          </a:p>
        </p:txBody>
      </p:sp>
    </p:spTree>
    <p:extLst>
      <p:ext uri="{BB962C8B-B14F-4D97-AF65-F5344CB8AC3E}">
        <p14:creationId xmlns:p14="http://schemas.microsoft.com/office/powerpoint/2010/main" val="11618981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457200" y="1295400"/>
            <a:ext cx="8534400" cy="44958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endParaRPr lang="en-US" sz="2400" dirty="0">
              <a:latin typeface="Arial" charset="0"/>
            </a:endParaRPr>
          </a:p>
          <a:p>
            <a:pPr lvl="1">
              <a:lnSpc>
                <a:spcPct val="80000"/>
              </a:lnSpc>
            </a:pPr>
            <a:r>
              <a:rPr lang="en-US" sz="2400" dirty="0" smtClean="0">
                <a:latin typeface="Arial" charset="0"/>
              </a:rPr>
              <a:t>IEEE 802.21-2017/Cor1 </a:t>
            </a:r>
            <a:r>
              <a:rPr lang="en-US" sz="2400" dirty="0">
                <a:latin typeface="Arial" charset="0"/>
              </a:rPr>
              <a:t> </a:t>
            </a:r>
            <a:r>
              <a:rPr lang="en-US" sz="2400" dirty="0" smtClean="0">
                <a:latin typeface="Arial" charset="0"/>
              </a:rPr>
              <a:t>is published in January, 2018 </a:t>
            </a:r>
          </a:p>
          <a:p>
            <a:pPr marL="457200" lvl="1" indent="0">
              <a:lnSpc>
                <a:spcPct val="80000"/>
              </a:lnSpc>
              <a:buNone/>
            </a:pPr>
            <a:endParaRPr lang="en-US" sz="2400" dirty="0" smtClean="0">
              <a:latin typeface="Arial" charset="0"/>
            </a:endParaRPr>
          </a:p>
          <a:p>
            <a:pPr lvl="1">
              <a:lnSpc>
                <a:spcPct val="80000"/>
              </a:lnSpc>
            </a:pPr>
            <a:r>
              <a:rPr lang="en-US" sz="2400" dirty="0" smtClean="0">
                <a:latin typeface="Arial" charset="0"/>
              </a:rPr>
              <a:t>ISO/IEC/JTC1 SC6 FDIS ballot on IEEE-802.21-2017 closed on February 28, 2018</a:t>
            </a:r>
          </a:p>
          <a:p>
            <a:pPr lvl="2">
              <a:lnSpc>
                <a:spcPct val="80000"/>
              </a:lnSpc>
            </a:pPr>
            <a:r>
              <a:rPr lang="en-US" sz="2000" dirty="0" smtClean="0">
                <a:latin typeface="Arial" charset="0"/>
              </a:rPr>
              <a:t>Received comments </a:t>
            </a:r>
            <a:endParaRPr lang="en-US" sz="2000" dirty="0" smtClean="0">
              <a:latin typeface="Arial" charset="0"/>
            </a:endParaRPr>
          </a:p>
          <a:p>
            <a:pPr marL="857250" lvl="2" indent="0">
              <a:lnSpc>
                <a:spcPct val="80000"/>
              </a:lnSpc>
              <a:buNone/>
            </a:pPr>
            <a:endParaRPr lang="en-US" sz="2000" dirty="0" smtClean="0">
              <a:latin typeface="Arial" charset="0"/>
            </a:endParaRPr>
          </a:p>
          <a:p>
            <a:pPr lvl="1">
              <a:lnSpc>
                <a:spcPct val="80000"/>
              </a:lnSpc>
            </a:pPr>
            <a:r>
              <a:rPr lang="en-US" sz="2400" dirty="0" smtClean="0">
                <a:latin typeface="Arial" charset="0"/>
              </a:rPr>
              <a:t>ISO/IEC/JTC1 SC6 </a:t>
            </a:r>
            <a:r>
              <a:rPr lang="en-US" sz="2400" dirty="0">
                <a:latin typeface="Arial" charset="0"/>
              </a:rPr>
              <a:t>FDIS ballot on </a:t>
            </a:r>
            <a:r>
              <a:rPr lang="en-US" sz="2400" dirty="0" smtClean="0">
                <a:latin typeface="Arial" charset="0"/>
              </a:rPr>
              <a:t>IEEE-802.21.1-2017 will close on March 14, 2018</a:t>
            </a: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Tree>
    <p:extLst>
      <p:ext uri="{BB962C8B-B14F-4D97-AF65-F5344CB8AC3E}">
        <p14:creationId xmlns:p14="http://schemas.microsoft.com/office/powerpoint/2010/main" val="2858116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Objectives for the March  Meeting</a:t>
            </a:r>
          </a:p>
        </p:txBody>
      </p:sp>
      <p:sp>
        <p:nvSpPr>
          <p:cNvPr id="34822" name="Rectangle 3"/>
          <p:cNvSpPr>
            <a:spLocks noGrp="1" noChangeArrowheads="1"/>
          </p:cNvSpPr>
          <p:nvPr>
            <p:ph type="body" idx="1"/>
          </p:nvPr>
        </p:nvSpPr>
        <p:spPr>
          <a:xfrm>
            <a:off x="533400" y="1676400"/>
            <a:ext cx="8305800" cy="3962400"/>
          </a:xfrm>
        </p:spPr>
        <p:txBody>
          <a:bodyPr/>
          <a:lstStyle/>
          <a:p>
            <a:pPr lvl="2">
              <a:lnSpc>
                <a:spcPct val="90000"/>
              </a:lnSpc>
              <a:buNone/>
            </a:pPr>
            <a:endParaRPr lang="en-US" sz="1800" dirty="0" smtClean="0">
              <a:latin typeface="Arial" charset="0"/>
            </a:endParaRPr>
          </a:p>
          <a:p>
            <a:pPr>
              <a:lnSpc>
                <a:spcPct val="90000"/>
              </a:lnSpc>
            </a:pPr>
            <a:r>
              <a:rPr lang="en-US" sz="2600" dirty="0">
                <a:latin typeface="Arial" charset="0"/>
              </a:rPr>
              <a:t>Discuss ISO/IEC/JTC1 SC6 FDIS ballot </a:t>
            </a:r>
            <a:r>
              <a:rPr lang="en-US" sz="2600" dirty="0" smtClean="0">
                <a:latin typeface="Arial" charset="0"/>
              </a:rPr>
              <a:t>comments on IEEE-802.21-2017</a:t>
            </a:r>
          </a:p>
          <a:p>
            <a:pPr>
              <a:lnSpc>
                <a:spcPct val="90000"/>
              </a:lnSpc>
            </a:pPr>
            <a:r>
              <a:rPr lang="en-US" sz="2600" dirty="0" smtClean="0">
                <a:latin typeface="Arial" charset="0"/>
              </a:rPr>
              <a:t>Preparation for </a:t>
            </a:r>
            <a:r>
              <a:rPr lang="en-US" sz="2600" dirty="0">
                <a:latin typeface="Arial" charset="0"/>
              </a:rPr>
              <a:t>submitting IEEE 802.21-2017/Cor1 </a:t>
            </a:r>
            <a:r>
              <a:rPr lang="en-US" sz="2600" dirty="0" smtClean="0">
                <a:latin typeface="Arial" charset="0"/>
              </a:rPr>
              <a:t>to ISO/IEC/JTC1 SC6</a:t>
            </a:r>
          </a:p>
          <a:p>
            <a:pPr>
              <a:lnSpc>
                <a:spcPct val="90000"/>
              </a:lnSpc>
            </a:pPr>
            <a:r>
              <a:rPr lang="en-US" sz="2600" dirty="0" smtClean="0">
                <a:latin typeface="Arial" charset="0"/>
              </a:rPr>
              <a:t>Discussion on network requirements w.r.t. to liaison from IEEE P3079</a:t>
            </a:r>
          </a:p>
          <a:p>
            <a:pPr>
              <a:lnSpc>
                <a:spcPct val="90000"/>
              </a:lnSpc>
            </a:pPr>
            <a:r>
              <a:rPr lang="en-US" sz="2600" dirty="0" smtClean="0">
                <a:latin typeface="Arial" charset="0"/>
              </a:rPr>
              <a:t>Next Steps </a:t>
            </a:r>
          </a:p>
          <a:p>
            <a:pPr>
              <a:lnSpc>
                <a:spcPct val="90000"/>
              </a:lnSpc>
            </a:pPr>
            <a:r>
              <a:rPr lang="en-US" sz="2600" dirty="0" smtClean="0">
                <a:latin typeface="Arial" charset="0"/>
              </a:rPr>
              <a:t>WG Officers Election </a:t>
            </a:r>
            <a:endParaRPr lang="en-US" sz="2600" dirty="0">
              <a:latin typeface="Arial" charset="0"/>
            </a:endParaRPr>
          </a:p>
          <a:p>
            <a:pPr marL="857250" lvl="2" indent="0">
              <a:lnSpc>
                <a:spcPct val="90000"/>
              </a:lnSpc>
              <a:buNone/>
            </a:pPr>
            <a:r>
              <a:rPr lang="en-US" sz="2600" dirty="0" smtClean="0">
                <a:latin typeface="Arial" charset="0"/>
              </a:rPr>
              <a:t>	</a:t>
            </a:r>
            <a:endParaRPr lang="en-US" sz="2600" dirty="0">
              <a:latin typeface="Arial" charset="0"/>
            </a:endParaRPr>
          </a:p>
          <a:p>
            <a:pPr marL="857250" lvl="2" indent="0">
              <a:lnSpc>
                <a:spcPct val="90000"/>
              </a:lnSpc>
              <a:buNone/>
            </a:pPr>
            <a:endParaRPr lang="en-US" sz="1800" dirty="0" smtClean="0">
              <a:latin typeface="Arial" charset="0"/>
            </a:endParaRPr>
          </a:p>
          <a:p>
            <a:pPr marL="857250" lvl="2" indent="0">
              <a:lnSpc>
                <a:spcPct val="90000"/>
              </a:lnSpc>
              <a:buNone/>
            </a:pPr>
            <a:endParaRPr lang="en-US" sz="18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18</a:t>
            </a:fld>
            <a:endParaRPr lang="en-US" dirty="0"/>
          </a:p>
        </p:txBody>
      </p:sp>
    </p:spTree>
    <p:extLst>
      <p:ext uri="{BB962C8B-B14F-4D97-AF65-F5344CB8AC3E}">
        <p14:creationId xmlns:p14="http://schemas.microsoft.com/office/powerpoint/2010/main" val="18570904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23900"/>
            <a:ext cx="8534400" cy="571500"/>
          </a:xfrm>
        </p:spPr>
        <p:txBody>
          <a:bodyPr/>
          <a:lstStyle/>
          <a:p>
            <a:r>
              <a:rPr lang="en-US" sz="3600" dirty="0" smtClean="0">
                <a:solidFill>
                  <a:schemeClr val="accent2"/>
                </a:solidFill>
              </a:rPr>
              <a:t>Future Sessions – 2018</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610600" cy="5029200"/>
          </a:xfrm>
        </p:spPr>
        <p:txBody>
          <a:bodyPr/>
          <a:lstStyle/>
          <a:p>
            <a:pPr>
              <a:lnSpc>
                <a:spcPct val="90000"/>
              </a:lnSpc>
            </a:pPr>
            <a:r>
              <a:rPr lang="en-US" sz="2400" b="1" dirty="0" smtClean="0">
                <a:solidFill>
                  <a:srgbClr val="0000FF"/>
                </a:solidFill>
              </a:rPr>
              <a:t>Interim</a:t>
            </a:r>
            <a:r>
              <a:rPr lang="en-US" sz="2400" b="1" dirty="0" smtClean="0">
                <a:solidFill>
                  <a:srgbClr val="0000FF"/>
                </a:solidFill>
              </a:rPr>
              <a:t>:  </a:t>
            </a:r>
            <a:r>
              <a:rPr lang="en-US" sz="2400" b="1" dirty="0">
                <a:solidFill>
                  <a:srgbClr val="0000FF"/>
                </a:solidFill>
              </a:rPr>
              <a:t>May </a:t>
            </a:r>
            <a:r>
              <a:rPr lang="en-US" sz="2400" b="1" dirty="0" smtClean="0">
                <a:solidFill>
                  <a:srgbClr val="0000FF"/>
                </a:solidFill>
              </a:rPr>
              <a:t>06-11, 2018, Mariott, Warsaw, Poland </a:t>
            </a:r>
          </a:p>
          <a:p>
            <a:pPr lvl="1">
              <a:lnSpc>
                <a:spcPct val="90000"/>
              </a:lnSpc>
            </a:pPr>
            <a:r>
              <a:rPr lang="en-US" sz="16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a:solidFill>
                  <a:srgbClr val="FF0000"/>
                </a:solidFill>
              </a:rPr>
              <a:t>July 8-13, 2018, Manchester Grand Hyatt, San Diego, CA, </a:t>
            </a:r>
            <a:r>
              <a:rPr lang="en-US" sz="2400" b="1" dirty="0" smtClean="0">
                <a:solidFill>
                  <a:srgbClr val="FF0000"/>
                </a:solidFill>
              </a:rPr>
              <a:t>USA </a:t>
            </a:r>
          </a:p>
          <a:p>
            <a:pPr lvl="1">
              <a:lnSpc>
                <a:spcPct val="90000"/>
              </a:lnSpc>
            </a:pPr>
            <a:r>
              <a:rPr lang="en-US" sz="16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a:t>
            </a:r>
            <a:r>
              <a:rPr lang="en-US" sz="2400" b="1" dirty="0" smtClean="0">
                <a:solidFill>
                  <a:srgbClr val="0000FF"/>
                </a:solidFill>
              </a:rPr>
              <a:t>09-14,  2018, </a:t>
            </a:r>
            <a:r>
              <a:rPr lang="en-US" sz="2400" b="1" dirty="0">
                <a:solidFill>
                  <a:srgbClr val="0000FF"/>
                </a:solidFill>
              </a:rPr>
              <a:t>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a:t>
            </a:r>
            <a:r>
              <a:rPr lang="en-US" sz="2400" b="1" dirty="0" smtClean="0">
                <a:solidFill>
                  <a:srgbClr val="FF0000"/>
                </a:solidFill>
              </a:rPr>
              <a:t>11-16, </a:t>
            </a:r>
            <a:r>
              <a:rPr lang="en-US" sz="2400" b="1" dirty="0">
                <a:solidFill>
                  <a:srgbClr val="FF0000"/>
                </a:solidFill>
              </a:rPr>
              <a:t>2017</a:t>
            </a:r>
            <a:r>
              <a:rPr lang="en-US" sz="2400" b="1" dirty="0" smtClean="0">
                <a:solidFill>
                  <a:srgbClr val="FF0000"/>
                </a:solidFill>
              </a:rPr>
              <a:t>, Marriott Marquis Queen’s Park, Bangkok, Thailand </a:t>
            </a:r>
          </a:p>
          <a:p>
            <a:pPr lvl="1">
              <a:lnSpc>
                <a:spcPct val="90000"/>
              </a:lnSpc>
            </a:pPr>
            <a:r>
              <a:rPr lang="en-US" sz="16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843056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987425" y="657225"/>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87424" y="5261205"/>
            <a:ext cx="7242175" cy="307777"/>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a:t>
            </a:r>
            <a:r>
              <a:rPr lang="en-US" sz="1400" dirty="0"/>
              <a:t> McCarran </a:t>
            </a:r>
            <a:r>
              <a:rPr lang="en-US" sz="1400" dirty="0" smtClean="0"/>
              <a:t>A;  </a:t>
            </a:r>
            <a:r>
              <a:rPr lang="en-US" sz="1400" dirty="0" smtClean="0"/>
              <a:t>JTC1/SC6: Directors AB</a:t>
            </a:r>
            <a:r>
              <a:rPr lang="en-US" sz="1400" dirty="0" smtClean="0"/>
              <a:t>; NEND: Ballroom C </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723900" y="5831788"/>
            <a:ext cx="73533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15 </a:t>
            </a:r>
            <a:r>
              <a:rPr lang="en-US" sz="1600" dirty="0">
                <a:latin typeface="Arial" charset="0"/>
              </a:rPr>
              <a:t>voting members </a:t>
            </a:r>
            <a:r>
              <a:rPr lang="en-US" sz="1600" dirty="0" smtClean="0">
                <a:latin typeface="Arial" charset="0"/>
              </a:rPr>
              <a:t> as </a:t>
            </a:r>
            <a:r>
              <a:rPr lang="en-US" sz="1600" dirty="0">
                <a:latin typeface="Arial" charset="0"/>
              </a:rPr>
              <a:t>of this meeting</a:t>
            </a:r>
          </a:p>
        </p:txBody>
      </p:sp>
      <p:graphicFrame>
        <p:nvGraphicFramePr>
          <p:cNvPr id="4" name="Table 3"/>
          <p:cNvGraphicFramePr>
            <a:graphicFrameLocks noGrp="1"/>
          </p:cNvGraphicFramePr>
          <p:nvPr>
            <p:extLst>
              <p:ext uri="{D42A27DB-BD31-4B8C-83A1-F6EECF244321}">
                <p14:modId xmlns:p14="http://schemas.microsoft.com/office/powerpoint/2010/main" val="818283819"/>
              </p:ext>
            </p:extLst>
          </p:nvPr>
        </p:nvGraphicFramePr>
        <p:xfrm>
          <a:off x="723900" y="1600201"/>
          <a:ext cx="7880350" cy="3505200"/>
        </p:xfrm>
        <a:graphic>
          <a:graphicData uri="http://schemas.openxmlformats.org/drawingml/2006/table">
            <a:tbl>
              <a:tblPr firstRow="1" firstCol="1" bandRow="1">
                <a:tableStyleId>{5C22544A-7EE6-4342-B048-85BDC9FD1C3A}</a:tableStyleId>
              </a:tblPr>
              <a:tblGrid>
                <a:gridCol w="1201325">
                  <a:extLst>
                    <a:ext uri="{9D8B030D-6E8A-4147-A177-3AD203B41FA5}">
                      <a16:colId xmlns:a16="http://schemas.microsoft.com/office/drawing/2014/main" val="507646390"/>
                    </a:ext>
                  </a:extLst>
                </a:gridCol>
                <a:gridCol w="2139462">
                  <a:extLst>
                    <a:ext uri="{9D8B030D-6E8A-4147-A177-3AD203B41FA5}">
                      <a16:colId xmlns:a16="http://schemas.microsoft.com/office/drawing/2014/main" val="1578674492"/>
                    </a:ext>
                  </a:extLst>
                </a:gridCol>
                <a:gridCol w="1375367">
                  <a:extLst>
                    <a:ext uri="{9D8B030D-6E8A-4147-A177-3AD203B41FA5}">
                      <a16:colId xmlns:a16="http://schemas.microsoft.com/office/drawing/2014/main" val="1532691216"/>
                    </a:ext>
                  </a:extLst>
                </a:gridCol>
                <a:gridCol w="1451778">
                  <a:extLst>
                    <a:ext uri="{9D8B030D-6E8A-4147-A177-3AD203B41FA5}">
                      <a16:colId xmlns:a16="http://schemas.microsoft.com/office/drawing/2014/main" val="2468384033"/>
                    </a:ext>
                  </a:extLst>
                </a:gridCol>
                <a:gridCol w="1712418">
                  <a:extLst>
                    <a:ext uri="{9D8B030D-6E8A-4147-A177-3AD203B41FA5}">
                      <a16:colId xmlns:a16="http://schemas.microsoft.com/office/drawing/2014/main" val="135923508"/>
                    </a:ext>
                  </a:extLst>
                </a:gridCol>
              </a:tblGrid>
              <a:tr h="766537">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(March 05, 2018)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(March 06, 2018)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(March 07, 2018)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Thursday </a:t>
                      </a:r>
                    </a:p>
                    <a:p>
                      <a:pPr marL="0" marR="0">
                        <a:spcBef>
                          <a:spcPts val="0"/>
                        </a:spcBef>
                        <a:spcAft>
                          <a:spcPts val="0"/>
                        </a:spcAft>
                      </a:pPr>
                      <a:r>
                        <a:rPr lang="en-US" sz="1200" dirty="0">
                          <a:effectLst/>
                        </a:rPr>
                        <a:t>(March 08, 2018) </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429711196"/>
                  </a:ext>
                </a:extLst>
              </a:tr>
              <a:tr h="694297">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EC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07650120"/>
                  </a:ext>
                </a:extLst>
              </a:tr>
              <a:tr h="499252">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137751626"/>
                  </a:ext>
                </a:extLst>
              </a:tr>
              <a:tr h="474370">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Opening Plenary and WG officers Election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 JTC1/SC6 Ad Hoc</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Closing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347355427"/>
                  </a:ext>
                </a:extLst>
              </a:tr>
              <a:tr h="535372">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810360326"/>
                  </a:ext>
                </a:extLst>
              </a:tr>
              <a:tr h="535372">
                <a:tc>
                  <a:txBody>
                    <a:bodyPr/>
                    <a:lstStyle/>
                    <a:p>
                      <a:pPr marL="0" marR="0">
                        <a:spcBef>
                          <a:spcPts val="0"/>
                        </a:spcBef>
                        <a:spcAft>
                          <a:spcPts val="0"/>
                        </a:spcAft>
                      </a:pPr>
                      <a:r>
                        <a:rPr lang="en-US" sz="1200">
                          <a:effectLst/>
                        </a:rPr>
                        <a:t>Eve</a:t>
                      </a:r>
                    </a:p>
                    <a:p>
                      <a:pPr marL="0" marR="0">
                        <a:spcBef>
                          <a:spcPts val="0"/>
                        </a:spcBef>
                        <a:spcAft>
                          <a:spcPts val="0"/>
                        </a:spcAft>
                      </a:pPr>
                      <a:r>
                        <a:rPr lang="en-US" sz="1200">
                          <a:effectLst/>
                        </a:rPr>
                        <a:t>6:00-10:30p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NEND (7:30-9:30pm)</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Networking Reception (6 – 9p)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547549487"/>
                  </a:ext>
                </a:extLst>
              </a:tr>
            </a:tbl>
          </a:graphicData>
        </a:graphic>
      </p:graphicFrame>
      <p:sp>
        <p:nvSpPr>
          <p:cNvPr id="5" name="Rectangle 1"/>
          <p:cNvSpPr>
            <a:spLocks noChangeArrowheads="1"/>
          </p:cNvSpPr>
          <p:nvPr/>
        </p:nvSpPr>
        <p:spPr bwMode="auto">
          <a:xfrm>
            <a:off x="1524000" y="183642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481280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40326"/>
            <a:ext cx="8534400" cy="571500"/>
          </a:xfrm>
        </p:spPr>
        <p:txBody>
          <a:bodyPr/>
          <a:lstStyle/>
          <a:p>
            <a:r>
              <a:rPr lang="en-US" sz="3600" dirty="0" smtClean="0">
                <a:solidFill>
                  <a:schemeClr val="accent2"/>
                </a:solidFill>
              </a:rPr>
              <a:t>Future Sessions – </a:t>
            </a:r>
            <a:r>
              <a:rPr lang="en-US" sz="3600" dirty="0" smtClean="0">
                <a:solidFill>
                  <a:schemeClr val="accent2"/>
                </a:solidFill>
              </a:rPr>
              <a:t>2019</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76200" y="1066800"/>
            <a:ext cx="8915400" cy="5257800"/>
          </a:xfrm>
        </p:spPr>
        <p:txBody>
          <a:bodyPr/>
          <a:lstStyle/>
          <a:p>
            <a:pPr>
              <a:lnSpc>
                <a:spcPct val="90000"/>
              </a:lnSpc>
            </a:pPr>
            <a:r>
              <a:rPr lang="en-US" sz="2000" b="1" dirty="0" smtClean="0">
                <a:solidFill>
                  <a:schemeClr val="accent2"/>
                </a:solidFill>
              </a:rPr>
              <a:t>January 13-18, 2019: TBD (Ottawa, St Louis, Montreal, Jacksonville (Florida))</a:t>
            </a:r>
            <a:endParaRPr lang="es-ES" sz="2000" b="1" dirty="0" smtClean="0">
              <a:solidFill>
                <a:schemeClr val="accent2"/>
              </a:solidFill>
            </a:endParaRPr>
          </a:p>
          <a:p>
            <a:pPr lvl="1">
              <a:lnSpc>
                <a:spcPct val="90000"/>
              </a:lnSpc>
            </a:pPr>
            <a:r>
              <a:rPr lang="en-US" sz="2000" dirty="0" smtClean="0">
                <a:solidFill>
                  <a:srgbClr val="FF0000"/>
                </a:solidFill>
              </a:rPr>
              <a:t>Co-located with all 802 groups</a:t>
            </a:r>
            <a:r>
              <a:rPr lang="en-US" sz="2000" b="1" dirty="0" smtClean="0">
                <a:solidFill>
                  <a:srgbClr val="FF0000"/>
                </a:solidFill>
              </a:rPr>
              <a:t> </a:t>
            </a:r>
          </a:p>
          <a:p>
            <a:pPr>
              <a:lnSpc>
                <a:spcPct val="90000"/>
              </a:lnSpc>
            </a:pPr>
            <a:r>
              <a:rPr lang="en-US" sz="2000" b="1" dirty="0" smtClean="0">
                <a:solidFill>
                  <a:srgbClr val="FF0000"/>
                </a:solidFill>
              </a:rPr>
              <a:t>Plenary: March 10-15, 2019, </a:t>
            </a:r>
            <a:r>
              <a:rPr lang="en-US" sz="2000" b="1" dirty="0" smtClean="0">
                <a:solidFill>
                  <a:srgbClr val="FF0000"/>
                </a:solidFill>
              </a:rPr>
              <a:t>Hyatt Regency Vancouver and Fairmont Hotel Vancouver, Vancouver, Canada </a:t>
            </a:r>
            <a:endParaRPr lang="en-US" sz="2000" b="1" dirty="0" smtClean="0">
              <a:solidFill>
                <a:srgbClr val="FF0000"/>
              </a:solidFill>
            </a:endParaRP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000" b="1" dirty="0" smtClean="0">
                <a:solidFill>
                  <a:srgbClr val="0000FF"/>
                </a:solidFill>
              </a:rPr>
              <a:t>Interim: </a:t>
            </a:r>
            <a:r>
              <a:rPr lang="en-US" sz="2000" b="1" dirty="0" smtClean="0">
                <a:solidFill>
                  <a:srgbClr val="0000FF"/>
                </a:solidFill>
              </a:rPr>
              <a:t>May 12-17, 2019, Grand Hyatt Atlanta in Buckhead , Atlanta, Georgia, USA</a:t>
            </a:r>
            <a:endParaRPr lang="en-US" sz="2000" b="1" dirty="0" smtClean="0">
              <a:solidFill>
                <a:srgbClr val="0000FF"/>
              </a:solidFill>
            </a:endParaRPr>
          </a:p>
          <a:p>
            <a:pPr lvl="1">
              <a:lnSpc>
                <a:spcPct val="90000"/>
              </a:lnSpc>
            </a:pPr>
            <a:r>
              <a:rPr lang="en-US" sz="2000" dirty="0" smtClean="0">
                <a:solidFill>
                  <a:srgbClr val="0000FF"/>
                </a:solidFill>
              </a:rPr>
              <a:t>Co-located with all wireless groups </a:t>
            </a:r>
          </a:p>
          <a:p>
            <a:pPr>
              <a:lnSpc>
                <a:spcPct val="90000"/>
              </a:lnSpc>
            </a:pPr>
            <a:r>
              <a:rPr lang="en-US" sz="2000" b="1" dirty="0" smtClean="0">
                <a:solidFill>
                  <a:srgbClr val="FF0000"/>
                </a:solidFill>
              </a:rPr>
              <a:t>Plenary:  July 14-19, 2019,</a:t>
            </a:r>
            <a:r>
              <a:rPr lang="it-IT" sz="2000" b="1" dirty="0" smtClean="0">
                <a:solidFill>
                  <a:srgbClr val="FF0000"/>
                </a:solidFill>
              </a:rPr>
              <a:t> Austria Congress Centre, Vienna, Austria</a:t>
            </a:r>
            <a:r>
              <a:rPr lang="en-US" sz="2000" b="1" dirty="0" smtClean="0">
                <a:solidFill>
                  <a:srgbClr val="FF0000"/>
                </a:solidFill>
              </a:rPr>
              <a:t>  </a:t>
            </a:r>
          </a:p>
          <a:p>
            <a:pPr lvl="1">
              <a:lnSpc>
                <a:spcPct val="90000"/>
              </a:lnSpc>
            </a:pPr>
            <a:r>
              <a:rPr lang="en-US" sz="2000" dirty="0" smtClean="0">
                <a:solidFill>
                  <a:srgbClr val="FF0000"/>
                </a:solidFill>
              </a:rPr>
              <a:t>Co-located with all 802 groups</a:t>
            </a:r>
          </a:p>
          <a:p>
            <a:pPr>
              <a:lnSpc>
                <a:spcPct val="90000"/>
              </a:lnSpc>
            </a:pPr>
            <a:r>
              <a:rPr lang="en-US" sz="2000" b="1" dirty="0" smtClean="0">
                <a:solidFill>
                  <a:srgbClr val="0000FF"/>
                </a:solidFill>
              </a:rPr>
              <a:t>Interim: </a:t>
            </a:r>
            <a:r>
              <a:rPr lang="en-US" sz="2000" b="1" dirty="0" smtClean="0">
                <a:solidFill>
                  <a:srgbClr val="0000FF"/>
                </a:solidFill>
              </a:rPr>
              <a:t>September 2019:TBD - Marriott Hanoi/ Centara Bangkok/Marriott City Center Shanghai</a:t>
            </a:r>
            <a:endParaRPr lang="en-US" sz="2000" b="1" dirty="0" smtClean="0">
              <a:solidFill>
                <a:srgbClr val="0000FF"/>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000" b="1" dirty="0">
                <a:solidFill>
                  <a:srgbClr val="FF0000"/>
                </a:solidFill>
              </a:rPr>
              <a:t>Plenary: November 10-15, 2019, Hilton Waikoloa Village, Kona, HI, USA, </a:t>
            </a:r>
            <a:endParaRPr lang="en-US" sz="2000" b="1" dirty="0" smtClean="0">
              <a:solidFill>
                <a:srgbClr val="FF0000"/>
              </a:solidFill>
            </a:endParaRPr>
          </a:p>
          <a:p>
            <a:pPr lvl="1">
              <a:lnSpc>
                <a:spcPct val="90000"/>
              </a:lnSpc>
            </a:pPr>
            <a:r>
              <a:rPr lang="en-US" sz="2000" dirty="0" smtClean="0">
                <a:solidFill>
                  <a:srgbClr val="FF0000"/>
                </a:solidFill>
              </a:rPr>
              <a:t>Co-located with all 802 groups </a:t>
            </a:r>
            <a:endParaRPr lang="en-US" sz="2000" dirty="0" smtClean="0">
              <a:solidFill>
                <a:srgbClr val="FF0000"/>
              </a:solidFill>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632106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685800" y="1600200"/>
            <a:ext cx="8077200" cy="4495800"/>
          </a:xfrm>
        </p:spPr>
        <p:txBody>
          <a:bodyPr/>
          <a:lstStyle/>
          <a:p>
            <a:pPr eaLnBrk="1" hangingPunct="1"/>
            <a:r>
              <a:rPr lang="en-US" dirty="0"/>
              <a:t>IEEE 802.21 is developing </a:t>
            </a:r>
            <a:r>
              <a:rPr lang="en-US" dirty="0" smtClean="0"/>
              <a:t>an </a:t>
            </a:r>
            <a:r>
              <a:rPr lang="en-US" dirty="0"/>
              <a:t>extensible Media access Independent Services (MIS) framework (i.e., function and protocol) that enables the optimization of services including handover service when performed between heterogeneous IEEE 802 networks. It also facilitates these services when networking between IEEE 802 networks and Cellular networks</a:t>
            </a:r>
            <a:r>
              <a:rPr lang="en-US" dirty="0" smtClean="0"/>
              <a:t>. </a:t>
            </a:r>
            <a:endParaRPr lang="en-US" dirty="0" smtClean="0">
              <a:latin typeface="Arial" charset="0"/>
            </a:endParaRP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3</a:t>
            </a:fld>
            <a:endParaRPr lang="en-US" dirty="0"/>
          </a:p>
        </p:txBody>
      </p:sp>
    </p:spTree>
    <p:extLst>
      <p:ext uri="{BB962C8B-B14F-4D97-AF65-F5344CB8AC3E}">
        <p14:creationId xmlns:p14="http://schemas.microsoft.com/office/powerpoint/2010/main" val="2345084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305050"/>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382000" cy="4191000"/>
          </a:xfrm>
          <a:noFill/>
        </p:spPr>
        <p:txBody>
          <a:bodyPr wrap="square"/>
          <a:lstStyle/>
          <a:p>
            <a:pPr>
              <a:lnSpc>
                <a:spcPct val="80000"/>
              </a:lnSpc>
              <a:defRPr/>
            </a:pPr>
            <a:r>
              <a:rPr lang="en-US" sz="2400" dirty="0" smtClean="0">
                <a:latin typeface="Arial" panose="020B0604020202020204" pitchFamily="34" charset="0"/>
                <a:cs typeface="Arial" panose="020B0604020202020204" pitchFamily="34" charset="0"/>
              </a:rPr>
              <a:t>Electronic Attendance ONLY</a:t>
            </a:r>
          </a:p>
          <a:p>
            <a:pPr>
              <a:lnSpc>
                <a:spcPct val="80000"/>
              </a:lnSpc>
              <a:defRPr/>
            </a:pPr>
            <a:r>
              <a:rPr lang="en-US" sz="2400" dirty="0" smtClean="0">
                <a:latin typeface="Arial" panose="020B0604020202020204" pitchFamily="34" charset="0"/>
                <a:cs typeface="Arial" panose="020B0604020202020204" pitchFamily="34" charset="0"/>
              </a:rPr>
              <a:t>Electronic Attendance</a:t>
            </a:r>
          </a:p>
          <a:p>
            <a:pPr lvl="1">
              <a:lnSpc>
                <a:spcPct val="80000"/>
              </a:lnSpc>
              <a:defRPr/>
            </a:pPr>
            <a:r>
              <a:rPr lang="en-US" altLang="ja-JP" sz="2000" dirty="0" smtClean="0">
                <a:latin typeface="Arial" panose="020B0604020202020204" pitchFamily="34" charset="0"/>
                <a:ea typeface="ＭＳ Ｐゴシック" charset="-128"/>
                <a:cs typeface="Arial" panose="020B0604020202020204" pitchFamily="34" charset="0"/>
              </a:rPr>
              <a:t>IMAT System   </a:t>
            </a:r>
          </a:p>
          <a:p>
            <a:pPr lvl="2">
              <a:lnSpc>
                <a:spcPct val="80000"/>
              </a:lnSpc>
              <a:defRPr/>
            </a:pPr>
            <a:r>
              <a:rPr lang="en-US" altLang="ja-JP" sz="1800" b="1" dirty="0" smtClean="0">
                <a:latin typeface="Arial" panose="020B0604020202020204" pitchFamily="34" charset="0"/>
                <a:ea typeface="ＭＳ Ｐゴシック" charset="-128"/>
                <a:cs typeface="Arial" panose="020B0604020202020204" pitchFamily="34" charset="0"/>
              </a:rPr>
              <a:t>https://imat.ieee.org/attendance</a:t>
            </a:r>
            <a:endParaRPr lang="en-US" altLang="ja-JP" sz="1600" b="1" dirty="0" smtClean="0">
              <a:latin typeface="Arial" panose="020B0604020202020204" pitchFamily="34" charset="0"/>
              <a:ea typeface="ＭＳ Ｐゴシック" charset="-128"/>
              <a:cs typeface="Arial" panose="020B0604020202020204" pitchFamily="34" charset="0"/>
            </a:endParaRPr>
          </a:p>
          <a:p>
            <a:pPr lvl="1">
              <a:lnSpc>
                <a:spcPct val="80000"/>
              </a:lnSpc>
              <a:defRPr/>
            </a:pPr>
            <a:r>
              <a:rPr lang="en-US" sz="2000" dirty="0" smtClean="0">
                <a:latin typeface="Arial" charset="0"/>
              </a:rPr>
              <a:t>Mark attendance during every session </a:t>
            </a:r>
          </a:p>
          <a:p>
            <a:pPr>
              <a:lnSpc>
                <a:spcPct val="80000"/>
              </a:lnSpc>
              <a:defRPr/>
            </a:pPr>
            <a:r>
              <a:rPr lang="en-US" sz="2400" dirty="0" smtClean="0">
                <a:latin typeface="Arial" charset="0"/>
              </a:rPr>
              <a:t>Total number of 802.21 WG sessions</a:t>
            </a:r>
            <a:r>
              <a:rPr lang="en-US" sz="2400" smtClean="0">
                <a:latin typeface="Arial" charset="0"/>
              </a:rPr>
              <a:t>: </a:t>
            </a:r>
            <a:r>
              <a:rPr lang="en-US" sz="2400" smtClean="0">
                <a:latin typeface="Arial" charset="0"/>
              </a:rPr>
              <a:t>08</a:t>
            </a:r>
            <a:endParaRPr lang="en-US" sz="2400" dirty="0" smtClean="0">
              <a:latin typeface="Arial" charset="0"/>
            </a:endParaRPr>
          </a:p>
          <a:p>
            <a:pPr>
              <a:lnSpc>
                <a:spcPct val="80000"/>
              </a:lnSpc>
              <a:defRPr/>
            </a:pPr>
            <a:r>
              <a:rPr lang="en-US" sz="2400" dirty="0" smtClean="0">
                <a:latin typeface="Arial" charset="0"/>
              </a:rPr>
              <a:t>06 </a:t>
            </a:r>
            <a:r>
              <a:rPr lang="en-US" sz="2400" dirty="0" smtClean="0">
                <a:latin typeface="Arial" charset="0"/>
              </a:rPr>
              <a:t>sessions for 75% attendance to be counted towards WG voting membership</a:t>
            </a:r>
          </a:p>
          <a:p>
            <a:pPr>
              <a:lnSpc>
                <a:spcPct val="80000"/>
              </a:lnSpc>
              <a:defRPr/>
            </a:pPr>
            <a:r>
              <a:rPr lang="en-US" sz="2400" dirty="0" smtClean="0">
                <a:latin typeface="Arial" charset="0"/>
              </a:rPr>
              <a:t>All attendance records are reported on the meeting minutes </a:t>
            </a:r>
          </a:p>
          <a:p>
            <a:pPr lvl="1">
              <a:lnSpc>
                <a:spcPct val="80000"/>
              </a:lnSpc>
              <a:defRPr/>
            </a:pPr>
            <a:r>
              <a:rPr lang="en-US" sz="20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304800" y="1295400"/>
            <a:ext cx="8610600" cy="5029200"/>
          </a:xfrm>
        </p:spPr>
        <p:txBody>
          <a:bodyPr/>
          <a:lstStyle/>
          <a:p>
            <a:pPr>
              <a:lnSpc>
                <a:spcPct val="90000"/>
              </a:lnSpc>
            </a:pPr>
            <a:r>
              <a:rPr lang="en-US" sz="2000" dirty="0" smtClean="0">
                <a:latin typeface="Arial" charset="0"/>
              </a:rPr>
              <a:t>Meeting Information: </a:t>
            </a:r>
            <a:r>
              <a:rPr lang="en-US" sz="2000" dirty="0">
                <a:latin typeface="Arial" charset="0"/>
              </a:rPr>
              <a:t>http://802world.org/plenary/onsite-information/</a:t>
            </a:r>
            <a:endParaRPr lang="en-US" sz="2000" dirty="0" smtClean="0">
              <a:latin typeface="Arial" charset="0"/>
            </a:endParaRPr>
          </a:p>
          <a:p>
            <a:pPr>
              <a:lnSpc>
                <a:spcPct val="90000"/>
              </a:lnSpc>
            </a:pPr>
            <a:r>
              <a:rPr lang="en-US" sz="2000" dirty="0" smtClean="0">
                <a:latin typeface="Arial" charset="0"/>
              </a:rPr>
              <a:t>WG Documents</a:t>
            </a:r>
            <a:r>
              <a:rPr lang="en-US" sz="2000" dirty="0">
                <a:latin typeface="Arial" charset="0"/>
              </a:rPr>
              <a:t>: </a:t>
            </a:r>
            <a:r>
              <a:rPr lang="en-US" sz="2000" dirty="0" smtClean="0">
                <a:latin typeface="Arial" charset="0"/>
              </a:rPr>
              <a:t>http</a:t>
            </a:r>
            <a:r>
              <a:rPr lang="en-US" sz="2000" dirty="0">
                <a:latin typeface="Arial" charset="0"/>
              </a:rPr>
              <a:t>://newton.meeting.verilan.com</a:t>
            </a:r>
            <a:endParaRPr lang="en-US" sz="2000" dirty="0" smtClean="0">
              <a:latin typeface="Arial" charset="0"/>
            </a:endParaRPr>
          </a:p>
          <a:p>
            <a:pPr>
              <a:lnSpc>
                <a:spcPct val="90000"/>
              </a:lnSpc>
            </a:pPr>
            <a:r>
              <a:rPr lang="en-US" sz="2000" dirty="0" smtClean="0">
                <a:latin typeface="Arial" charset="0"/>
              </a:rPr>
              <a:t>Mobile Device website: </a:t>
            </a:r>
            <a:r>
              <a:rPr lang="en-US" sz="2000" dirty="0">
                <a:latin typeface="Arial" charset="0"/>
              </a:rPr>
              <a:t>http://</a:t>
            </a:r>
            <a:r>
              <a:rPr lang="en-US" sz="2000" dirty="0" smtClean="0">
                <a:latin typeface="Arial" charset="0"/>
              </a:rPr>
              <a:t>schedule.802world.com/</a:t>
            </a:r>
            <a:endParaRPr lang="en-US" sz="2000" dirty="0">
              <a:latin typeface="Arial" charset="0"/>
            </a:endParaRPr>
          </a:p>
          <a:p>
            <a:pPr>
              <a:lnSpc>
                <a:spcPct val="90000"/>
              </a:lnSpc>
            </a:pPr>
            <a:r>
              <a:rPr lang="en-US" sz="2000" dirty="0" smtClean="0">
                <a:latin typeface="Arial" charset="0"/>
              </a:rPr>
              <a:t>Meeting Map: http</a:t>
            </a:r>
            <a:r>
              <a:rPr lang="en-US" sz="2000" dirty="0">
                <a:latin typeface="Arial" charset="0"/>
              </a:rPr>
              <a:t>://</a:t>
            </a:r>
            <a:r>
              <a:rPr lang="en-US" sz="2000" dirty="0" smtClean="0">
                <a:latin typeface="Arial" charset="0"/>
              </a:rPr>
              <a:t>802world.org/plenary/meeting-map/</a:t>
            </a:r>
          </a:p>
          <a:p>
            <a:pPr>
              <a:lnSpc>
                <a:spcPct val="90000"/>
              </a:lnSpc>
            </a:pPr>
            <a:r>
              <a:rPr lang="en-US" sz="2000" dirty="0" smtClean="0">
                <a:latin typeface="Arial" pitchFamily="34" charset="0"/>
                <a:cs typeface="Arial" pitchFamily="34" charset="0"/>
              </a:rPr>
              <a:t>Guest Room </a:t>
            </a:r>
            <a:r>
              <a:rPr lang="en-US" sz="2000" dirty="0" smtClean="0">
                <a:latin typeface="Arial" pitchFamily="34" charset="0"/>
                <a:cs typeface="Arial" pitchFamily="34" charset="0"/>
              </a:rPr>
              <a:t>Internet </a:t>
            </a:r>
            <a:r>
              <a:rPr lang="en-US" sz="2000" dirty="0" smtClean="0">
                <a:latin typeface="Arial" pitchFamily="34" charset="0"/>
                <a:cs typeface="Arial" pitchFamily="34" charset="0"/>
              </a:rPr>
              <a:t>is complimentary</a:t>
            </a:r>
            <a:r>
              <a:rPr lang="en-US" sz="2400" dirty="0">
                <a:latin typeface="Arial" pitchFamily="34" charset="0"/>
                <a:cs typeface="Arial" pitchFamily="34" charset="0"/>
              </a:rPr>
              <a:t> </a:t>
            </a:r>
            <a:r>
              <a:rPr lang="en-US" sz="2000" dirty="0" smtClean="0">
                <a:latin typeface="Arial" pitchFamily="34" charset="0"/>
                <a:cs typeface="Arial" pitchFamily="34" charset="0"/>
              </a:rPr>
              <a:t>and</a:t>
            </a:r>
            <a:r>
              <a:rPr lang="en-US" sz="2400" dirty="0" smtClean="0">
                <a:latin typeface="Arial" pitchFamily="34" charset="0"/>
                <a:cs typeface="Arial" pitchFamily="34" charset="0"/>
              </a:rPr>
              <a:t> </a:t>
            </a:r>
            <a:r>
              <a:rPr lang="en-US" sz="2000" dirty="0" smtClean="0">
                <a:latin typeface="Arial" pitchFamily="34" charset="0"/>
                <a:cs typeface="Arial" pitchFamily="34" charset="0"/>
              </a:rPr>
              <a:t>available upon check in</a:t>
            </a:r>
          </a:p>
          <a:p>
            <a:pPr>
              <a:lnSpc>
                <a:spcPct val="90000"/>
              </a:lnSpc>
            </a:pPr>
            <a:r>
              <a:rPr lang="en-US" sz="2000" dirty="0" smtClean="0">
                <a:latin typeface="Arial" pitchFamily="34" charset="0"/>
                <a:cs typeface="Arial" pitchFamily="34" charset="0"/>
              </a:rPr>
              <a:t>Meeting Place Network: </a:t>
            </a:r>
            <a:r>
              <a:rPr lang="en-US" sz="2000" dirty="0">
                <a:latin typeface="Arial" pitchFamily="34" charset="0"/>
                <a:cs typeface="Arial" pitchFamily="34" charset="0"/>
              </a:rPr>
              <a:t>verilan-secure </a:t>
            </a:r>
            <a:r>
              <a:rPr lang="en-US" sz="2000" dirty="0" smtClean="0">
                <a:latin typeface="Arial" pitchFamily="34" charset="0"/>
                <a:cs typeface="Arial" pitchFamily="34" charset="0"/>
              </a:rPr>
              <a:t>;  Access code: ieeeieee</a:t>
            </a:r>
          </a:p>
          <a:p>
            <a:pPr>
              <a:lnSpc>
                <a:spcPct val="90000"/>
              </a:lnSpc>
            </a:pPr>
            <a:r>
              <a:rPr lang="en-US" sz="2000" dirty="0" smtClean="0">
                <a:latin typeface="Arial" pitchFamily="34" charset="0"/>
                <a:cs typeface="Arial" pitchFamily="34" charset="0"/>
              </a:rPr>
              <a:t>Network help desk: Located </a:t>
            </a:r>
            <a:r>
              <a:rPr lang="en-US" sz="2000" dirty="0">
                <a:latin typeface="Arial" pitchFamily="34" charset="0"/>
                <a:cs typeface="Arial" pitchFamily="34" charset="0"/>
              </a:rPr>
              <a:t>in </a:t>
            </a:r>
            <a:r>
              <a:rPr lang="en-US" sz="2000" dirty="0" smtClean="0">
                <a:latin typeface="Arial" pitchFamily="34" charset="0"/>
                <a:cs typeface="Arial" pitchFamily="34" charset="0"/>
              </a:rPr>
              <a:t>Grand</a:t>
            </a:r>
            <a:r>
              <a:rPr lang="en-US" sz="2000" dirty="0">
                <a:latin typeface="Arial" pitchFamily="34" charset="0"/>
                <a:cs typeface="Arial" pitchFamily="34" charset="0"/>
              </a:rPr>
              <a:t>	</a:t>
            </a:r>
            <a:r>
              <a:rPr lang="en-US" sz="2000" dirty="0" smtClean="0">
                <a:latin typeface="Arial" pitchFamily="34" charset="0"/>
                <a:cs typeface="Arial" pitchFamily="34" charset="0"/>
              </a:rPr>
              <a:t>Ballroom Foyer, Entry Level</a:t>
            </a:r>
            <a:endParaRPr lang="en-US" sz="2000" dirty="0" smtClean="0">
              <a:latin typeface="Arial" pitchFamily="34" charset="0"/>
              <a:cs typeface="Arial" pitchFamily="34" charset="0"/>
            </a:endParaRPr>
          </a:p>
          <a:p>
            <a:pPr>
              <a:lnSpc>
                <a:spcPct val="90000"/>
              </a:lnSpc>
            </a:pPr>
            <a:r>
              <a:rPr lang="en-US" sz="2000" dirty="0" smtClean="0">
                <a:latin typeface="Arial" charset="0"/>
              </a:rPr>
              <a:t>Food and Beverages </a:t>
            </a:r>
            <a:r>
              <a:rPr lang="en-US" sz="2000" dirty="0">
                <a:latin typeface="Arial" charset="0"/>
              </a:rPr>
              <a:t>Service</a:t>
            </a:r>
            <a:r>
              <a:rPr lang="en-US" sz="2000" dirty="0" smtClean="0">
                <a:latin typeface="Arial" charset="0"/>
              </a:rPr>
              <a:t>: </a:t>
            </a:r>
            <a:r>
              <a:rPr lang="en-US" sz="2000" dirty="0">
                <a:latin typeface="Arial" charset="0"/>
              </a:rPr>
              <a:t>Grand	</a:t>
            </a:r>
            <a:r>
              <a:rPr lang="en-US" sz="2000" dirty="0" smtClean="0">
                <a:latin typeface="Arial" charset="0"/>
              </a:rPr>
              <a:t>Ballroom Foyer</a:t>
            </a:r>
            <a:r>
              <a:rPr lang="en-US" sz="2000" dirty="0">
                <a:latin typeface="Arial" charset="0"/>
              </a:rPr>
              <a:t>,	</a:t>
            </a:r>
            <a:r>
              <a:rPr lang="en-US" sz="2000" dirty="0" smtClean="0">
                <a:latin typeface="Arial" charset="0"/>
              </a:rPr>
              <a:t> Entry Level</a:t>
            </a:r>
            <a:endParaRPr lang="en-US" sz="2000" dirty="0" smtClean="0">
              <a:latin typeface="Arial" charset="0"/>
            </a:endParaRPr>
          </a:p>
          <a:p>
            <a:pPr lvl="1"/>
            <a:r>
              <a:rPr lang="en-US" sz="1800" dirty="0" smtClean="0">
                <a:latin typeface="Arial" charset="0"/>
              </a:rPr>
              <a:t>Breakfast: 7:30-9:00 AM </a:t>
            </a:r>
          </a:p>
          <a:p>
            <a:pPr lvl="1"/>
            <a:r>
              <a:rPr lang="en-US" sz="1800" dirty="0" smtClean="0">
                <a:latin typeface="Arial" charset="0"/>
              </a:rPr>
              <a:t>Morning  and afternoon Coffee/Tea </a:t>
            </a:r>
            <a:r>
              <a:rPr lang="en-US" sz="1800" dirty="0" smtClean="0">
                <a:latin typeface="Arial" charset="0"/>
              </a:rPr>
              <a:t> </a:t>
            </a:r>
          </a:p>
          <a:p>
            <a:pPr lvl="2"/>
            <a:r>
              <a:rPr lang="en-US" sz="1400" dirty="0" smtClean="0">
                <a:latin typeface="Arial" charset="0"/>
              </a:rPr>
              <a:t>9:00AM </a:t>
            </a:r>
            <a:r>
              <a:rPr lang="en-US" sz="1400" dirty="0" smtClean="0">
                <a:latin typeface="Arial" charset="0"/>
              </a:rPr>
              <a:t>–11:00 AM, and 2:00-4:00 </a:t>
            </a:r>
            <a:r>
              <a:rPr lang="en-US" sz="1400" dirty="0" smtClean="0">
                <a:latin typeface="Arial" charset="0"/>
              </a:rPr>
              <a:t>PM</a:t>
            </a:r>
          </a:p>
          <a:p>
            <a:pPr lvl="1"/>
            <a:r>
              <a:rPr lang="en-US" sz="1800" dirty="0" smtClean="0">
                <a:latin typeface="Arial" charset="0"/>
              </a:rPr>
              <a:t>Afternoon snacks: 3:30-4:00p</a:t>
            </a:r>
            <a:endParaRPr lang="en-US" sz="1800" dirty="0" smtClean="0">
              <a:latin typeface="Arial" charset="0"/>
            </a:endParaRPr>
          </a:p>
          <a:p>
            <a:pPr>
              <a:lnSpc>
                <a:spcPct val="90000"/>
              </a:lnSpc>
            </a:pPr>
            <a:r>
              <a:rPr lang="en-US" sz="2000" dirty="0" smtClean="0">
                <a:latin typeface="Arial" charset="0"/>
              </a:rPr>
              <a:t>Social Event: </a:t>
            </a:r>
            <a:endParaRPr lang="en-US" sz="2000" dirty="0">
              <a:latin typeface="Arial" charset="0"/>
            </a:endParaRPr>
          </a:p>
          <a:p>
            <a:pPr lvl="1">
              <a:lnSpc>
                <a:spcPct val="90000"/>
              </a:lnSpc>
            </a:pPr>
            <a:r>
              <a:rPr lang="en-US" sz="1600" dirty="0">
                <a:latin typeface="Arial" charset="0"/>
              </a:rPr>
              <a:t>Wednesday </a:t>
            </a:r>
            <a:r>
              <a:rPr lang="en-US" sz="1600" dirty="0" smtClean="0">
                <a:latin typeface="Arial" charset="0"/>
              </a:rPr>
              <a:t>March</a:t>
            </a:r>
            <a:r>
              <a:rPr lang="en-US" sz="1600" dirty="0" smtClean="0">
                <a:latin typeface="Arial" charset="0"/>
              </a:rPr>
              <a:t> </a:t>
            </a:r>
            <a:r>
              <a:rPr lang="en-US" sz="1600" dirty="0" smtClean="0">
                <a:latin typeface="Arial" charset="0"/>
              </a:rPr>
              <a:t>8</a:t>
            </a:r>
            <a:r>
              <a:rPr lang="en-US" sz="1600" baseline="30000" dirty="0" smtClean="0">
                <a:latin typeface="Arial" charset="0"/>
              </a:rPr>
              <a:t>th</a:t>
            </a:r>
            <a:r>
              <a:rPr lang="en-US" sz="1600" dirty="0" smtClean="0">
                <a:latin typeface="Arial" charset="0"/>
              </a:rPr>
              <a:t>, 6:30 </a:t>
            </a:r>
            <a:r>
              <a:rPr lang="en-US" sz="1600" dirty="0">
                <a:latin typeface="Arial" charset="0"/>
              </a:rPr>
              <a:t>PM – 8:30 </a:t>
            </a:r>
            <a:r>
              <a:rPr lang="en-US" sz="1600" dirty="0" smtClean="0">
                <a:latin typeface="Arial" charset="0"/>
              </a:rPr>
              <a:t>PM </a:t>
            </a:r>
          </a:p>
          <a:p>
            <a:pPr lvl="1">
              <a:lnSpc>
                <a:spcPct val="90000"/>
              </a:lnSpc>
            </a:pPr>
            <a:r>
              <a:rPr lang="en-US" sz="1600" dirty="0" smtClean="0">
                <a:latin typeface="Arial" charset="0"/>
              </a:rPr>
              <a:t>Location</a:t>
            </a:r>
            <a:r>
              <a:rPr lang="en-US" sz="1600" dirty="0" smtClean="0">
                <a:latin typeface="Arial" charset="0"/>
              </a:rPr>
              <a:t>: Grand Ballroom Foyer</a:t>
            </a: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926386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87521</TotalTime>
  <Words>1840</Words>
  <Application>Microsoft Office PowerPoint</Application>
  <PresentationFormat>On-screen Show (4:3)</PresentationFormat>
  <Paragraphs>325</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MS Gothic</vt:lpstr>
      <vt:lpstr>MS PGothic</vt:lpstr>
      <vt:lpstr>Arial</vt:lpstr>
      <vt:lpstr>Helvetica</vt:lpstr>
      <vt:lpstr>Times New Roman</vt:lpstr>
      <vt:lpstr>802.11PowerPointTemplate-Landscape</vt:lpstr>
      <vt:lpstr>IEEE 802.21 Session #84  Chicago, IL, USA WG Opening Plenary</vt:lpstr>
      <vt:lpstr>Session Time and Location   </vt:lpstr>
      <vt:lpstr>802.21 WG Objective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Participation in IEEE 802 Meetings</vt:lpstr>
      <vt:lpstr>Other Guidelines for IEEE WG Meetings</vt:lpstr>
      <vt:lpstr>2.7 LMSC Chair’s Guidelines on Commercialism at meetings</vt:lpstr>
      <vt:lpstr>Copyright</vt:lpstr>
      <vt:lpstr>Work Status </vt:lpstr>
      <vt:lpstr>Objectives for the March  Meeting</vt:lpstr>
      <vt:lpstr>Future Sessions – 2018 </vt:lpstr>
      <vt:lpstr>Future Sessions – 2019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873</cp:revision>
  <cp:lastPrinted>1998-02-10T13:28:06Z</cp:lastPrinted>
  <dcterms:created xsi:type="dcterms:W3CDTF">2002-07-08T22:03:28Z</dcterms:created>
  <dcterms:modified xsi:type="dcterms:W3CDTF">2018-03-06T15:18:06Z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