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68" r:id="rId4"/>
    <p:sldId id="272" r:id="rId5"/>
    <p:sldId id="258" r:id="rId6"/>
    <p:sldId id="265" r:id="rId7"/>
    <p:sldId id="282" r:id="rId8"/>
    <p:sldId id="283" r:id="rId9"/>
  </p:sldIdLst>
  <p:sldSz cx="9144000" cy="6858000" type="letter"/>
  <p:notesSz cx="6729413" cy="97155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EFF"/>
    <a:srgbClr val="A2C1FE"/>
    <a:srgbClr val="C0FEF9"/>
    <a:srgbClr val="FAFD00"/>
    <a:srgbClr val="063DE8"/>
    <a:srgbClr val="FCFEB9"/>
    <a:srgbClr val="A9A9A9"/>
    <a:srgbClr val="66CCFF"/>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975" autoAdjust="0"/>
    <p:restoredTop sz="94660"/>
  </p:normalViewPr>
  <p:slideViewPr>
    <p:cSldViewPr>
      <p:cViewPr varScale="1">
        <p:scale>
          <a:sx n="108" d="100"/>
          <a:sy n="108" d="100"/>
        </p:scale>
        <p:origin x="552" y="200"/>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notesViewPr>
    <p:cSldViewPr>
      <p:cViewPr varScale="1">
        <p:scale>
          <a:sx n="83" d="100"/>
          <a:sy n="83" d="100"/>
        </p:scale>
        <p:origin x="3720" y="2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C8C0D777-725B-48FB-A098-CC8B5906DEC9}"/>
              </a:ext>
            </a:extLst>
          </p:cNvPr>
          <p:cNvSpPr>
            <a:spLocks noGrp="1" noChangeArrowheads="1"/>
          </p:cNvSpPr>
          <p:nvPr>
            <p:ph type="body" sz="quarter" idx="3"/>
          </p:nvPr>
        </p:nvSpPr>
        <p:spPr bwMode="auto">
          <a:xfrm>
            <a:off x="896938" y="4630738"/>
            <a:ext cx="4935537" cy="43926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446" tIns="43938" rIns="89446" bIns="43938" numCol="1" anchor="t" anchorCtr="0" compatLnSpc="1">
            <a:prstTxWarp prst="textNoShape">
              <a:avLst/>
            </a:prstTxWarp>
          </a:bodyPr>
          <a:lstStyle/>
          <a:p>
            <a:pPr lvl="0"/>
            <a:r>
              <a:rPr lang="en-US" altLang="pl-PL" noProof="0"/>
              <a:t>Body Text</a:t>
            </a:r>
          </a:p>
          <a:p>
            <a:pPr lvl="1"/>
            <a:r>
              <a:rPr lang="en-US" altLang="pl-PL" noProof="0"/>
              <a:t>Second Level</a:t>
            </a:r>
          </a:p>
          <a:p>
            <a:pPr lvl="2"/>
            <a:r>
              <a:rPr lang="en-US" altLang="pl-PL" noProof="0"/>
              <a:t>Third Level</a:t>
            </a:r>
          </a:p>
          <a:p>
            <a:pPr lvl="3"/>
            <a:r>
              <a:rPr lang="en-US" altLang="pl-PL" noProof="0"/>
              <a:t>Fourth Level</a:t>
            </a:r>
          </a:p>
          <a:p>
            <a:pPr lvl="4"/>
            <a:r>
              <a:rPr lang="en-US" altLang="pl-PL" noProof="0"/>
              <a:t>Fifth Level</a:t>
            </a:r>
          </a:p>
        </p:txBody>
      </p:sp>
      <p:sp>
        <p:nvSpPr>
          <p:cNvPr id="2051" name="Rectangle 3">
            <a:extLst>
              <a:ext uri="{FF2B5EF4-FFF2-40B4-BE49-F238E27FC236}">
                <a16:creationId xmlns:a16="http://schemas.microsoft.com/office/drawing/2014/main" id="{25F83CB8-077F-44DC-966F-E5B6CF24AC0A}"/>
              </a:ext>
            </a:extLst>
          </p:cNvPr>
          <p:cNvSpPr>
            <a:spLocks noGrp="1" noRot="1" noChangeAspect="1" noChangeArrowheads="1" noTextEdit="1"/>
          </p:cNvSpPr>
          <p:nvPr>
            <p:ph type="sldImg" idx="2"/>
          </p:nvPr>
        </p:nvSpPr>
        <p:spPr bwMode="auto">
          <a:xfrm>
            <a:off x="1095375" y="844550"/>
            <a:ext cx="4538663" cy="34036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Tree>
  </p:cSld>
  <p:clrMap bg1="lt1" tx1="dk1" bg2="lt2" tx2="dk2" accent1="accent1" accent2="accent2" accent3="accent3" accent4="accent4" accent5="accent5" accent6="accent6" hlink="hlink" folHlink="folHlink"/>
  <p:notesStyle>
    <a:lvl1pPr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1pPr>
    <a:lvl2pPr marL="4572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2pPr>
    <a:lvl3pPr marL="9144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3pPr>
    <a:lvl4pPr marL="13716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4pPr>
    <a:lvl5pPr marL="18288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0346128B-B739-403A-9BD2-D99ADC832BF6}"/>
              </a:ext>
            </a:extLst>
          </p:cNvPr>
          <p:cNvSpPr>
            <a:spLocks noGrp="1" noRot="1" noChangeAspect="1" noChangeArrowheads="1" noTextEdit="1"/>
          </p:cNvSpPr>
          <p:nvPr>
            <p:ph type="sldImg"/>
          </p:nvPr>
        </p:nvSpPr>
        <p:spPr>
          <a:ln/>
        </p:spPr>
      </p:sp>
      <p:sp>
        <p:nvSpPr>
          <p:cNvPr id="4099" name="Rectangle 3">
            <a:extLst>
              <a:ext uri="{FF2B5EF4-FFF2-40B4-BE49-F238E27FC236}">
                <a16:creationId xmlns:a16="http://schemas.microsoft.com/office/drawing/2014/main" id="{50DFBA16-E068-49E7-B25A-734EEBC25C1C}"/>
              </a:ext>
            </a:extLst>
          </p:cNvPr>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pl-PL" altLang="pl-PL">
              <a:latin typeface="Rotis Sans Serif for Nokia"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534B4F3A-3DFF-4FDC-9727-71D4D4D95B2B}"/>
              </a:ext>
            </a:extLst>
          </p:cNvPr>
          <p:cNvSpPr>
            <a:spLocks noGrp="1" noRot="1" noChangeAspect="1" noChangeArrowheads="1" noTextEdit="1"/>
          </p:cNvSpPr>
          <p:nvPr>
            <p:ph type="sldImg"/>
          </p:nvPr>
        </p:nvSpPr>
        <p:spPr>
          <a:ln/>
        </p:spPr>
      </p:sp>
      <p:sp>
        <p:nvSpPr>
          <p:cNvPr id="6147" name="Rectangle 3">
            <a:extLst>
              <a:ext uri="{FF2B5EF4-FFF2-40B4-BE49-F238E27FC236}">
                <a16:creationId xmlns:a16="http://schemas.microsoft.com/office/drawing/2014/main" id="{AA4B83C7-FECE-4BBA-BA6E-04510E5F4ADA}"/>
              </a:ext>
            </a:extLst>
          </p:cNvPr>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pl-PL" altLang="pl-PL">
              <a:latin typeface="Rotis Sans Serif for Nokia"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pl-PL"/>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pl-PL"/>
          </a:p>
        </p:txBody>
      </p:sp>
      <p:sp>
        <p:nvSpPr>
          <p:cNvPr id="4" name="Rectangle 91">
            <a:extLst>
              <a:ext uri="{FF2B5EF4-FFF2-40B4-BE49-F238E27FC236}">
                <a16:creationId xmlns:a16="http://schemas.microsoft.com/office/drawing/2014/main" id="{61C1C26D-3208-4600-85F0-BA15DF5D9688}"/>
              </a:ext>
            </a:extLst>
          </p:cNvPr>
          <p:cNvSpPr>
            <a:spLocks noGrp="1" noChangeArrowheads="1"/>
          </p:cNvSpPr>
          <p:nvPr>
            <p:ph type="ftr" sz="quarter" idx="10"/>
          </p:nvPr>
        </p:nvSpPr>
        <p:spPr/>
        <p:txBody>
          <a:bodyPr/>
          <a:lstStyle>
            <a:lvl1pPr>
              <a:defRPr/>
            </a:lvl1pPr>
          </a:lstStyle>
          <a:p>
            <a:pPr>
              <a:defRPr/>
            </a:pPr>
            <a:r>
              <a:rPr lang="en-US" altLang="pl-PL"/>
              <a:t>21-17-0008-00-0000</a:t>
            </a:r>
          </a:p>
        </p:txBody>
      </p:sp>
      <p:sp>
        <p:nvSpPr>
          <p:cNvPr id="5" name="Rectangle 92">
            <a:extLst>
              <a:ext uri="{FF2B5EF4-FFF2-40B4-BE49-F238E27FC236}">
                <a16:creationId xmlns:a16="http://schemas.microsoft.com/office/drawing/2014/main" id="{C6D057BF-8622-42C5-BE5F-27F58FBA85AE}"/>
              </a:ext>
            </a:extLst>
          </p:cNvPr>
          <p:cNvSpPr>
            <a:spLocks noGrp="1" noChangeArrowheads="1"/>
          </p:cNvSpPr>
          <p:nvPr>
            <p:ph type="sldNum" sz="quarter" idx="11"/>
          </p:nvPr>
        </p:nvSpPr>
        <p:spPr/>
        <p:txBody>
          <a:bodyPr/>
          <a:lstStyle>
            <a:lvl1pPr>
              <a:defRPr/>
            </a:lvl1pPr>
          </a:lstStyle>
          <a:p>
            <a:pPr>
              <a:defRPr/>
            </a:pPr>
            <a:fld id="{7B881249-E8ED-423B-A6D6-C92E2887045F}" type="slidenum">
              <a:rPr lang="en-US" altLang="pl-PL"/>
              <a:pPr>
                <a:defRPr/>
              </a:pPr>
              <a:t>‹#›</a:t>
            </a:fld>
            <a:endParaRPr lang="en-US" altLang="pl-PL"/>
          </a:p>
        </p:txBody>
      </p:sp>
    </p:spTree>
    <p:extLst>
      <p:ext uri="{BB962C8B-B14F-4D97-AF65-F5344CB8AC3E}">
        <p14:creationId xmlns:p14="http://schemas.microsoft.com/office/powerpoint/2010/main" val="3637134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BCFF8460-23B7-4332-970C-A3711273DE3E}"/>
              </a:ext>
            </a:extLst>
          </p:cNvPr>
          <p:cNvSpPr>
            <a:spLocks noGrp="1" noChangeArrowheads="1"/>
          </p:cNvSpPr>
          <p:nvPr>
            <p:ph type="ftr" sz="quarter" idx="10"/>
          </p:nvPr>
        </p:nvSpPr>
        <p:spPr/>
        <p:txBody>
          <a:bodyPr/>
          <a:lstStyle>
            <a:lvl1pPr>
              <a:defRPr/>
            </a:lvl1pPr>
          </a:lstStyle>
          <a:p>
            <a:pPr>
              <a:defRPr/>
            </a:pPr>
            <a:r>
              <a:rPr lang="en-US" altLang="pl-PL"/>
              <a:t>21-17-0008-00-0000</a:t>
            </a:r>
          </a:p>
        </p:txBody>
      </p:sp>
      <p:sp>
        <p:nvSpPr>
          <p:cNvPr id="5" name="Rectangle 92">
            <a:extLst>
              <a:ext uri="{FF2B5EF4-FFF2-40B4-BE49-F238E27FC236}">
                <a16:creationId xmlns:a16="http://schemas.microsoft.com/office/drawing/2014/main" id="{5E4C1A1D-3261-4E50-906C-A9C914357485}"/>
              </a:ext>
            </a:extLst>
          </p:cNvPr>
          <p:cNvSpPr>
            <a:spLocks noGrp="1" noChangeArrowheads="1"/>
          </p:cNvSpPr>
          <p:nvPr>
            <p:ph type="sldNum" sz="quarter" idx="11"/>
          </p:nvPr>
        </p:nvSpPr>
        <p:spPr/>
        <p:txBody>
          <a:bodyPr/>
          <a:lstStyle>
            <a:lvl1pPr>
              <a:defRPr/>
            </a:lvl1pPr>
          </a:lstStyle>
          <a:p>
            <a:pPr>
              <a:defRPr/>
            </a:pPr>
            <a:fld id="{83F43C83-B67F-48AD-B9DE-9547BAEFC3A6}" type="slidenum">
              <a:rPr lang="en-US" altLang="pl-PL"/>
              <a:pPr>
                <a:defRPr/>
              </a:pPr>
              <a:t>‹#›</a:t>
            </a:fld>
            <a:endParaRPr lang="en-US" altLang="pl-PL"/>
          </a:p>
        </p:txBody>
      </p:sp>
    </p:spTree>
    <p:extLst>
      <p:ext uri="{BB962C8B-B14F-4D97-AF65-F5344CB8AC3E}">
        <p14:creationId xmlns:p14="http://schemas.microsoft.com/office/powerpoint/2010/main" val="3618798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a:t>Click to edit Master title style</a:t>
            </a:r>
            <a:endParaRPr lang="pl-PL"/>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B9AAE703-8975-4C7B-8B5F-394F040AEC1E}"/>
              </a:ext>
            </a:extLst>
          </p:cNvPr>
          <p:cNvSpPr>
            <a:spLocks noGrp="1" noChangeArrowheads="1"/>
          </p:cNvSpPr>
          <p:nvPr>
            <p:ph type="ftr" sz="quarter" idx="10"/>
          </p:nvPr>
        </p:nvSpPr>
        <p:spPr/>
        <p:txBody>
          <a:bodyPr/>
          <a:lstStyle>
            <a:lvl1pPr>
              <a:defRPr/>
            </a:lvl1pPr>
          </a:lstStyle>
          <a:p>
            <a:pPr>
              <a:defRPr/>
            </a:pPr>
            <a:r>
              <a:rPr lang="en-US" altLang="pl-PL"/>
              <a:t>21-17-0008-00-0000</a:t>
            </a:r>
          </a:p>
        </p:txBody>
      </p:sp>
      <p:sp>
        <p:nvSpPr>
          <p:cNvPr id="5" name="Rectangle 92">
            <a:extLst>
              <a:ext uri="{FF2B5EF4-FFF2-40B4-BE49-F238E27FC236}">
                <a16:creationId xmlns:a16="http://schemas.microsoft.com/office/drawing/2014/main" id="{09155944-F399-4202-9E44-043C37A40076}"/>
              </a:ext>
            </a:extLst>
          </p:cNvPr>
          <p:cNvSpPr>
            <a:spLocks noGrp="1" noChangeArrowheads="1"/>
          </p:cNvSpPr>
          <p:nvPr>
            <p:ph type="sldNum" sz="quarter" idx="11"/>
          </p:nvPr>
        </p:nvSpPr>
        <p:spPr/>
        <p:txBody>
          <a:bodyPr/>
          <a:lstStyle>
            <a:lvl1pPr>
              <a:defRPr/>
            </a:lvl1pPr>
          </a:lstStyle>
          <a:p>
            <a:pPr>
              <a:defRPr/>
            </a:pPr>
            <a:fld id="{ABF13570-3653-4C6B-A057-21A32217A717}" type="slidenum">
              <a:rPr lang="en-US" altLang="pl-PL"/>
              <a:pPr>
                <a:defRPr/>
              </a:pPr>
              <a:t>‹#›</a:t>
            </a:fld>
            <a:endParaRPr lang="en-US" altLang="pl-PL"/>
          </a:p>
        </p:txBody>
      </p:sp>
    </p:spTree>
    <p:extLst>
      <p:ext uri="{BB962C8B-B14F-4D97-AF65-F5344CB8AC3E}">
        <p14:creationId xmlns:p14="http://schemas.microsoft.com/office/powerpoint/2010/main" val="4058099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D9C17BBA-C0CF-43E6-9E6E-6E34AD222414}"/>
              </a:ext>
            </a:extLst>
          </p:cNvPr>
          <p:cNvSpPr>
            <a:spLocks noGrp="1" noChangeArrowheads="1"/>
          </p:cNvSpPr>
          <p:nvPr>
            <p:ph type="ftr" sz="quarter" idx="10"/>
          </p:nvPr>
        </p:nvSpPr>
        <p:spPr/>
        <p:txBody>
          <a:bodyPr/>
          <a:lstStyle>
            <a:lvl1pPr>
              <a:defRPr/>
            </a:lvl1pPr>
          </a:lstStyle>
          <a:p>
            <a:pPr>
              <a:defRPr/>
            </a:pPr>
            <a:r>
              <a:rPr lang="en-US" altLang="pl-PL"/>
              <a:t>21-17-0008-00-0000</a:t>
            </a:r>
          </a:p>
        </p:txBody>
      </p:sp>
      <p:sp>
        <p:nvSpPr>
          <p:cNvPr id="5" name="Rectangle 92">
            <a:extLst>
              <a:ext uri="{FF2B5EF4-FFF2-40B4-BE49-F238E27FC236}">
                <a16:creationId xmlns:a16="http://schemas.microsoft.com/office/drawing/2014/main" id="{AAE739B0-BF14-4EE4-9D97-C8F92953F178}"/>
              </a:ext>
            </a:extLst>
          </p:cNvPr>
          <p:cNvSpPr>
            <a:spLocks noGrp="1" noChangeArrowheads="1"/>
          </p:cNvSpPr>
          <p:nvPr>
            <p:ph type="sldNum" sz="quarter" idx="11"/>
          </p:nvPr>
        </p:nvSpPr>
        <p:spPr/>
        <p:txBody>
          <a:bodyPr/>
          <a:lstStyle>
            <a:lvl1pPr>
              <a:defRPr/>
            </a:lvl1pPr>
          </a:lstStyle>
          <a:p>
            <a:pPr>
              <a:defRPr/>
            </a:pPr>
            <a:fld id="{4242A1CF-E01C-46AF-B512-DE88F66F857F}" type="slidenum">
              <a:rPr lang="en-US" altLang="pl-PL"/>
              <a:pPr>
                <a:defRPr/>
              </a:pPr>
              <a:t>‹#›</a:t>
            </a:fld>
            <a:endParaRPr lang="en-US" altLang="pl-PL"/>
          </a:p>
        </p:txBody>
      </p:sp>
    </p:spTree>
    <p:extLst>
      <p:ext uri="{BB962C8B-B14F-4D97-AF65-F5344CB8AC3E}">
        <p14:creationId xmlns:p14="http://schemas.microsoft.com/office/powerpoint/2010/main" val="723350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pl-P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91">
            <a:extLst>
              <a:ext uri="{FF2B5EF4-FFF2-40B4-BE49-F238E27FC236}">
                <a16:creationId xmlns:a16="http://schemas.microsoft.com/office/drawing/2014/main" id="{3D0C63B2-48D9-4691-8419-CF9FAC96A55E}"/>
              </a:ext>
            </a:extLst>
          </p:cNvPr>
          <p:cNvSpPr>
            <a:spLocks noGrp="1" noChangeArrowheads="1"/>
          </p:cNvSpPr>
          <p:nvPr>
            <p:ph type="ftr" sz="quarter" idx="10"/>
          </p:nvPr>
        </p:nvSpPr>
        <p:spPr/>
        <p:txBody>
          <a:bodyPr/>
          <a:lstStyle>
            <a:lvl1pPr>
              <a:defRPr/>
            </a:lvl1pPr>
          </a:lstStyle>
          <a:p>
            <a:pPr>
              <a:defRPr/>
            </a:pPr>
            <a:r>
              <a:rPr lang="en-US" altLang="pl-PL"/>
              <a:t>21-17-0008-00-0000</a:t>
            </a:r>
          </a:p>
        </p:txBody>
      </p:sp>
      <p:sp>
        <p:nvSpPr>
          <p:cNvPr id="5" name="Rectangle 92">
            <a:extLst>
              <a:ext uri="{FF2B5EF4-FFF2-40B4-BE49-F238E27FC236}">
                <a16:creationId xmlns:a16="http://schemas.microsoft.com/office/drawing/2014/main" id="{E12D6138-7C2B-44D5-A528-377D9566510D}"/>
              </a:ext>
            </a:extLst>
          </p:cNvPr>
          <p:cNvSpPr>
            <a:spLocks noGrp="1" noChangeArrowheads="1"/>
          </p:cNvSpPr>
          <p:nvPr>
            <p:ph type="sldNum" sz="quarter" idx="11"/>
          </p:nvPr>
        </p:nvSpPr>
        <p:spPr/>
        <p:txBody>
          <a:bodyPr/>
          <a:lstStyle>
            <a:lvl1pPr>
              <a:defRPr/>
            </a:lvl1pPr>
          </a:lstStyle>
          <a:p>
            <a:pPr>
              <a:defRPr/>
            </a:pPr>
            <a:fld id="{8146B7B7-E401-4B21-AE8F-766FF6FAE426}" type="slidenum">
              <a:rPr lang="en-US" altLang="pl-PL"/>
              <a:pPr>
                <a:defRPr/>
              </a:pPr>
              <a:t>‹#›</a:t>
            </a:fld>
            <a:endParaRPr lang="en-US" altLang="pl-PL"/>
          </a:p>
        </p:txBody>
      </p:sp>
    </p:spTree>
    <p:extLst>
      <p:ext uri="{BB962C8B-B14F-4D97-AF65-F5344CB8AC3E}">
        <p14:creationId xmlns:p14="http://schemas.microsoft.com/office/powerpoint/2010/main" val="334869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Rectangle 91">
            <a:extLst>
              <a:ext uri="{FF2B5EF4-FFF2-40B4-BE49-F238E27FC236}">
                <a16:creationId xmlns:a16="http://schemas.microsoft.com/office/drawing/2014/main" id="{82C5140C-CB67-48E0-8767-EA5A7BCD726C}"/>
              </a:ext>
            </a:extLst>
          </p:cNvPr>
          <p:cNvSpPr>
            <a:spLocks noGrp="1" noChangeArrowheads="1"/>
          </p:cNvSpPr>
          <p:nvPr>
            <p:ph type="ftr" sz="quarter" idx="10"/>
          </p:nvPr>
        </p:nvSpPr>
        <p:spPr/>
        <p:txBody>
          <a:bodyPr/>
          <a:lstStyle>
            <a:lvl1pPr>
              <a:defRPr/>
            </a:lvl1pPr>
          </a:lstStyle>
          <a:p>
            <a:pPr>
              <a:defRPr/>
            </a:pPr>
            <a:r>
              <a:rPr lang="en-US" altLang="pl-PL"/>
              <a:t>21-17-0008-00-0000</a:t>
            </a:r>
          </a:p>
        </p:txBody>
      </p:sp>
      <p:sp>
        <p:nvSpPr>
          <p:cNvPr id="6" name="Rectangle 92">
            <a:extLst>
              <a:ext uri="{FF2B5EF4-FFF2-40B4-BE49-F238E27FC236}">
                <a16:creationId xmlns:a16="http://schemas.microsoft.com/office/drawing/2014/main" id="{CF064189-0AFC-4496-A97E-7AA925F8CA96}"/>
              </a:ext>
            </a:extLst>
          </p:cNvPr>
          <p:cNvSpPr>
            <a:spLocks noGrp="1" noChangeArrowheads="1"/>
          </p:cNvSpPr>
          <p:nvPr>
            <p:ph type="sldNum" sz="quarter" idx="11"/>
          </p:nvPr>
        </p:nvSpPr>
        <p:spPr/>
        <p:txBody>
          <a:bodyPr/>
          <a:lstStyle>
            <a:lvl1pPr>
              <a:defRPr/>
            </a:lvl1pPr>
          </a:lstStyle>
          <a:p>
            <a:pPr>
              <a:defRPr/>
            </a:pPr>
            <a:fld id="{0CB37F8D-C964-4D7D-A3A2-909834DB771A}" type="slidenum">
              <a:rPr lang="en-US" altLang="pl-PL"/>
              <a:pPr>
                <a:defRPr/>
              </a:pPr>
              <a:t>‹#›</a:t>
            </a:fld>
            <a:endParaRPr lang="en-US" altLang="pl-PL"/>
          </a:p>
        </p:txBody>
      </p:sp>
    </p:spTree>
    <p:extLst>
      <p:ext uri="{BB962C8B-B14F-4D97-AF65-F5344CB8AC3E}">
        <p14:creationId xmlns:p14="http://schemas.microsoft.com/office/powerpoint/2010/main" val="497883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pl-P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7" name="Rectangle 91">
            <a:extLst>
              <a:ext uri="{FF2B5EF4-FFF2-40B4-BE49-F238E27FC236}">
                <a16:creationId xmlns:a16="http://schemas.microsoft.com/office/drawing/2014/main" id="{3ABCEBB0-0CBD-4672-901C-7C705910A740}"/>
              </a:ext>
            </a:extLst>
          </p:cNvPr>
          <p:cNvSpPr>
            <a:spLocks noGrp="1" noChangeArrowheads="1"/>
          </p:cNvSpPr>
          <p:nvPr>
            <p:ph type="ftr" sz="quarter" idx="10"/>
          </p:nvPr>
        </p:nvSpPr>
        <p:spPr/>
        <p:txBody>
          <a:bodyPr/>
          <a:lstStyle>
            <a:lvl1pPr>
              <a:defRPr/>
            </a:lvl1pPr>
          </a:lstStyle>
          <a:p>
            <a:pPr>
              <a:defRPr/>
            </a:pPr>
            <a:r>
              <a:rPr lang="en-US" altLang="pl-PL"/>
              <a:t>21-17-0008-00-0000</a:t>
            </a:r>
          </a:p>
        </p:txBody>
      </p:sp>
      <p:sp>
        <p:nvSpPr>
          <p:cNvPr id="8" name="Rectangle 92">
            <a:extLst>
              <a:ext uri="{FF2B5EF4-FFF2-40B4-BE49-F238E27FC236}">
                <a16:creationId xmlns:a16="http://schemas.microsoft.com/office/drawing/2014/main" id="{3314BAB9-19DC-420B-BBF4-D9E1727176AB}"/>
              </a:ext>
            </a:extLst>
          </p:cNvPr>
          <p:cNvSpPr>
            <a:spLocks noGrp="1" noChangeArrowheads="1"/>
          </p:cNvSpPr>
          <p:nvPr>
            <p:ph type="sldNum" sz="quarter" idx="11"/>
          </p:nvPr>
        </p:nvSpPr>
        <p:spPr/>
        <p:txBody>
          <a:bodyPr/>
          <a:lstStyle>
            <a:lvl1pPr>
              <a:defRPr/>
            </a:lvl1pPr>
          </a:lstStyle>
          <a:p>
            <a:pPr>
              <a:defRPr/>
            </a:pPr>
            <a:fld id="{41A450EF-360A-4DE7-98B4-C5F2F2E48C26}" type="slidenum">
              <a:rPr lang="en-US" altLang="pl-PL"/>
              <a:pPr>
                <a:defRPr/>
              </a:pPr>
              <a:t>‹#›</a:t>
            </a:fld>
            <a:endParaRPr lang="en-US" altLang="pl-PL"/>
          </a:p>
        </p:txBody>
      </p:sp>
    </p:spTree>
    <p:extLst>
      <p:ext uri="{BB962C8B-B14F-4D97-AF65-F5344CB8AC3E}">
        <p14:creationId xmlns:p14="http://schemas.microsoft.com/office/powerpoint/2010/main" val="1412994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Rectangle 91">
            <a:extLst>
              <a:ext uri="{FF2B5EF4-FFF2-40B4-BE49-F238E27FC236}">
                <a16:creationId xmlns:a16="http://schemas.microsoft.com/office/drawing/2014/main" id="{61CDA394-B3EE-4DA4-A437-C6157E2ADDD4}"/>
              </a:ext>
            </a:extLst>
          </p:cNvPr>
          <p:cNvSpPr>
            <a:spLocks noGrp="1" noChangeArrowheads="1"/>
          </p:cNvSpPr>
          <p:nvPr>
            <p:ph type="ftr" sz="quarter" idx="10"/>
          </p:nvPr>
        </p:nvSpPr>
        <p:spPr/>
        <p:txBody>
          <a:bodyPr/>
          <a:lstStyle>
            <a:lvl1pPr>
              <a:defRPr/>
            </a:lvl1pPr>
          </a:lstStyle>
          <a:p>
            <a:pPr>
              <a:defRPr/>
            </a:pPr>
            <a:r>
              <a:rPr lang="en-US" altLang="pl-PL"/>
              <a:t>21-17-0008-00-0000</a:t>
            </a:r>
          </a:p>
        </p:txBody>
      </p:sp>
      <p:sp>
        <p:nvSpPr>
          <p:cNvPr id="4" name="Rectangle 92">
            <a:extLst>
              <a:ext uri="{FF2B5EF4-FFF2-40B4-BE49-F238E27FC236}">
                <a16:creationId xmlns:a16="http://schemas.microsoft.com/office/drawing/2014/main" id="{DC8DE17B-5174-4290-8417-2E9B24F260D3}"/>
              </a:ext>
            </a:extLst>
          </p:cNvPr>
          <p:cNvSpPr>
            <a:spLocks noGrp="1" noChangeArrowheads="1"/>
          </p:cNvSpPr>
          <p:nvPr>
            <p:ph type="sldNum" sz="quarter" idx="11"/>
          </p:nvPr>
        </p:nvSpPr>
        <p:spPr/>
        <p:txBody>
          <a:bodyPr/>
          <a:lstStyle>
            <a:lvl1pPr>
              <a:defRPr/>
            </a:lvl1pPr>
          </a:lstStyle>
          <a:p>
            <a:pPr>
              <a:defRPr/>
            </a:pPr>
            <a:fld id="{FAA4E20A-0843-47B6-A0AE-3194F39760BE}" type="slidenum">
              <a:rPr lang="en-US" altLang="pl-PL"/>
              <a:pPr>
                <a:defRPr/>
              </a:pPr>
              <a:t>‹#›</a:t>
            </a:fld>
            <a:endParaRPr lang="en-US" altLang="pl-PL"/>
          </a:p>
        </p:txBody>
      </p:sp>
    </p:spTree>
    <p:extLst>
      <p:ext uri="{BB962C8B-B14F-4D97-AF65-F5344CB8AC3E}">
        <p14:creationId xmlns:p14="http://schemas.microsoft.com/office/powerpoint/2010/main" val="2335736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1">
            <a:extLst>
              <a:ext uri="{FF2B5EF4-FFF2-40B4-BE49-F238E27FC236}">
                <a16:creationId xmlns:a16="http://schemas.microsoft.com/office/drawing/2014/main" id="{1005B595-1CC3-4DF4-A24A-932B3A1CAB19}"/>
              </a:ext>
            </a:extLst>
          </p:cNvPr>
          <p:cNvSpPr>
            <a:spLocks noGrp="1" noChangeArrowheads="1"/>
          </p:cNvSpPr>
          <p:nvPr>
            <p:ph type="ftr" sz="quarter" idx="10"/>
          </p:nvPr>
        </p:nvSpPr>
        <p:spPr/>
        <p:txBody>
          <a:bodyPr/>
          <a:lstStyle>
            <a:lvl1pPr>
              <a:defRPr/>
            </a:lvl1pPr>
          </a:lstStyle>
          <a:p>
            <a:pPr>
              <a:defRPr/>
            </a:pPr>
            <a:r>
              <a:rPr lang="en-US" altLang="pl-PL"/>
              <a:t>21-17-0008-00-0000</a:t>
            </a:r>
          </a:p>
        </p:txBody>
      </p:sp>
      <p:sp>
        <p:nvSpPr>
          <p:cNvPr id="3" name="Rectangle 92">
            <a:extLst>
              <a:ext uri="{FF2B5EF4-FFF2-40B4-BE49-F238E27FC236}">
                <a16:creationId xmlns:a16="http://schemas.microsoft.com/office/drawing/2014/main" id="{DDAFA743-0BD6-4856-92BA-535784DC7D12}"/>
              </a:ext>
            </a:extLst>
          </p:cNvPr>
          <p:cNvSpPr>
            <a:spLocks noGrp="1" noChangeArrowheads="1"/>
          </p:cNvSpPr>
          <p:nvPr>
            <p:ph type="sldNum" sz="quarter" idx="11"/>
          </p:nvPr>
        </p:nvSpPr>
        <p:spPr/>
        <p:txBody>
          <a:bodyPr/>
          <a:lstStyle>
            <a:lvl1pPr>
              <a:defRPr/>
            </a:lvl1pPr>
          </a:lstStyle>
          <a:p>
            <a:pPr>
              <a:defRPr/>
            </a:pPr>
            <a:fld id="{49CE9D43-654E-44FC-8764-974352A47C69}" type="slidenum">
              <a:rPr lang="en-US" altLang="pl-PL"/>
              <a:pPr>
                <a:defRPr/>
              </a:pPr>
              <a:t>‹#›</a:t>
            </a:fld>
            <a:endParaRPr lang="en-US" altLang="pl-PL"/>
          </a:p>
        </p:txBody>
      </p:sp>
    </p:spTree>
    <p:extLst>
      <p:ext uri="{BB962C8B-B14F-4D97-AF65-F5344CB8AC3E}">
        <p14:creationId xmlns:p14="http://schemas.microsoft.com/office/powerpoint/2010/main" val="1571089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pl-P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1">
            <a:extLst>
              <a:ext uri="{FF2B5EF4-FFF2-40B4-BE49-F238E27FC236}">
                <a16:creationId xmlns:a16="http://schemas.microsoft.com/office/drawing/2014/main" id="{F1657152-F49F-443A-A705-DB7383113BCE}"/>
              </a:ext>
            </a:extLst>
          </p:cNvPr>
          <p:cNvSpPr>
            <a:spLocks noGrp="1" noChangeArrowheads="1"/>
          </p:cNvSpPr>
          <p:nvPr>
            <p:ph type="ftr" sz="quarter" idx="10"/>
          </p:nvPr>
        </p:nvSpPr>
        <p:spPr/>
        <p:txBody>
          <a:bodyPr/>
          <a:lstStyle>
            <a:lvl1pPr>
              <a:defRPr/>
            </a:lvl1pPr>
          </a:lstStyle>
          <a:p>
            <a:pPr>
              <a:defRPr/>
            </a:pPr>
            <a:r>
              <a:rPr lang="en-US" altLang="pl-PL"/>
              <a:t>21-17-0008-00-0000</a:t>
            </a:r>
          </a:p>
        </p:txBody>
      </p:sp>
      <p:sp>
        <p:nvSpPr>
          <p:cNvPr id="6" name="Rectangle 92">
            <a:extLst>
              <a:ext uri="{FF2B5EF4-FFF2-40B4-BE49-F238E27FC236}">
                <a16:creationId xmlns:a16="http://schemas.microsoft.com/office/drawing/2014/main" id="{8488C94C-E0C3-4074-8BFA-3BC5284C01B9}"/>
              </a:ext>
            </a:extLst>
          </p:cNvPr>
          <p:cNvSpPr>
            <a:spLocks noGrp="1" noChangeArrowheads="1"/>
          </p:cNvSpPr>
          <p:nvPr>
            <p:ph type="sldNum" sz="quarter" idx="11"/>
          </p:nvPr>
        </p:nvSpPr>
        <p:spPr/>
        <p:txBody>
          <a:bodyPr/>
          <a:lstStyle>
            <a:lvl1pPr>
              <a:defRPr/>
            </a:lvl1pPr>
          </a:lstStyle>
          <a:p>
            <a:pPr>
              <a:defRPr/>
            </a:pPr>
            <a:fld id="{7803C1CC-7338-4C8B-8AA0-A41396DCF7AA}" type="slidenum">
              <a:rPr lang="en-US" altLang="pl-PL"/>
              <a:pPr>
                <a:defRPr/>
              </a:pPr>
              <a:t>‹#›</a:t>
            </a:fld>
            <a:endParaRPr lang="en-US" altLang="pl-PL"/>
          </a:p>
        </p:txBody>
      </p:sp>
    </p:spTree>
    <p:extLst>
      <p:ext uri="{BB962C8B-B14F-4D97-AF65-F5344CB8AC3E}">
        <p14:creationId xmlns:p14="http://schemas.microsoft.com/office/powerpoint/2010/main" val="680104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pl-P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1">
            <a:extLst>
              <a:ext uri="{FF2B5EF4-FFF2-40B4-BE49-F238E27FC236}">
                <a16:creationId xmlns:a16="http://schemas.microsoft.com/office/drawing/2014/main" id="{0F2DE7B8-D312-471B-AB0A-BE3FE1393029}"/>
              </a:ext>
            </a:extLst>
          </p:cNvPr>
          <p:cNvSpPr>
            <a:spLocks noGrp="1" noChangeArrowheads="1"/>
          </p:cNvSpPr>
          <p:nvPr>
            <p:ph type="ftr" sz="quarter" idx="10"/>
          </p:nvPr>
        </p:nvSpPr>
        <p:spPr/>
        <p:txBody>
          <a:bodyPr/>
          <a:lstStyle>
            <a:lvl1pPr>
              <a:defRPr/>
            </a:lvl1pPr>
          </a:lstStyle>
          <a:p>
            <a:pPr>
              <a:defRPr/>
            </a:pPr>
            <a:r>
              <a:rPr lang="en-US" altLang="pl-PL"/>
              <a:t>21-17-0008-00-0000</a:t>
            </a:r>
          </a:p>
        </p:txBody>
      </p:sp>
      <p:sp>
        <p:nvSpPr>
          <p:cNvPr id="6" name="Rectangle 92">
            <a:extLst>
              <a:ext uri="{FF2B5EF4-FFF2-40B4-BE49-F238E27FC236}">
                <a16:creationId xmlns:a16="http://schemas.microsoft.com/office/drawing/2014/main" id="{F744E0CF-E6EA-4D9C-98EC-A4B6C38EB621}"/>
              </a:ext>
            </a:extLst>
          </p:cNvPr>
          <p:cNvSpPr>
            <a:spLocks noGrp="1" noChangeArrowheads="1"/>
          </p:cNvSpPr>
          <p:nvPr>
            <p:ph type="sldNum" sz="quarter" idx="11"/>
          </p:nvPr>
        </p:nvSpPr>
        <p:spPr/>
        <p:txBody>
          <a:bodyPr/>
          <a:lstStyle>
            <a:lvl1pPr>
              <a:defRPr/>
            </a:lvl1pPr>
          </a:lstStyle>
          <a:p>
            <a:pPr>
              <a:defRPr/>
            </a:pPr>
            <a:fld id="{3490D52A-ADE2-4C4B-A1F4-549135D6A3C4}" type="slidenum">
              <a:rPr lang="en-US" altLang="pl-PL"/>
              <a:pPr>
                <a:defRPr/>
              </a:pPr>
              <a:t>‹#›</a:t>
            </a:fld>
            <a:endParaRPr lang="en-US" altLang="pl-PL"/>
          </a:p>
        </p:txBody>
      </p:sp>
    </p:spTree>
    <p:extLst>
      <p:ext uri="{BB962C8B-B14F-4D97-AF65-F5344CB8AC3E}">
        <p14:creationId xmlns:p14="http://schemas.microsoft.com/office/powerpoint/2010/main" val="4086665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536BCD5-F0BA-4772-B30A-A5084487D06C}"/>
              </a:ext>
            </a:extLst>
          </p:cNvPr>
          <p:cNvSpPr>
            <a:spLocks noGrp="1" noChangeArrowheads="1"/>
          </p:cNvSpPr>
          <p:nvPr>
            <p:ph type="title"/>
          </p:nvPr>
        </p:nvSpPr>
        <p:spPr bwMode="auto">
          <a:xfrm>
            <a:off x="422275" y="228600"/>
            <a:ext cx="8270875" cy="685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0488" tIns="44450" rIns="90488" bIns="44450" numCol="1" anchor="ctr" anchorCtr="0" compatLnSpc="1">
            <a:prstTxWarp prst="textNoShape">
              <a:avLst/>
            </a:prstTxWarp>
          </a:bodyPr>
          <a:lstStyle/>
          <a:p>
            <a:pPr lvl="0"/>
            <a:r>
              <a:rPr lang="en-US" altLang="pl-PL"/>
              <a:t>Title: 36 pt Rotis Sans Serif</a:t>
            </a:r>
          </a:p>
        </p:txBody>
      </p:sp>
      <p:sp>
        <p:nvSpPr>
          <p:cNvPr id="1027" name="Rectangle 33">
            <a:extLst>
              <a:ext uri="{FF2B5EF4-FFF2-40B4-BE49-F238E27FC236}">
                <a16:creationId xmlns:a16="http://schemas.microsoft.com/office/drawing/2014/main" id="{7446B508-75B0-46F3-996C-A060FC1B7D65}"/>
              </a:ext>
            </a:extLst>
          </p:cNvPr>
          <p:cNvSpPr>
            <a:spLocks noGrp="1" noChangeArrowheads="1"/>
          </p:cNvSpPr>
          <p:nvPr>
            <p:ph type="body" idx="1"/>
          </p:nvPr>
        </p:nvSpPr>
        <p:spPr bwMode="auto">
          <a:xfrm>
            <a:off x="422275" y="1143000"/>
            <a:ext cx="8299450" cy="5181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0488" tIns="44450" rIns="90488" bIns="44450" numCol="1" anchor="t" anchorCtr="0" compatLnSpc="1">
            <a:prstTxWarp prst="textNoShape">
              <a:avLst/>
            </a:prstTxWarp>
          </a:bodyPr>
          <a:lstStyle/>
          <a:p>
            <a:pPr lvl="0"/>
            <a:r>
              <a:rPr lang="en-US" altLang="pl-PL"/>
              <a:t>IEEE 802.21 Powerpoint Template</a:t>
            </a:r>
            <a:br>
              <a:rPr lang="en-US" altLang="pl-PL"/>
            </a:br>
            <a:r>
              <a:rPr lang="en-US" altLang="pl-PL"/>
              <a:t>(Rotis Sans Serif 24 pt)</a:t>
            </a:r>
          </a:p>
          <a:p>
            <a:pPr lvl="0"/>
            <a:r>
              <a:rPr lang="en-US" altLang="pl-PL"/>
              <a:t>1st Level Bullet</a:t>
            </a:r>
          </a:p>
          <a:p>
            <a:pPr lvl="1"/>
            <a:r>
              <a:rPr lang="en-US" altLang="pl-PL"/>
              <a:t>2nd Level Bullet</a:t>
            </a:r>
          </a:p>
          <a:p>
            <a:pPr lvl="2"/>
            <a:r>
              <a:rPr lang="en-US" altLang="pl-PL"/>
              <a:t>3rd Level Bullet</a:t>
            </a:r>
          </a:p>
          <a:p>
            <a:pPr lvl="2"/>
            <a:endParaRPr lang="en-US" altLang="pl-PL"/>
          </a:p>
          <a:p>
            <a:pPr lvl="1"/>
            <a:endParaRPr lang="en-US" altLang="pl-PL"/>
          </a:p>
          <a:p>
            <a:pPr lvl="0"/>
            <a:endParaRPr lang="en-US" altLang="pl-PL"/>
          </a:p>
          <a:p>
            <a:pPr lvl="0"/>
            <a:endParaRPr lang="en-US" altLang="pl-PL"/>
          </a:p>
          <a:p>
            <a:pPr lvl="0"/>
            <a:br>
              <a:rPr lang="en-US" altLang="pl-PL"/>
            </a:br>
            <a:endParaRPr lang="en-US" altLang="pl-PL"/>
          </a:p>
        </p:txBody>
      </p:sp>
      <p:sp>
        <p:nvSpPr>
          <p:cNvPr id="1115" name="Rectangle 91">
            <a:extLst>
              <a:ext uri="{FF2B5EF4-FFF2-40B4-BE49-F238E27FC236}">
                <a16:creationId xmlns:a16="http://schemas.microsoft.com/office/drawing/2014/main" id="{C310B0EC-57BD-4F56-B1F6-8D8B6125F06B}"/>
              </a:ext>
            </a:extLst>
          </p:cNvPr>
          <p:cNvSpPr>
            <a:spLocks noGrp="1" noChangeArrowheads="1"/>
          </p:cNvSpPr>
          <p:nvPr>
            <p:ph type="ftr" sz="quarter" idx="3"/>
          </p:nvPr>
        </p:nvSpPr>
        <p:spPr bwMode="auto">
          <a:xfrm>
            <a:off x="381000" y="6400800"/>
            <a:ext cx="1981200" cy="28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algn="ctr">
              <a:lnSpc>
                <a:spcPct val="90000"/>
              </a:lnSpc>
              <a:defRPr sz="1400">
                <a:latin typeface="+mn-lt"/>
              </a:defRPr>
            </a:lvl1pPr>
          </a:lstStyle>
          <a:p>
            <a:pPr>
              <a:defRPr/>
            </a:pPr>
            <a:r>
              <a:rPr lang="en-US" altLang="pl-PL"/>
              <a:t>21-17-0059-00-0000</a:t>
            </a:r>
          </a:p>
        </p:txBody>
      </p:sp>
      <p:sp>
        <p:nvSpPr>
          <p:cNvPr id="1116" name="Rectangle 92">
            <a:extLst>
              <a:ext uri="{FF2B5EF4-FFF2-40B4-BE49-F238E27FC236}">
                <a16:creationId xmlns:a16="http://schemas.microsoft.com/office/drawing/2014/main" id="{2BE10B38-0CC2-461C-BEB2-038EEF1C8ABB}"/>
              </a:ext>
            </a:extLst>
          </p:cNvPr>
          <p:cNvSpPr>
            <a:spLocks noGrp="1" noChangeArrowheads="1"/>
          </p:cNvSpPr>
          <p:nvPr>
            <p:ph type="sldNum" sz="quarter" idx="4"/>
          </p:nvPr>
        </p:nvSpPr>
        <p:spPr bwMode="auto">
          <a:xfrm>
            <a:off x="7772400" y="6400800"/>
            <a:ext cx="685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90000"/>
              </a:lnSpc>
              <a:defRPr sz="1400">
                <a:latin typeface="Times" panose="02020603050405020304" pitchFamily="18" charset="0"/>
              </a:defRPr>
            </a:lvl1pPr>
          </a:lstStyle>
          <a:p>
            <a:pPr>
              <a:defRPr/>
            </a:pPr>
            <a:fld id="{FCB19C48-E6E8-48A8-A1A2-23640948740B}" type="slidenum">
              <a:rPr lang="en-US" altLang="pl-PL"/>
              <a:pPr>
                <a:defRPr/>
              </a:pPr>
              <a:t>‹#›</a:t>
            </a:fld>
            <a:endParaRPr lang="en-US" altLang="pl-PL"/>
          </a:p>
        </p:txBody>
      </p:sp>
      <p:pic>
        <p:nvPicPr>
          <p:cNvPr id="1030" name="Picture 93" descr="smllieee">
            <a:extLst>
              <a:ext uri="{FF2B5EF4-FFF2-40B4-BE49-F238E27FC236}">
                <a16:creationId xmlns:a16="http://schemas.microsoft.com/office/drawing/2014/main" id="{DE30B874-20B9-4A3A-B443-FB51BFC7B1AA}"/>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228600" y="57150"/>
            <a:ext cx="754063"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94" descr="802logo">
            <a:extLst>
              <a:ext uri="{FF2B5EF4-FFF2-40B4-BE49-F238E27FC236}">
                <a16:creationId xmlns:a16="http://schemas.microsoft.com/office/drawing/2014/main" id="{91242FBA-695F-4985-9F6C-8D8940EE1D5E}"/>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237538" y="76200"/>
            <a:ext cx="754062"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 id="2147483807" r:id="rId5"/>
    <p:sldLayoutId id="2147483808" r:id="rId6"/>
    <p:sldLayoutId id="2147483809" r:id="rId7"/>
    <p:sldLayoutId id="2147483810" r:id="rId8"/>
    <p:sldLayoutId id="2147483811" r:id="rId9"/>
    <p:sldLayoutId id="2147483812" r:id="rId10"/>
    <p:sldLayoutId id="2147483813" r:id="rId11"/>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6pPr>
      <a:lvl7pPr marL="9144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7pPr>
      <a:lvl8pPr marL="13716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8pPr>
      <a:lvl9pPr marL="18288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6pPr>
      <a:lvl7pPr marL="32004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7pPr>
      <a:lvl8pPr marL="36576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8pPr>
      <a:lvl9pPr marL="41148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faq.pdf" TargetMode="External"/><Relationship Id="rId5" Type="http://schemas.openxmlformats.org/officeDocument/2006/relationships/hyperlink" Target="http://127.0.0.1:4664/cache?event_id=757737&amp;schema_id=1&amp;s=5X0vID10lu_E6yrIkWkNd4Wz2H8&amp;q=hancock" TargetMode="External"/><Relationship Id="rId4" Type="http://schemas.openxmlformats.org/officeDocument/2006/relationships/hyperlink" Target="http://standards.ieee.org/board/pat/guide.html"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6">
            <a:extLst>
              <a:ext uri="{FF2B5EF4-FFF2-40B4-BE49-F238E27FC236}">
                <a16:creationId xmlns:a16="http://schemas.microsoft.com/office/drawing/2014/main" id="{24C15BF1-6E9F-4DA4-B812-96EE3C322BA4}"/>
              </a:ext>
            </a:extLst>
          </p:cNvPr>
          <p:cNvSpPr>
            <a:spLocks noGrp="1" noChangeArrowheads="1"/>
          </p:cNvSpPr>
          <p:nvPr>
            <p:ph type="body" idx="1"/>
          </p:nvPr>
        </p:nvSpPr>
        <p:spPr>
          <a:xfrm>
            <a:off x="439738" y="990600"/>
            <a:ext cx="8399462" cy="5334000"/>
          </a:xfrm>
          <a:solidFill>
            <a:srgbClr val="66CCFF"/>
          </a:solidFill>
        </p:spPr>
        <p:txBody>
          <a:bodyPr/>
          <a:lstStyle/>
          <a:p>
            <a:pPr>
              <a:buClr>
                <a:srgbClr val="FAFD00"/>
              </a:buClr>
              <a:buFontTx/>
              <a:buNone/>
              <a:defRPr/>
            </a:pPr>
            <a:r>
              <a:rPr lang="en-US" altLang="pl-PL" b="1" dirty="0">
                <a:ea typeface="Times New Roman" charset="0"/>
                <a:cs typeface="Times New Roman" charset="0"/>
              </a:rPr>
              <a:t>IEEE 802.21 MEDIA INDEPENDENT HANDOVER  SERVICES</a:t>
            </a:r>
          </a:p>
          <a:p>
            <a:pPr>
              <a:buClr>
                <a:srgbClr val="FAFD00"/>
              </a:buClr>
              <a:buFontTx/>
              <a:buNone/>
              <a:defRPr/>
            </a:pPr>
            <a:r>
              <a:rPr lang="en-US" altLang="pl-PL" dirty="0">
                <a:ea typeface="Times New Roman" charset="0"/>
                <a:cs typeface="Times New Roman" charset="0"/>
              </a:rPr>
              <a:t>DCN: 21-18-0003-0</a:t>
            </a:r>
            <a:r>
              <a:rPr lang="en-US" altLang="ko-KR" dirty="0">
                <a:ea typeface="Times New Roman" charset="0"/>
                <a:cs typeface="Times New Roman" charset="0"/>
              </a:rPr>
              <a:t>2</a:t>
            </a:r>
            <a:r>
              <a:rPr lang="en-US" altLang="pl-PL" dirty="0">
                <a:ea typeface="Times New Roman" charset="0"/>
                <a:cs typeface="Times New Roman" charset="0"/>
              </a:rPr>
              <a:t>-0000</a:t>
            </a:r>
          </a:p>
          <a:p>
            <a:pPr>
              <a:buClr>
                <a:srgbClr val="FAFD00"/>
              </a:buClr>
              <a:buFontTx/>
              <a:buNone/>
              <a:defRPr/>
            </a:pPr>
            <a:r>
              <a:rPr lang="en-US" altLang="pl-PL" dirty="0">
                <a:ea typeface="Times New Roman" charset="0"/>
                <a:cs typeface="Times New Roman" charset="0"/>
              </a:rPr>
              <a:t>Title: </a:t>
            </a:r>
            <a:r>
              <a:rPr lang="en-US" altLang="pl-PL" b="1" dirty="0">
                <a:ea typeface="Times New Roman" charset="0"/>
                <a:cs typeface="Times New Roman" charset="0"/>
              </a:rPr>
              <a:t>Network Requirements for Various VR HMD Use Cases</a:t>
            </a:r>
          </a:p>
          <a:p>
            <a:pPr>
              <a:buClr>
                <a:srgbClr val="FAFD00"/>
              </a:buClr>
              <a:buFontTx/>
              <a:buNone/>
              <a:defRPr/>
            </a:pPr>
            <a:r>
              <a:rPr lang="en-US" altLang="pl-PL" dirty="0">
                <a:ea typeface="Times New Roman" charset="0"/>
                <a:cs typeface="Times New Roman" charset="0"/>
              </a:rPr>
              <a:t>Date Submitted: March 0</a:t>
            </a:r>
            <a:r>
              <a:rPr lang="en-US" altLang="ko-KR" dirty="0">
                <a:ea typeface="Times New Roman" charset="0"/>
                <a:cs typeface="Times New Roman" charset="0"/>
              </a:rPr>
              <a:t>5</a:t>
            </a:r>
            <a:r>
              <a:rPr lang="en-US" altLang="pl-PL" dirty="0">
                <a:ea typeface="Times New Roman" charset="0"/>
                <a:cs typeface="Times New Roman" charset="0"/>
              </a:rPr>
              <a:t>, 2018</a:t>
            </a:r>
          </a:p>
          <a:p>
            <a:pPr>
              <a:buClr>
                <a:srgbClr val="FAFD00"/>
              </a:buClr>
              <a:buFontTx/>
              <a:buNone/>
              <a:defRPr/>
            </a:pPr>
            <a:r>
              <a:rPr lang="en-US" altLang="pl-PL" dirty="0">
                <a:ea typeface="Times New Roman" charset="0"/>
                <a:cs typeface="Times New Roman" charset="0"/>
              </a:rPr>
              <a:t>Presented at IEEE 802.21 session #84 – Chicago, Illinois, USA</a:t>
            </a:r>
          </a:p>
          <a:p>
            <a:pPr>
              <a:buClr>
                <a:srgbClr val="FAFD00"/>
              </a:buClr>
              <a:buFontTx/>
              <a:buNone/>
              <a:defRPr/>
            </a:pPr>
            <a:r>
              <a:rPr lang="en-US" altLang="pl-PL" dirty="0">
                <a:ea typeface="Times New Roman" charset="0"/>
                <a:cs typeface="Times New Roman" charset="0"/>
              </a:rPr>
              <a:t>Authors or Source(s):</a:t>
            </a:r>
            <a:r>
              <a:rPr lang="en-US" altLang="ja-JP" b="1" dirty="0">
                <a:ea typeface="MS PGothic" charset="-128"/>
              </a:rPr>
              <a:t> </a:t>
            </a:r>
            <a:r>
              <a:rPr lang="en-US" altLang="ja-JP" b="1" dirty="0">
                <a:ea typeface="Times New Roman" charset="0"/>
                <a:cs typeface="Times New Roman" charset="0"/>
              </a:rPr>
              <a:t>Minseok OH, </a:t>
            </a:r>
            <a:r>
              <a:rPr lang="en-US" altLang="ja-JP" b="1" dirty="0" err="1">
                <a:ea typeface="Times New Roman" charset="0"/>
                <a:cs typeface="Times New Roman" charset="0"/>
              </a:rPr>
              <a:t>Namgi</a:t>
            </a:r>
            <a:r>
              <a:rPr lang="en-US" altLang="ja-JP" b="1" dirty="0">
                <a:ea typeface="Times New Roman" charset="0"/>
                <a:cs typeface="Times New Roman" charset="0"/>
              </a:rPr>
              <a:t> KIM </a:t>
            </a:r>
            <a:r>
              <a:rPr lang="en-US" altLang="pl-PL" b="1" dirty="0">
                <a:ea typeface="Times New Roman" charset="0"/>
                <a:cs typeface="Times New Roman" charset="0"/>
              </a:rPr>
              <a:t>(</a:t>
            </a:r>
            <a:r>
              <a:rPr lang="en-US" altLang="pl-PL" b="1" dirty="0" err="1">
                <a:ea typeface="Times New Roman" charset="0"/>
                <a:cs typeface="Times New Roman" charset="0"/>
              </a:rPr>
              <a:t>Kyonggi</a:t>
            </a:r>
            <a:r>
              <a:rPr lang="en-US" altLang="pl-PL" b="1" dirty="0">
                <a:ea typeface="Times New Roman" charset="0"/>
                <a:cs typeface="Times New Roman" charset="0"/>
              </a:rPr>
              <a:t> U.)</a:t>
            </a:r>
          </a:p>
          <a:p>
            <a:pPr>
              <a:buClr>
                <a:srgbClr val="FAFD00"/>
              </a:buClr>
              <a:buFontTx/>
              <a:buNone/>
              <a:defRPr/>
            </a:pPr>
            <a:r>
              <a:rPr lang="en-US" altLang="pl-PL" dirty="0">
                <a:ea typeface="Times New Roman" charset="0"/>
                <a:cs typeface="Times New Roman" charset="0"/>
              </a:rPr>
              <a:t>Abstract: We list the technical requirements for VR HMD in various use cases in a table based on two contributions 3-18-0005-00-0003-use-cases-and-network-requirements [1] and 21-17-0059-02-0000-fact-check-on-standards-and-requirements-for-wireless-vr [2].</a:t>
            </a:r>
          </a:p>
        </p:txBody>
      </p:sp>
      <p:sp>
        <p:nvSpPr>
          <p:cNvPr id="3075" name="スライド番号プレースホルダー 1">
            <a:extLst>
              <a:ext uri="{FF2B5EF4-FFF2-40B4-BE49-F238E27FC236}">
                <a16:creationId xmlns:a16="http://schemas.microsoft.com/office/drawing/2014/main" id="{E6023A12-6803-4035-8C63-1FB2CD78EF16}"/>
              </a:ext>
            </a:extLst>
          </p:cNvPr>
          <p:cNvSpPr>
            <a:spLocks noGrp="1"/>
          </p:cNvSpPr>
          <p:nvPr>
            <p:ph type="sldNum"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000">
                <a:solidFill>
                  <a:schemeClr val="tx1"/>
                </a:solidFill>
                <a:latin typeface="Times New Roman" charset="0"/>
              </a:defRPr>
            </a:lvl1pPr>
            <a:lvl2pPr marL="742950" indent="-285750">
              <a:defRPr sz="2000">
                <a:solidFill>
                  <a:schemeClr val="tx1"/>
                </a:solidFill>
                <a:latin typeface="Times New Roman" charset="0"/>
              </a:defRPr>
            </a:lvl2pPr>
            <a:lvl3pPr marL="1143000" indent="-228600">
              <a:defRPr sz="2000">
                <a:solidFill>
                  <a:schemeClr val="tx1"/>
                </a:solidFill>
                <a:latin typeface="Times New Roman" charset="0"/>
              </a:defRPr>
            </a:lvl3pPr>
            <a:lvl4pPr marL="1600200" indent="-228600">
              <a:defRPr sz="2000">
                <a:solidFill>
                  <a:schemeClr val="tx1"/>
                </a:solidFill>
                <a:latin typeface="Times New Roman" charset="0"/>
              </a:defRPr>
            </a:lvl4pPr>
            <a:lvl5pPr marL="2057400" indent="-228600">
              <a:defRPr sz="2000">
                <a:solidFill>
                  <a:schemeClr val="tx1"/>
                </a:solidFill>
                <a:latin typeface="Times New Roman" charset="0"/>
              </a:defRPr>
            </a:lvl5pPr>
            <a:lvl6pPr marL="2514600" indent="-228600" eaLnBrk="0" fontAlgn="base" hangingPunct="0">
              <a:spcBef>
                <a:spcPct val="0"/>
              </a:spcBef>
              <a:spcAft>
                <a:spcPct val="0"/>
              </a:spcAft>
              <a:defRPr sz="2000">
                <a:solidFill>
                  <a:schemeClr val="tx1"/>
                </a:solidFill>
                <a:latin typeface="Times New Roman" charset="0"/>
              </a:defRPr>
            </a:lvl6pPr>
            <a:lvl7pPr marL="2971800" indent="-228600" eaLnBrk="0" fontAlgn="base" hangingPunct="0">
              <a:spcBef>
                <a:spcPct val="0"/>
              </a:spcBef>
              <a:spcAft>
                <a:spcPct val="0"/>
              </a:spcAft>
              <a:defRPr sz="2000">
                <a:solidFill>
                  <a:schemeClr val="tx1"/>
                </a:solidFill>
                <a:latin typeface="Times New Roman" charset="0"/>
              </a:defRPr>
            </a:lvl7pPr>
            <a:lvl8pPr marL="3429000" indent="-228600" eaLnBrk="0" fontAlgn="base" hangingPunct="0">
              <a:spcBef>
                <a:spcPct val="0"/>
              </a:spcBef>
              <a:spcAft>
                <a:spcPct val="0"/>
              </a:spcAft>
              <a:defRPr sz="2000">
                <a:solidFill>
                  <a:schemeClr val="tx1"/>
                </a:solidFill>
                <a:latin typeface="Times New Roman" charset="0"/>
              </a:defRPr>
            </a:lvl8pPr>
            <a:lvl9pPr marL="3886200" indent="-228600" eaLnBrk="0" fontAlgn="base" hangingPunct="0">
              <a:spcBef>
                <a:spcPct val="0"/>
              </a:spcBef>
              <a:spcAft>
                <a:spcPct val="0"/>
              </a:spcAft>
              <a:defRPr sz="2000">
                <a:solidFill>
                  <a:schemeClr val="tx1"/>
                </a:solidFill>
                <a:latin typeface="Times New Roman" charset="0"/>
              </a:defRPr>
            </a:lvl9pPr>
          </a:lstStyle>
          <a:p>
            <a:pPr>
              <a:defRPr/>
            </a:pPr>
            <a:fld id="{609C2E5C-82B5-45E0-ACE2-D1E118B98C6C}" type="slidenum">
              <a:rPr lang="en-US" altLang="pl-PL" sz="1400">
                <a:latin typeface="Times" charset="0"/>
              </a:rPr>
              <a:pPr>
                <a:defRPr/>
              </a:pPr>
              <a:t>1</a:t>
            </a:fld>
            <a:endParaRPr lang="en-US" altLang="pl-PL" sz="1400">
              <a:latin typeface="Times" charset="0"/>
            </a:endParaRPr>
          </a:p>
        </p:txBody>
      </p:sp>
      <p:sp>
        <p:nvSpPr>
          <p:cNvPr id="5" name="フッター プレースホルダー 1">
            <a:extLst>
              <a:ext uri="{FF2B5EF4-FFF2-40B4-BE49-F238E27FC236}">
                <a16:creationId xmlns:a16="http://schemas.microsoft.com/office/drawing/2014/main" id="{CE44994B-B902-448C-B2A4-AD8E8B26E15E}"/>
              </a:ext>
            </a:extLst>
          </p:cNvPr>
          <p:cNvSpPr>
            <a:spLocks noGrp="1"/>
          </p:cNvSpPr>
          <p:nvPr>
            <p:ph type="ftr" sz="quarter" idx="10"/>
          </p:nvPr>
        </p:nvSpPr>
        <p:spPr>
          <a:xfrm>
            <a:off x="381000" y="6400800"/>
            <a:ext cx="1981200" cy="291618"/>
          </a:xfrm>
        </p:spPr>
        <p:txBody>
          <a:bodyPr/>
          <a:lstStyle/>
          <a:p>
            <a:pPr>
              <a:defRPr/>
            </a:pPr>
            <a:r>
              <a:rPr lang="en-US" altLang="pl-PL" dirty="0">
                <a:ea typeface="Times New Roman" charset="0"/>
                <a:cs typeface="Times New Roman" charset="0"/>
              </a:rPr>
              <a:t>21-18-0003-0</a:t>
            </a:r>
            <a:r>
              <a:rPr lang="en-US" altLang="ko-KR" dirty="0">
                <a:ea typeface="Times New Roman" charset="0"/>
                <a:cs typeface="Times New Roman" charset="0"/>
              </a:rPr>
              <a:t>2</a:t>
            </a:r>
            <a:r>
              <a:rPr lang="en-US" altLang="pl-PL" dirty="0">
                <a:ea typeface="Times New Roman" charset="0"/>
                <a:cs typeface="Times New Roman" charset="0"/>
              </a:rPr>
              <a:t>-0000</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a:extLst>
              <a:ext uri="{FF2B5EF4-FFF2-40B4-BE49-F238E27FC236}">
                <a16:creationId xmlns:a16="http://schemas.microsoft.com/office/drawing/2014/main" id="{FCCB9B74-DD31-4125-B6D6-BF83EE831224}"/>
              </a:ext>
            </a:extLst>
          </p:cNvPr>
          <p:cNvSpPr>
            <a:spLocks noGrp="1" noChangeArrowheads="1"/>
          </p:cNvSpPr>
          <p:nvPr>
            <p:ph type="body" idx="1"/>
          </p:nvPr>
        </p:nvSpPr>
        <p:spPr>
          <a:xfrm>
            <a:off x="381000" y="990600"/>
            <a:ext cx="8493125" cy="5334000"/>
          </a:xfrm>
          <a:solidFill>
            <a:srgbClr val="66CCFF"/>
          </a:solidFill>
        </p:spPr>
        <p:txBody>
          <a:bodyPr/>
          <a:lstStyle/>
          <a:p>
            <a:pPr lvl="1">
              <a:lnSpc>
                <a:spcPct val="80000"/>
              </a:lnSpc>
              <a:buFontTx/>
              <a:buNone/>
              <a:defRPr/>
            </a:pPr>
            <a:r>
              <a:rPr lang="en-US" altLang="pl-PL" b="1">
                <a:cs typeface="Times New Roman" panose="02020603050405020304" pitchFamily="18" charset="0"/>
              </a:rPr>
              <a:t>IEEE 802.21 presentation release statements</a:t>
            </a:r>
            <a:endParaRPr lang="en-US" altLang="pl-PL">
              <a:cs typeface="Times New Roman" panose="02020603050405020304" pitchFamily="18" charset="0"/>
            </a:endParaRPr>
          </a:p>
          <a:p>
            <a:pPr algn="just">
              <a:lnSpc>
                <a:spcPct val="80000"/>
              </a:lnSpc>
              <a:buClr>
                <a:srgbClr val="FAFD00"/>
              </a:buClr>
              <a:buSzPct val="200000"/>
              <a:buFontTx/>
              <a:buNone/>
              <a:defRPr/>
            </a:pPr>
            <a:r>
              <a:rPr lang="en-US" altLang="pl-PL" sz="2000">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defRPr/>
            </a:pPr>
            <a:r>
              <a:rPr lang="en-US" altLang="pl-PL" sz="2000">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2000">
                <a:latin typeface="Times New Roman" panose="02020603050405020304" pitchFamily="18" charset="0"/>
                <a:cs typeface="Times New Roman" panose="02020603050405020304" pitchFamily="18" charset="0"/>
              </a:rPr>
              <a:t>’</a:t>
            </a:r>
            <a:r>
              <a:rPr lang="en-US" altLang="pl-PL" sz="2000">
                <a:cs typeface="Times New Roman" panose="02020603050405020304" pitchFamily="18" charset="0"/>
              </a:rPr>
              <a:t>s name any IEEE Standards publication even though it may include portions of this contribution; and at the IEEE</a:t>
            </a:r>
            <a:r>
              <a:rPr lang="en-US" altLang="pl-PL" sz="2000">
                <a:latin typeface="Times New Roman" panose="02020603050405020304" pitchFamily="18" charset="0"/>
                <a:cs typeface="Times New Roman" panose="02020603050405020304" pitchFamily="18" charset="0"/>
              </a:rPr>
              <a:t>’</a:t>
            </a:r>
            <a:r>
              <a:rPr lang="en-US" altLang="pl-PL" sz="2000">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defRPr/>
            </a:pPr>
            <a:r>
              <a:rPr lang="en-US" altLang="pl-PL" sz="2000">
                <a:cs typeface="Times New Roman" panose="02020603050405020304" pitchFamily="18" charset="0"/>
              </a:rPr>
              <a:t>The contributor is familiar with IEEE patent policy, as outlined in </a:t>
            </a:r>
            <a:r>
              <a:rPr lang="en-US" altLang="pl-PL" sz="2000">
                <a:cs typeface="Times New Roman" panose="02020603050405020304" pitchFamily="18" charset="0"/>
                <a:hlinkClick r:id="rId3"/>
              </a:rPr>
              <a:t>Section 6.3 of the IEEE-SA Standards Board Operations Manual</a:t>
            </a:r>
            <a:r>
              <a:rPr lang="en-US" altLang="pl-PL" sz="2000">
                <a:solidFill>
                  <a:srgbClr val="000099"/>
                </a:solidFill>
                <a:cs typeface="Times New Roman" panose="02020603050405020304" pitchFamily="18" charset="0"/>
              </a:rPr>
              <a:t> </a:t>
            </a:r>
            <a:r>
              <a:rPr lang="en-US" altLang="pl-PL" sz="2000">
                <a:cs typeface="Times New Roman" panose="02020603050405020304" pitchFamily="18" charset="0"/>
              </a:rPr>
              <a:t>&lt;</a:t>
            </a:r>
            <a:r>
              <a:rPr lang="en-US" altLang="pl-PL" sz="2000">
                <a:cs typeface="Times New Roman" panose="02020603050405020304" pitchFamily="18" charset="0"/>
                <a:hlinkClick r:id="rId3"/>
              </a:rPr>
              <a:t>http://standards.ieee.org/guides/opman/sect6.html#6.3</a:t>
            </a:r>
            <a:r>
              <a:rPr lang="en-US" altLang="pl-PL" sz="2000">
                <a:cs typeface="Times New Roman" panose="02020603050405020304" pitchFamily="18" charset="0"/>
              </a:rPr>
              <a:t>&gt; and in </a:t>
            </a:r>
            <a:r>
              <a:rPr lang="en-US" altLang="pl-PL" sz="2000" i="1">
                <a:cs typeface="Times New Roman" panose="02020603050405020304" pitchFamily="18" charset="0"/>
              </a:rPr>
              <a:t>Understanding Patent Issues During IEEE Standards Development</a:t>
            </a:r>
            <a:r>
              <a:rPr lang="en-US" altLang="pl-PL" sz="2000">
                <a:cs typeface="Times New Roman" panose="02020603050405020304" pitchFamily="18" charset="0"/>
              </a:rPr>
              <a:t> </a:t>
            </a:r>
            <a:r>
              <a:rPr lang="en-US" altLang="pl-PL" sz="2000">
                <a:cs typeface="Times New Roman" panose="02020603050405020304" pitchFamily="18" charset="0"/>
                <a:hlinkClick r:id="rId4"/>
              </a:rPr>
              <a:t>http://standards.ieee.org/board/pat/guide.html</a:t>
            </a:r>
            <a:r>
              <a:rPr lang="en-US" altLang="pl-PL" sz="2000">
                <a:cs typeface="Times New Roman" panose="02020603050405020304" pitchFamily="18" charset="0"/>
              </a:rPr>
              <a:t>&gt;</a:t>
            </a:r>
            <a:r>
              <a:rPr lang="en-US" altLang="pl-PL" sz="2000">
                <a:latin typeface="Times New Roman" panose="02020603050405020304" pitchFamily="18" charset="0"/>
                <a:cs typeface="Times New Roman" panose="02020603050405020304" pitchFamily="18" charset="0"/>
              </a:rPr>
              <a:t> </a:t>
            </a:r>
            <a:endParaRPr lang="en-US" altLang="pl-PL" sz="2000"/>
          </a:p>
        </p:txBody>
      </p:sp>
      <p:sp>
        <p:nvSpPr>
          <p:cNvPr id="5123" name="Rectangle 7">
            <a:extLst>
              <a:ext uri="{FF2B5EF4-FFF2-40B4-BE49-F238E27FC236}">
                <a16:creationId xmlns:a16="http://schemas.microsoft.com/office/drawing/2014/main" id="{ADC2FE2C-41CC-47C6-9F1A-16898B73B6E5}"/>
              </a:ext>
            </a:extLst>
          </p:cNvPr>
          <p:cNvSpPr>
            <a:spLocks noChangeArrowheads="1"/>
          </p:cNvSpPr>
          <p:nvPr/>
        </p:nvSpPr>
        <p:spPr bwMode="auto">
          <a:xfrm>
            <a:off x="381000" y="990600"/>
            <a:ext cx="8493125" cy="5334000"/>
          </a:xfrm>
          <a:prstGeom prst="rect">
            <a:avLst/>
          </a:prstGeom>
          <a:solidFill>
            <a:srgbClr val="66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0488" tIns="44450" rIns="90488" bIns="44450"/>
          <a:lstStyle>
            <a:lvl1pPr marL="280988" indent="-280988" defTabSz="762000">
              <a:lnSpc>
                <a:spcPct val="90000"/>
              </a:lnSpc>
              <a:spcBef>
                <a:spcPct val="40000"/>
              </a:spcBef>
              <a:buClr>
                <a:schemeClr val="accent1"/>
              </a:buClr>
              <a:buChar char="•"/>
              <a:defRPr sz="2400">
                <a:solidFill>
                  <a:schemeClr val="tx1"/>
                </a:solidFill>
                <a:latin typeface="Times" panose="02020603050405020304" pitchFamily="18" charset="0"/>
              </a:defRPr>
            </a:lvl1pPr>
            <a:lvl2pPr marL="666750" indent="-195263" defTabSz="762000">
              <a:lnSpc>
                <a:spcPct val="90000"/>
              </a:lnSpc>
              <a:buClr>
                <a:schemeClr val="accent1"/>
              </a:buClr>
              <a:buSzPct val="75000"/>
              <a:buChar char="•"/>
              <a:defRPr sz="2400">
                <a:solidFill>
                  <a:schemeClr val="tx1"/>
                </a:solidFill>
                <a:latin typeface="Times" panose="02020603050405020304" pitchFamily="18" charset="0"/>
              </a:defRPr>
            </a:lvl2pPr>
            <a:lvl3pPr marL="1147763" indent="-195263" defTabSz="762000">
              <a:lnSpc>
                <a:spcPct val="90000"/>
              </a:lnSpc>
              <a:buClr>
                <a:schemeClr val="accent1"/>
              </a:buClr>
              <a:buSzPct val="75000"/>
              <a:buChar char="•"/>
              <a:defRPr>
                <a:solidFill>
                  <a:schemeClr val="tx1"/>
                </a:solidFill>
                <a:latin typeface="Times" panose="02020603050405020304" pitchFamily="18" charset="0"/>
              </a:defRPr>
            </a:lvl3pPr>
            <a:lvl4pPr marL="1804988" indent="-277813" defTabSz="762000">
              <a:spcBef>
                <a:spcPct val="20000"/>
              </a:spcBef>
              <a:buChar char="–"/>
              <a:defRPr sz="2000">
                <a:solidFill>
                  <a:schemeClr val="tx1"/>
                </a:solidFill>
                <a:latin typeface="Rotis Sans Serif for Nokia"/>
              </a:defRPr>
            </a:lvl4pPr>
            <a:lvl5pPr marL="2286000" indent="-280988" defTabSz="762000">
              <a:spcBef>
                <a:spcPct val="20000"/>
              </a:spcBef>
              <a:buChar char="»"/>
              <a:defRPr sz="2000">
                <a:solidFill>
                  <a:schemeClr val="tx1"/>
                </a:solidFill>
                <a:latin typeface="Rotis Sans Serif for Nokia"/>
              </a:defRPr>
            </a:lvl5pPr>
            <a:lvl6pPr marL="2743200" indent="-280988" defTabSz="762000" eaLnBrk="0" fontAlgn="base" hangingPunct="0">
              <a:spcBef>
                <a:spcPct val="20000"/>
              </a:spcBef>
              <a:spcAft>
                <a:spcPct val="0"/>
              </a:spcAft>
              <a:buChar char="»"/>
              <a:defRPr sz="2000">
                <a:solidFill>
                  <a:schemeClr val="tx1"/>
                </a:solidFill>
                <a:latin typeface="Rotis Sans Serif for Nokia"/>
              </a:defRPr>
            </a:lvl6pPr>
            <a:lvl7pPr marL="3200400" indent="-280988" defTabSz="762000" eaLnBrk="0" fontAlgn="base" hangingPunct="0">
              <a:spcBef>
                <a:spcPct val="20000"/>
              </a:spcBef>
              <a:spcAft>
                <a:spcPct val="0"/>
              </a:spcAft>
              <a:buChar char="»"/>
              <a:defRPr sz="2000">
                <a:solidFill>
                  <a:schemeClr val="tx1"/>
                </a:solidFill>
                <a:latin typeface="Rotis Sans Serif for Nokia"/>
              </a:defRPr>
            </a:lvl7pPr>
            <a:lvl8pPr marL="3657600" indent="-280988" defTabSz="762000" eaLnBrk="0" fontAlgn="base" hangingPunct="0">
              <a:spcBef>
                <a:spcPct val="20000"/>
              </a:spcBef>
              <a:spcAft>
                <a:spcPct val="0"/>
              </a:spcAft>
              <a:buChar char="»"/>
              <a:defRPr sz="2000">
                <a:solidFill>
                  <a:schemeClr val="tx1"/>
                </a:solidFill>
                <a:latin typeface="Rotis Sans Serif for Nokia"/>
              </a:defRPr>
            </a:lvl8pPr>
            <a:lvl9pPr marL="4114800" indent="-280988" defTabSz="762000" eaLnBrk="0" fontAlgn="base" hangingPunct="0">
              <a:spcBef>
                <a:spcPct val="20000"/>
              </a:spcBef>
              <a:spcAft>
                <a:spcPct val="0"/>
              </a:spcAft>
              <a:buChar char="»"/>
              <a:defRPr sz="2000">
                <a:solidFill>
                  <a:schemeClr val="tx1"/>
                </a:solidFill>
                <a:latin typeface="Rotis Sans Serif for Nokia"/>
              </a:defRPr>
            </a:lvl9pPr>
          </a:lstStyle>
          <a:p>
            <a:pPr lvl="1">
              <a:lnSpc>
                <a:spcPct val="80000"/>
              </a:lnSpc>
              <a:buFontTx/>
              <a:buNone/>
              <a:defRPr/>
            </a:pPr>
            <a:r>
              <a:rPr lang="en-US" altLang="pl-PL" b="1">
                <a:cs typeface="Times New Roman" panose="02020603050405020304" pitchFamily="18" charset="0"/>
              </a:rPr>
              <a:t>IEEE 802.21 presentation release statements</a:t>
            </a:r>
            <a:endParaRPr lang="en-US" altLang="pl-PL">
              <a:cs typeface="Times New Roman" panose="02020603050405020304" pitchFamily="18" charset="0"/>
            </a:endParaRPr>
          </a:p>
          <a:p>
            <a:pPr algn="just">
              <a:lnSpc>
                <a:spcPct val="80000"/>
              </a:lnSpc>
              <a:buClr>
                <a:srgbClr val="FAFD00"/>
              </a:buClr>
              <a:buSzPct val="200000"/>
              <a:buFontTx/>
              <a:buNone/>
              <a:defRPr/>
            </a:pPr>
            <a:r>
              <a:rPr lang="en-US" altLang="pl-PL" sz="2000">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defRPr/>
            </a:pPr>
            <a:r>
              <a:rPr lang="en-US" altLang="pl-PL" sz="2000">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2000">
                <a:latin typeface="Times New Roman" panose="02020603050405020304" pitchFamily="18" charset="0"/>
                <a:cs typeface="Times New Roman" panose="02020603050405020304" pitchFamily="18" charset="0"/>
              </a:rPr>
              <a:t>’</a:t>
            </a:r>
            <a:r>
              <a:rPr lang="en-US" altLang="pl-PL" sz="2000">
                <a:cs typeface="Times New Roman" panose="02020603050405020304" pitchFamily="18" charset="0"/>
              </a:rPr>
              <a:t>s name any IEEE Standards publication even though it may include portions of this contribution; and at the IEEE</a:t>
            </a:r>
            <a:r>
              <a:rPr lang="en-US" altLang="pl-PL" sz="2000">
                <a:latin typeface="Times New Roman" panose="02020603050405020304" pitchFamily="18" charset="0"/>
                <a:cs typeface="Times New Roman" panose="02020603050405020304" pitchFamily="18" charset="0"/>
              </a:rPr>
              <a:t>’</a:t>
            </a:r>
            <a:r>
              <a:rPr lang="en-US" altLang="pl-PL" sz="2000">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defRPr/>
            </a:pPr>
            <a:r>
              <a:rPr lang="en-US" altLang="pl-PL" sz="2000">
                <a:cs typeface="Times New Roman" panose="02020603050405020304" pitchFamily="18" charset="0"/>
              </a:rPr>
              <a:t>The contributor is familiar with IEEE patent policy, as stated in </a:t>
            </a:r>
            <a:r>
              <a:rPr lang="en-US" altLang="pl-PL" sz="2000">
                <a:cs typeface="Times New Roman" panose="02020603050405020304" pitchFamily="18" charset="0"/>
                <a:hlinkClick r:id="rId3"/>
              </a:rPr>
              <a:t>Section 6 of the IEEE-SA Standards Board bylaws</a:t>
            </a:r>
            <a:r>
              <a:rPr lang="en-US" altLang="pl-PL" sz="2000">
                <a:solidFill>
                  <a:srgbClr val="000099"/>
                </a:solidFill>
                <a:cs typeface="Times New Roman" panose="02020603050405020304" pitchFamily="18" charset="0"/>
              </a:rPr>
              <a:t> </a:t>
            </a:r>
            <a:r>
              <a:rPr lang="en-US" altLang="pl-PL" sz="2000">
                <a:cs typeface="Times New Roman" panose="02020603050405020304" pitchFamily="18" charset="0"/>
              </a:rPr>
              <a:t>&lt;</a:t>
            </a:r>
            <a:r>
              <a:rPr lang="en-US" altLang="pl-PL" sz="2000">
                <a:cs typeface="Times New Roman" panose="02020603050405020304" pitchFamily="18" charset="0"/>
                <a:hlinkClick r:id="rId5"/>
              </a:rPr>
              <a:t>http://standards.ieee.org/guides/bylaws/sect6-7.html#6</a:t>
            </a:r>
            <a:r>
              <a:rPr lang="en-US" altLang="pl-PL" sz="2000">
                <a:cs typeface="Times New Roman" panose="02020603050405020304" pitchFamily="18" charset="0"/>
              </a:rPr>
              <a:t>&gt; and in </a:t>
            </a:r>
            <a:r>
              <a:rPr lang="en-US" altLang="pl-PL" sz="2000" i="1">
                <a:cs typeface="Times New Roman" panose="02020603050405020304" pitchFamily="18" charset="0"/>
              </a:rPr>
              <a:t>Understanding Patent Issues During IEEE Standards Development</a:t>
            </a:r>
            <a:r>
              <a:rPr lang="en-US" altLang="pl-PL" sz="2000">
                <a:cs typeface="Times New Roman" panose="02020603050405020304" pitchFamily="18" charset="0"/>
              </a:rPr>
              <a:t> </a:t>
            </a:r>
            <a:r>
              <a:rPr lang="en-US" altLang="pl-PL" sz="2000">
                <a:cs typeface="Times New Roman" panose="02020603050405020304" pitchFamily="18" charset="0"/>
                <a:hlinkClick r:id="rId6"/>
              </a:rPr>
              <a:t>http://standards.ieee.org/board/pat/faq.pdf</a:t>
            </a:r>
            <a:r>
              <a:rPr lang="en-US" altLang="pl-PL" sz="2000">
                <a:cs typeface="Times New Roman" panose="02020603050405020304" pitchFamily="18" charset="0"/>
              </a:rPr>
              <a:t>&gt;</a:t>
            </a:r>
            <a:r>
              <a:rPr lang="en-US" altLang="pl-PL" sz="2000">
                <a:latin typeface="Times New Roman" panose="02020603050405020304" pitchFamily="18" charset="0"/>
                <a:cs typeface="Times New Roman" panose="02020603050405020304" pitchFamily="18" charset="0"/>
              </a:rPr>
              <a:t> </a:t>
            </a:r>
            <a:endParaRPr lang="en-US" altLang="pl-PL" sz="2000"/>
          </a:p>
        </p:txBody>
      </p:sp>
      <p:sp>
        <p:nvSpPr>
          <p:cNvPr id="5124" name="スライド番号プレースホルダー 1">
            <a:extLst>
              <a:ext uri="{FF2B5EF4-FFF2-40B4-BE49-F238E27FC236}">
                <a16:creationId xmlns:a16="http://schemas.microsoft.com/office/drawing/2014/main" id="{4CDF47FF-573C-4AB9-903F-39810F45F877}"/>
              </a:ext>
            </a:extLst>
          </p:cNvPr>
          <p:cNvSpPr>
            <a:spLocks noGrp="1"/>
          </p:cNvSpPr>
          <p:nvPr>
            <p:ph type="sldNum"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000">
                <a:solidFill>
                  <a:schemeClr val="tx1"/>
                </a:solidFill>
                <a:latin typeface="Times New Roman" charset="0"/>
              </a:defRPr>
            </a:lvl1pPr>
            <a:lvl2pPr marL="742950" indent="-285750">
              <a:defRPr sz="2000">
                <a:solidFill>
                  <a:schemeClr val="tx1"/>
                </a:solidFill>
                <a:latin typeface="Times New Roman" charset="0"/>
              </a:defRPr>
            </a:lvl2pPr>
            <a:lvl3pPr marL="1143000" indent="-228600">
              <a:defRPr sz="2000">
                <a:solidFill>
                  <a:schemeClr val="tx1"/>
                </a:solidFill>
                <a:latin typeface="Times New Roman" charset="0"/>
              </a:defRPr>
            </a:lvl3pPr>
            <a:lvl4pPr marL="1600200" indent="-228600">
              <a:defRPr sz="2000">
                <a:solidFill>
                  <a:schemeClr val="tx1"/>
                </a:solidFill>
                <a:latin typeface="Times New Roman" charset="0"/>
              </a:defRPr>
            </a:lvl4pPr>
            <a:lvl5pPr marL="2057400" indent="-228600">
              <a:defRPr sz="2000">
                <a:solidFill>
                  <a:schemeClr val="tx1"/>
                </a:solidFill>
                <a:latin typeface="Times New Roman" charset="0"/>
              </a:defRPr>
            </a:lvl5pPr>
            <a:lvl6pPr marL="2514600" indent="-228600" eaLnBrk="0" fontAlgn="base" hangingPunct="0">
              <a:spcBef>
                <a:spcPct val="0"/>
              </a:spcBef>
              <a:spcAft>
                <a:spcPct val="0"/>
              </a:spcAft>
              <a:defRPr sz="2000">
                <a:solidFill>
                  <a:schemeClr val="tx1"/>
                </a:solidFill>
                <a:latin typeface="Times New Roman" charset="0"/>
              </a:defRPr>
            </a:lvl6pPr>
            <a:lvl7pPr marL="2971800" indent="-228600" eaLnBrk="0" fontAlgn="base" hangingPunct="0">
              <a:spcBef>
                <a:spcPct val="0"/>
              </a:spcBef>
              <a:spcAft>
                <a:spcPct val="0"/>
              </a:spcAft>
              <a:defRPr sz="2000">
                <a:solidFill>
                  <a:schemeClr val="tx1"/>
                </a:solidFill>
                <a:latin typeface="Times New Roman" charset="0"/>
              </a:defRPr>
            </a:lvl7pPr>
            <a:lvl8pPr marL="3429000" indent="-228600" eaLnBrk="0" fontAlgn="base" hangingPunct="0">
              <a:spcBef>
                <a:spcPct val="0"/>
              </a:spcBef>
              <a:spcAft>
                <a:spcPct val="0"/>
              </a:spcAft>
              <a:defRPr sz="2000">
                <a:solidFill>
                  <a:schemeClr val="tx1"/>
                </a:solidFill>
                <a:latin typeface="Times New Roman" charset="0"/>
              </a:defRPr>
            </a:lvl8pPr>
            <a:lvl9pPr marL="3886200" indent="-228600" eaLnBrk="0" fontAlgn="base" hangingPunct="0">
              <a:spcBef>
                <a:spcPct val="0"/>
              </a:spcBef>
              <a:spcAft>
                <a:spcPct val="0"/>
              </a:spcAft>
              <a:defRPr sz="2000">
                <a:solidFill>
                  <a:schemeClr val="tx1"/>
                </a:solidFill>
                <a:latin typeface="Times New Roman" charset="0"/>
              </a:defRPr>
            </a:lvl9pPr>
          </a:lstStyle>
          <a:p>
            <a:pPr>
              <a:defRPr/>
            </a:pPr>
            <a:fld id="{8745DD72-3697-499F-9C3A-D966C23D6C28}" type="slidenum">
              <a:rPr lang="en-US" altLang="pl-PL" sz="1400">
                <a:latin typeface="Times" charset="0"/>
              </a:rPr>
              <a:pPr>
                <a:defRPr/>
              </a:pPr>
              <a:t>2</a:t>
            </a:fld>
            <a:endParaRPr lang="en-US" altLang="pl-PL" sz="1400">
              <a:latin typeface="Times" charset="0"/>
            </a:endParaRPr>
          </a:p>
        </p:txBody>
      </p:sp>
      <p:sp>
        <p:nvSpPr>
          <p:cNvPr id="6" name="フッター プレースホルダー 1">
            <a:extLst>
              <a:ext uri="{FF2B5EF4-FFF2-40B4-BE49-F238E27FC236}">
                <a16:creationId xmlns:a16="http://schemas.microsoft.com/office/drawing/2014/main" id="{4ABA136B-390A-4DDE-BDA3-8A6D25194395}"/>
              </a:ext>
            </a:extLst>
          </p:cNvPr>
          <p:cNvSpPr>
            <a:spLocks noGrp="1"/>
          </p:cNvSpPr>
          <p:nvPr>
            <p:ph type="ftr" sz="quarter" idx="10"/>
          </p:nvPr>
        </p:nvSpPr>
        <p:spPr>
          <a:xfrm>
            <a:off x="381000" y="6400800"/>
            <a:ext cx="1981200" cy="291618"/>
          </a:xfrm>
        </p:spPr>
        <p:txBody>
          <a:bodyPr/>
          <a:lstStyle/>
          <a:p>
            <a:pPr>
              <a:defRPr/>
            </a:pPr>
            <a:r>
              <a:rPr lang="en-US" altLang="pl-PL" dirty="0">
                <a:ea typeface="Times New Roman" charset="0"/>
                <a:cs typeface="Times New Roman" charset="0"/>
              </a:rPr>
              <a:t>21-18-0003-0</a:t>
            </a:r>
            <a:r>
              <a:rPr lang="en-US" altLang="ko-KR" dirty="0">
                <a:ea typeface="Times New Roman" charset="0"/>
                <a:cs typeface="Times New Roman" charset="0"/>
              </a:rPr>
              <a:t>2</a:t>
            </a:r>
            <a:r>
              <a:rPr lang="en-US" altLang="pl-PL" dirty="0">
                <a:ea typeface="Times New Roman" charset="0"/>
                <a:cs typeface="Times New Roman" charset="0"/>
              </a:rPr>
              <a:t>-0000</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237E7253-43AA-4AF7-A6FF-279B098D549A}"/>
              </a:ext>
            </a:extLst>
          </p:cNvPr>
          <p:cNvSpPr>
            <a:spLocks noGrp="1"/>
          </p:cNvSpPr>
          <p:nvPr>
            <p:ph type="title"/>
          </p:nvPr>
        </p:nvSpPr>
        <p:spPr/>
        <p:txBody>
          <a:bodyPr/>
          <a:lstStyle/>
          <a:p>
            <a:pPr>
              <a:defRPr/>
            </a:pPr>
            <a:r>
              <a:rPr lang="en-US" altLang="ja-JP" sz="3200" dirty="0">
                <a:ea typeface="MS PGothic" charset="-128"/>
              </a:rPr>
              <a:t>Abstract</a:t>
            </a:r>
            <a:endParaRPr lang="en-US" altLang="ko-KR" sz="3200" dirty="0">
              <a:ea typeface="굴림" charset="-127"/>
            </a:endParaRPr>
          </a:p>
        </p:txBody>
      </p:sp>
      <p:sp>
        <p:nvSpPr>
          <p:cNvPr id="7171" name="Content Placeholder 2">
            <a:extLst>
              <a:ext uri="{FF2B5EF4-FFF2-40B4-BE49-F238E27FC236}">
                <a16:creationId xmlns:a16="http://schemas.microsoft.com/office/drawing/2014/main" id="{F7B1B61C-322F-4484-AE33-D5A5ACAC146E}"/>
              </a:ext>
            </a:extLst>
          </p:cNvPr>
          <p:cNvSpPr>
            <a:spLocks noGrp="1"/>
          </p:cNvSpPr>
          <p:nvPr>
            <p:ph idx="1"/>
          </p:nvPr>
        </p:nvSpPr>
        <p:spPr>
          <a:xfrm>
            <a:off x="441325" y="1143000"/>
            <a:ext cx="8299450" cy="5029200"/>
          </a:xfrm>
        </p:spPr>
        <p:txBody>
          <a:bodyPr/>
          <a:lstStyle/>
          <a:p>
            <a:pPr>
              <a:defRPr/>
            </a:pPr>
            <a:r>
              <a:rPr lang="en-US" altLang="ja-JP" dirty="0">
                <a:ea typeface="MS PGothic" panose="020B0600070205080204" pitchFamily="34" charset="-128"/>
              </a:rPr>
              <a:t>We create a table which shows the requirements in various use cases as a basis for further refinement</a:t>
            </a:r>
          </a:p>
          <a:p>
            <a:pPr>
              <a:defRPr/>
            </a:pPr>
            <a:endParaRPr lang="en-US" altLang="ja-JP" dirty="0">
              <a:ea typeface="MS PGothic" panose="020B0600070205080204" pitchFamily="34" charset="-128"/>
            </a:endParaRPr>
          </a:p>
        </p:txBody>
      </p:sp>
      <p:sp>
        <p:nvSpPr>
          <p:cNvPr id="7172" name="スライド番号プレースホルダー 1">
            <a:extLst>
              <a:ext uri="{FF2B5EF4-FFF2-40B4-BE49-F238E27FC236}">
                <a16:creationId xmlns:a16="http://schemas.microsoft.com/office/drawing/2014/main" id="{D44CC8E5-965D-45DE-8DBA-82EBA21D3DB7}"/>
              </a:ext>
            </a:extLst>
          </p:cNvPr>
          <p:cNvSpPr>
            <a:spLocks noGrp="1"/>
          </p:cNvSpPr>
          <p:nvPr>
            <p:ph type="sldNum"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000">
                <a:solidFill>
                  <a:schemeClr val="tx1"/>
                </a:solidFill>
                <a:latin typeface="Times New Roman" charset="0"/>
              </a:defRPr>
            </a:lvl1pPr>
            <a:lvl2pPr marL="742950" indent="-285750">
              <a:defRPr sz="2000">
                <a:solidFill>
                  <a:schemeClr val="tx1"/>
                </a:solidFill>
                <a:latin typeface="Times New Roman" charset="0"/>
              </a:defRPr>
            </a:lvl2pPr>
            <a:lvl3pPr marL="1143000" indent="-228600">
              <a:defRPr sz="2000">
                <a:solidFill>
                  <a:schemeClr val="tx1"/>
                </a:solidFill>
                <a:latin typeface="Times New Roman" charset="0"/>
              </a:defRPr>
            </a:lvl3pPr>
            <a:lvl4pPr marL="1600200" indent="-228600">
              <a:defRPr sz="2000">
                <a:solidFill>
                  <a:schemeClr val="tx1"/>
                </a:solidFill>
                <a:latin typeface="Times New Roman" charset="0"/>
              </a:defRPr>
            </a:lvl4pPr>
            <a:lvl5pPr marL="2057400" indent="-228600">
              <a:defRPr sz="2000">
                <a:solidFill>
                  <a:schemeClr val="tx1"/>
                </a:solidFill>
                <a:latin typeface="Times New Roman" charset="0"/>
              </a:defRPr>
            </a:lvl5pPr>
            <a:lvl6pPr marL="2514600" indent="-228600" eaLnBrk="0" fontAlgn="base" hangingPunct="0">
              <a:spcBef>
                <a:spcPct val="0"/>
              </a:spcBef>
              <a:spcAft>
                <a:spcPct val="0"/>
              </a:spcAft>
              <a:defRPr sz="2000">
                <a:solidFill>
                  <a:schemeClr val="tx1"/>
                </a:solidFill>
                <a:latin typeface="Times New Roman" charset="0"/>
              </a:defRPr>
            </a:lvl6pPr>
            <a:lvl7pPr marL="2971800" indent="-228600" eaLnBrk="0" fontAlgn="base" hangingPunct="0">
              <a:spcBef>
                <a:spcPct val="0"/>
              </a:spcBef>
              <a:spcAft>
                <a:spcPct val="0"/>
              </a:spcAft>
              <a:defRPr sz="2000">
                <a:solidFill>
                  <a:schemeClr val="tx1"/>
                </a:solidFill>
                <a:latin typeface="Times New Roman" charset="0"/>
              </a:defRPr>
            </a:lvl7pPr>
            <a:lvl8pPr marL="3429000" indent="-228600" eaLnBrk="0" fontAlgn="base" hangingPunct="0">
              <a:spcBef>
                <a:spcPct val="0"/>
              </a:spcBef>
              <a:spcAft>
                <a:spcPct val="0"/>
              </a:spcAft>
              <a:defRPr sz="2000">
                <a:solidFill>
                  <a:schemeClr val="tx1"/>
                </a:solidFill>
                <a:latin typeface="Times New Roman" charset="0"/>
              </a:defRPr>
            </a:lvl8pPr>
            <a:lvl9pPr marL="3886200" indent="-228600" eaLnBrk="0" fontAlgn="base" hangingPunct="0">
              <a:spcBef>
                <a:spcPct val="0"/>
              </a:spcBef>
              <a:spcAft>
                <a:spcPct val="0"/>
              </a:spcAft>
              <a:defRPr sz="2000">
                <a:solidFill>
                  <a:schemeClr val="tx1"/>
                </a:solidFill>
                <a:latin typeface="Times New Roman" charset="0"/>
              </a:defRPr>
            </a:lvl9pPr>
          </a:lstStyle>
          <a:p>
            <a:pPr>
              <a:defRPr/>
            </a:pPr>
            <a:fld id="{578911C5-469D-4D49-8B2A-C9CDF24C0269}" type="slidenum">
              <a:rPr lang="en-US" altLang="pl-PL" sz="1400">
                <a:latin typeface="Times" charset="0"/>
              </a:rPr>
              <a:pPr>
                <a:defRPr/>
              </a:pPr>
              <a:t>3</a:t>
            </a:fld>
            <a:endParaRPr lang="en-US" altLang="pl-PL" sz="1400">
              <a:latin typeface="Times" charset="0"/>
            </a:endParaRPr>
          </a:p>
        </p:txBody>
      </p:sp>
      <p:pic>
        <p:nvPicPr>
          <p:cNvPr id="18437" name="Picture 5" descr="http://isotc.iso.org/img/8space.gif">
            <a:extLst>
              <a:ext uri="{FF2B5EF4-FFF2-40B4-BE49-F238E27FC236}">
                <a16:creationId xmlns:a16="http://schemas.microsoft.com/office/drawing/2014/main" id="{FFE8034D-894F-4471-85BD-577C15B151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2275" y="3170238"/>
            <a:ext cx="76200" cy="8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8" name="Picture 8" descr="http://isotc.iso.org/img/8space.gif">
            <a:extLst>
              <a:ext uri="{FF2B5EF4-FFF2-40B4-BE49-F238E27FC236}">
                <a16:creationId xmlns:a16="http://schemas.microsoft.com/office/drawing/2014/main" id="{034D732D-D326-4C7A-90B4-1D98C78525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2275" y="3170238"/>
            <a:ext cx="76200" cy="8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9" name="Picture 11" descr="http://isotc.iso.org/img/8space.gif">
            <a:extLst>
              <a:ext uri="{FF2B5EF4-FFF2-40B4-BE49-F238E27FC236}">
                <a16:creationId xmlns:a16="http://schemas.microsoft.com/office/drawing/2014/main" id="{FFA21C62-EF65-43EF-B0CA-3FB794EE00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2275" y="3170238"/>
            <a:ext cx="76200" cy="8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フッター プレースホルダー 1">
            <a:extLst>
              <a:ext uri="{FF2B5EF4-FFF2-40B4-BE49-F238E27FC236}">
                <a16:creationId xmlns:a16="http://schemas.microsoft.com/office/drawing/2014/main" id="{0E1DDD58-9F50-4822-9525-107EA8C20EF4}"/>
              </a:ext>
            </a:extLst>
          </p:cNvPr>
          <p:cNvSpPr>
            <a:spLocks noGrp="1"/>
          </p:cNvSpPr>
          <p:nvPr>
            <p:ph type="ftr" sz="quarter" idx="10"/>
          </p:nvPr>
        </p:nvSpPr>
        <p:spPr>
          <a:xfrm>
            <a:off x="381000" y="6400800"/>
            <a:ext cx="1981200" cy="291618"/>
          </a:xfrm>
        </p:spPr>
        <p:txBody>
          <a:bodyPr/>
          <a:lstStyle/>
          <a:p>
            <a:pPr>
              <a:defRPr/>
            </a:pPr>
            <a:r>
              <a:rPr lang="en-US" altLang="pl-PL" dirty="0">
                <a:ea typeface="Times New Roman" charset="0"/>
                <a:cs typeface="Times New Roman" charset="0"/>
              </a:rPr>
              <a:t>21-18-0003-0</a:t>
            </a:r>
            <a:r>
              <a:rPr lang="en-US" altLang="ko-KR" dirty="0">
                <a:ea typeface="Times New Roman" charset="0"/>
                <a:cs typeface="Times New Roman" charset="0"/>
              </a:rPr>
              <a:t>2</a:t>
            </a:r>
            <a:r>
              <a:rPr lang="en-US" altLang="pl-PL" dirty="0">
                <a:ea typeface="Times New Roman" charset="0"/>
                <a:cs typeface="Times New Roman" charset="0"/>
              </a:rPr>
              <a:t>-0000</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48C37DE4-E78B-450E-BDA9-A3F0DE382A89}"/>
              </a:ext>
            </a:extLst>
          </p:cNvPr>
          <p:cNvSpPr>
            <a:spLocks noGrp="1"/>
          </p:cNvSpPr>
          <p:nvPr>
            <p:ph type="title"/>
          </p:nvPr>
        </p:nvSpPr>
        <p:spPr/>
        <p:txBody>
          <a:bodyPr/>
          <a:lstStyle/>
          <a:p>
            <a:pPr>
              <a:defRPr/>
            </a:pPr>
            <a:r>
              <a:rPr lang="en-US" sz="3200" dirty="0"/>
              <a:t>VR HMD use cases [3]</a:t>
            </a:r>
            <a:endParaRPr lang="en-US" altLang="ko-KR" sz="3200" dirty="0">
              <a:ea typeface="굴림" charset="-127"/>
            </a:endParaRPr>
          </a:p>
        </p:txBody>
      </p:sp>
      <p:graphicFrame>
        <p:nvGraphicFramePr>
          <p:cNvPr id="2" name="Content Placeholder 1">
            <a:extLst>
              <a:ext uri="{FF2B5EF4-FFF2-40B4-BE49-F238E27FC236}">
                <a16:creationId xmlns:a16="http://schemas.microsoft.com/office/drawing/2014/main" id="{C0487048-D860-45D1-8A5B-219EC6254DF9}"/>
              </a:ext>
            </a:extLst>
          </p:cNvPr>
          <p:cNvGraphicFramePr>
            <a:graphicFrameLocks noGrp="1"/>
          </p:cNvGraphicFramePr>
          <p:nvPr>
            <p:ph idx="1"/>
            <p:extLst>
              <p:ext uri="{D42A27DB-BD31-4B8C-83A1-F6EECF244321}">
                <p14:modId xmlns:p14="http://schemas.microsoft.com/office/powerpoint/2010/main" val="4207337769"/>
              </p:ext>
            </p:extLst>
          </p:nvPr>
        </p:nvGraphicFramePr>
        <p:xfrm>
          <a:off x="862013" y="1662113"/>
          <a:ext cx="7596187" cy="4243101"/>
        </p:xfrm>
        <a:graphic>
          <a:graphicData uri="http://schemas.openxmlformats.org/drawingml/2006/table">
            <a:tbl>
              <a:tblPr firstRow="1" firstCol="1" bandRow="1">
                <a:tableStyleId>{5C22544A-7EE6-4342-B048-85BDC9FD1C3A}</a:tableStyleId>
              </a:tblPr>
              <a:tblGrid>
                <a:gridCol w="695643">
                  <a:extLst>
                    <a:ext uri="{9D8B030D-6E8A-4147-A177-3AD203B41FA5}">
                      <a16:colId xmlns:a16="http://schemas.microsoft.com/office/drawing/2014/main" val="632131101"/>
                    </a:ext>
                  </a:extLst>
                </a:gridCol>
                <a:gridCol w="5147944">
                  <a:extLst>
                    <a:ext uri="{9D8B030D-6E8A-4147-A177-3AD203B41FA5}">
                      <a16:colId xmlns:a16="http://schemas.microsoft.com/office/drawing/2014/main" val="3761295689"/>
                    </a:ext>
                  </a:extLst>
                </a:gridCol>
                <a:gridCol w="1752600">
                  <a:extLst>
                    <a:ext uri="{9D8B030D-6E8A-4147-A177-3AD203B41FA5}">
                      <a16:colId xmlns:a16="http://schemas.microsoft.com/office/drawing/2014/main" val="788306466"/>
                    </a:ext>
                  </a:extLst>
                </a:gridCol>
              </a:tblGrid>
              <a:tr h="483385">
                <a:tc>
                  <a:txBody>
                    <a:bodyPr/>
                    <a:lstStyle/>
                    <a:p>
                      <a:pPr marL="0" marR="0" algn="ctr" fontAlgn="base" latinLnBrk="0">
                        <a:lnSpc>
                          <a:spcPct val="115000"/>
                        </a:lnSpc>
                        <a:spcBef>
                          <a:spcPts val="0"/>
                        </a:spcBef>
                        <a:spcAft>
                          <a:spcPts val="0"/>
                        </a:spcAft>
                      </a:pPr>
                      <a:r>
                        <a:rPr lang="en-US" sz="1600" kern="0">
                          <a:effectLst/>
                        </a:rPr>
                        <a:t>Cases</a:t>
                      </a:r>
                      <a:endParaRPr lang="en-US" sz="16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4770" marR="64770" marT="17777" marB="17777" anchor="ctr"/>
                </a:tc>
                <a:tc>
                  <a:txBody>
                    <a:bodyPr/>
                    <a:lstStyle/>
                    <a:p>
                      <a:pPr marL="0" marR="0" algn="ctr" fontAlgn="base" latinLnBrk="0">
                        <a:lnSpc>
                          <a:spcPct val="115000"/>
                        </a:lnSpc>
                        <a:spcBef>
                          <a:spcPts val="0"/>
                        </a:spcBef>
                        <a:spcAft>
                          <a:spcPts val="0"/>
                        </a:spcAft>
                      </a:pPr>
                      <a:r>
                        <a:rPr lang="en-US" sz="1600" kern="0">
                          <a:effectLst/>
                        </a:rPr>
                        <a:t>Descriptions</a:t>
                      </a:r>
                      <a:endParaRPr lang="en-US" sz="16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4770" marR="64770" marT="17777" marB="17777" anchor="ctr"/>
                </a:tc>
                <a:tc>
                  <a:txBody>
                    <a:bodyPr/>
                    <a:lstStyle/>
                    <a:p>
                      <a:pPr marL="0" marR="0" algn="ctr" fontAlgn="base" latinLnBrk="0">
                        <a:lnSpc>
                          <a:spcPct val="115000"/>
                        </a:lnSpc>
                        <a:spcBef>
                          <a:spcPts val="0"/>
                        </a:spcBef>
                        <a:spcAft>
                          <a:spcPts val="0"/>
                        </a:spcAft>
                      </a:pPr>
                      <a:r>
                        <a:rPr lang="en-US" sz="1600" kern="0">
                          <a:effectLst/>
                        </a:rPr>
                        <a:t>Remarks</a:t>
                      </a:r>
                      <a:endParaRPr lang="en-US" sz="16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4770" marR="64770" marT="17777" marB="17777" anchor="ctr"/>
                </a:tc>
                <a:extLst>
                  <a:ext uri="{0D108BD9-81ED-4DB2-BD59-A6C34878D82A}">
                    <a16:rowId xmlns:a16="http://schemas.microsoft.com/office/drawing/2014/main" val="1400896263"/>
                  </a:ext>
                </a:extLst>
              </a:tr>
              <a:tr h="596348">
                <a:tc>
                  <a:txBody>
                    <a:bodyPr/>
                    <a:lstStyle/>
                    <a:p>
                      <a:pPr marL="0" marR="0" algn="ctr" fontAlgn="base" latinLnBrk="0">
                        <a:lnSpc>
                          <a:spcPct val="115000"/>
                        </a:lnSpc>
                        <a:spcBef>
                          <a:spcPts val="0"/>
                        </a:spcBef>
                        <a:spcAft>
                          <a:spcPts val="0"/>
                        </a:spcAft>
                      </a:pPr>
                      <a:r>
                        <a:rPr lang="en-US" sz="1600" kern="0">
                          <a:effectLst/>
                        </a:rPr>
                        <a:t>1</a:t>
                      </a:r>
                      <a:endParaRPr lang="en-US" sz="16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4770" marR="64770" marT="17777" marB="17777" anchor="ctr"/>
                </a:tc>
                <a:tc>
                  <a:txBody>
                    <a:bodyPr/>
                    <a:lstStyle/>
                    <a:p>
                      <a:pPr marL="0" marR="0" algn="l" fontAlgn="base" latinLnBrk="0">
                        <a:lnSpc>
                          <a:spcPct val="115000"/>
                        </a:lnSpc>
                        <a:spcBef>
                          <a:spcPts val="0"/>
                        </a:spcBef>
                        <a:spcAft>
                          <a:spcPts val="0"/>
                        </a:spcAft>
                      </a:pPr>
                      <a:r>
                        <a:rPr lang="en-US" sz="1600" kern="0" dirty="0">
                          <a:effectLst/>
                        </a:rPr>
                        <a:t>Remote multi-party interactive content service connected to a wired server</a:t>
                      </a:r>
                      <a:endParaRPr lang="en-US"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4770" marR="64770" marT="17777" marB="17777"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Direct wired connection between HMD and server</a:t>
                      </a:r>
                    </a:p>
                  </a:txBody>
                  <a:tcPr marL="64770" marR="64770" marT="17777" marB="17777" anchor="ctr"/>
                </a:tc>
                <a:extLst>
                  <a:ext uri="{0D108BD9-81ED-4DB2-BD59-A6C34878D82A}">
                    <a16:rowId xmlns:a16="http://schemas.microsoft.com/office/drawing/2014/main" val="2146093091"/>
                  </a:ext>
                </a:extLst>
              </a:tr>
              <a:tr h="596348">
                <a:tc>
                  <a:txBody>
                    <a:bodyPr/>
                    <a:lstStyle/>
                    <a:p>
                      <a:pPr marL="0" marR="0" algn="ctr" fontAlgn="base" latinLnBrk="0">
                        <a:lnSpc>
                          <a:spcPct val="115000"/>
                        </a:lnSpc>
                        <a:spcBef>
                          <a:spcPts val="0"/>
                        </a:spcBef>
                        <a:spcAft>
                          <a:spcPts val="0"/>
                        </a:spcAft>
                      </a:pPr>
                      <a:r>
                        <a:rPr lang="en-US" sz="1600" kern="0">
                          <a:effectLst/>
                        </a:rPr>
                        <a:t>2</a:t>
                      </a:r>
                      <a:endParaRPr lang="en-US" sz="16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4770" marR="64770" marT="17777" marB="17777" anchor="ctr"/>
                </a:tc>
                <a:tc>
                  <a:txBody>
                    <a:bodyPr/>
                    <a:lstStyle/>
                    <a:p>
                      <a:pPr marL="0" marR="0" algn="l" fontAlgn="base" latinLnBrk="0">
                        <a:lnSpc>
                          <a:spcPct val="115000"/>
                        </a:lnSpc>
                        <a:spcBef>
                          <a:spcPts val="0"/>
                        </a:spcBef>
                        <a:spcAft>
                          <a:spcPts val="0"/>
                        </a:spcAft>
                      </a:pPr>
                      <a:r>
                        <a:rPr lang="en-US" sz="1600" kern="0" dirty="0">
                          <a:effectLst/>
                        </a:rPr>
                        <a:t>Content service provided by server via mobile network outside</a:t>
                      </a:r>
                      <a:endParaRPr lang="en-US"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4770" marR="64770" marT="17777" marB="17777"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HMD connects to a server through mobile network</a:t>
                      </a:r>
                    </a:p>
                  </a:txBody>
                  <a:tcPr marL="64770" marR="64770" marT="17777" marB="17777" anchor="ctr"/>
                </a:tc>
                <a:extLst>
                  <a:ext uri="{0D108BD9-81ED-4DB2-BD59-A6C34878D82A}">
                    <a16:rowId xmlns:a16="http://schemas.microsoft.com/office/drawing/2014/main" val="3018632048"/>
                  </a:ext>
                </a:extLst>
              </a:tr>
              <a:tr h="596348">
                <a:tc>
                  <a:txBody>
                    <a:bodyPr/>
                    <a:lstStyle/>
                    <a:p>
                      <a:pPr marL="0" marR="0" algn="ctr" fontAlgn="base" latinLnBrk="0">
                        <a:lnSpc>
                          <a:spcPct val="115000"/>
                        </a:lnSpc>
                        <a:spcBef>
                          <a:spcPts val="0"/>
                        </a:spcBef>
                        <a:spcAft>
                          <a:spcPts val="0"/>
                        </a:spcAft>
                      </a:pPr>
                      <a:r>
                        <a:rPr lang="en-US" sz="1600" kern="0">
                          <a:effectLst/>
                        </a:rPr>
                        <a:t>3</a:t>
                      </a:r>
                      <a:endParaRPr lang="en-US" sz="16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4770" marR="64770" marT="17777" marB="17777" anchor="ctr"/>
                </a:tc>
                <a:tc>
                  <a:txBody>
                    <a:bodyPr/>
                    <a:lstStyle/>
                    <a:p>
                      <a:pPr marL="0" marR="0" algn="l" fontAlgn="base" latinLnBrk="0">
                        <a:lnSpc>
                          <a:spcPct val="115000"/>
                        </a:lnSpc>
                        <a:spcBef>
                          <a:spcPts val="0"/>
                        </a:spcBef>
                        <a:spcAft>
                          <a:spcPts val="0"/>
                        </a:spcAft>
                      </a:pPr>
                      <a:r>
                        <a:rPr lang="en-US" sz="1600" kern="0" dirty="0">
                          <a:effectLst/>
                        </a:rPr>
                        <a:t>Content service provided by server via Wi-Fi network inside</a:t>
                      </a:r>
                      <a:endParaRPr lang="en-US"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4770" marR="64770" marT="17777" marB="17777"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Wireless connection between HMD and server via AP</a:t>
                      </a:r>
                    </a:p>
                  </a:txBody>
                  <a:tcPr marL="64770" marR="64770" marT="17777" marB="17777" anchor="ctr"/>
                </a:tc>
                <a:extLst>
                  <a:ext uri="{0D108BD9-81ED-4DB2-BD59-A6C34878D82A}">
                    <a16:rowId xmlns:a16="http://schemas.microsoft.com/office/drawing/2014/main" val="1642765650"/>
                  </a:ext>
                </a:extLst>
              </a:tr>
              <a:tr h="596348">
                <a:tc>
                  <a:txBody>
                    <a:bodyPr/>
                    <a:lstStyle/>
                    <a:p>
                      <a:pPr marL="0" marR="0" algn="ctr" fontAlgn="base" latinLnBrk="0">
                        <a:lnSpc>
                          <a:spcPct val="115000"/>
                        </a:lnSpc>
                        <a:spcBef>
                          <a:spcPts val="0"/>
                        </a:spcBef>
                        <a:spcAft>
                          <a:spcPts val="0"/>
                        </a:spcAft>
                      </a:pPr>
                      <a:r>
                        <a:rPr lang="en-US" sz="1600" kern="0">
                          <a:effectLst/>
                        </a:rPr>
                        <a:t>4</a:t>
                      </a:r>
                      <a:endParaRPr lang="en-US" sz="16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4770" marR="64770" marT="17777" marB="17777" anchor="ctr"/>
                </a:tc>
                <a:tc>
                  <a:txBody>
                    <a:bodyPr/>
                    <a:lstStyle/>
                    <a:p>
                      <a:pPr marL="0" marR="0" algn="l" fontAlgn="base" latinLnBrk="0">
                        <a:lnSpc>
                          <a:spcPct val="115000"/>
                        </a:lnSpc>
                        <a:spcBef>
                          <a:spcPts val="0"/>
                        </a:spcBef>
                        <a:spcAft>
                          <a:spcPts val="0"/>
                        </a:spcAft>
                      </a:pPr>
                      <a:r>
                        <a:rPr lang="en-US" sz="1600" kern="0" dirty="0">
                          <a:effectLst/>
                        </a:rPr>
                        <a:t>Stand-alone content service responding to motion through sensor network</a:t>
                      </a:r>
                      <a:endParaRPr lang="en-US"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4770" marR="64770" marT="17777" marB="17777"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Communication between sensor/controller and server</a:t>
                      </a:r>
                    </a:p>
                  </a:txBody>
                  <a:tcPr marL="64770" marR="64770" marT="17777" marB="17777" anchor="ctr"/>
                </a:tc>
                <a:extLst>
                  <a:ext uri="{0D108BD9-81ED-4DB2-BD59-A6C34878D82A}">
                    <a16:rowId xmlns:a16="http://schemas.microsoft.com/office/drawing/2014/main" val="63271186"/>
                  </a:ext>
                </a:extLst>
              </a:tr>
              <a:tr h="607136">
                <a:tc>
                  <a:txBody>
                    <a:bodyPr/>
                    <a:lstStyle/>
                    <a:p>
                      <a:pPr marL="0" marR="0" algn="ctr" fontAlgn="base" latinLnBrk="0">
                        <a:lnSpc>
                          <a:spcPct val="115000"/>
                        </a:lnSpc>
                        <a:spcBef>
                          <a:spcPts val="0"/>
                        </a:spcBef>
                        <a:spcAft>
                          <a:spcPts val="0"/>
                        </a:spcAft>
                      </a:pPr>
                      <a:r>
                        <a:rPr lang="en-US" sz="1600" kern="0">
                          <a:effectLst/>
                        </a:rPr>
                        <a:t>5</a:t>
                      </a:r>
                      <a:endParaRPr lang="en-US" sz="16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4770" marR="64770" marT="17777" marB="17777" anchor="ctr"/>
                </a:tc>
                <a:tc>
                  <a:txBody>
                    <a:bodyPr/>
                    <a:lstStyle/>
                    <a:p>
                      <a:pPr marL="0" marR="0" algn="l" fontAlgn="base" latinLnBrk="0">
                        <a:lnSpc>
                          <a:spcPct val="115000"/>
                        </a:lnSpc>
                        <a:spcBef>
                          <a:spcPts val="0"/>
                        </a:spcBef>
                        <a:spcAft>
                          <a:spcPts val="0"/>
                        </a:spcAft>
                      </a:pPr>
                      <a:r>
                        <a:rPr lang="en-US" sz="1600" kern="0" dirty="0">
                          <a:effectLst/>
                        </a:rPr>
                        <a:t>Content service where HMD and terminal (client) are connected via local network</a:t>
                      </a:r>
                      <a:endParaRPr lang="en-US"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4770" marR="64770" marT="17777" marB="17777"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Direct wireless connection between HMD and server</a:t>
                      </a:r>
                    </a:p>
                  </a:txBody>
                  <a:tcPr marL="64770" marR="64770" marT="17777" marB="17777" anchor="ctr"/>
                </a:tc>
                <a:extLst>
                  <a:ext uri="{0D108BD9-81ED-4DB2-BD59-A6C34878D82A}">
                    <a16:rowId xmlns:a16="http://schemas.microsoft.com/office/drawing/2014/main" val="548872148"/>
                  </a:ext>
                </a:extLst>
              </a:tr>
              <a:tr h="607136">
                <a:tc>
                  <a:txBody>
                    <a:bodyPr/>
                    <a:lstStyle/>
                    <a:p>
                      <a:pPr marL="0" marR="0" algn="ctr" fontAlgn="base" latinLnBrk="0">
                        <a:lnSpc>
                          <a:spcPct val="115000"/>
                        </a:lnSpc>
                        <a:spcBef>
                          <a:spcPts val="0"/>
                        </a:spcBef>
                        <a:spcAft>
                          <a:spcPts val="0"/>
                        </a:spcAft>
                      </a:pPr>
                      <a:r>
                        <a:rPr lang="en-US" sz="1600" kern="0">
                          <a:effectLst/>
                        </a:rPr>
                        <a:t>6</a:t>
                      </a:r>
                      <a:endParaRPr lang="en-US" sz="16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4770" marR="64770" marT="17777" marB="17777" anchor="ctr"/>
                </a:tc>
                <a:tc>
                  <a:txBody>
                    <a:bodyPr/>
                    <a:lstStyle/>
                    <a:p>
                      <a:pPr marL="0" marR="0" algn="l" fontAlgn="base" latinLnBrk="0">
                        <a:lnSpc>
                          <a:spcPct val="115000"/>
                        </a:lnSpc>
                        <a:spcBef>
                          <a:spcPts val="0"/>
                        </a:spcBef>
                        <a:spcAft>
                          <a:spcPts val="0"/>
                        </a:spcAft>
                      </a:pPr>
                      <a:r>
                        <a:rPr lang="en-US" sz="1600" kern="0" dirty="0">
                          <a:effectLst/>
                        </a:rPr>
                        <a:t>Switching between heterogenous networks while using content service via wireless network</a:t>
                      </a:r>
                      <a:endParaRPr lang="en-US"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4770" marR="64770" marT="17777" marB="17777"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Handover from high-speed network to low-speed network in “use case 2” environment</a:t>
                      </a:r>
                    </a:p>
                  </a:txBody>
                  <a:tcPr marL="64770" marR="64770" marT="17777" marB="17777" anchor="ctr"/>
                </a:tc>
                <a:extLst>
                  <a:ext uri="{0D108BD9-81ED-4DB2-BD59-A6C34878D82A}">
                    <a16:rowId xmlns:a16="http://schemas.microsoft.com/office/drawing/2014/main" val="2645115019"/>
                  </a:ext>
                </a:extLst>
              </a:tr>
            </a:tbl>
          </a:graphicData>
        </a:graphic>
      </p:graphicFrame>
      <p:sp>
        <p:nvSpPr>
          <p:cNvPr id="8196" name="スライド番号プレースホルダー 1">
            <a:extLst>
              <a:ext uri="{FF2B5EF4-FFF2-40B4-BE49-F238E27FC236}">
                <a16:creationId xmlns:a16="http://schemas.microsoft.com/office/drawing/2014/main" id="{DAC25162-81B8-4D32-BE5E-6E4C47086F82}"/>
              </a:ext>
            </a:extLst>
          </p:cNvPr>
          <p:cNvSpPr>
            <a:spLocks noGrp="1"/>
          </p:cNvSpPr>
          <p:nvPr>
            <p:ph type="sldNum"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000">
                <a:solidFill>
                  <a:schemeClr val="tx1"/>
                </a:solidFill>
                <a:latin typeface="Times New Roman" charset="0"/>
              </a:defRPr>
            </a:lvl1pPr>
            <a:lvl2pPr marL="742950" indent="-285750">
              <a:defRPr sz="2000">
                <a:solidFill>
                  <a:schemeClr val="tx1"/>
                </a:solidFill>
                <a:latin typeface="Times New Roman" charset="0"/>
              </a:defRPr>
            </a:lvl2pPr>
            <a:lvl3pPr marL="1143000" indent="-228600">
              <a:defRPr sz="2000">
                <a:solidFill>
                  <a:schemeClr val="tx1"/>
                </a:solidFill>
                <a:latin typeface="Times New Roman" charset="0"/>
              </a:defRPr>
            </a:lvl3pPr>
            <a:lvl4pPr marL="1600200" indent="-228600">
              <a:defRPr sz="2000">
                <a:solidFill>
                  <a:schemeClr val="tx1"/>
                </a:solidFill>
                <a:latin typeface="Times New Roman" charset="0"/>
              </a:defRPr>
            </a:lvl4pPr>
            <a:lvl5pPr marL="2057400" indent="-228600">
              <a:defRPr sz="2000">
                <a:solidFill>
                  <a:schemeClr val="tx1"/>
                </a:solidFill>
                <a:latin typeface="Times New Roman" charset="0"/>
              </a:defRPr>
            </a:lvl5pPr>
            <a:lvl6pPr marL="2514600" indent="-228600" eaLnBrk="0" fontAlgn="base" hangingPunct="0">
              <a:spcBef>
                <a:spcPct val="0"/>
              </a:spcBef>
              <a:spcAft>
                <a:spcPct val="0"/>
              </a:spcAft>
              <a:defRPr sz="2000">
                <a:solidFill>
                  <a:schemeClr val="tx1"/>
                </a:solidFill>
                <a:latin typeface="Times New Roman" charset="0"/>
              </a:defRPr>
            </a:lvl6pPr>
            <a:lvl7pPr marL="2971800" indent="-228600" eaLnBrk="0" fontAlgn="base" hangingPunct="0">
              <a:spcBef>
                <a:spcPct val="0"/>
              </a:spcBef>
              <a:spcAft>
                <a:spcPct val="0"/>
              </a:spcAft>
              <a:defRPr sz="2000">
                <a:solidFill>
                  <a:schemeClr val="tx1"/>
                </a:solidFill>
                <a:latin typeface="Times New Roman" charset="0"/>
              </a:defRPr>
            </a:lvl7pPr>
            <a:lvl8pPr marL="3429000" indent="-228600" eaLnBrk="0" fontAlgn="base" hangingPunct="0">
              <a:spcBef>
                <a:spcPct val="0"/>
              </a:spcBef>
              <a:spcAft>
                <a:spcPct val="0"/>
              </a:spcAft>
              <a:defRPr sz="2000">
                <a:solidFill>
                  <a:schemeClr val="tx1"/>
                </a:solidFill>
                <a:latin typeface="Times New Roman" charset="0"/>
              </a:defRPr>
            </a:lvl8pPr>
            <a:lvl9pPr marL="3886200" indent="-228600" eaLnBrk="0" fontAlgn="base" hangingPunct="0">
              <a:spcBef>
                <a:spcPct val="0"/>
              </a:spcBef>
              <a:spcAft>
                <a:spcPct val="0"/>
              </a:spcAft>
              <a:defRPr sz="2000">
                <a:solidFill>
                  <a:schemeClr val="tx1"/>
                </a:solidFill>
                <a:latin typeface="Times New Roman" charset="0"/>
              </a:defRPr>
            </a:lvl9pPr>
          </a:lstStyle>
          <a:p>
            <a:pPr>
              <a:defRPr/>
            </a:pPr>
            <a:fld id="{38D62898-E77A-4C8E-9BDB-98CA541FB4C5}" type="slidenum">
              <a:rPr lang="en-US" altLang="pl-PL" sz="1400">
                <a:latin typeface="Times" charset="0"/>
              </a:rPr>
              <a:pPr>
                <a:defRPr/>
              </a:pPr>
              <a:t>4</a:t>
            </a:fld>
            <a:endParaRPr lang="en-US" altLang="pl-PL" sz="1400">
              <a:latin typeface="Times" charset="0"/>
            </a:endParaRPr>
          </a:p>
        </p:txBody>
      </p:sp>
      <p:sp>
        <p:nvSpPr>
          <p:cNvPr id="6" name="フッター プレースホルダー 1">
            <a:extLst>
              <a:ext uri="{FF2B5EF4-FFF2-40B4-BE49-F238E27FC236}">
                <a16:creationId xmlns:a16="http://schemas.microsoft.com/office/drawing/2014/main" id="{84EC6517-D25C-4A74-A0B3-86CCCB0F07DD}"/>
              </a:ext>
            </a:extLst>
          </p:cNvPr>
          <p:cNvSpPr>
            <a:spLocks noGrp="1"/>
          </p:cNvSpPr>
          <p:nvPr>
            <p:ph type="ftr" sz="quarter" idx="10"/>
          </p:nvPr>
        </p:nvSpPr>
        <p:spPr>
          <a:xfrm>
            <a:off x="381000" y="6400800"/>
            <a:ext cx="1981200" cy="291618"/>
          </a:xfrm>
        </p:spPr>
        <p:txBody>
          <a:bodyPr/>
          <a:lstStyle/>
          <a:p>
            <a:pPr>
              <a:defRPr/>
            </a:pPr>
            <a:r>
              <a:rPr lang="en-US" altLang="pl-PL" dirty="0">
                <a:ea typeface="Times New Roman" charset="0"/>
                <a:cs typeface="Times New Roman" charset="0"/>
              </a:rPr>
              <a:t>21-18-0003-0</a:t>
            </a:r>
            <a:r>
              <a:rPr lang="en-US" altLang="ko-KR" dirty="0">
                <a:ea typeface="Times New Roman" charset="0"/>
                <a:cs typeface="Times New Roman" charset="0"/>
              </a:rPr>
              <a:t>2</a:t>
            </a:r>
            <a:r>
              <a:rPr lang="en-US" altLang="pl-PL" dirty="0">
                <a:ea typeface="Times New Roman" charset="0"/>
                <a:cs typeface="Times New Roman" charset="0"/>
              </a:rPr>
              <a:t>-0000</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7EE21F6E-F6B8-4506-899F-F8ACEA31EBD1}"/>
              </a:ext>
            </a:extLst>
          </p:cNvPr>
          <p:cNvSpPr>
            <a:spLocks noGrp="1"/>
          </p:cNvSpPr>
          <p:nvPr>
            <p:ph type="title"/>
          </p:nvPr>
        </p:nvSpPr>
        <p:spPr/>
        <p:txBody>
          <a:bodyPr/>
          <a:lstStyle/>
          <a:p>
            <a:pPr>
              <a:defRPr/>
            </a:pPr>
            <a:r>
              <a:rPr lang="en-US" altLang="ko-KR" sz="3200" dirty="0">
                <a:ea typeface="굴림" charset="-127"/>
              </a:rPr>
              <a:t>Requirements (1) </a:t>
            </a:r>
          </a:p>
        </p:txBody>
      </p:sp>
      <p:sp>
        <p:nvSpPr>
          <p:cNvPr id="2" name="フッター プレースホルダー 1">
            <a:extLst>
              <a:ext uri="{FF2B5EF4-FFF2-40B4-BE49-F238E27FC236}">
                <a16:creationId xmlns:a16="http://schemas.microsoft.com/office/drawing/2014/main" id="{69106D7B-B4DE-471D-88A0-2D5063B4633D}"/>
              </a:ext>
            </a:extLst>
          </p:cNvPr>
          <p:cNvSpPr>
            <a:spLocks noGrp="1"/>
          </p:cNvSpPr>
          <p:nvPr>
            <p:ph type="ftr" sz="quarter" idx="10"/>
          </p:nvPr>
        </p:nvSpPr>
        <p:spPr>
          <a:xfrm>
            <a:off x="381000" y="6400800"/>
            <a:ext cx="1981200" cy="291618"/>
          </a:xfrm>
        </p:spPr>
        <p:txBody>
          <a:bodyPr/>
          <a:lstStyle/>
          <a:p>
            <a:pPr>
              <a:defRPr/>
            </a:pPr>
            <a:r>
              <a:rPr lang="en-US" altLang="pl-PL" dirty="0">
                <a:ea typeface="Times New Roman" charset="0"/>
                <a:cs typeface="Times New Roman" charset="0"/>
              </a:rPr>
              <a:t>21-18-0003-0</a:t>
            </a:r>
            <a:r>
              <a:rPr lang="en-US" altLang="ko-KR" dirty="0">
                <a:ea typeface="Times New Roman" charset="0"/>
                <a:cs typeface="Times New Roman" charset="0"/>
              </a:rPr>
              <a:t>2</a:t>
            </a:r>
            <a:r>
              <a:rPr lang="en-US" altLang="pl-PL" dirty="0">
                <a:ea typeface="Times New Roman" charset="0"/>
                <a:cs typeface="Times New Roman" charset="0"/>
              </a:rPr>
              <a:t>-0000</a:t>
            </a:r>
          </a:p>
        </p:txBody>
      </p:sp>
      <p:sp>
        <p:nvSpPr>
          <p:cNvPr id="9220" name="スライド番号プレースホルダー 1">
            <a:extLst>
              <a:ext uri="{FF2B5EF4-FFF2-40B4-BE49-F238E27FC236}">
                <a16:creationId xmlns:a16="http://schemas.microsoft.com/office/drawing/2014/main" id="{20172EF3-585B-48C2-AC21-84E8ED3776A6}"/>
              </a:ext>
            </a:extLst>
          </p:cNvPr>
          <p:cNvSpPr>
            <a:spLocks noGrp="1"/>
          </p:cNvSpPr>
          <p:nvPr>
            <p:ph type="sldNum"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000">
                <a:solidFill>
                  <a:schemeClr val="tx1"/>
                </a:solidFill>
                <a:latin typeface="Times New Roman" charset="0"/>
              </a:defRPr>
            </a:lvl1pPr>
            <a:lvl2pPr marL="742950" indent="-285750">
              <a:defRPr sz="2000">
                <a:solidFill>
                  <a:schemeClr val="tx1"/>
                </a:solidFill>
                <a:latin typeface="Times New Roman" charset="0"/>
              </a:defRPr>
            </a:lvl2pPr>
            <a:lvl3pPr marL="1143000" indent="-228600">
              <a:defRPr sz="2000">
                <a:solidFill>
                  <a:schemeClr val="tx1"/>
                </a:solidFill>
                <a:latin typeface="Times New Roman" charset="0"/>
              </a:defRPr>
            </a:lvl3pPr>
            <a:lvl4pPr marL="1600200" indent="-228600">
              <a:defRPr sz="2000">
                <a:solidFill>
                  <a:schemeClr val="tx1"/>
                </a:solidFill>
                <a:latin typeface="Times New Roman" charset="0"/>
              </a:defRPr>
            </a:lvl4pPr>
            <a:lvl5pPr marL="2057400" indent="-228600">
              <a:defRPr sz="2000">
                <a:solidFill>
                  <a:schemeClr val="tx1"/>
                </a:solidFill>
                <a:latin typeface="Times New Roman" charset="0"/>
              </a:defRPr>
            </a:lvl5pPr>
            <a:lvl6pPr marL="2514600" indent="-228600" eaLnBrk="0" fontAlgn="base" hangingPunct="0">
              <a:spcBef>
                <a:spcPct val="0"/>
              </a:spcBef>
              <a:spcAft>
                <a:spcPct val="0"/>
              </a:spcAft>
              <a:defRPr sz="2000">
                <a:solidFill>
                  <a:schemeClr val="tx1"/>
                </a:solidFill>
                <a:latin typeface="Times New Roman" charset="0"/>
              </a:defRPr>
            </a:lvl6pPr>
            <a:lvl7pPr marL="2971800" indent="-228600" eaLnBrk="0" fontAlgn="base" hangingPunct="0">
              <a:spcBef>
                <a:spcPct val="0"/>
              </a:spcBef>
              <a:spcAft>
                <a:spcPct val="0"/>
              </a:spcAft>
              <a:defRPr sz="2000">
                <a:solidFill>
                  <a:schemeClr val="tx1"/>
                </a:solidFill>
                <a:latin typeface="Times New Roman" charset="0"/>
              </a:defRPr>
            </a:lvl7pPr>
            <a:lvl8pPr marL="3429000" indent="-228600" eaLnBrk="0" fontAlgn="base" hangingPunct="0">
              <a:spcBef>
                <a:spcPct val="0"/>
              </a:spcBef>
              <a:spcAft>
                <a:spcPct val="0"/>
              </a:spcAft>
              <a:defRPr sz="2000">
                <a:solidFill>
                  <a:schemeClr val="tx1"/>
                </a:solidFill>
                <a:latin typeface="Times New Roman" charset="0"/>
              </a:defRPr>
            </a:lvl8pPr>
            <a:lvl9pPr marL="3886200" indent="-228600" eaLnBrk="0" fontAlgn="base" hangingPunct="0">
              <a:spcBef>
                <a:spcPct val="0"/>
              </a:spcBef>
              <a:spcAft>
                <a:spcPct val="0"/>
              </a:spcAft>
              <a:defRPr sz="2000">
                <a:solidFill>
                  <a:schemeClr val="tx1"/>
                </a:solidFill>
                <a:latin typeface="Times New Roman" charset="0"/>
              </a:defRPr>
            </a:lvl9pPr>
          </a:lstStyle>
          <a:p>
            <a:pPr>
              <a:defRPr/>
            </a:pPr>
            <a:fld id="{483FCD8C-0391-4C33-936A-8D4D709011D4}" type="slidenum">
              <a:rPr lang="en-US" altLang="pl-PL" sz="1400">
                <a:latin typeface="Times" charset="0"/>
              </a:rPr>
              <a:pPr>
                <a:defRPr/>
              </a:pPr>
              <a:t>5</a:t>
            </a:fld>
            <a:endParaRPr lang="en-US" altLang="pl-PL" sz="1400">
              <a:latin typeface="Times" charset="0"/>
            </a:endParaRPr>
          </a:p>
        </p:txBody>
      </p:sp>
      <mc:AlternateContent xmlns:mc="http://schemas.openxmlformats.org/markup-compatibility/2006" xmlns:a14="http://schemas.microsoft.com/office/drawing/2010/main">
        <mc:Choice Requires="a14">
          <p:graphicFrame>
            <p:nvGraphicFramePr>
              <p:cNvPr id="3" name="Table 2">
                <a:extLst>
                  <a:ext uri="{FF2B5EF4-FFF2-40B4-BE49-F238E27FC236}">
                    <a16:creationId xmlns:a16="http://schemas.microsoft.com/office/drawing/2014/main" id="{2A9B8C54-8893-4005-A50B-0748457E73FD}"/>
                  </a:ext>
                </a:extLst>
              </p:cNvPr>
              <p:cNvGraphicFramePr>
                <a:graphicFrameLocks noGrp="1"/>
              </p:cNvGraphicFramePr>
              <p:nvPr>
                <p:extLst>
                  <p:ext uri="{D42A27DB-BD31-4B8C-83A1-F6EECF244321}">
                    <p14:modId xmlns:p14="http://schemas.microsoft.com/office/powerpoint/2010/main" val="4292075813"/>
                  </p:ext>
                </p:extLst>
              </p:nvPr>
            </p:nvGraphicFramePr>
            <p:xfrm>
              <a:off x="762000" y="1005904"/>
              <a:ext cx="7870386" cy="4754752"/>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4006816200"/>
                        </a:ext>
                      </a:extLst>
                    </a:gridCol>
                    <a:gridCol w="1012386">
                      <a:extLst>
                        <a:ext uri="{9D8B030D-6E8A-4147-A177-3AD203B41FA5}">
                          <a16:colId xmlns:a16="http://schemas.microsoft.com/office/drawing/2014/main" val="3656376489"/>
                        </a:ext>
                      </a:extLst>
                    </a:gridCol>
                    <a:gridCol w="1143000">
                      <a:extLst>
                        <a:ext uri="{9D8B030D-6E8A-4147-A177-3AD203B41FA5}">
                          <a16:colId xmlns:a16="http://schemas.microsoft.com/office/drawing/2014/main" val="463285951"/>
                        </a:ext>
                      </a:extLst>
                    </a:gridCol>
                    <a:gridCol w="1066800">
                      <a:extLst>
                        <a:ext uri="{9D8B030D-6E8A-4147-A177-3AD203B41FA5}">
                          <a16:colId xmlns:a16="http://schemas.microsoft.com/office/drawing/2014/main" val="3832373562"/>
                        </a:ext>
                      </a:extLst>
                    </a:gridCol>
                    <a:gridCol w="1219200">
                      <a:extLst>
                        <a:ext uri="{9D8B030D-6E8A-4147-A177-3AD203B41FA5}">
                          <a16:colId xmlns:a16="http://schemas.microsoft.com/office/drawing/2014/main" val="1009131467"/>
                        </a:ext>
                      </a:extLst>
                    </a:gridCol>
                    <a:gridCol w="1121214">
                      <a:extLst>
                        <a:ext uri="{9D8B030D-6E8A-4147-A177-3AD203B41FA5}">
                          <a16:colId xmlns:a16="http://schemas.microsoft.com/office/drawing/2014/main" val="2066309697"/>
                        </a:ext>
                      </a:extLst>
                    </a:gridCol>
                    <a:gridCol w="1317186">
                      <a:extLst>
                        <a:ext uri="{9D8B030D-6E8A-4147-A177-3AD203B41FA5}">
                          <a16:colId xmlns:a16="http://schemas.microsoft.com/office/drawing/2014/main" val="2121356738"/>
                        </a:ext>
                      </a:extLst>
                    </a:gridCol>
                  </a:tblGrid>
                  <a:tr h="228600">
                    <a:tc>
                      <a:txBody>
                        <a:bodyPr/>
                        <a:lstStyle/>
                        <a:p>
                          <a:endParaRPr lang="en-US" sz="1200" dirty="0"/>
                        </a:p>
                      </a:txBody>
                      <a:tcPr marT="45712" marB="45712"/>
                    </a:tc>
                    <a:tc>
                      <a:txBody>
                        <a:bodyPr/>
                        <a:lstStyle/>
                        <a:p>
                          <a:r>
                            <a:rPr lang="en-US" sz="1200" dirty="0"/>
                            <a:t>Use case 1</a:t>
                          </a:r>
                        </a:p>
                      </a:txBody>
                      <a:tcPr marT="45712" marB="45712"/>
                    </a:tc>
                    <a:tc>
                      <a:txBody>
                        <a:bodyPr/>
                        <a:lstStyle/>
                        <a:p>
                          <a:r>
                            <a:rPr lang="en-US" sz="1200" dirty="0"/>
                            <a:t>Use case 2</a:t>
                          </a:r>
                        </a:p>
                      </a:txBody>
                      <a:tcPr marT="45712" marB="45712"/>
                    </a:tc>
                    <a:tc>
                      <a:txBody>
                        <a:bodyPr/>
                        <a:lstStyle/>
                        <a:p>
                          <a:r>
                            <a:rPr lang="en-US" sz="1200" dirty="0"/>
                            <a:t>Use case 3</a:t>
                          </a:r>
                        </a:p>
                      </a:txBody>
                      <a:tcPr marT="45712" marB="45712"/>
                    </a:tc>
                    <a:tc>
                      <a:txBody>
                        <a:bodyPr/>
                        <a:lstStyle/>
                        <a:p>
                          <a:r>
                            <a:rPr lang="en-US" sz="1200" dirty="0"/>
                            <a:t>Use case 4</a:t>
                          </a:r>
                        </a:p>
                      </a:txBody>
                      <a:tcPr marT="45712" marB="45712"/>
                    </a:tc>
                    <a:tc>
                      <a:txBody>
                        <a:bodyPr/>
                        <a:lstStyle/>
                        <a:p>
                          <a:r>
                            <a:rPr lang="en-US" sz="1200" dirty="0"/>
                            <a:t>Use case 5</a:t>
                          </a:r>
                        </a:p>
                      </a:txBody>
                      <a:tcPr marT="45712" marB="45712"/>
                    </a:tc>
                    <a:tc>
                      <a:txBody>
                        <a:bodyPr/>
                        <a:lstStyle/>
                        <a:p>
                          <a:r>
                            <a:rPr lang="en-US" sz="1200"/>
                            <a:t>Use case 6</a:t>
                          </a:r>
                          <a:endParaRPr lang="en-US" sz="1200" dirty="0"/>
                        </a:p>
                      </a:txBody>
                      <a:tcPr marT="45712" marB="45712"/>
                    </a:tc>
                    <a:extLst>
                      <a:ext uri="{0D108BD9-81ED-4DB2-BD59-A6C34878D82A}">
                        <a16:rowId xmlns:a16="http://schemas.microsoft.com/office/drawing/2014/main" val="868774387"/>
                      </a:ext>
                    </a:extLst>
                  </a:tr>
                  <a:tr h="685792">
                    <a:tc>
                      <a:txBody>
                        <a:bodyPr/>
                        <a:lstStyle/>
                        <a:p>
                          <a:r>
                            <a:rPr lang="en-US" sz="1200" dirty="0"/>
                            <a:t>Environment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Direct wired connection between HMD and server</a:t>
                          </a:r>
                        </a:p>
                      </a:txBody>
                      <a:tcPr marT="45712" marB="45712"/>
                    </a:tc>
                    <a:tc>
                      <a:txBody>
                        <a:bodyPr/>
                        <a:lstStyle/>
                        <a:p>
                          <a:r>
                            <a:rPr lang="en-US" sz="1200" dirty="0"/>
                            <a:t>HMD connects to a server through mobile network</a:t>
                          </a:r>
                        </a:p>
                      </a:txBody>
                      <a:tcPr marT="45712" marB="45712"/>
                    </a:tc>
                    <a:tc>
                      <a:txBody>
                        <a:bodyPr/>
                        <a:lstStyle/>
                        <a:p>
                          <a:r>
                            <a:rPr lang="en-US" sz="1200" dirty="0"/>
                            <a:t>Wireless connection between HMD and server via AP</a:t>
                          </a:r>
                        </a:p>
                      </a:txBody>
                      <a:tcPr marT="45712" marB="45712"/>
                    </a:tc>
                    <a:tc>
                      <a:txBody>
                        <a:bodyPr/>
                        <a:lstStyle/>
                        <a:p>
                          <a:r>
                            <a:rPr lang="en-US" sz="1200" dirty="0"/>
                            <a:t>Communication between sensor/controller and server</a:t>
                          </a:r>
                        </a:p>
                      </a:txBody>
                      <a:tcPr marT="45712" marB="45712"/>
                    </a:tc>
                    <a:tc>
                      <a:txBody>
                        <a:bodyPr/>
                        <a:lstStyle/>
                        <a:p>
                          <a:r>
                            <a:rPr lang="en-US" sz="1200" dirty="0"/>
                            <a:t>Direct wireless connection between HMD and server</a:t>
                          </a:r>
                        </a:p>
                      </a:txBody>
                      <a:tcPr marT="45712" marB="45712"/>
                    </a:tc>
                    <a:tc>
                      <a:txBody>
                        <a:bodyPr/>
                        <a:lstStyle/>
                        <a:p>
                          <a:r>
                            <a:rPr lang="en-US" sz="1200" dirty="0"/>
                            <a:t>Handover from high-speed network to low-speed network in use case 2 environment</a:t>
                          </a:r>
                        </a:p>
                      </a:txBody>
                      <a:tcPr marT="45712" marB="45712"/>
                    </a:tc>
                    <a:extLst>
                      <a:ext uri="{0D108BD9-81ED-4DB2-BD59-A6C34878D82A}">
                        <a16:rowId xmlns:a16="http://schemas.microsoft.com/office/drawing/2014/main" val="2622331055"/>
                      </a:ext>
                    </a:extLst>
                  </a:tr>
                  <a:tr h="640064">
                    <a:tc>
                      <a:txBody>
                        <a:bodyPr/>
                        <a:lstStyle/>
                        <a:p>
                          <a:r>
                            <a:rPr lang="en-US" sz="1200" dirty="0"/>
                            <a:t>Distance between multiusers</a:t>
                          </a:r>
                        </a:p>
                      </a:txBody>
                      <a:tcPr marT="45712" marB="45712"/>
                    </a:tc>
                    <a:tc>
                      <a:txBody>
                        <a:bodyPr/>
                        <a:lstStyle/>
                        <a:p>
                          <a:r>
                            <a:rPr lang="en-US" sz="1200" dirty="0"/>
                            <a:t>Users not in same LAN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Users not in same LAN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Users not in same LAN</a:t>
                          </a:r>
                        </a:p>
                        <a:p>
                          <a:endParaRPr lang="en-US" sz="1200" dirty="0"/>
                        </a:p>
                      </a:txBody>
                      <a:tcPr marT="45712" marB="45712"/>
                    </a:tc>
                    <a:tc>
                      <a:txBody>
                        <a:bodyPr/>
                        <a:lstStyle/>
                        <a:p>
                          <a:r>
                            <a:rPr lang="en-US" sz="1200" dirty="0"/>
                            <a:t>No correlation with this use case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Users not in same LAN</a:t>
                          </a:r>
                        </a:p>
                        <a:p>
                          <a:endParaRPr lang="en-US" sz="12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No correlation with this use case</a:t>
                          </a:r>
                          <a:endParaRPr lang="en-US" sz="1200" dirty="0"/>
                        </a:p>
                      </a:txBody>
                      <a:tcPr marT="45712" marB="45712"/>
                    </a:tc>
                    <a:extLst>
                      <a:ext uri="{0D108BD9-81ED-4DB2-BD59-A6C34878D82A}">
                        <a16:rowId xmlns:a16="http://schemas.microsoft.com/office/drawing/2014/main" val="445975006"/>
                      </a:ext>
                    </a:extLst>
                  </a:tr>
                  <a:tr h="441944">
                    <a:tc>
                      <a:txBody>
                        <a:bodyPr/>
                        <a:lstStyle/>
                        <a:p>
                          <a:r>
                            <a:rPr lang="en-US" sz="1200" dirty="0"/>
                            <a:t>Video quality</a:t>
                          </a:r>
                        </a:p>
                      </a:txBody>
                      <a:tcPr marT="45712" marB="45712"/>
                    </a:tc>
                    <a:tc gridSpan="6">
                      <a:txBody>
                        <a:bodyPr/>
                        <a:lstStyle/>
                        <a:p>
                          <a:r>
                            <a:rPr lang="en-US" sz="1200" dirty="0"/>
                            <a:t>Stereoscopic 3D 4K (HDMI 2.0) [5] or higher</a:t>
                          </a:r>
                        </a:p>
                      </a:txBody>
                      <a:tcPr marT="45712" marB="45712"/>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txBody>
                      <a:tcPr marT="45712" marB="45712"/>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txBody>
                      <a:tcPr marT="45712" marB="45712"/>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txBody>
                      <a:tcPr marT="45712" marB="45712"/>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txBody>
                      <a:tcPr marT="45712" marB="45712"/>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txBody>
                      <a:tcPr marT="45712" marB="45712"/>
                    </a:tc>
                    <a:extLst>
                      <a:ext uri="{0D108BD9-81ED-4DB2-BD59-A6C34878D82A}">
                        <a16:rowId xmlns:a16="http://schemas.microsoft.com/office/drawing/2014/main" val="3185447255"/>
                      </a:ext>
                    </a:extLst>
                  </a:tr>
                  <a:tr h="457184">
                    <a:tc>
                      <a:txBody>
                        <a:bodyPr/>
                        <a:lstStyle/>
                        <a:p>
                          <a:r>
                            <a:rPr lang="en-US" sz="1200" dirty="0"/>
                            <a:t>HMD movement</a:t>
                          </a:r>
                        </a:p>
                      </a:txBody>
                      <a:tcPr marT="45712" marB="45712"/>
                    </a:tc>
                    <a:tc gridSpan="6">
                      <a:txBody>
                        <a:bodyPr/>
                        <a:lstStyle/>
                        <a:p>
                          <a:r>
                            <a:rPr lang="en-US" sz="1200" dirty="0"/>
                            <a:t>Neck roll, pitch, and yaw speeds may not be critical requirements in all use cases</a:t>
                          </a:r>
                        </a:p>
                      </a:txBody>
                      <a:tcPr marT="45712" marB="45712"/>
                    </a:tc>
                    <a:tc hMerge="1">
                      <a:txBody>
                        <a:bodyPr/>
                        <a:lstStyle/>
                        <a:p>
                          <a:endParaRPr lang="en-US" sz="1200" dirty="0"/>
                        </a:p>
                      </a:txBody>
                      <a:tcPr marT="45712" marB="45712"/>
                    </a:tc>
                    <a:tc hMerge="1">
                      <a:txBody>
                        <a:bodyPr/>
                        <a:lstStyle/>
                        <a:p>
                          <a:endParaRPr lang="en-US" sz="1200" dirty="0"/>
                        </a:p>
                      </a:txBody>
                      <a:tcPr marT="45712" marB="45712"/>
                    </a:tc>
                    <a:tc hMerge="1">
                      <a:txBody>
                        <a:bodyPr/>
                        <a:lstStyle/>
                        <a:p>
                          <a:endParaRPr lang="en-US" sz="1200" dirty="0"/>
                        </a:p>
                      </a:txBody>
                      <a:tcPr marT="45712" marB="45712"/>
                    </a:tc>
                    <a:tc hMerge="1">
                      <a:txBody>
                        <a:bodyPr/>
                        <a:lstStyle/>
                        <a:p>
                          <a:endParaRPr lang="en-US" sz="1200" dirty="0"/>
                        </a:p>
                      </a:txBody>
                      <a:tcPr marT="45712" marB="45712"/>
                    </a:tc>
                    <a:tc hMerge="1">
                      <a:txBody>
                        <a:bodyPr/>
                        <a:lstStyle/>
                        <a:p>
                          <a:endParaRPr lang="en-US"/>
                        </a:p>
                      </a:txBody>
                      <a:tcPr/>
                    </a:tc>
                    <a:extLst>
                      <a:ext uri="{0D108BD9-81ED-4DB2-BD59-A6C34878D82A}">
                        <a16:rowId xmlns:a16="http://schemas.microsoft.com/office/drawing/2014/main" val="3833280100"/>
                      </a:ext>
                    </a:extLst>
                  </a:tr>
                  <a:tr h="457184">
                    <a:tc>
                      <a:txBody>
                        <a:bodyPr/>
                        <a:lstStyle/>
                        <a:p>
                          <a:r>
                            <a:rPr lang="en-US" sz="1200" dirty="0"/>
                            <a:t>User motion recognition</a:t>
                          </a:r>
                        </a:p>
                      </a:txBody>
                      <a:tcPr marT="45712" marB="45712"/>
                    </a:tc>
                    <a:tc gridSpan="6">
                      <a:txBody>
                        <a:bodyPr/>
                        <a:lstStyle/>
                        <a:p>
                          <a:r>
                            <a:rPr lang="en-US" sz="1200" dirty="0"/>
                            <a:t>User motion is recognized by the controller/sensors in all use cases</a:t>
                          </a:r>
                        </a:p>
                      </a:txBody>
                      <a:tcPr marT="45712" marB="45712"/>
                    </a:tc>
                    <a:tc hMerge="1">
                      <a:txBody>
                        <a:bodyPr/>
                        <a:lstStyle/>
                        <a:p>
                          <a:endParaRPr lang="en-US" sz="1200" dirty="0"/>
                        </a:p>
                      </a:txBody>
                      <a:tcPr marT="45712" marB="45712"/>
                    </a:tc>
                    <a:tc hMerge="1">
                      <a:txBody>
                        <a:bodyPr/>
                        <a:lstStyle/>
                        <a:p>
                          <a:endParaRPr lang="en-US" sz="1200" dirty="0"/>
                        </a:p>
                      </a:txBody>
                      <a:tcPr marT="45712" marB="45712"/>
                    </a:tc>
                    <a:tc hMerge="1">
                      <a:txBody>
                        <a:bodyPr/>
                        <a:lstStyle/>
                        <a:p>
                          <a:endParaRPr lang="en-US" sz="1200" dirty="0"/>
                        </a:p>
                      </a:txBody>
                      <a:tcPr marT="45712" marB="45712"/>
                    </a:tc>
                    <a:tc hMerge="1">
                      <a:txBody>
                        <a:bodyPr/>
                        <a:lstStyle/>
                        <a:p>
                          <a:endParaRPr lang="en-US" sz="1200" dirty="0"/>
                        </a:p>
                      </a:txBody>
                      <a:tcPr marT="45712" marB="45712"/>
                    </a:tc>
                    <a:tc hMerge="1">
                      <a:txBody>
                        <a:bodyPr/>
                        <a:lstStyle/>
                        <a:p>
                          <a:endParaRPr lang="en-US"/>
                        </a:p>
                      </a:txBody>
                      <a:tcPr/>
                    </a:tc>
                    <a:extLst>
                      <a:ext uri="{0D108BD9-81ED-4DB2-BD59-A6C34878D82A}">
                        <a16:rowId xmlns:a16="http://schemas.microsoft.com/office/drawing/2014/main" val="2444644611"/>
                      </a:ext>
                    </a:extLst>
                  </a:tr>
                  <a:tr h="0">
                    <a:tc>
                      <a:txBody>
                        <a:bodyPr/>
                        <a:lstStyle/>
                        <a:p>
                          <a:r>
                            <a:rPr lang="en-US" sz="1200" dirty="0">
                              <a:latin typeface="+mj-lt"/>
                            </a:rPr>
                            <a:t>User mobility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j-lt"/>
                              <a:ea typeface="+mn-ea"/>
                              <a:cs typeface="+mn-cs"/>
                            </a:rPr>
                            <a:t>Speed of walking at maximum (</a:t>
                          </a:r>
                          <a14:m>
                            <m:oMath xmlns:m="http://schemas.openxmlformats.org/officeDocument/2006/math">
                              <m:r>
                                <a:rPr kumimoji="0" lang="en-US" sz="1200" b="0" i="1" u="none" strike="noStrike" kern="1200" cap="none" spc="0" normalizeH="0" baseline="0" noProof="0" smtClean="0">
                                  <a:ln>
                                    <a:noFill/>
                                  </a:ln>
                                  <a:solidFill>
                                    <a:srgbClr val="000000"/>
                                  </a:solidFill>
                                  <a:effectLst/>
                                  <a:uLnTx/>
                                  <a:uFillTx/>
                                  <a:latin typeface="Cambria Math" panose="02040503050406030204" pitchFamily="18" charset="0"/>
                                  <a:ea typeface="+mn-ea"/>
                                  <a:cs typeface="+mn-cs"/>
                                </a:rPr>
                                <m:t>≤</m:t>
                              </m:r>
                            </m:oMath>
                          </a14:m>
                          <a:r>
                            <a:rPr kumimoji="0" lang="en-US" sz="1200" b="0" i="0" u="none" strike="noStrike" kern="1200" cap="none" spc="0" normalizeH="0" baseline="0" noProof="0" dirty="0">
                              <a:ln>
                                <a:noFill/>
                              </a:ln>
                              <a:solidFill>
                                <a:srgbClr val="000000"/>
                              </a:solidFill>
                              <a:effectLst/>
                              <a:uLnTx/>
                              <a:uFillTx/>
                              <a:latin typeface="+mj-lt"/>
                              <a:ea typeface="+mn-ea"/>
                              <a:cs typeface="+mn-cs"/>
                            </a:rPr>
                            <a:t> 4 km/h) [5]</a:t>
                          </a:r>
                        </a:p>
                      </a:txBody>
                      <a:tcPr marT="45712" marB="45712">
                        <a:solidFill>
                          <a:srgbClr val="EAEE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j-lt"/>
                              <a:ea typeface="+mn-ea"/>
                              <a:cs typeface="+mn-cs"/>
                            </a:rPr>
                            <a:t>Speed of bullet train at maximum (</a:t>
                          </a:r>
                          <a14:m>
                            <m:oMath xmlns:m="http://schemas.openxmlformats.org/officeDocument/2006/math">
                              <m:r>
                                <a:rPr kumimoji="0" lang="en-US" sz="1200" b="0" i="1" u="none" strike="noStrike" kern="1200" cap="none" spc="0" normalizeH="0" baseline="0" noProof="0" smtClean="0">
                                  <a:ln>
                                    <a:noFill/>
                                  </a:ln>
                                  <a:solidFill>
                                    <a:srgbClr val="000000"/>
                                  </a:solidFill>
                                  <a:effectLst/>
                                  <a:uLnTx/>
                                  <a:uFillTx/>
                                  <a:latin typeface="Cambria Math" panose="02040503050406030204" pitchFamily="18" charset="0"/>
                                  <a:ea typeface="+mn-ea"/>
                                  <a:cs typeface="+mn-cs"/>
                                </a:rPr>
                                <m:t>≤</m:t>
                              </m:r>
                            </m:oMath>
                          </a14:m>
                          <a:r>
                            <a:rPr kumimoji="0" lang="en-US" sz="1200" b="0" i="0" u="none" strike="noStrike" kern="1200" cap="none" spc="0" normalizeH="0" baseline="0" noProof="0" dirty="0">
                              <a:ln>
                                <a:noFill/>
                              </a:ln>
                              <a:solidFill>
                                <a:srgbClr val="000000"/>
                              </a:solidFill>
                              <a:effectLst/>
                              <a:uLnTx/>
                              <a:uFillTx/>
                              <a:latin typeface="+mj-lt"/>
                              <a:ea typeface="+mn-ea"/>
                              <a:cs typeface="+mn-cs"/>
                            </a:rPr>
                            <a:t> 500 km/h) [6]</a:t>
                          </a:r>
                        </a:p>
                      </a:txBody>
                      <a:tcPr marT="45712" marB="45712">
                        <a:solidFill>
                          <a:srgbClr val="EAEE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j-lt"/>
                              <a:ea typeface="+mn-ea"/>
                              <a:cs typeface="+mn-cs"/>
                            </a:rPr>
                            <a:t>Speed of walking at maximum (</a:t>
                          </a:r>
                          <a14:m>
                            <m:oMath xmlns:m="http://schemas.openxmlformats.org/officeDocument/2006/math">
                              <m:r>
                                <a:rPr kumimoji="0" lang="en-US" sz="1200" b="0" i="1" u="none" strike="noStrike" kern="1200" cap="none" spc="0" normalizeH="0" baseline="0" noProof="0" smtClean="0">
                                  <a:ln>
                                    <a:noFill/>
                                  </a:ln>
                                  <a:solidFill>
                                    <a:srgbClr val="000000"/>
                                  </a:solidFill>
                                  <a:effectLst/>
                                  <a:uLnTx/>
                                  <a:uFillTx/>
                                  <a:latin typeface="Cambria Math" panose="02040503050406030204" pitchFamily="18" charset="0"/>
                                  <a:ea typeface="+mn-ea"/>
                                  <a:cs typeface="+mn-cs"/>
                                </a:rPr>
                                <m:t>≤</m:t>
                              </m:r>
                            </m:oMath>
                          </a14:m>
                          <a:r>
                            <a:rPr kumimoji="0" lang="en-US" sz="1200" b="0" i="0" u="none" strike="noStrike" kern="1200" cap="none" spc="0" normalizeH="0" baseline="0" noProof="0" dirty="0">
                              <a:ln>
                                <a:noFill/>
                              </a:ln>
                              <a:solidFill>
                                <a:srgbClr val="000000"/>
                              </a:solidFill>
                              <a:effectLst/>
                              <a:uLnTx/>
                              <a:uFillTx/>
                              <a:latin typeface="+mj-lt"/>
                              <a:ea typeface="+mn-ea"/>
                              <a:cs typeface="+mn-cs"/>
                            </a:rPr>
                            <a:t> 4 km/h) [5]</a:t>
                          </a:r>
                        </a:p>
                      </a:txBody>
                      <a:tcPr marT="45712" marB="45712">
                        <a:solidFill>
                          <a:srgbClr val="EAEEFF"/>
                        </a:solidFill>
                      </a:tcPr>
                    </a:tc>
                    <a:tc>
                      <a:txBody>
                        <a:bodyPr/>
                        <a:lstStyle/>
                        <a:p>
                          <a:r>
                            <a:rPr lang="en-US" sz="1200" dirty="0"/>
                            <a:t>No correlation with this use case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Speed of walking at maximum (</a:t>
                          </a:r>
                          <a14:m>
                            <m:oMath xmlns:m="http://schemas.openxmlformats.org/officeDocument/2006/math">
                              <m:r>
                                <a:rPr kumimoji="0" lang="en-US" sz="1200" b="0" i="1" u="none" strike="noStrike" kern="1200" cap="none" spc="0" normalizeH="0" baseline="0" noProof="0" smtClean="0">
                                  <a:ln>
                                    <a:noFill/>
                                  </a:ln>
                                  <a:solidFill>
                                    <a:srgbClr val="000000"/>
                                  </a:solidFill>
                                  <a:effectLst/>
                                  <a:uLnTx/>
                                  <a:uFillTx/>
                                  <a:latin typeface="Cambria Math" panose="02040503050406030204" pitchFamily="18" charset="0"/>
                                  <a:ea typeface="+mn-ea"/>
                                  <a:cs typeface="+mn-cs"/>
                                </a:rPr>
                                <m:t>≤</m:t>
                              </m:r>
                            </m:oMath>
                          </a14:m>
                          <a:r>
                            <a:rPr kumimoji="0" lang="en-US" sz="1200" b="0" i="0" u="none" strike="noStrike" kern="1200" cap="none" spc="0" normalizeH="0" baseline="0" noProof="0" dirty="0">
                              <a:ln>
                                <a:noFill/>
                              </a:ln>
                              <a:solidFill>
                                <a:srgbClr val="000000"/>
                              </a:solidFill>
                              <a:effectLst/>
                              <a:uLnTx/>
                              <a:uFillTx/>
                              <a:latin typeface="+mn-lt"/>
                              <a:ea typeface="+mn-ea"/>
                              <a:cs typeface="+mn-cs"/>
                            </a:rPr>
                            <a:t> 4 km/h) [5]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mj-lt"/>
                            </a:rPr>
                            <a:t>Speed of bullet train at maximum (</a:t>
                          </a:r>
                          <a14:m>
                            <m:oMath xmlns:m="http://schemas.openxmlformats.org/officeDocument/2006/math">
                              <m:r>
                                <a:rPr lang="en-US" sz="1200" b="0" i="1" smtClean="0">
                                  <a:latin typeface="Cambria Math" panose="02040503050406030204" pitchFamily="18" charset="0"/>
                                </a:rPr>
                                <m:t>≤</m:t>
                              </m:r>
                            </m:oMath>
                          </a14:m>
                          <a:r>
                            <a:rPr lang="en-US" sz="1200" dirty="0">
                              <a:latin typeface="+mj-lt"/>
                            </a:rPr>
                            <a:t> 500 km/h) [6]</a:t>
                          </a:r>
                          <a:endParaRPr kumimoji="0" lang="en-US" sz="1200" b="0" i="0" u="none" strike="noStrike" kern="1200" cap="none" spc="0" normalizeH="0" baseline="0" noProof="0" dirty="0">
                            <a:ln>
                              <a:noFill/>
                            </a:ln>
                            <a:solidFill>
                              <a:srgbClr val="000000"/>
                            </a:solidFill>
                            <a:effectLst/>
                            <a:uLnTx/>
                            <a:uFillTx/>
                            <a:latin typeface="+mn-lt"/>
                            <a:ea typeface="+mn-ea"/>
                            <a:cs typeface="+mn-cs"/>
                          </a:endParaRPr>
                        </a:p>
                      </a:txBody>
                      <a:tcPr marT="45712" marB="45712"/>
                    </a:tc>
                    <a:extLst>
                      <a:ext uri="{0D108BD9-81ED-4DB2-BD59-A6C34878D82A}">
                        <a16:rowId xmlns:a16="http://schemas.microsoft.com/office/drawing/2014/main" val="3016970"/>
                      </a:ext>
                    </a:extLst>
                  </a:tr>
                  <a:tr h="457184">
                    <a:tc>
                      <a:txBody>
                        <a:bodyPr/>
                        <a:lstStyle/>
                        <a:p>
                          <a:r>
                            <a:rPr lang="en-US" sz="1200" dirty="0"/>
                            <a:t>Response time</a:t>
                          </a:r>
                        </a:p>
                      </a:txBody>
                      <a:tcPr marT="45712" marB="45712"/>
                    </a:tc>
                    <a:tc gridSpan="6">
                      <a:txBody>
                        <a:bodyPr/>
                        <a:lstStyle/>
                        <a:p>
                          <a:r>
                            <a:rPr lang="en-US" sz="1200" dirty="0"/>
                            <a:t>Real time</a:t>
                          </a:r>
                        </a:p>
                      </a:txBody>
                      <a:tcPr marT="45712" marB="45712"/>
                    </a:tc>
                    <a:tc hMerge="1">
                      <a:txBody>
                        <a:bodyPr/>
                        <a:lstStyle/>
                        <a:p>
                          <a:endParaRPr lang="en-US" sz="1200" dirty="0"/>
                        </a:p>
                      </a:txBody>
                      <a:tcPr marT="45712" marB="45712"/>
                    </a:tc>
                    <a:tc hMerge="1">
                      <a:txBody>
                        <a:bodyPr/>
                        <a:lstStyle/>
                        <a:p>
                          <a:endParaRPr lang="en-US" sz="1200" dirty="0"/>
                        </a:p>
                      </a:txBody>
                      <a:tcPr marT="45712" marB="45712"/>
                    </a:tc>
                    <a:tc hMerge="1">
                      <a:txBody>
                        <a:bodyPr/>
                        <a:lstStyle/>
                        <a:p>
                          <a:endParaRPr lang="en-US" sz="1200" dirty="0"/>
                        </a:p>
                      </a:txBody>
                      <a:tcPr marT="45712" marB="45712"/>
                    </a:tc>
                    <a:tc hMerge="1">
                      <a:txBody>
                        <a:bodyPr/>
                        <a:lstStyle/>
                        <a:p>
                          <a:endParaRPr lang="en-US" sz="1200" dirty="0"/>
                        </a:p>
                      </a:txBody>
                      <a:tcPr marT="45712" marB="45712"/>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txBody>
                      <a:tcPr marT="45712" marB="45712"/>
                    </a:tc>
                    <a:extLst>
                      <a:ext uri="{0D108BD9-81ED-4DB2-BD59-A6C34878D82A}">
                        <a16:rowId xmlns:a16="http://schemas.microsoft.com/office/drawing/2014/main" val="458607521"/>
                      </a:ext>
                    </a:extLst>
                  </a:tr>
                </a:tbl>
              </a:graphicData>
            </a:graphic>
          </p:graphicFrame>
        </mc:Choice>
        <mc:Fallback xmlns="">
          <p:graphicFrame>
            <p:nvGraphicFramePr>
              <p:cNvPr id="3" name="Table 2">
                <a:extLst>
                  <a:ext uri="{FF2B5EF4-FFF2-40B4-BE49-F238E27FC236}">
                    <a16:creationId xmlns:a16="http://schemas.microsoft.com/office/drawing/2014/main" id="{2A9B8C54-8893-4005-A50B-0748457E73FD}"/>
                  </a:ext>
                </a:extLst>
              </p:cNvPr>
              <p:cNvGraphicFramePr>
                <a:graphicFrameLocks noGrp="1"/>
              </p:cNvGraphicFramePr>
              <p:nvPr>
                <p:extLst>
                  <p:ext uri="{D42A27DB-BD31-4B8C-83A1-F6EECF244321}">
                    <p14:modId xmlns:p14="http://schemas.microsoft.com/office/powerpoint/2010/main" val="4292075813"/>
                  </p:ext>
                </p:extLst>
              </p:nvPr>
            </p:nvGraphicFramePr>
            <p:xfrm>
              <a:off x="762000" y="1005904"/>
              <a:ext cx="7870386" cy="4754752"/>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4006816200"/>
                        </a:ext>
                      </a:extLst>
                    </a:gridCol>
                    <a:gridCol w="1012386">
                      <a:extLst>
                        <a:ext uri="{9D8B030D-6E8A-4147-A177-3AD203B41FA5}">
                          <a16:colId xmlns:a16="http://schemas.microsoft.com/office/drawing/2014/main" val="3656376489"/>
                        </a:ext>
                      </a:extLst>
                    </a:gridCol>
                    <a:gridCol w="1143000">
                      <a:extLst>
                        <a:ext uri="{9D8B030D-6E8A-4147-A177-3AD203B41FA5}">
                          <a16:colId xmlns:a16="http://schemas.microsoft.com/office/drawing/2014/main" val="463285951"/>
                        </a:ext>
                      </a:extLst>
                    </a:gridCol>
                    <a:gridCol w="1066800">
                      <a:extLst>
                        <a:ext uri="{9D8B030D-6E8A-4147-A177-3AD203B41FA5}">
                          <a16:colId xmlns:a16="http://schemas.microsoft.com/office/drawing/2014/main" val="3832373562"/>
                        </a:ext>
                      </a:extLst>
                    </a:gridCol>
                    <a:gridCol w="1219200">
                      <a:extLst>
                        <a:ext uri="{9D8B030D-6E8A-4147-A177-3AD203B41FA5}">
                          <a16:colId xmlns:a16="http://schemas.microsoft.com/office/drawing/2014/main" val="1009131467"/>
                        </a:ext>
                      </a:extLst>
                    </a:gridCol>
                    <a:gridCol w="1121214">
                      <a:extLst>
                        <a:ext uri="{9D8B030D-6E8A-4147-A177-3AD203B41FA5}">
                          <a16:colId xmlns:a16="http://schemas.microsoft.com/office/drawing/2014/main" val="2066309697"/>
                        </a:ext>
                      </a:extLst>
                    </a:gridCol>
                    <a:gridCol w="1317186">
                      <a:extLst>
                        <a:ext uri="{9D8B030D-6E8A-4147-A177-3AD203B41FA5}">
                          <a16:colId xmlns:a16="http://schemas.microsoft.com/office/drawing/2014/main" val="2121356738"/>
                        </a:ext>
                      </a:extLst>
                    </a:gridCol>
                  </a:tblGrid>
                  <a:tr h="274304">
                    <a:tc>
                      <a:txBody>
                        <a:bodyPr/>
                        <a:lstStyle/>
                        <a:p>
                          <a:endParaRPr lang="en-US" sz="1200" dirty="0"/>
                        </a:p>
                      </a:txBody>
                      <a:tcPr marT="45712" marB="45712"/>
                    </a:tc>
                    <a:tc>
                      <a:txBody>
                        <a:bodyPr/>
                        <a:lstStyle/>
                        <a:p>
                          <a:r>
                            <a:rPr lang="en-US" sz="1200" dirty="0"/>
                            <a:t>Use case 1</a:t>
                          </a:r>
                        </a:p>
                      </a:txBody>
                      <a:tcPr marT="45712" marB="45712"/>
                    </a:tc>
                    <a:tc>
                      <a:txBody>
                        <a:bodyPr/>
                        <a:lstStyle/>
                        <a:p>
                          <a:r>
                            <a:rPr lang="en-US" sz="1200" dirty="0"/>
                            <a:t>Use case 2</a:t>
                          </a:r>
                        </a:p>
                      </a:txBody>
                      <a:tcPr marT="45712" marB="45712"/>
                    </a:tc>
                    <a:tc>
                      <a:txBody>
                        <a:bodyPr/>
                        <a:lstStyle/>
                        <a:p>
                          <a:r>
                            <a:rPr lang="en-US" sz="1200" dirty="0"/>
                            <a:t>Use case 3</a:t>
                          </a:r>
                        </a:p>
                      </a:txBody>
                      <a:tcPr marT="45712" marB="45712"/>
                    </a:tc>
                    <a:tc>
                      <a:txBody>
                        <a:bodyPr/>
                        <a:lstStyle/>
                        <a:p>
                          <a:r>
                            <a:rPr lang="en-US" sz="1200" dirty="0"/>
                            <a:t>Use case 4</a:t>
                          </a:r>
                        </a:p>
                      </a:txBody>
                      <a:tcPr marT="45712" marB="45712"/>
                    </a:tc>
                    <a:tc>
                      <a:txBody>
                        <a:bodyPr/>
                        <a:lstStyle/>
                        <a:p>
                          <a:r>
                            <a:rPr lang="en-US" sz="1200" dirty="0"/>
                            <a:t>Use case 5</a:t>
                          </a:r>
                        </a:p>
                      </a:txBody>
                      <a:tcPr marT="45712" marB="45712"/>
                    </a:tc>
                    <a:tc>
                      <a:txBody>
                        <a:bodyPr/>
                        <a:lstStyle/>
                        <a:p>
                          <a:r>
                            <a:rPr lang="en-US" sz="1200"/>
                            <a:t>Use case 6</a:t>
                          </a:r>
                          <a:endParaRPr lang="en-US" sz="1200" dirty="0"/>
                        </a:p>
                      </a:txBody>
                      <a:tcPr marT="45712" marB="45712"/>
                    </a:tc>
                    <a:extLst>
                      <a:ext uri="{0D108BD9-81ED-4DB2-BD59-A6C34878D82A}">
                        <a16:rowId xmlns:a16="http://schemas.microsoft.com/office/drawing/2014/main" val="868774387"/>
                      </a:ext>
                    </a:extLst>
                  </a:tr>
                  <a:tr h="1188704">
                    <a:tc>
                      <a:txBody>
                        <a:bodyPr/>
                        <a:lstStyle/>
                        <a:p>
                          <a:r>
                            <a:rPr lang="en-US" sz="1200" dirty="0"/>
                            <a:t>Environment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Direct wired connection between HMD and server</a:t>
                          </a:r>
                        </a:p>
                      </a:txBody>
                      <a:tcPr marT="45712" marB="45712"/>
                    </a:tc>
                    <a:tc>
                      <a:txBody>
                        <a:bodyPr/>
                        <a:lstStyle/>
                        <a:p>
                          <a:r>
                            <a:rPr lang="en-US" sz="1200" dirty="0"/>
                            <a:t>HMD connects to a server through mobile network</a:t>
                          </a:r>
                        </a:p>
                      </a:txBody>
                      <a:tcPr marT="45712" marB="45712"/>
                    </a:tc>
                    <a:tc>
                      <a:txBody>
                        <a:bodyPr/>
                        <a:lstStyle/>
                        <a:p>
                          <a:r>
                            <a:rPr lang="en-US" sz="1200" dirty="0"/>
                            <a:t>Wireless connection between HMD and server via AP</a:t>
                          </a:r>
                        </a:p>
                      </a:txBody>
                      <a:tcPr marT="45712" marB="45712"/>
                    </a:tc>
                    <a:tc>
                      <a:txBody>
                        <a:bodyPr/>
                        <a:lstStyle/>
                        <a:p>
                          <a:r>
                            <a:rPr lang="en-US" sz="1200" dirty="0"/>
                            <a:t>Communication between sensor/controller and server</a:t>
                          </a:r>
                        </a:p>
                      </a:txBody>
                      <a:tcPr marT="45712" marB="45712"/>
                    </a:tc>
                    <a:tc>
                      <a:txBody>
                        <a:bodyPr/>
                        <a:lstStyle/>
                        <a:p>
                          <a:r>
                            <a:rPr lang="en-US" sz="1200" dirty="0"/>
                            <a:t>Direct wireless connection between HMD and server</a:t>
                          </a:r>
                        </a:p>
                      </a:txBody>
                      <a:tcPr marT="45712" marB="45712"/>
                    </a:tc>
                    <a:tc>
                      <a:txBody>
                        <a:bodyPr/>
                        <a:lstStyle/>
                        <a:p>
                          <a:r>
                            <a:rPr lang="en-US" sz="1200" dirty="0"/>
                            <a:t>Handover from high-speed network to low-speed network in use case 2 environment</a:t>
                          </a:r>
                        </a:p>
                      </a:txBody>
                      <a:tcPr marT="45712" marB="45712"/>
                    </a:tc>
                    <a:extLst>
                      <a:ext uri="{0D108BD9-81ED-4DB2-BD59-A6C34878D82A}">
                        <a16:rowId xmlns:a16="http://schemas.microsoft.com/office/drawing/2014/main" val="2622331055"/>
                      </a:ext>
                    </a:extLst>
                  </a:tr>
                  <a:tr h="640064">
                    <a:tc>
                      <a:txBody>
                        <a:bodyPr/>
                        <a:lstStyle/>
                        <a:p>
                          <a:r>
                            <a:rPr lang="en-US" sz="1200" dirty="0"/>
                            <a:t>Distance between multiusers</a:t>
                          </a:r>
                        </a:p>
                      </a:txBody>
                      <a:tcPr marT="45712" marB="45712"/>
                    </a:tc>
                    <a:tc>
                      <a:txBody>
                        <a:bodyPr/>
                        <a:lstStyle/>
                        <a:p>
                          <a:r>
                            <a:rPr lang="en-US" sz="1200" dirty="0"/>
                            <a:t>Users not in same LAN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Users not in same LAN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Users not in same LAN</a:t>
                          </a:r>
                        </a:p>
                        <a:p>
                          <a:endParaRPr lang="en-US" sz="1200" dirty="0"/>
                        </a:p>
                      </a:txBody>
                      <a:tcPr marT="45712" marB="45712"/>
                    </a:tc>
                    <a:tc>
                      <a:txBody>
                        <a:bodyPr/>
                        <a:lstStyle/>
                        <a:p>
                          <a:r>
                            <a:rPr lang="en-US" sz="1200" dirty="0"/>
                            <a:t>No correlation with this use case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Users not in same LAN</a:t>
                          </a:r>
                        </a:p>
                        <a:p>
                          <a:endParaRPr lang="en-US" sz="12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No correlation with this use case</a:t>
                          </a:r>
                          <a:endParaRPr lang="en-US" sz="1200" dirty="0"/>
                        </a:p>
                      </a:txBody>
                      <a:tcPr marT="45712" marB="45712"/>
                    </a:tc>
                    <a:extLst>
                      <a:ext uri="{0D108BD9-81ED-4DB2-BD59-A6C34878D82A}">
                        <a16:rowId xmlns:a16="http://schemas.microsoft.com/office/drawing/2014/main" val="445975006"/>
                      </a:ext>
                    </a:extLst>
                  </a:tr>
                  <a:tr h="457184">
                    <a:tc>
                      <a:txBody>
                        <a:bodyPr/>
                        <a:lstStyle/>
                        <a:p>
                          <a:r>
                            <a:rPr lang="en-US" sz="1200" dirty="0"/>
                            <a:t>Video quality</a:t>
                          </a:r>
                        </a:p>
                      </a:txBody>
                      <a:tcPr marT="45712" marB="45712"/>
                    </a:tc>
                    <a:tc gridSpan="6">
                      <a:txBody>
                        <a:bodyPr/>
                        <a:lstStyle/>
                        <a:p>
                          <a:r>
                            <a:rPr lang="en-US" sz="1200" dirty="0"/>
                            <a:t>Stereoscopic 3D 4K (HDMI 2.0) [5] or higher</a:t>
                          </a:r>
                        </a:p>
                      </a:txBody>
                      <a:tcPr marT="45712" marB="45712"/>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txBody>
                      <a:tcPr marT="45712" marB="45712"/>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txBody>
                      <a:tcPr marT="45712" marB="45712"/>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txBody>
                      <a:tcPr marT="45712" marB="45712"/>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txBody>
                      <a:tcPr marT="45712" marB="45712"/>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txBody>
                      <a:tcPr marT="45712" marB="45712"/>
                    </a:tc>
                    <a:extLst>
                      <a:ext uri="{0D108BD9-81ED-4DB2-BD59-A6C34878D82A}">
                        <a16:rowId xmlns:a16="http://schemas.microsoft.com/office/drawing/2014/main" val="3185447255"/>
                      </a:ext>
                    </a:extLst>
                  </a:tr>
                  <a:tr h="457184">
                    <a:tc>
                      <a:txBody>
                        <a:bodyPr/>
                        <a:lstStyle/>
                        <a:p>
                          <a:r>
                            <a:rPr lang="en-US" sz="1200" dirty="0"/>
                            <a:t>HMD movement</a:t>
                          </a:r>
                        </a:p>
                      </a:txBody>
                      <a:tcPr marT="45712" marB="45712"/>
                    </a:tc>
                    <a:tc gridSpan="6">
                      <a:txBody>
                        <a:bodyPr/>
                        <a:lstStyle/>
                        <a:p>
                          <a:r>
                            <a:rPr lang="en-US" sz="1200" dirty="0"/>
                            <a:t>Neck roll, pitch, and yaw speeds may not be critical requirements in all use cases</a:t>
                          </a:r>
                        </a:p>
                      </a:txBody>
                      <a:tcPr marT="45712" marB="45712"/>
                    </a:tc>
                    <a:tc hMerge="1">
                      <a:txBody>
                        <a:bodyPr/>
                        <a:lstStyle/>
                        <a:p>
                          <a:endParaRPr lang="en-US" sz="1200" dirty="0"/>
                        </a:p>
                      </a:txBody>
                      <a:tcPr marT="45712" marB="45712"/>
                    </a:tc>
                    <a:tc hMerge="1">
                      <a:txBody>
                        <a:bodyPr/>
                        <a:lstStyle/>
                        <a:p>
                          <a:endParaRPr lang="en-US" sz="1200" dirty="0"/>
                        </a:p>
                      </a:txBody>
                      <a:tcPr marT="45712" marB="45712"/>
                    </a:tc>
                    <a:tc hMerge="1">
                      <a:txBody>
                        <a:bodyPr/>
                        <a:lstStyle/>
                        <a:p>
                          <a:endParaRPr lang="en-US" sz="1200" dirty="0"/>
                        </a:p>
                      </a:txBody>
                      <a:tcPr marT="45712" marB="45712"/>
                    </a:tc>
                    <a:tc hMerge="1">
                      <a:txBody>
                        <a:bodyPr/>
                        <a:lstStyle/>
                        <a:p>
                          <a:endParaRPr lang="en-US" sz="1200" dirty="0"/>
                        </a:p>
                      </a:txBody>
                      <a:tcPr marT="45712" marB="45712"/>
                    </a:tc>
                    <a:tc hMerge="1">
                      <a:txBody>
                        <a:bodyPr/>
                        <a:lstStyle/>
                        <a:p>
                          <a:endParaRPr lang="en-US"/>
                        </a:p>
                      </a:txBody>
                      <a:tcPr/>
                    </a:tc>
                    <a:extLst>
                      <a:ext uri="{0D108BD9-81ED-4DB2-BD59-A6C34878D82A}">
                        <a16:rowId xmlns:a16="http://schemas.microsoft.com/office/drawing/2014/main" val="3833280100"/>
                      </a:ext>
                    </a:extLst>
                  </a:tr>
                  <a:tr h="457184">
                    <a:tc>
                      <a:txBody>
                        <a:bodyPr/>
                        <a:lstStyle/>
                        <a:p>
                          <a:r>
                            <a:rPr lang="en-US" sz="1200" dirty="0"/>
                            <a:t>User motion recognition</a:t>
                          </a:r>
                        </a:p>
                      </a:txBody>
                      <a:tcPr marT="45712" marB="45712"/>
                    </a:tc>
                    <a:tc gridSpan="6">
                      <a:txBody>
                        <a:bodyPr/>
                        <a:lstStyle/>
                        <a:p>
                          <a:r>
                            <a:rPr lang="en-US" sz="1200" dirty="0"/>
                            <a:t>User motion is recognized by the controller/sensors in all use cases</a:t>
                          </a:r>
                        </a:p>
                      </a:txBody>
                      <a:tcPr marT="45712" marB="45712"/>
                    </a:tc>
                    <a:tc hMerge="1">
                      <a:txBody>
                        <a:bodyPr/>
                        <a:lstStyle/>
                        <a:p>
                          <a:endParaRPr lang="en-US" sz="1200" dirty="0"/>
                        </a:p>
                      </a:txBody>
                      <a:tcPr marT="45712" marB="45712"/>
                    </a:tc>
                    <a:tc hMerge="1">
                      <a:txBody>
                        <a:bodyPr/>
                        <a:lstStyle/>
                        <a:p>
                          <a:endParaRPr lang="en-US" sz="1200" dirty="0"/>
                        </a:p>
                      </a:txBody>
                      <a:tcPr marT="45712" marB="45712"/>
                    </a:tc>
                    <a:tc hMerge="1">
                      <a:txBody>
                        <a:bodyPr/>
                        <a:lstStyle/>
                        <a:p>
                          <a:endParaRPr lang="en-US" sz="1200" dirty="0"/>
                        </a:p>
                      </a:txBody>
                      <a:tcPr marT="45712" marB="45712"/>
                    </a:tc>
                    <a:tc hMerge="1">
                      <a:txBody>
                        <a:bodyPr/>
                        <a:lstStyle/>
                        <a:p>
                          <a:endParaRPr lang="en-US" sz="1200" dirty="0"/>
                        </a:p>
                      </a:txBody>
                      <a:tcPr marT="45712" marB="45712"/>
                    </a:tc>
                    <a:tc hMerge="1">
                      <a:txBody>
                        <a:bodyPr/>
                        <a:lstStyle/>
                        <a:p>
                          <a:endParaRPr lang="en-US"/>
                        </a:p>
                      </a:txBody>
                      <a:tcPr/>
                    </a:tc>
                    <a:extLst>
                      <a:ext uri="{0D108BD9-81ED-4DB2-BD59-A6C34878D82A}">
                        <a16:rowId xmlns:a16="http://schemas.microsoft.com/office/drawing/2014/main" val="2444644611"/>
                      </a:ext>
                    </a:extLst>
                  </a:tr>
                  <a:tr h="822944">
                    <a:tc>
                      <a:txBody>
                        <a:bodyPr/>
                        <a:lstStyle/>
                        <a:p>
                          <a:r>
                            <a:rPr lang="en-US" sz="1200" dirty="0">
                              <a:latin typeface="+mj-lt"/>
                            </a:rPr>
                            <a:t>User mobility</a:t>
                          </a:r>
                        </a:p>
                      </a:txBody>
                      <a:tcPr marT="45712" marB="45712"/>
                    </a:tc>
                    <a:tc>
                      <a:txBody>
                        <a:bodyPr/>
                        <a:lstStyle/>
                        <a:p>
                          <a:endParaRPr lang="en-US"/>
                        </a:p>
                      </a:txBody>
                      <a:tcPr marT="45712" marB="45712">
                        <a:blipFill>
                          <a:blip r:embed="rId2"/>
                          <a:stretch>
                            <a:fillRect l="-98750" t="-423077" r="-580000" b="-60000"/>
                          </a:stretch>
                        </a:blipFill>
                      </a:tcPr>
                    </a:tc>
                    <a:tc>
                      <a:txBody>
                        <a:bodyPr/>
                        <a:lstStyle/>
                        <a:p>
                          <a:endParaRPr lang="en-US"/>
                        </a:p>
                      </a:txBody>
                      <a:tcPr marT="45712" marB="45712">
                        <a:blipFill>
                          <a:blip r:embed="rId2"/>
                          <a:stretch>
                            <a:fillRect l="-176667" t="-423077" r="-415556" b="-60000"/>
                          </a:stretch>
                        </a:blipFill>
                      </a:tcPr>
                    </a:tc>
                    <a:tc>
                      <a:txBody>
                        <a:bodyPr/>
                        <a:lstStyle/>
                        <a:p>
                          <a:endParaRPr lang="en-US"/>
                        </a:p>
                      </a:txBody>
                      <a:tcPr marT="45712" marB="45712">
                        <a:blipFill>
                          <a:blip r:embed="rId2"/>
                          <a:stretch>
                            <a:fillRect l="-296429" t="-423077" r="-345238" b="-60000"/>
                          </a:stretch>
                        </a:blipFill>
                      </a:tcPr>
                    </a:tc>
                    <a:tc>
                      <a:txBody>
                        <a:bodyPr/>
                        <a:lstStyle/>
                        <a:p>
                          <a:r>
                            <a:rPr lang="en-US" sz="1200" dirty="0"/>
                            <a:t>No correlation with this use case</a:t>
                          </a:r>
                        </a:p>
                      </a:txBody>
                      <a:tcPr marT="45712" marB="45712"/>
                    </a:tc>
                    <a:tc>
                      <a:txBody>
                        <a:bodyPr/>
                        <a:lstStyle/>
                        <a:p>
                          <a:endParaRPr lang="en-US"/>
                        </a:p>
                      </a:txBody>
                      <a:tcPr marT="45712" marB="45712">
                        <a:blipFill>
                          <a:blip r:embed="rId2"/>
                          <a:stretch>
                            <a:fillRect l="-487500" t="-423077" r="-120455" b="-60000"/>
                          </a:stretch>
                        </a:blipFill>
                      </a:tcPr>
                    </a:tc>
                    <a:tc>
                      <a:txBody>
                        <a:bodyPr/>
                        <a:lstStyle/>
                        <a:p>
                          <a:endParaRPr lang="en-US"/>
                        </a:p>
                      </a:txBody>
                      <a:tcPr marT="45712" marB="45712">
                        <a:blipFill>
                          <a:blip r:embed="rId2"/>
                          <a:stretch>
                            <a:fillRect l="-497115" t="-423077" r="-1923" b="-60000"/>
                          </a:stretch>
                        </a:blipFill>
                      </a:tcPr>
                    </a:tc>
                    <a:extLst>
                      <a:ext uri="{0D108BD9-81ED-4DB2-BD59-A6C34878D82A}">
                        <a16:rowId xmlns:a16="http://schemas.microsoft.com/office/drawing/2014/main" val="3016970"/>
                      </a:ext>
                    </a:extLst>
                  </a:tr>
                  <a:tr h="457184">
                    <a:tc>
                      <a:txBody>
                        <a:bodyPr/>
                        <a:lstStyle/>
                        <a:p>
                          <a:r>
                            <a:rPr lang="en-US" sz="1200" dirty="0"/>
                            <a:t>Response time</a:t>
                          </a:r>
                        </a:p>
                      </a:txBody>
                      <a:tcPr marT="45712" marB="45712"/>
                    </a:tc>
                    <a:tc gridSpan="6">
                      <a:txBody>
                        <a:bodyPr/>
                        <a:lstStyle/>
                        <a:p>
                          <a:r>
                            <a:rPr lang="en-US" sz="1200" dirty="0"/>
                            <a:t>Real time</a:t>
                          </a:r>
                        </a:p>
                      </a:txBody>
                      <a:tcPr marT="45712" marB="45712"/>
                    </a:tc>
                    <a:tc hMerge="1">
                      <a:txBody>
                        <a:bodyPr/>
                        <a:lstStyle/>
                        <a:p>
                          <a:endParaRPr lang="en-US" sz="1200" dirty="0"/>
                        </a:p>
                      </a:txBody>
                      <a:tcPr marT="45712" marB="45712"/>
                    </a:tc>
                    <a:tc hMerge="1">
                      <a:txBody>
                        <a:bodyPr/>
                        <a:lstStyle/>
                        <a:p>
                          <a:endParaRPr lang="en-US" sz="1200" dirty="0"/>
                        </a:p>
                      </a:txBody>
                      <a:tcPr marT="45712" marB="45712"/>
                    </a:tc>
                    <a:tc hMerge="1">
                      <a:txBody>
                        <a:bodyPr/>
                        <a:lstStyle/>
                        <a:p>
                          <a:endParaRPr lang="en-US" sz="1200" dirty="0"/>
                        </a:p>
                      </a:txBody>
                      <a:tcPr marT="45712" marB="45712"/>
                    </a:tc>
                    <a:tc hMerge="1">
                      <a:txBody>
                        <a:bodyPr/>
                        <a:lstStyle/>
                        <a:p>
                          <a:endParaRPr lang="en-US" sz="1200" dirty="0"/>
                        </a:p>
                      </a:txBody>
                      <a:tcPr marT="45712" marB="45712"/>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txBody>
                      <a:tcPr marT="45712" marB="45712"/>
                    </a:tc>
                    <a:extLst>
                      <a:ext uri="{0D108BD9-81ED-4DB2-BD59-A6C34878D82A}">
                        <a16:rowId xmlns:a16="http://schemas.microsoft.com/office/drawing/2014/main" val="458607521"/>
                      </a:ext>
                    </a:extLst>
                  </a:tr>
                </a:tbl>
              </a:graphicData>
            </a:graphic>
          </p:graphicFrame>
        </mc:Fallback>
      </mc:AlternateContent>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78E7853-F683-4604-BAAD-A88D37CA5AB7}"/>
              </a:ext>
            </a:extLst>
          </p:cNvPr>
          <p:cNvSpPr>
            <a:spLocks noGrp="1"/>
          </p:cNvSpPr>
          <p:nvPr>
            <p:ph type="title"/>
          </p:nvPr>
        </p:nvSpPr>
        <p:spPr/>
        <p:txBody>
          <a:bodyPr/>
          <a:lstStyle/>
          <a:p>
            <a:pPr>
              <a:defRPr/>
            </a:pPr>
            <a:r>
              <a:rPr lang="en-US" altLang="ko-KR" sz="3200" dirty="0">
                <a:ea typeface="굴림" charset="-127"/>
              </a:rPr>
              <a:t>Requirements (2) </a:t>
            </a:r>
          </a:p>
        </p:txBody>
      </p:sp>
      <p:sp>
        <p:nvSpPr>
          <p:cNvPr id="8" name="フッター プレースホルダー 1">
            <a:extLst>
              <a:ext uri="{FF2B5EF4-FFF2-40B4-BE49-F238E27FC236}">
                <a16:creationId xmlns:a16="http://schemas.microsoft.com/office/drawing/2014/main" id="{ACA03192-3A98-447A-A23E-D47248891B76}"/>
              </a:ext>
            </a:extLst>
          </p:cNvPr>
          <p:cNvSpPr>
            <a:spLocks noGrp="1"/>
          </p:cNvSpPr>
          <p:nvPr>
            <p:ph type="ftr" sz="quarter" idx="10"/>
          </p:nvPr>
        </p:nvSpPr>
        <p:spPr>
          <a:xfrm>
            <a:off x="381000" y="6400800"/>
            <a:ext cx="1981200" cy="291618"/>
          </a:xfrm>
        </p:spPr>
        <p:txBody>
          <a:bodyPr/>
          <a:lstStyle/>
          <a:p>
            <a:pPr>
              <a:defRPr/>
            </a:pPr>
            <a:r>
              <a:rPr lang="en-US" altLang="pl-PL" dirty="0">
                <a:ea typeface="Times New Roman" charset="0"/>
                <a:cs typeface="Times New Roman" charset="0"/>
              </a:rPr>
              <a:t>21-18-0003-0</a:t>
            </a:r>
            <a:r>
              <a:rPr lang="en-US" altLang="ko-KR" dirty="0">
                <a:ea typeface="Times New Roman" charset="0"/>
                <a:cs typeface="Times New Roman" charset="0"/>
              </a:rPr>
              <a:t>2</a:t>
            </a:r>
            <a:r>
              <a:rPr lang="en-US" altLang="pl-PL" dirty="0">
                <a:ea typeface="Times New Roman" charset="0"/>
                <a:cs typeface="Times New Roman" charset="0"/>
              </a:rPr>
              <a:t>-0000</a:t>
            </a:r>
          </a:p>
        </p:txBody>
      </p:sp>
      <p:sp>
        <p:nvSpPr>
          <p:cNvPr id="10244" name="スライド番号プレースホルダー 1">
            <a:extLst>
              <a:ext uri="{FF2B5EF4-FFF2-40B4-BE49-F238E27FC236}">
                <a16:creationId xmlns:a16="http://schemas.microsoft.com/office/drawing/2014/main" id="{A91A4A38-68C2-428D-9574-400D3413D78F}"/>
              </a:ext>
            </a:extLst>
          </p:cNvPr>
          <p:cNvSpPr>
            <a:spLocks noGrp="1"/>
          </p:cNvSpPr>
          <p:nvPr>
            <p:ph type="sldNum"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000">
                <a:solidFill>
                  <a:schemeClr val="tx1"/>
                </a:solidFill>
                <a:latin typeface="Times New Roman" charset="0"/>
              </a:defRPr>
            </a:lvl1pPr>
            <a:lvl2pPr marL="742950" indent="-285750">
              <a:defRPr sz="2000">
                <a:solidFill>
                  <a:schemeClr val="tx1"/>
                </a:solidFill>
                <a:latin typeface="Times New Roman" charset="0"/>
              </a:defRPr>
            </a:lvl2pPr>
            <a:lvl3pPr marL="1143000" indent="-228600">
              <a:defRPr sz="2000">
                <a:solidFill>
                  <a:schemeClr val="tx1"/>
                </a:solidFill>
                <a:latin typeface="Times New Roman" charset="0"/>
              </a:defRPr>
            </a:lvl3pPr>
            <a:lvl4pPr marL="1600200" indent="-228600">
              <a:defRPr sz="2000">
                <a:solidFill>
                  <a:schemeClr val="tx1"/>
                </a:solidFill>
                <a:latin typeface="Times New Roman" charset="0"/>
              </a:defRPr>
            </a:lvl4pPr>
            <a:lvl5pPr marL="2057400" indent="-228600">
              <a:defRPr sz="2000">
                <a:solidFill>
                  <a:schemeClr val="tx1"/>
                </a:solidFill>
                <a:latin typeface="Times New Roman" charset="0"/>
              </a:defRPr>
            </a:lvl5pPr>
            <a:lvl6pPr marL="2514600" indent="-228600" eaLnBrk="0" fontAlgn="base" hangingPunct="0">
              <a:spcBef>
                <a:spcPct val="0"/>
              </a:spcBef>
              <a:spcAft>
                <a:spcPct val="0"/>
              </a:spcAft>
              <a:defRPr sz="2000">
                <a:solidFill>
                  <a:schemeClr val="tx1"/>
                </a:solidFill>
                <a:latin typeface="Times New Roman" charset="0"/>
              </a:defRPr>
            </a:lvl6pPr>
            <a:lvl7pPr marL="2971800" indent="-228600" eaLnBrk="0" fontAlgn="base" hangingPunct="0">
              <a:spcBef>
                <a:spcPct val="0"/>
              </a:spcBef>
              <a:spcAft>
                <a:spcPct val="0"/>
              </a:spcAft>
              <a:defRPr sz="2000">
                <a:solidFill>
                  <a:schemeClr val="tx1"/>
                </a:solidFill>
                <a:latin typeface="Times New Roman" charset="0"/>
              </a:defRPr>
            </a:lvl7pPr>
            <a:lvl8pPr marL="3429000" indent="-228600" eaLnBrk="0" fontAlgn="base" hangingPunct="0">
              <a:spcBef>
                <a:spcPct val="0"/>
              </a:spcBef>
              <a:spcAft>
                <a:spcPct val="0"/>
              </a:spcAft>
              <a:defRPr sz="2000">
                <a:solidFill>
                  <a:schemeClr val="tx1"/>
                </a:solidFill>
                <a:latin typeface="Times New Roman" charset="0"/>
              </a:defRPr>
            </a:lvl8pPr>
            <a:lvl9pPr marL="3886200" indent="-228600" eaLnBrk="0" fontAlgn="base" hangingPunct="0">
              <a:spcBef>
                <a:spcPct val="0"/>
              </a:spcBef>
              <a:spcAft>
                <a:spcPct val="0"/>
              </a:spcAft>
              <a:defRPr sz="2000">
                <a:solidFill>
                  <a:schemeClr val="tx1"/>
                </a:solidFill>
                <a:latin typeface="Times New Roman" charset="0"/>
              </a:defRPr>
            </a:lvl9pPr>
          </a:lstStyle>
          <a:p>
            <a:pPr>
              <a:defRPr/>
            </a:pPr>
            <a:fld id="{B532F9A0-72FC-4B2A-870E-AA33B0070800}" type="slidenum">
              <a:rPr lang="en-US" altLang="pl-PL" sz="1400">
                <a:latin typeface="Times" charset="0"/>
              </a:rPr>
              <a:pPr>
                <a:defRPr/>
              </a:pPr>
              <a:t>6</a:t>
            </a:fld>
            <a:endParaRPr lang="en-US" altLang="pl-PL" sz="1400">
              <a:latin typeface="Times" charset="0"/>
            </a:endParaRPr>
          </a:p>
        </p:txBody>
      </p:sp>
      <mc:AlternateContent xmlns:mc="http://schemas.openxmlformats.org/markup-compatibility/2006">
        <mc:Choice xmlns:a14="http://schemas.microsoft.com/office/drawing/2010/main" Requires="a14">
          <p:graphicFrame>
            <p:nvGraphicFramePr>
              <p:cNvPr id="9" name="Table 8">
                <a:extLst>
                  <a:ext uri="{FF2B5EF4-FFF2-40B4-BE49-F238E27FC236}">
                    <a16:creationId xmlns:a16="http://schemas.microsoft.com/office/drawing/2014/main" id="{CDB727B5-D987-472F-B6E5-2CA058DFECB1}"/>
                  </a:ext>
                </a:extLst>
              </p:cNvPr>
              <p:cNvGraphicFramePr>
                <a:graphicFrameLocks noGrp="1"/>
              </p:cNvGraphicFramePr>
              <p:nvPr>
                <p:extLst>
                  <p:ext uri="{D42A27DB-BD31-4B8C-83A1-F6EECF244321}">
                    <p14:modId xmlns:p14="http://schemas.microsoft.com/office/powerpoint/2010/main" val="3676532829"/>
                  </p:ext>
                </p:extLst>
              </p:nvPr>
            </p:nvGraphicFramePr>
            <p:xfrm>
              <a:off x="762000" y="1005904"/>
              <a:ext cx="7983597" cy="5394848"/>
            </p:xfrm>
            <a:graphic>
              <a:graphicData uri="http://schemas.openxmlformats.org/drawingml/2006/table">
                <a:tbl>
                  <a:tblPr firstRow="1" bandRow="1">
                    <a:tableStyleId>{5C22544A-7EE6-4342-B048-85BDC9FD1C3A}</a:tableStyleId>
                  </a:tblPr>
                  <a:tblGrid>
                    <a:gridCol w="1143000">
                      <a:extLst>
                        <a:ext uri="{9D8B030D-6E8A-4147-A177-3AD203B41FA5}">
                          <a16:colId xmlns:a16="http://schemas.microsoft.com/office/drawing/2014/main" val="4006816200"/>
                        </a:ext>
                      </a:extLst>
                    </a:gridCol>
                    <a:gridCol w="1066800">
                      <a:extLst>
                        <a:ext uri="{9D8B030D-6E8A-4147-A177-3AD203B41FA5}">
                          <a16:colId xmlns:a16="http://schemas.microsoft.com/office/drawing/2014/main" val="3656376489"/>
                        </a:ext>
                      </a:extLst>
                    </a:gridCol>
                    <a:gridCol w="1066800">
                      <a:extLst>
                        <a:ext uri="{9D8B030D-6E8A-4147-A177-3AD203B41FA5}">
                          <a16:colId xmlns:a16="http://schemas.microsoft.com/office/drawing/2014/main" val="463285951"/>
                        </a:ext>
                      </a:extLst>
                    </a:gridCol>
                    <a:gridCol w="1066800">
                      <a:extLst>
                        <a:ext uri="{9D8B030D-6E8A-4147-A177-3AD203B41FA5}">
                          <a16:colId xmlns:a16="http://schemas.microsoft.com/office/drawing/2014/main" val="3832373562"/>
                        </a:ext>
                      </a:extLst>
                    </a:gridCol>
                    <a:gridCol w="1371600">
                      <a:extLst>
                        <a:ext uri="{9D8B030D-6E8A-4147-A177-3AD203B41FA5}">
                          <a16:colId xmlns:a16="http://schemas.microsoft.com/office/drawing/2014/main" val="1009131467"/>
                        </a:ext>
                      </a:extLst>
                    </a:gridCol>
                    <a:gridCol w="914400">
                      <a:extLst>
                        <a:ext uri="{9D8B030D-6E8A-4147-A177-3AD203B41FA5}">
                          <a16:colId xmlns:a16="http://schemas.microsoft.com/office/drawing/2014/main" val="2066309697"/>
                        </a:ext>
                      </a:extLst>
                    </a:gridCol>
                    <a:gridCol w="1354197">
                      <a:extLst>
                        <a:ext uri="{9D8B030D-6E8A-4147-A177-3AD203B41FA5}">
                          <a16:colId xmlns:a16="http://schemas.microsoft.com/office/drawing/2014/main" val="3723006873"/>
                        </a:ext>
                      </a:extLst>
                    </a:gridCol>
                  </a:tblGrid>
                  <a:tr h="228600">
                    <a:tc>
                      <a:txBody>
                        <a:bodyPr/>
                        <a:lstStyle/>
                        <a:p>
                          <a:endParaRPr lang="en-US" sz="1200" dirty="0"/>
                        </a:p>
                      </a:txBody>
                      <a:tcPr marT="45712" marB="45712"/>
                    </a:tc>
                    <a:tc>
                      <a:txBody>
                        <a:bodyPr/>
                        <a:lstStyle/>
                        <a:p>
                          <a:r>
                            <a:rPr lang="en-US" sz="1200" dirty="0"/>
                            <a:t>Use case 1</a:t>
                          </a:r>
                        </a:p>
                      </a:txBody>
                      <a:tcPr marT="45712" marB="45712"/>
                    </a:tc>
                    <a:tc>
                      <a:txBody>
                        <a:bodyPr/>
                        <a:lstStyle/>
                        <a:p>
                          <a:r>
                            <a:rPr lang="en-US" sz="1200" dirty="0"/>
                            <a:t>Use case 2</a:t>
                          </a:r>
                        </a:p>
                      </a:txBody>
                      <a:tcPr marT="45712" marB="45712"/>
                    </a:tc>
                    <a:tc>
                      <a:txBody>
                        <a:bodyPr/>
                        <a:lstStyle/>
                        <a:p>
                          <a:r>
                            <a:rPr lang="en-US" sz="1200" dirty="0"/>
                            <a:t>Use case 3</a:t>
                          </a:r>
                        </a:p>
                      </a:txBody>
                      <a:tcPr marT="45712" marB="45712"/>
                    </a:tc>
                    <a:tc>
                      <a:txBody>
                        <a:bodyPr/>
                        <a:lstStyle/>
                        <a:p>
                          <a:r>
                            <a:rPr lang="en-US" sz="1200" dirty="0"/>
                            <a:t>Use case 4</a:t>
                          </a:r>
                        </a:p>
                      </a:txBody>
                      <a:tcPr marT="45712" marB="45712"/>
                    </a:tc>
                    <a:tc>
                      <a:txBody>
                        <a:bodyPr/>
                        <a:lstStyle/>
                        <a:p>
                          <a:r>
                            <a:rPr lang="en-US" sz="1200" dirty="0"/>
                            <a:t>Use case 5</a:t>
                          </a:r>
                        </a:p>
                      </a:txBody>
                      <a:tcPr marT="45712" marB="45712"/>
                    </a:tc>
                    <a:tc>
                      <a:txBody>
                        <a:bodyPr/>
                        <a:lstStyle/>
                        <a:p>
                          <a:r>
                            <a:rPr lang="en-US" sz="1200" dirty="0"/>
                            <a:t>Use case 6</a:t>
                          </a:r>
                        </a:p>
                      </a:txBody>
                      <a:tcPr marT="45712" marB="45712"/>
                    </a:tc>
                    <a:extLst>
                      <a:ext uri="{0D108BD9-81ED-4DB2-BD59-A6C34878D82A}">
                        <a16:rowId xmlns:a16="http://schemas.microsoft.com/office/drawing/2014/main" val="868774387"/>
                      </a:ext>
                    </a:extLst>
                  </a:tr>
                  <a:tr h="685792">
                    <a:tc>
                      <a:txBody>
                        <a:bodyPr/>
                        <a:lstStyle/>
                        <a:p>
                          <a:r>
                            <a:rPr lang="en-US" sz="1200" dirty="0"/>
                            <a:t>Environment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Direct wired connection between HMD and server</a:t>
                          </a:r>
                        </a:p>
                      </a:txBody>
                      <a:tcPr marT="45712" marB="45712"/>
                    </a:tc>
                    <a:tc>
                      <a:txBody>
                        <a:bodyPr/>
                        <a:lstStyle/>
                        <a:p>
                          <a:r>
                            <a:rPr lang="en-US" sz="1200" dirty="0"/>
                            <a:t>HMD connects to a server through mobile network</a:t>
                          </a:r>
                        </a:p>
                      </a:txBody>
                      <a:tcPr marT="45712" marB="45712"/>
                    </a:tc>
                    <a:tc>
                      <a:txBody>
                        <a:bodyPr/>
                        <a:lstStyle/>
                        <a:p>
                          <a:r>
                            <a:rPr lang="en-US" sz="1200" dirty="0"/>
                            <a:t>Wireless connection between HMD and server via AP</a:t>
                          </a:r>
                        </a:p>
                      </a:txBody>
                      <a:tcPr marT="45712" marB="45712"/>
                    </a:tc>
                    <a:tc>
                      <a:txBody>
                        <a:bodyPr/>
                        <a:lstStyle/>
                        <a:p>
                          <a:r>
                            <a:rPr lang="en-US" sz="1200" dirty="0"/>
                            <a:t>Communication between sensor/controller and server</a:t>
                          </a:r>
                        </a:p>
                      </a:txBody>
                      <a:tcPr marT="45712" marB="45712"/>
                    </a:tc>
                    <a:tc>
                      <a:txBody>
                        <a:bodyPr/>
                        <a:lstStyle/>
                        <a:p>
                          <a:r>
                            <a:rPr lang="en-US" sz="1200" dirty="0"/>
                            <a:t>Direct wireless connection between HMD and server</a:t>
                          </a:r>
                        </a:p>
                      </a:txBody>
                      <a:tcPr marT="45712" marB="45712"/>
                    </a:tc>
                    <a:tc>
                      <a:txBody>
                        <a:bodyPr/>
                        <a:lstStyle/>
                        <a:p>
                          <a:r>
                            <a:rPr lang="en-US" sz="1200" dirty="0"/>
                            <a:t>Handover from high-speed network to low-speed network in use case </a:t>
                          </a:r>
                          <a:r>
                            <a:rPr lang="en-US" sz="1200"/>
                            <a:t>2 environment</a:t>
                          </a:r>
                          <a:endParaRPr lang="en-US" sz="1200" dirty="0"/>
                        </a:p>
                      </a:txBody>
                      <a:tcPr marT="45712" marB="45712"/>
                    </a:tc>
                    <a:extLst>
                      <a:ext uri="{0D108BD9-81ED-4DB2-BD59-A6C34878D82A}">
                        <a16:rowId xmlns:a16="http://schemas.microsoft.com/office/drawing/2014/main" val="2622331055"/>
                      </a:ext>
                    </a:extLst>
                  </a:tr>
                  <a:tr h="640064">
                    <a:tc>
                      <a:txBody>
                        <a:bodyPr/>
                        <a:lstStyle/>
                        <a:p>
                          <a:r>
                            <a:rPr lang="en-US" sz="1200" dirty="0"/>
                            <a:t>Data rate</a:t>
                          </a:r>
                        </a:p>
                      </a:txBody>
                      <a:tcPr marT="45712" marB="45712"/>
                    </a:tc>
                    <a:tc>
                      <a:txBody>
                        <a:bodyPr/>
                        <a:lstStyle/>
                        <a:p>
                          <a:r>
                            <a:rPr lang="en-US" sz="1200" dirty="0"/>
                            <a:t>~ 20 </a:t>
                          </a:r>
                          <a:r>
                            <a:rPr lang="en-US" sz="1200" dirty="0" err="1"/>
                            <a:t>Gbps</a:t>
                          </a:r>
                          <a:r>
                            <a:rPr lang="en-US" sz="1200" dirty="0"/>
                            <a:t> [5][6]</a:t>
                          </a:r>
                        </a:p>
                      </a:txBody>
                      <a:tcPr marT="45712" marB="45712"/>
                    </a:tc>
                    <a:tc>
                      <a:txBody>
                        <a:bodyPr/>
                        <a:lstStyle/>
                        <a:p>
                          <a:r>
                            <a:rPr lang="en-US" sz="1200" dirty="0"/>
                            <a:t>~ 20 </a:t>
                          </a:r>
                          <a:r>
                            <a:rPr lang="en-US" sz="1200" dirty="0" err="1"/>
                            <a:t>Gbps</a:t>
                          </a:r>
                          <a:r>
                            <a:rPr lang="en-US" sz="1200" dirty="0"/>
                            <a:t> [5][6]</a:t>
                          </a:r>
                        </a:p>
                      </a:txBody>
                      <a:tcPr marT="45712" marB="45712"/>
                    </a:tc>
                    <a:tc>
                      <a:txBody>
                        <a:bodyPr/>
                        <a:lstStyle/>
                        <a:p>
                          <a:r>
                            <a:rPr lang="en-US" sz="1200" dirty="0"/>
                            <a:t>~ 20 </a:t>
                          </a:r>
                          <a:r>
                            <a:rPr lang="en-US" sz="1200" dirty="0" err="1"/>
                            <a:t>Gbps</a:t>
                          </a:r>
                          <a:r>
                            <a:rPr lang="en-US" sz="1200" dirty="0"/>
                            <a:t> [5][6]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 correlation with this use case</a:t>
                          </a:r>
                        </a:p>
                      </a:txBody>
                      <a:tcPr marT="45712" marB="45712"/>
                    </a:tc>
                    <a:tc>
                      <a:txBody>
                        <a:bodyPr/>
                        <a:lstStyle/>
                        <a:p>
                          <a:r>
                            <a:rPr lang="en-US" sz="1200" dirty="0"/>
                            <a:t>~ 20 </a:t>
                          </a:r>
                          <a:r>
                            <a:rPr lang="en-US" sz="1200" dirty="0" err="1"/>
                            <a:t>Gbps</a:t>
                          </a:r>
                          <a:r>
                            <a:rPr lang="en-US" sz="1200" dirty="0"/>
                            <a:t> [5][6]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 correlation with this use case</a:t>
                          </a:r>
                        </a:p>
                        <a:p>
                          <a:endParaRPr lang="en-US" sz="1200" dirty="0"/>
                        </a:p>
                      </a:txBody>
                      <a:tcPr marT="45712" marB="45712"/>
                    </a:tc>
                    <a:extLst>
                      <a:ext uri="{0D108BD9-81ED-4DB2-BD59-A6C34878D82A}">
                        <a16:rowId xmlns:a16="http://schemas.microsoft.com/office/drawing/2014/main" val="445975006"/>
                      </a:ext>
                    </a:extLst>
                  </a:tr>
                  <a:tr h="640064">
                    <a:tc>
                      <a:txBody>
                        <a:bodyPr/>
                        <a:lstStyle/>
                        <a:p>
                          <a:r>
                            <a:rPr lang="en-US" sz="1200" dirty="0"/>
                            <a:t>Latency (link latency </a:t>
                          </a:r>
                          <a:r>
                            <a:rPr lang="en-US" altLang="ko-KR" sz="1200" dirty="0"/>
                            <a:t>only)</a:t>
                          </a:r>
                          <a:endParaRPr lang="en-US" sz="12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&lt; 5 </a:t>
                          </a:r>
                          <a:r>
                            <a:rPr lang="en-US" sz="1200" dirty="0" err="1"/>
                            <a:t>ms</a:t>
                          </a:r>
                          <a:r>
                            <a:rPr lang="en-US" sz="1200" dirty="0"/>
                            <a:t> [5]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&lt; 5 </a:t>
                          </a:r>
                          <a:r>
                            <a:rPr lang="en-US" sz="1200" dirty="0" err="1"/>
                            <a:t>ms</a:t>
                          </a:r>
                          <a:r>
                            <a:rPr lang="en-US" sz="1200" dirty="0"/>
                            <a:t> [5]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&lt; 5 </a:t>
                          </a:r>
                          <a:r>
                            <a:rPr lang="en-US" sz="1200" dirty="0" err="1"/>
                            <a:t>ms</a:t>
                          </a:r>
                          <a:r>
                            <a:rPr lang="en-US" sz="1200" dirty="0"/>
                            <a:t> [5]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The link between HMD and server is direct so no significant delay is expected. No need to specify.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&lt; 5 </a:t>
                          </a:r>
                          <a:r>
                            <a:rPr lang="en-US" sz="1200" dirty="0" err="1"/>
                            <a:t>ms</a:t>
                          </a:r>
                          <a:r>
                            <a:rPr lang="en-US" sz="1200" dirty="0"/>
                            <a:t> [5]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 correlation with this use case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txBody>
                      <a:tcPr marT="45712" marB="45712"/>
                    </a:tc>
                    <a:extLst>
                      <a:ext uri="{0D108BD9-81ED-4DB2-BD59-A6C34878D82A}">
                        <a16:rowId xmlns:a16="http://schemas.microsoft.com/office/drawing/2014/main" val="3185447255"/>
                      </a:ext>
                    </a:extLst>
                  </a:tr>
                  <a:tr h="457184">
                    <a:tc>
                      <a:txBody>
                        <a:bodyPr/>
                        <a:lstStyle/>
                        <a:p>
                          <a:r>
                            <a:rPr lang="en-US" sz="1200" dirty="0"/>
                            <a:t>Jitter</a:t>
                          </a:r>
                        </a:p>
                      </a:txBody>
                      <a:tcPr marT="45712" marB="45712"/>
                    </a:tc>
                    <a:tc>
                      <a:txBody>
                        <a:bodyPr/>
                        <a:lstStyle/>
                        <a:p>
                          <a:r>
                            <a:rPr lang="en-US" sz="1200" dirty="0"/>
                            <a:t>&lt; 5 </a:t>
                          </a:r>
                          <a:r>
                            <a:rPr lang="en-US" sz="1200" dirty="0" err="1"/>
                            <a:t>ms</a:t>
                          </a:r>
                          <a:r>
                            <a:rPr lang="en-US" sz="1200" dirty="0"/>
                            <a:t> [5]</a:t>
                          </a:r>
                        </a:p>
                      </a:txBody>
                      <a:tcPr marT="45712" marB="45712"/>
                    </a:tc>
                    <a:tc>
                      <a:txBody>
                        <a:bodyPr/>
                        <a:lstStyle/>
                        <a:p>
                          <a:r>
                            <a:rPr lang="en-US" sz="1200" dirty="0"/>
                            <a:t>&lt; 5 </a:t>
                          </a:r>
                          <a:r>
                            <a:rPr lang="en-US" sz="1200" dirty="0" err="1"/>
                            <a:t>ms</a:t>
                          </a:r>
                          <a:r>
                            <a:rPr lang="en-US" sz="1200" dirty="0"/>
                            <a:t> [5]</a:t>
                          </a:r>
                        </a:p>
                      </a:txBody>
                      <a:tcPr marT="45712" marB="45712"/>
                    </a:tc>
                    <a:tc>
                      <a:txBody>
                        <a:bodyPr/>
                        <a:lstStyle/>
                        <a:p>
                          <a:r>
                            <a:rPr lang="en-US" sz="1200" dirty="0"/>
                            <a:t>&lt; 5 </a:t>
                          </a:r>
                          <a:r>
                            <a:rPr lang="en-US" sz="1200" dirty="0" err="1"/>
                            <a:t>ms</a:t>
                          </a:r>
                          <a:r>
                            <a:rPr lang="en-US" sz="1200" dirty="0"/>
                            <a:t> [5]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 correlation with this use case</a:t>
                          </a:r>
                        </a:p>
                      </a:txBody>
                      <a:tcPr marT="45712" marB="45712"/>
                    </a:tc>
                    <a:tc>
                      <a:txBody>
                        <a:bodyPr/>
                        <a:lstStyle/>
                        <a:p>
                          <a:r>
                            <a:rPr lang="en-US" sz="1200" dirty="0"/>
                            <a:t>&lt; 5 </a:t>
                          </a:r>
                          <a:r>
                            <a:rPr lang="en-US" sz="1200" dirty="0" err="1"/>
                            <a:t>ms</a:t>
                          </a:r>
                          <a:r>
                            <a:rPr lang="en-US" sz="1200" dirty="0"/>
                            <a:t> [5]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 correlation with this use case</a:t>
                          </a:r>
                        </a:p>
                        <a:p>
                          <a:endParaRPr lang="en-US" sz="1200" dirty="0"/>
                        </a:p>
                      </a:txBody>
                      <a:tcPr marT="45712" marB="45712"/>
                    </a:tc>
                    <a:extLst>
                      <a:ext uri="{0D108BD9-81ED-4DB2-BD59-A6C34878D82A}">
                        <a16:rowId xmlns:a16="http://schemas.microsoft.com/office/drawing/2014/main" val="3833280100"/>
                      </a:ext>
                    </a:extLst>
                  </a:tr>
                  <a:tr h="457184">
                    <a:tc>
                      <a:txBody>
                        <a:bodyPr/>
                        <a:lstStyle/>
                        <a:p>
                          <a:r>
                            <a:rPr lang="en-US" sz="1200" dirty="0"/>
                            <a:t>PER (packet error rate)</a:t>
                          </a:r>
                        </a:p>
                      </a:txBody>
                      <a:tcPr marT="45712" marB="45712"/>
                    </a:tc>
                    <a:tc>
                      <a:txBody>
                        <a:bodyPr/>
                        <a:lstStyle/>
                        <a:p>
                          <a14:m>
                            <m:oMath xmlns:m="http://schemas.openxmlformats.org/officeDocument/2006/math">
                              <m:sSup>
                                <m:sSupPr>
                                  <m:ctrlPr>
                                    <a:rPr lang="en-US" sz="1200" b="0" i="1" smtClean="0">
                                      <a:latin typeface="Cambria Math" panose="02040503050406030204" pitchFamily="18" charset="0"/>
                                    </a:rPr>
                                  </m:ctrlPr>
                                </m:sSupPr>
                                <m:e>
                                  <m:r>
                                    <a:rPr lang="en-US" sz="1200" b="0" i="1" smtClean="0">
                                      <a:latin typeface="Cambria Math" panose="02040503050406030204" pitchFamily="18" charset="0"/>
                                    </a:rPr>
                                    <m:t>10</m:t>
                                  </m:r>
                                </m:e>
                                <m:sup>
                                  <m:r>
                                    <a:rPr lang="en-US" sz="1200" b="0" i="1" smtClean="0">
                                      <a:latin typeface="Cambria Math" panose="02040503050406030204" pitchFamily="18" charset="0"/>
                                    </a:rPr>
                                    <m:t>−6</m:t>
                                  </m:r>
                                </m:sup>
                              </m:sSup>
                            </m:oMath>
                          </a14:m>
                          <a:r>
                            <a:rPr lang="en-US" sz="1200" dirty="0"/>
                            <a:t> [4]</a:t>
                          </a:r>
                        </a:p>
                      </a:txBody>
                      <a:tcPr marT="45712" marB="45712"/>
                    </a:tc>
                    <a:tc>
                      <a:txBody>
                        <a:bodyPr/>
                        <a:lstStyle/>
                        <a:p>
                          <a14:m>
                            <m:oMath xmlns:m="http://schemas.openxmlformats.org/officeDocument/2006/math">
                              <m:sSup>
                                <m:sSupPr>
                                  <m:ctrlPr>
                                    <a:rPr lang="en-US" sz="1200" b="0" i="1" smtClean="0">
                                      <a:latin typeface="Cambria Math" panose="02040503050406030204" pitchFamily="18" charset="0"/>
                                    </a:rPr>
                                  </m:ctrlPr>
                                </m:sSupPr>
                                <m:e>
                                  <m:r>
                                    <a:rPr lang="en-US" sz="1200" b="0" i="1" smtClean="0">
                                      <a:latin typeface="Cambria Math" panose="02040503050406030204" pitchFamily="18" charset="0"/>
                                    </a:rPr>
                                    <m:t>10</m:t>
                                  </m:r>
                                </m:e>
                                <m:sup>
                                  <m:r>
                                    <a:rPr lang="en-US" sz="1200" b="0" i="1" smtClean="0">
                                      <a:latin typeface="Cambria Math" panose="02040503050406030204" pitchFamily="18" charset="0"/>
                                    </a:rPr>
                                    <m:t>−6</m:t>
                                  </m:r>
                                </m:sup>
                              </m:sSup>
                            </m:oMath>
                          </a14:m>
                          <a:r>
                            <a:rPr lang="en-US" sz="1200" dirty="0"/>
                            <a:t> [4]</a:t>
                          </a:r>
                        </a:p>
                      </a:txBody>
                      <a:tcPr marT="45712" marB="45712"/>
                    </a:tc>
                    <a:tc>
                      <a:txBody>
                        <a:bodyPr/>
                        <a:lstStyle/>
                        <a:p>
                          <a14:m>
                            <m:oMath xmlns:m="http://schemas.openxmlformats.org/officeDocument/2006/math">
                              <m:sSup>
                                <m:sSupPr>
                                  <m:ctrlPr>
                                    <a:rPr lang="en-US" sz="1200" b="0" i="1" smtClean="0">
                                      <a:latin typeface="Cambria Math" panose="02040503050406030204" pitchFamily="18" charset="0"/>
                                    </a:rPr>
                                  </m:ctrlPr>
                                </m:sSupPr>
                                <m:e>
                                  <m:r>
                                    <a:rPr lang="en-US" sz="1200" b="0" i="1" smtClean="0">
                                      <a:latin typeface="Cambria Math" panose="02040503050406030204" pitchFamily="18" charset="0"/>
                                    </a:rPr>
                                    <m:t>10</m:t>
                                  </m:r>
                                </m:e>
                                <m:sup>
                                  <m:r>
                                    <a:rPr lang="en-US" sz="1200" b="0" i="1" smtClean="0">
                                      <a:latin typeface="Cambria Math" panose="02040503050406030204" pitchFamily="18" charset="0"/>
                                    </a:rPr>
                                    <m:t>−6</m:t>
                                  </m:r>
                                </m:sup>
                              </m:sSup>
                            </m:oMath>
                          </a14:m>
                          <a:r>
                            <a:rPr lang="en-US" sz="1200" dirty="0"/>
                            <a:t> [4]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 correlation with this use case</a:t>
                          </a:r>
                        </a:p>
                      </a:txBody>
                      <a:tcPr marT="45712" marB="45712"/>
                    </a:tc>
                    <a:tc>
                      <a:txBody>
                        <a:bodyPr/>
                        <a:lstStyle/>
                        <a:p>
                          <a14:m>
                            <m:oMath xmlns:m="http://schemas.openxmlformats.org/officeDocument/2006/math">
                              <m:sSup>
                                <m:sSupPr>
                                  <m:ctrlPr>
                                    <a:rPr lang="en-US" sz="1200" b="0" i="1" smtClean="0">
                                      <a:latin typeface="Cambria Math" panose="02040503050406030204" pitchFamily="18" charset="0"/>
                                    </a:rPr>
                                  </m:ctrlPr>
                                </m:sSupPr>
                                <m:e>
                                  <m:r>
                                    <a:rPr lang="en-US" sz="1200" b="0" i="1" smtClean="0">
                                      <a:latin typeface="Cambria Math" panose="02040503050406030204" pitchFamily="18" charset="0"/>
                                    </a:rPr>
                                    <m:t>10</m:t>
                                  </m:r>
                                </m:e>
                                <m:sup>
                                  <m:r>
                                    <a:rPr lang="en-US" sz="1200" b="0" i="1" smtClean="0">
                                      <a:latin typeface="Cambria Math" panose="02040503050406030204" pitchFamily="18" charset="0"/>
                                    </a:rPr>
                                    <m:t>−6</m:t>
                                  </m:r>
                                </m:sup>
                              </m:sSup>
                            </m:oMath>
                          </a14:m>
                          <a:r>
                            <a:rPr lang="en-US" sz="1200" dirty="0"/>
                            <a:t> [4]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 correlation with this use case</a:t>
                          </a:r>
                        </a:p>
                        <a:p>
                          <a:endParaRPr lang="en-US" sz="1200" dirty="0"/>
                        </a:p>
                      </a:txBody>
                      <a:tcPr marT="45712" marB="45712"/>
                    </a:tc>
                    <a:extLst>
                      <a:ext uri="{0D108BD9-81ED-4DB2-BD59-A6C34878D82A}">
                        <a16:rowId xmlns:a16="http://schemas.microsoft.com/office/drawing/2014/main" val="2444644611"/>
                      </a:ext>
                    </a:extLst>
                  </a:tr>
                  <a:tr h="0">
                    <a:tc>
                      <a:txBody>
                        <a:bodyPr/>
                        <a:lstStyle/>
                        <a:p>
                          <a:pPr marL="0" marR="0" lvl="0" indent="0" algn="l" rtl="0">
                            <a:spcBef>
                              <a:spcPts val="0"/>
                            </a:spcBef>
                            <a:buSzPct val="25000"/>
                            <a:buNone/>
                          </a:pPr>
                          <a:r>
                            <a:rPr lang="en-US" sz="1200" u="none" strike="noStrike" cap="none" baseline="0" dirty="0">
                              <a:solidFill>
                                <a:schemeClr val="dk1"/>
                              </a:solidFill>
                            </a:rPr>
                            <a:t>Distance between HMD, server, and AP (if any)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j-lt"/>
                              <a:ea typeface="+mn-ea"/>
                              <a:cs typeface="+mn-cs"/>
                            </a:rPr>
                            <a:t>5 m (indoor) [5]</a:t>
                          </a:r>
                        </a:p>
                      </a:txBody>
                      <a:tcPr marT="45712" marB="45712">
                        <a:solidFill>
                          <a:srgbClr val="EAEE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HMD and server not in same LAN</a:t>
                          </a:r>
                        </a:p>
                      </a:txBody>
                      <a:tcPr marT="45712" marB="45712">
                        <a:solidFill>
                          <a:srgbClr val="EAEE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j-lt"/>
                              <a:ea typeface="+mn-ea"/>
                              <a:cs typeface="+mn-cs"/>
                            </a:rPr>
                            <a:t>5 m (indoor) </a:t>
                          </a:r>
                          <a:r>
                            <a:rPr kumimoji="0" lang="en-US" sz="1200" b="0" i="0" u="none" strike="noStrike" kern="1200" cap="none" spc="0" normalizeH="0" baseline="0" noProof="0" dirty="0">
                              <a:ln>
                                <a:noFill/>
                              </a:ln>
                              <a:solidFill>
                                <a:srgbClr val="000000"/>
                              </a:solidFill>
                              <a:effectLst/>
                              <a:uLnTx/>
                              <a:uFillTx/>
                              <a:latin typeface="+mn-lt"/>
                              <a:ea typeface="+mn-ea"/>
                              <a:cs typeface="+mn-cs"/>
                            </a:rPr>
                            <a:t>[5]</a:t>
                          </a:r>
                          <a:endParaRPr kumimoji="0" lang="en-US" sz="1200" b="0" i="0" u="none" strike="noStrike" kern="1200" cap="none" spc="0" normalizeH="0" baseline="0" noProof="0" dirty="0">
                            <a:ln>
                              <a:noFill/>
                            </a:ln>
                            <a:solidFill>
                              <a:srgbClr val="000000"/>
                            </a:solidFill>
                            <a:effectLst/>
                            <a:uLnTx/>
                            <a:uFillTx/>
                            <a:latin typeface="+mj-lt"/>
                            <a:ea typeface="+mn-ea"/>
                            <a:cs typeface="+mn-cs"/>
                          </a:endParaRPr>
                        </a:p>
                      </a:txBody>
                      <a:tcPr marT="45712" marB="45712">
                        <a:solidFill>
                          <a:srgbClr val="EAEE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5 m (indoor) [5]</a:t>
                          </a:r>
                        </a:p>
                        <a:p>
                          <a:endParaRPr lang="en-US" sz="12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j-lt"/>
                              <a:ea typeface="+mn-ea"/>
                              <a:cs typeface="+mn-cs"/>
                            </a:rPr>
                            <a:t>5 m (indoor) </a:t>
                          </a:r>
                          <a:r>
                            <a:rPr kumimoji="0" lang="en-US" sz="1200" b="0" i="0" u="none" strike="noStrike" kern="1200" cap="none" spc="0" normalizeH="0" baseline="0" noProof="0" dirty="0">
                              <a:ln>
                                <a:noFill/>
                              </a:ln>
                              <a:solidFill>
                                <a:srgbClr val="000000"/>
                              </a:solidFill>
                              <a:effectLst/>
                              <a:uLnTx/>
                              <a:uFillTx/>
                              <a:latin typeface="+mn-lt"/>
                              <a:ea typeface="+mn-ea"/>
                              <a:cs typeface="+mn-cs"/>
                            </a:rPr>
                            <a:t>[5]</a:t>
                          </a:r>
                          <a:endParaRPr kumimoji="0" lang="en-US" sz="1200" b="0" i="0" u="none" strike="noStrike" kern="1200" cap="none" spc="0" normalizeH="0" baseline="0" noProof="0" dirty="0">
                            <a:ln>
                              <a:noFill/>
                            </a:ln>
                            <a:solidFill>
                              <a:srgbClr val="000000"/>
                            </a:solidFill>
                            <a:effectLst/>
                            <a:uLnTx/>
                            <a:uFillTx/>
                            <a:latin typeface="+mj-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HMD and server not in same LAN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mj-lt"/>
                          </a:endParaRPr>
                        </a:p>
                      </a:txBody>
                      <a:tcPr marT="45712" marB="45712"/>
                    </a:tc>
                    <a:extLst>
                      <a:ext uri="{0D108BD9-81ED-4DB2-BD59-A6C34878D82A}">
                        <a16:rowId xmlns:a16="http://schemas.microsoft.com/office/drawing/2014/main" val="3016970"/>
                      </a:ext>
                    </a:extLst>
                  </a:tr>
                </a:tbl>
              </a:graphicData>
            </a:graphic>
          </p:graphicFrame>
        </mc:Choice>
        <mc:Fallback>
          <p:graphicFrame>
            <p:nvGraphicFramePr>
              <p:cNvPr id="9" name="Table 8">
                <a:extLst>
                  <a:ext uri="{FF2B5EF4-FFF2-40B4-BE49-F238E27FC236}">
                    <a16:creationId xmlns:a16="http://schemas.microsoft.com/office/drawing/2014/main" id="{CDB727B5-D987-472F-B6E5-2CA058DFECB1}"/>
                  </a:ext>
                </a:extLst>
              </p:cNvPr>
              <p:cNvGraphicFramePr>
                <a:graphicFrameLocks noGrp="1"/>
              </p:cNvGraphicFramePr>
              <p:nvPr>
                <p:extLst>
                  <p:ext uri="{D42A27DB-BD31-4B8C-83A1-F6EECF244321}">
                    <p14:modId xmlns:p14="http://schemas.microsoft.com/office/powerpoint/2010/main" val="3676532829"/>
                  </p:ext>
                </p:extLst>
              </p:nvPr>
            </p:nvGraphicFramePr>
            <p:xfrm>
              <a:off x="762000" y="1005904"/>
              <a:ext cx="7983597" cy="5394848"/>
            </p:xfrm>
            <a:graphic>
              <a:graphicData uri="http://schemas.openxmlformats.org/drawingml/2006/table">
                <a:tbl>
                  <a:tblPr firstRow="1" bandRow="1">
                    <a:tableStyleId>{5C22544A-7EE6-4342-B048-85BDC9FD1C3A}</a:tableStyleId>
                  </a:tblPr>
                  <a:tblGrid>
                    <a:gridCol w="1143000">
                      <a:extLst>
                        <a:ext uri="{9D8B030D-6E8A-4147-A177-3AD203B41FA5}">
                          <a16:colId xmlns:a16="http://schemas.microsoft.com/office/drawing/2014/main" val="4006816200"/>
                        </a:ext>
                      </a:extLst>
                    </a:gridCol>
                    <a:gridCol w="1066800">
                      <a:extLst>
                        <a:ext uri="{9D8B030D-6E8A-4147-A177-3AD203B41FA5}">
                          <a16:colId xmlns:a16="http://schemas.microsoft.com/office/drawing/2014/main" val="3656376489"/>
                        </a:ext>
                      </a:extLst>
                    </a:gridCol>
                    <a:gridCol w="1066800">
                      <a:extLst>
                        <a:ext uri="{9D8B030D-6E8A-4147-A177-3AD203B41FA5}">
                          <a16:colId xmlns:a16="http://schemas.microsoft.com/office/drawing/2014/main" val="463285951"/>
                        </a:ext>
                      </a:extLst>
                    </a:gridCol>
                    <a:gridCol w="1066800">
                      <a:extLst>
                        <a:ext uri="{9D8B030D-6E8A-4147-A177-3AD203B41FA5}">
                          <a16:colId xmlns:a16="http://schemas.microsoft.com/office/drawing/2014/main" val="3832373562"/>
                        </a:ext>
                      </a:extLst>
                    </a:gridCol>
                    <a:gridCol w="1371600">
                      <a:extLst>
                        <a:ext uri="{9D8B030D-6E8A-4147-A177-3AD203B41FA5}">
                          <a16:colId xmlns:a16="http://schemas.microsoft.com/office/drawing/2014/main" val="1009131467"/>
                        </a:ext>
                      </a:extLst>
                    </a:gridCol>
                    <a:gridCol w="914400">
                      <a:extLst>
                        <a:ext uri="{9D8B030D-6E8A-4147-A177-3AD203B41FA5}">
                          <a16:colId xmlns:a16="http://schemas.microsoft.com/office/drawing/2014/main" val="2066309697"/>
                        </a:ext>
                      </a:extLst>
                    </a:gridCol>
                    <a:gridCol w="1354197">
                      <a:extLst>
                        <a:ext uri="{9D8B030D-6E8A-4147-A177-3AD203B41FA5}">
                          <a16:colId xmlns:a16="http://schemas.microsoft.com/office/drawing/2014/main" val="3723006873"/>
                        </a:ext>
                      </a:extLst>
                    </a:gridCol>
                  </a:tblGrid>
                  <a:tr h="274304">
                    <a:tc>
                      <a:txBody>
                        <a:bodyPr/>
                        <a:lstStyle/>
                        <a:p>
                          <a:endParaRPr lang="en-US" sz="1200" dirty="0"/>
                        </a:p>
                      </a:txBody>
                      <a:tcPr marT="45712" marB="45712"/>
                    </a:tc>
                    <a:tc>
                      <a:txBody>
                        <a:bodyPr/>
                        <a:lstStyle/>
                        <a:p>
                          <a:r>
                            <a:rPr lang="en-US" sz="1200" dirty="0"/>
                            <a:t>Use case 1</a:t>
                          </a:r>
                        </a:p>
                      </a:txBody>
                      <a:tcPr marT="45712" marB="45712"/>
                    </a:tc>
                    <a:tc>
                      <a:txBody>
                        <a:bodyPr/>
                        <a:lstStyle/>
                        <a:p>
                          <a:r>
                            <a:rPr lang="en-US" sz="1200" dirty="0"/>
                            <a:t>Use case 2</a:t>
                          </a:r>
                        </a:p>
                      </a:txBody>
                      <a:tcPr marT="45712" marB="45712"/>
                    </a:tc>
                    <a:tc>
                      <a:txBody>
                        <a:bodyPr/>
                        <a:lstStyle/>
                        <a:p>
                          <a:r>
                            <a:rPr lang="en-US" sz="1200" dirty="0"/>
                            <a:t>Use case 3</a:t>
                          </a:r>
                        </a:p>
                      </a:txBody>
                      <a:tcPr marT="45712" marB="45712"/>
                    </a:tc>
                    <a:tc>
                      <a:txBody>
                        <a:bodyPr/>
                        <a:lstStyle/>
                        <a:p>
                          <a:r>
                            <a:rPr lang="en-US" sz="1200" dirty="0"/>
                            <a:t>Use case 4</a:t>
                          </a:r>
                        </a:p>
                      </a:txBody>
                      <a:tcPr marT="45712" marB="45712"/>
                    </a:tc>
                    <a:tc>
                      <a:txBody>
                        <a:bodyPr/>
                        <a:lstStyle/>
                        <a:p>
                          <a:r>
                            <a:rPr lang="en-US" sz="1200" dirty="0"/>
                            <a:t>Use case 5</a:t>
                          </a:r>
                        </a:p>
                      </a:txBody>
                      <a:tcPr marT="45712" marB="45712"/>
                    </a:tc>
                    <a:tc>
                      <a:txBody>
                        <a:bodyPr/>
                        <a:lstStyle/>
                        <a:p>
                          <a:r>
                            <a:rPr lang="en-US" sz="1200" dirty="0"/>
                            <a:t>Use case 6</a:t>
                          </a:r>
                        </a:p>
                      </a:txBody>
                      <a:tcPr marT="45712" marB="45712"/>
                    </a:tc>
                    <a:extLst>
                      <a:ext uri="{0D108BD9-81ED-4DB2-BD59-A6C34878D82A}">
                        <a16:rowId xmlns:a16="http://schemas.microsoft.com/office/drawing/2014/main" val="868774387"/>
                      </a:ext>
                    </a:extLst>
                  </a:tr>
                  <a:tr h="1188704">
                    <a:tc>
                      <a:txBody>
                        <a:bodyPr/>
                        <a:lstStyle/>
                        <a:p>
                          <a:r>
                            <a:rPr lang="en-US" sz="1200" dirty="0"/>
                            <a:t>Environment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Direct wired connection between HMD and server</a:t>
                          </a:r>
                        </a:p>
                      </a:txBody>
                      <a:tcPr marT="45712" marB="45712"/>
                    </a:tc>
                    <a:tc>
                      <a:txBody>
                        <a:bodyPr/>
                        <a:lstStyle/>
                        <a:p>
                          <a:r>
                            <a:rPr lang="en-US" sz="1200" dirty="0"/>
                            <a:t>HMD connects to a server through mobile network</a:t>
                          </a:r>
                        </a:p>
                      </a:txBody>
                      <a:tcPr marT="45712" marB="45712"/>
                    </a:tc>
                    <a:tc>
                      <a:txBody>
                        <a:bodyPr/>
                        <a:lstStyle/>
                        <a:p>
                          <a:r>
                            <a:rPr lang="en-US" sz="1200" dirty="0"/>
                            <a:t>Wireless connection between HMD and server via AP</a:t>
                          </a:r>
                        </a:p>
                      </a:txBody>
                      <a:tcPr marT="45712" marB="45712"/>
                    </a:tc>
                    <a:tc>
                      <a:txBody>
                        <a:bodyPr/>
                        <a:lstStyle/>
                        <a:p>
                          <a:r>
                            <a:rPr lang="en-US" sz="1200" dirty="0"/>
                            <a:t>Communication between sensor/controller and server</a:t>
                          </a:r>
                        </a:p>
                      </a:txBody>
                      <a:tcPr marT="45712" marB="45712"/>
                    </a:tc>
                    <a:tc>
                      <a:txBody>
                        <a:bodyPr/>
                        <a:lstStyle/>
                        <a:p>
                          <a:r>
                            <a:rPr lang="en-US" sz="1200" dirty="0"/>
                            <a:t>Direct wireless connection between HMD and server</a:t>
                          </a:r>
                        </a:p>
                      </a:txBody>
                      <a:tcPr marT="45712" marB="45712"/>
                    </a:tc>
                    <a:tc>
                      <a:txBody>
                        <a:bodyPr/>
                        <a:lstStyle/>
                        <a:p>
                          <a:r>
                            <a:rPr lang="en-US" sz="1200" dirty="0"/>
                            <a:t>Handover from high-speed network to low-speed network in use case </a:t>
                          </a:r>
                          <a:r>
                            <a:rPr lang="en-US" sz="1200"/>
                            <a:t>2 environment</a:t>
                          </a:r>
                          <a:endParaRPr lang="en-US" sz="1200" dirty="0"/>
                        </a:p>
                      </a:txBody>
                      <a:tcPr marT="45712" marB="45712"/>
                    </a:tc>
                    <a:extLst>
                      <a:ext uri="{0D108BD9-81ED-4DB2-BD59-A6C34878D82A}">
                        <a16:rowId xmlns:a16="http://schemas.microsoft.com/office/drawing/2014/main" val="2622331055"/>
                      </a:ext>
                    </a:extLst>
                  </a:tr>
                  <a:tr h="640064">
                    <a:tc>
                      <a:txBody>
                        <a:bodyPr/>
                        <a:lstStyle/>
                        <a:p>
                          <a:r>
                            <a:rPr lang="en-US" sz="1200" dirty="0"/>
                            <a:t>Data rate</a:t>
                          </a:r>
                        </a:p>
                      </a:txBody>
                      <a:tcPr marT="45712" marB="45712"/>
                    </a:tc>
                    <a:tc>
                      <a:txBody>
                        <a:bodyPr/>
                        <a:lstStyle/>
                        <a:p>
                          <a:r>
                            <a:rPr lang="en-US" sz="1200" dirty="0"/>
                            <a:t>~ 20 </a:t>
                          </a:r>
                          <a:r>
                            <a:rPr lang="en-US" sz="1200" dirty="0" err="1"/>
                            <a:t>Gbps</a:t>
                          </a:r>
                          <a:r>
                            <a:rPr lang="en-US" sz="1200" dirty="0"/>
                            <a:t> [5][6]</a:t>
                          </a:r>
                        </a:p>
                      </a:txBody>
                      <a:tcPr marT="45712" marB="45712"/>
                    </a:tc>
                    <a:tc>
                      <a:txBody>
                        <a:bodyPr/>
                        <a:lstStyle/>
                        <a:p>
                          <a:r>
                            <a:rPr lang="en-US" sz="1200" dirty="0"/>
                            <a:t>~ 20 </a:t>
                          </a:r>
                          <a:r>
                            <a:rPr lang="en-US" sz="1200" dirty="0" err="1"/>
                            <a:t>Gbps</a:t>
                          </a:r>
                          <a:r>
                            <a:rPr lang="en-US" sz="1200" dirty="0"/>
                            <a:t> [5][6]</a:t>
                          </a:r>
                        </a:p>
                      </a:txBody>
                      <a:tcPr marT="45712" marB="45712"/>
                    </a:tc>
                    <a:tc>
                      <a:txBody>
                        <a:bodyPr/>
                        <a:lstStyle/>
                        <a:p>
                          <a:r>
                            <a:rPr lang="en-US" sz="1200" dirty="0"/>
                            <a:t>~ 20 </a:t>
                          </a:r>
                          <a:r>
                            <a:rPr lang="en-US" sz="1200" dirty="0" err="1"/>
                            <a:t>Gbps</a:t>
                          </a:r>
                          <a:r>
                            <a:rPr lang="en-US" sz="1200" dirty="0"/>
                            <a:t> [5][6]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 correlation with this use case</a:t>
                          </a:r>
                        </a:p>
                      </a:txBody>
                      <a:tcPr marT="45712" marB="45712"/>
                    </a:tc>
                    <a:tc>
                      <a:txBody>
                        <a:bodyPr/>
                        <a:lstStyle/>
                        <a:p>
                          <a:r>
                            <a:rPr lang="en-US" sz="1200" dirty="0"/>
                            <a:t>~ 20 </a:t>
                          </a:r>
                          <a:r>
                            <a:rPr lang="en-US" sz="1200" dirty="0" err="1"/>
                            <a:t>Gbps</a:t>
                          </a:r>
                          <a:r>
                            <a:rPr lang="en-US" sz="1200" dirty="0"/>
                            <a:t> [5][6]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 correlation with this use case</a:t>
                          </a:r>
                        </a:p>
                        <a:p>
                          <a:endParaRPr lang="en-US" sz="1200" dirty="0"/>
                        </a:p>
                      </a:txBody>
                      <a:tcPr marT="45712" marB="45712"/>
                    </a:tc>
                    <a:extLst>
                      <a:ext uri="{0D108BD9-81ED-4DB2-BD59-A6C34878D82A}">
                        <a16:rowId xmlns:a16="http://schemas.microsoft.com/office/drawing/2014/main" val="445975006"/>
                      </a:ext>
                    </a:extLst>
                  </a:tr>
                  <a:tr h="1188704">
                    <a:tc>
                      <a:txBody>
                        <a:bodyPr/>
                        <a:lstStyle/>
                        <a:p>
                          <a:r>
                            <a:rPr lang="en-US" sz="1200" dirty="0"/>
                            <a:t>Latency (link latency </a:t>
                          </a:r>
                          <a:r>
                            <a:rPr lang="en-US" altLang="ko-KR" sz="1200" dirty="0"/>
                            <a:t>only)</a:t>
                          </a:r>
                          <a:endParaRPr lang="en-US" sz="12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&lt; 5 </a:t>
                          </a:r>
                          <a:r>
                            <a:rPr lang="en-US" sz="1200" dirty="0" err="1"/>
                            <a:t>ms</a:t>
                          </a:r>
                          <a:r>
                            <a:rPr lang="en-US" sz="1200" dirty="0"/>
                            <a:t> [5]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&lt; 5 </a:t>
                          </a:r>
                          <a:r>
                            <a:rPr lang="en-US" sz="1200" dirty="0" err="1"/>
                            <a:t>ms</a:t>
                          </a:r>
                          <a:r>
                            <a:rPr lang="en-US" sz="1200" dirty="0"/>
                            <a:t> [5]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&lt; 5 </a:t>
                          </a:r>
                          <a:r>
                            <a:rPr lang="en-US" sz="1200" dirty="0" err="1"/>
                            <a:t>ms</a:t>
                          </a:r>
                          <a:r>
                            <a:rPr lang="en-US" sz="1200" dirty="0"/>
                            <a:t> [5]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The link between HMD and server is direct so no significant delay is expected. No need to specify.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&lt; 5 </a:t>
                          </a:r>
                          <a:r>
                            <a:rPr lang="en-US" sz="1200" dirty="0" err="1"/>
                            <a:t>ms</a:t>
                          </a:r>
                          <a:r>
                            <a:rPr lang="en-US" sz="1200" dirty="0"/>
                            <a:t> [5]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 correlation with this use case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txBody>
                      <a:tcPr marT="45712" marB="45712"/>
                    </a:tc>
                    <a:extLst>
                      <a:ext uri="{0D108BD9-81ED-4DB2-BD59-A6C34878D82A}">
                        <a16:rowId xmlns:a16="http://schemas.microsoft.com/office/drawing/2014/main" val="3185447255"/>
                      </a:ext>
                    </a:extLst>
                  </a:tr>
                  <a:tr h="640064">
                    <a:tc>
                      <a:txBody>
                        <a:bodyPr/>
                        <a:lstStyle/>
                        <a:p>
                          <a:r>
                            <a:rPr lang="en-US" sz="1200" dirty="0"/>
                            <a:t>Jitter</a:t>
                          </a:r>
                        </a:p>
                      </a:txBody>
                      <a:tcPr marT="45712" marB="45712"/>
                    </a:tc>
                    <a:tc>
                      <a:txBody>
                        <a:bodyPr/>
                        <a:lstStyle/>
                        <a:p>
                          <a:r>
                            <a:rPr lang="en-US" sz="1200" dirty="0"/>
                            <a:t>&lt; 5 </a:t>
                          </a:r>
                          <a:r>
                            <a:rPr lang="en-US" sz="1200" dirty="0" err="1"/>
                            <a:t>ms</a:t>
                          </a:r>
                          <a:r>
                            <a:rPr lang="en-US" sz="1200" dirty="0"/>
                            <a:t> [5]</a:t>
                          </a:r>
                        </a:p>
                      </a:txBody>
                      <a:tcPr marT="45712" marB="45712"/>
                    </a:tc>
                    <a:tc>
                      <a:txBody>
                        <a:bodyPr/>
                        <a:lstStyle/>
                        <a:p>
                          <a:r>
                            <a:rPr lang="en-US" sz="1200" dirty="0"/>
                            <a:t>&lt; 5 </a:t>
                          </a:r>
                          <a:r>
                            <a:rPr lang="en-US" sz="1200" dirty="0" err="1"/>
                            <a:t>ms</a:t>
                          </a:r>
                          <a:r>
                            <a:rPr lang="en-US" sz="1200" dirty="0"/>
                            <a:t> [5]</a:t>
                          </a:r>
                        </a:p>
                      </a:txBody>
                      <a:tcPr marT="45712" marB="45712"/>
                    </a:tc>
                    <a:tc>
                      <a:txBody>
                        <a:bodyPr/>
                        <a:lstStyle/>
                        <a:p>
                          <a:r>
                            <a:rPr lang="en-US" sz="1200" dirty="0"/>
                            <a:t>&lt; 5 </a:t>
                          </a:r>
                          <a:r>
                            <a:rPr lang="en-US" sz="1200" dirty="0" err="1"/>
                            <a:t>ms</a:t>
                          </a:r>
                          <a:r>
                            <a:rPr lang="en-US" sz="1200" dirty="0"/>
                            <a:t> [5]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 correlation with this use case</a:t>
                          </a:r>
                        </a:p>
                      </a:txBody>
                      <a:tcPr marT="45712" marB="45712"/>
                    </a:tc>
                    <a:tc>
                      <a:txBody>
                        <a:bodyPr/>
                        <a:lstStyle/>
                        <a:p>
                          <a:r>
                            <a:rPr lang="en-US" sz="1200" dirty="0"/>
                            <a:t>&lt; 5 </a:t>
                          </a:r>
                          <a:r>
                            <a:rPr lang="en-US" sz="1200" dirty="0" err="1"/>
                            <a:t>ms</a:t>
                          </a:r>
                          <a:r>
                            <a:rPr lang="en-US" sz="1200" dirty="0"/>
                            <a:t> [5]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 correlation with this use case</a:t>
                          </a:r>
                        </a:p>
                        <a:p>
                          <a:endParaRPr lang="en-US" sz="1200" dirty="0"/>
                        </a:p>
                      </a:txBody>
                      <a:tcPr marT="45712" marB="45712"/>
                    </a:tc>
                    <a:extLst>
                      <a:ext uri="{0D108BD9-81ED-4DB2-BD59-A6C34878D82A}">
                        <a16:rowId xmlns:a16="http://schemas.microsoft.com/office/drawing/2014/main" val="3833280100"/>
                      </a:ext>
                    </a:extLst>
                  </a:tr>
                  <a:tr h="640064">
                    <a:tc>
                      <a:txBody>
                        <a:bodyPr/>
                        <a:lstStyle/>
                        <a:p>
                          <a:r>
                            <a:rPr lang="en-US" sz="1200" dirty="0"/>
                            <a:t>PER (packet error rate)</a:t>
                          </a:r>
                        </a:p>
                      </a:txBody>
                      <a:tcPr marT="45712" marB="45712"/>
                    </a:tc>
                    <a:tc>
                      <a:txBody>
                        <a:bodyPr/>
                        <a:lstStyle/>
                        <a:p>
                          <a:endParaRPr lang="en-US"/>
                        </a:p>
                      </a:txBody>
                      <a:tcPr marT="45712" marB="45712">
                        <a:blipFill>
                          <a:blip r:embed="rId2"/>
                          <a:stretch>
                            <a:fillRect l="-108333" t="-622000" r="-542857" b="-136000"/>
                          </a:stretch>
                        </a:blipFill>
                      </a:tcPr>
                    </a:tc>
                    <a:tc>
                      <a:txBody>
                        <a:bodyPr/>
                        <a:lstStyle/>
                        <a:p>
                          <a:endParaRPr lang="en-US"/>
                        </a:p>
                      </a:txBody>
                      <a:tcPr marT="45712" marB="45712">
                        <a:blipFill>
                          <a:blip r:embed="rId2"/>
                          <a:stretch>
                            <a:fillRect l="-208333" t="-622000" r="-442857" b="-136000"/>
                          </a:stretch>
                        </a:blipFill>
                      </a:tcPr>
                    </a:tc>
                    <a:tc>
                      <a:txBody>
                        <a:bodyPr/>
                        <a:lstStyle/>
                        <a:p>
                          <a:endParaRPr lang="en-US"/>
                        </a:p>
                      </a:txBody>
                      <a:tcPr marT="45712" marB="45712">
                        <a:blipFill>
                          <a:blip r:embed="rId2"/>
                          <a:stretch>
                            <a:fillRect l="-308333" t="-622000" r="-342857" b="-136000"/>
                          </a:stretch>
                        </a:blip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 correlation with this use case</a:t>
                          </a:r>
                        </a:p>
                      </a:txBody>
                      <a:tcPr marT="45712" marB="45712"/>
                    </a:tc>
                    <a:tc>
                      <a:txBody>
                        <a:bodyPr/>
                        <a:lstStyle/>
                        <a:p>
                          <a:endParaRPr lang="en-US"/>
                        </a:p>
                      </a:txBody>
                      <a:tcPr marT="45712" marB="45712">
                        <a:blipFill>
                          <a:blip r:embed="rId2"/>
                          <a:stretch>
                            <a:fillRect l="-626389" t="-622000" r="-150000" b="-136000"/>
                          </a:stretch>
                        </a:blip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 correlation with this use case</a:t>
                          </a:r>
                        </a:p>
                        <a:p>
                          <a:endParaRPr lang="en-US" sz="1200" dirty="0"/>
                        </a:p>
                      </a:txBody>
                      <a:tcPr marT="45712" marB="45712"/>
                    </a:tc>
                    <a:extLst>
                      <a:ext uri="{0D108BD9-81ED-4DB2-BD59-A6C34878D82A}">
                        <a16:rowId xmlns:a16="http://schemas.microsoft.com/office/drawing/2014/main" val="2444644611"/>
                      </a:ext>
                    </a:extLst>
                  </a:tr>
                  <a:tr h="822944">
                    <a:tc>
                      <a:txBody>
                        <a:bodyPr/>
                        <a:lstStyle/>
                        <a:p>
                          <a:pPr marL="0" marR="0" lvl="0" indent="0" algn="l" rtl="0">
                            <a:spcBef>
                              <a:spcPts val="0"/>
                            </a:spcBef>
                            <a:buSzPct val="25000"/>
                            <a:buNone/>
                          </a:pPr>
                          <a:r>
                            <a:rPr lang="en-US" sz="1200" u="none" strike="noStrike" cap="none" baseline="0" dirty="0">
                              <a:solidFill>
                                <a:schemeClr val="dk1"/>
                              </a:solidFill>
                            </a:rPr>
                            <a:t>Distance between HMD, server, and AP (if any)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j-lt"/>
                              <a:ea typeface="+mn-ea"/>
                              <a:cs typeface="+mn-cs"/>
                            </a:rPr>
                            <a:t>5 m (indoor) [5]</a:t>
                          </a:r>
                        </a:p>
                      </a:txBody>
                      <a:tcPr marT="45712" marB="45712">
                        <a:solidFill>
                          <a:srgbClr val="EAEE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HMD and server not in same LAN</a:t>
                          </a:r>
                        </a:p>
                      </a:txBody>
                      <a:tcPr marT="45712" marB="45712">
                        <a:solidFill>
                          <a:srgbClr val="EAEE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j-lt"/>
                              <a:ea typeface="+mn-ea"/>
                              <a:cs typeface="+mn-cs"/>
                            </a:rPr>
                            <a:t>5 m (indoor) </a:t>
                          </a:r>
                          <a:r>
                            <a:rPr kumimoji="0" lang="en-US" sz="1200" b="0" i="0" u="none" strike="noStrike" kern="1200" cap="none" spc="0" normalizeH="0" baseline="0" noProof="0" dirty="0">
                              <a:ln>
                                <a:noFill/>
                              </a:ln>
                              <a:solidFill>
                                <a:srgbClr val="000000"/>
                              </a:solidFill>
                              <a:effectLst/>
                              <a:uLnTx/>
                              <a:uFillTx/>
                              <a:latin typeface="+mn-lt"/>
                              <a:ea typeface="+mn-ea"/>
                              <a:cs typeface="+mn-cs"/>
                            </a:rPr>
                            <a:t>[5]</a:t>
                          </a:r>
                          <a:endParaRPr kumimoji="0" lang="en-US" sz="1200" b="0" i="0" u="none" strike="noStrike" kern="1200" cap="none" spc="0" normalizeH="0" baseline="0" noProof="0" dirty="0">
                            <a:ln>
                              <a:noFill/>
                            </a:ln>
                            <a:solidFill>
                              <a:srgbClr val="000000"/>
                            </a:solidFill>
                            <a:effectLst/>
                            <a:uLnTx/>
                            <a:uFillTx/>
                            <a:latin typeface="+mj-lt"/>
                            <a:ea typeface="+mn-ea"/>
                            <a:cs typeface="+mn-cs"/>
                          </a:endParaRPr>
                        </a:p>
                      </a:txBody>
                      <a:tcPr marT="45712" marB="45712">
                        <a:solidFill>
                          <a:srgbClr val="EAEE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5 m (indoor) [5]</a:t>
                          </a:r>
                        </a:p>
                        <a:p>
                          <a:endParaRPr lang="en-US" sz="12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j-lt"/>
                              <a:ea typeface="+mn-ea"/>
                              <a:cs typeface="+mn-cs"/>
                            </a:rPr>
                            <a:t>5 m (indoor) </a:t>
                          </a:r>
                          <a:r>
                            <a:rPr kumimoji="0" lang="en-US" sz="1200" b="0" i="0" u="none" strike="noStrike" kern="1200" cap="none" spc="0" normalizeH="0" baseline="0" noProof="0" dirty="0">
                              <a:ln>
                                <a:noFill/>
                              </a:ln>
                              <a:solidFill>
                                <a:srgbClr val="000000"/>
                              </a:solidFill>
                              <a:effectLst/>
                              <a:uLnTx/>
                              <a:uFillTx/>
                              <a:latin typeface="+mn-lt"/>
                              <a:ea typeface="+mn-ea"/>
                              <a:cs typeface="+mn-cs"/>
                            </a:rPr>
                            <a:t>[5]</a:t>
                          </a:r>
                          <a:endParaRPr kumimoji="0" lang="en-US" sz="1200" b="0" i="0" u="none" strike="noStrike" kern="1200" cap="none" spc="0" normalizeH="0" baseline="0" noProof="0" dirty="0">
                            <a:ln>
                              <a:noFill/>
                            </a:ln>
                            <a:solidFill>
                              <a:srgbClr val="000000"/>
                            </a:solidFill>
                            <a:effectLst/>
                            <a:uLnTx/>
                            <a:uFillTx/>
                            <a:latin typeface="+mj-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HMD and server not in same LAN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mj-lt"/>
                          </a:endParaRPr>
                        </a:p>
                      </a:txBody>
                      <a:tcPr marT="45712" marB="45712"/>
                    </a:tc>
                    <a:extLst>
                      <a:ext uri="{0D108BD9-81ED-4DB2-BD59-A6C34878D82A}">
                        <a16:rowId xmlns:a16="http://schemas.microsoft.com/office/drawing/2014/main" val="3016970"/>
                      </a:ext>
                    </a:extLst>
                  </a:tr>
                </a:tbl>
              </a:graphicData>
            </a:graphic>
          </p:graphicFrame>
        </mc:Fallback>
      </mc:AlternateContent>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90C48-CFC1-4ECA-BC9A-DD9937F5FB29}"/>
              </a:ext>
            </a:extLst>
          </p:cNvPr>
          <p:cNvSpPr>
            <a:spLocks noGrp="1"/>
          </p:cNvSpPr>
          <p:nvPr>
            <p:ph type="title"/>
          </p:nvPr>
        </p:nvSpPr>
        <p:spPr/>
        <p:txBody>
          <a:bodyPr/>
          <a:lstStyle/>
          <a:p>
            <a:pPr>
              <a:defRPr/>
            </a:pPr>
            <a:r>
              <a:rPr lang="en-US" dirty="0"/>
              <a:t>Discussion	</a:t>
            </a:r>
          </a:p>
        </p:txBody>
      </p:sp>
      <p:sp>
        <p:nvSpPr>
          <p:cNvPr id="35843" name="Slide Number Placeholder 4">
            <a:extLst>
              <a:ext uri="{FF2B5EF4-FFF2-40B4-BE49-F238E27FC236}">
                <a16:creationId xmlns:a16="http://schemas.microsoft.com/office/drawing/2014/main" id="{1BADE4AB-1206-4DC4-9BF5-0B9DB6CA712A}"/>
              </a:ext>
            </a:extLst>
          </p:cNvPr>
          <p:cNvSpPr>
            <a:spLocks noGrp="1"/>
          </p:cNvSpPr>
          <p:nvPr>
            <p:ph type="sldNum" sz="quarter" idx="11"/>
          </p:nvPr>
        </p:nvSpPr>
        <p:spPr>
          <a:noFill/>
        </p:spPr>
        <p:txBody>
          <a:bodyPr/>
          <a:lstStyle>
            <a:lvl1pPr>
              <a:defRPr sz="2000">
                <a:solidFill>
                  <a:schemeClr val="tx1"/>
                </a:solidFill>
                <a:latin typeface="Times New Roman" panose="02020603050405020304" pitchFamily="18" charset="0"/>
              </a:defRPr>
            </a:lvl1pPr>
            <a:lvl2pPr marL="742950" indent="-285750">
              <a:defRPr sz="2000">
                <a:solidFill>
                  <a:schemeClr val="tx1"/>
                </a:solidFill>
                <a:latin typeface="Times New Roman" panose="02020603050405020304" pitchFamily="18" charset="0"/>
              </a:defRPr>
            </a:lvl2pPr>
            <a:lvl3pPr marL="1143000" indent="-228600">
              <a:defRPr sz="2000">
                <a:solidFill>
                  <a:schemeClr val="tx1"/>
                </a:solidFill>
                <a:latin typeface="Times New Roman" panose="02020603050405020304" pitchFamily="18" charset="0"/>
              </a:defRPr>
            </a:lvl3pPr>
            <a:lvl4pPr marL="1600200" indent="-228600">
              <a:defRPr sz="2000">
                <a:solidFill>
                  <a:schemeClr val="tx1"/>
                </a:solidFill>
                <a:latin typeface="Times New Roman" panose="02020603050405020304" pitchFamily="18" charset="0"/>
              </a:defRPr>
            </a:lvl4pPr>
            <a:lvl5pPr marL="2057400" indent="-22860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fld id="{F29939F1-902E-4E77-AFDD-96062CE745F5}" type="slidenum">
              <a:rPr lang="en-US" altLang="pl-PL" sz="1400" smtClean="0">
                <a:latin typeface="Times" panose="02020603050405020304" pitchFamily="18" charset="0"/>
              </a:rPr>
              <a:pPr/>
              <a:t>7</a:t>
            </a:fld>
            <a:endParaRPr lang="en-US" altLang="pl-PL" sz="1400">
              <a:latin typeface="Times" panose="02020603050405020304" pitchFamily="18" charset="0"/>
            </a:endParaRPr>
          </a:p>
        </p:txBody>
      </p:sp>
      <p:sp>
        <p:nvSpPr>
          <p:cNvPr id="5" name="Content Placeholder 4">
            <a:extLst>
              <a:ext uri="{FF2B5EF4-FFF2-40B4-BE49-F238E27FC236}">
                <a16:creationId xmlns:a16="http://schemas.microsoft.com/office/drawing/2014/main" id="{E7FF4F11-848A-49D1-AB40-9C941BA9C321}"/>
              </a:ext>
            </a:extLst>
          </p:cNvPr>
          <p:cNvSpPr>
            <a:spLocks noGrp="1"/>
          </p:cNvSpPr>
          <p:nvPr>
            <p:ph idx="1"/>
          </p:nvPr>
        </p:nvSpPr>
        <p:spPr/>
        <p:txBody>
          <a:bodyPr/>
          <a:lstStyle/>
          <a:p>
            <a:pPr>
              <a:defRPr/>
            </a:pPr>
            <a:r>
              <a:rPr lang="en-US" dirty="0"/>
              <a:t>It is necessary to reduce or elaborate the use cases since the levels of some use cases </a:t>
            </a:r>
            <a:r>
              <a:rPr lang="en-US"/>
              <a:t>are different</a:t>
            </a:r>
            <a:endParaRPr lang="en-US" dirty="0"/>
          </a:p>
          <a:p>
            <a:pPr>
              <a:defRPr/>
            </a:pPr>
            <a:r>
              <a:rPr lang="en-US" dirty="0"/>
              <a:t>Use case 4 may not be needed since the sensor/controller connection is not an issue in a VR HMD environment since it is mostly a one-hop link and does not create a delay</a:t>
            </a:r>
          </a:p>
          <a:p>
            <a:pPr>
              <a:defRPr/>
            </a:pPr>
            <a:r>
              <a:rPr lang="en-US" dirty="0"/>
              <a:t>Use case 6 may require to deal with a huge amount of work to address the issue</a:t>
            </a:r>
          </a:p>
          <a:p>
            <a:pPr lvl="1">
              <a:defRPr/>
            </a:pPr>
            <a:r>
              <a:rPr lang="en-US" dirty="0"/>
              <a:t>IEEE 802.21 standard may help</a:t>
            </a:r>
          </a:p>
          <a:p>
            <a:pPr>
              <a:defRPr/>
            </a:pPr>
            <a:r>
              <a:rPr lang="en-US" dirty="0"/>
              <a:t>If the response time is “real time” for all use cases, it better be removed</a:t>
            </a:r>
          </a:p>
          <a:p>
            <a:pPr>
              <a:defRPr/>
            </a:pPr>
            <a:endParaRPr lang="en-US" dirty="0"/>
          </a:p>
        </p:txBody>
      </p:sp>
      <p:sp>
        <p:nvSpPr>
          <p:cNvPr id="7" name="フッター プレースホルダー 1">
            <a:extLst>
              <a:ext uri="{FF2B5EF4-FFF2-40B4-BE49-F238E27FC236}">
                <a16:creationId xmlns:a16="http://schemas.microsoft.com/office/drawing/2014/main" id="{BF2D7982-DB7E-49BA-946B-073F5A61D770}"/>
              </a:ext>
            </a:extLst>
          </p:cNvPr>
          <p:cNvSpPr>
            <a:spLocks noGrp="1"/>
          </p:cNvSpPr>
          <p:nvPr>
            <p:ph type="ftr" sz="quarter" idx="10"/>
          </p:nvPr>
        </p:nvSpPr>
        <p:spPr>
          <a:xfrm>
            <a:off x="381000" y="6400800"/>
            <a:ext cx="1981200" cy="291618"/>
          </a:xfrm>
        </p:spPr>
        <p:txBody>
          <a:bodyPr/>
          <a:lstStyle/>
          <a:p>
            <a:pPr>
              <a:defRPr/>
            </a:pPr>
            <a:r>
              <a:rPr lang="en-US" altLang="pl-PL" dirty="0">
                <a:ea typeface="Times New Roman" charset="0"/>
                <a:cs typeface="Times New Roman" charset="0"/>
              </a:rPr>
              <a:t>21-18-0003-0</a:t>
            </a:r>
            <a:r>
              <a:rPr lang="en-US" altLang="ko-KR" dirty="0">
                <a:ea typeface="Times New Roman" charset="0"/>
                <a:cs typeface="Times New Roman" charset="0"/>
              </a:rPr>
              <a:t>2</a:t>
            </a:r>
            <a:r>
              <a:rPr lang="en-US" altLang="pl-PL" dirty="0">
                <a:ea typeface="Times New Roman" charset="0"/>
                <a:cs typeface="Times New Roman" charset="0"/>
              </a:rPr>
              <a:t>-0000</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2B4F5-DE93-4DF3-847B-A126F34E9497}"/>
              </a:ext>
            </a:extLst>
          </p:cNvPr>
          <p:cNvSpPr>
            <a:spLocks noGrp="1"/>
          </p:cNvSpPr>
          <p:nvPr>
            <p:ph type="title"/>
          </p:nvPr>
        </p:nvSpPr>
        <p:spPr/>
        <p:txBody>
          <a:bodyPr/>
          <a:lstStyle/>
          <a:p>
            <a:pPr>
              <a:defRPr/>
            </a:pPr>
            <a:r>
              <a:rPr lang="en-US" dirty="0"/>
              <a:t>References</a:t>
            </a:r>
          </a:p>
        </p:txBody>
      </p:sp>
      <p:sp>
        <p:nvSpPr>
          <p:cNvPr id="3" name="Content Placeholder 2">
            <a:extLst>
              <a:ext uri="{FF2B5EF4-FFF2-40B4-BE49-F238E27FC236}">
                <a16:creationId xmlns:a16="http://schemas.microsoft.com/office/drawing/2014/main" id="{65F955F0-397C-458F-8001-466316466C4A}"/>
              </a:ext>
            </a:extLst>
          </p:cNvPr>
          <p:cNvSpPr>
            <a:spLocks noGrp="1"/>
          </p:cNvSpPr>
          <p:nvPr>
            <p:ph idx="1"/>
          </p:nvPr>
        </p:nvSpPr>
        <p:spPr/>
        <p:txBody>
          <a:bodyPr/>
          <a:lstStyle/>
          <a:p>
            <a:pPr>
              <a:defRPr/>
            </a:pPr>
            <a:r>
              <a:rPr lang="en-US" sz="2000" dirty="0"/>
              <a:t>[1] https://mentor.ieee.org/3079/dcn/18/3-18-0005-00-0003-use-cases-and-network-requirements.docx</a:t>
            </a:r>
          </a:p>
          <a:p>
            <a:pPr>
              <a:defRPr/>
            </a:pPr>
            <a:r>
              <a:rPr lang="en-US" sz="2000" dirty="0"/>
              <a:t>[2] https://mentor.ieee.org/802.21/dcn/17/21-17-0059-02-0000-standards-and-requirements-for-wireless-vr.ppt</a:t>
            </a:r>
          </a:p>
          <a:p>
            <a:pPr>
              <a:defRPr/>
            </a:pPr>
            <a:r>
              <a:rPr lang="en-US" sz="2000" dirty="0"/>
              <a:t>[3] https://mentor.ieee.org/802.21/dcn/17/21-17-0054-05-SAUC-white-paper-for-use-cases-and-network-requirements-for-enabling-hmd-based-3d-content-motion-sickness-reducing-technology.docx</a:t>
            </a:r>
          </a:p>
          <a:p>
            <a:pPr>
              <a:defRPr/>
            </a:pPr>
            <a:r>
              <a:rPr lang="en-US" sz="2000" dirty="0"/>
              <a:t>[4] DSL Forum Technical Report “Triple-play Services </a:t>
            </a:r>
            <a:r>
              <a:rPr lang="en-US" sz="2000" dirty="0" err="1"/>
              <a:t>QoE</a:t>
            </a:r>
            <a:r>
              <a:rPr lang="en-US" sz="2000" dirty="0"/>
              <a:t> Requirements,” https://www.broadband-forum.org/technical/download/TR-126.pdf</a:t>
            </a:r>
          </a:p>
          <a:p>
            <a:pPr>
              <a:defRPr/>
            </a:pPr>
            <a:r>
              <a:rPr lang="en-US" sz="2000" dirty="0"/>
              <a:t>[5] https://mentor.ieee.org/802.11/dcn/15/11-15-0625-07-00ay-ieee-802-11-tgay-usage-scenarios.pptx</a:t>
            </a:r>
          </a:p>
          <a:p>
            <a:pPr>
              <a:defRPr/>
            </a:pPr>
            <a:r>
              <a:rPr lang="en-US" sz="2000" dirty="0"/>
              <a:t>[6] Recommendation ITU-R M.2083-0, IMT Vision – Framework and overall objectives of the future development of IMT for 2020 and beyond</a:t>
            </a:r>
          </a:p>
          <a:p>
            <a:pPr>
              <a:defRPr/>
            </a:pPr>
            <a:endParaRPr lang="en-US" sz="2000" dirty="0"/>
          </a:p>
        </p:txBody>
      </p:sp>
      <p:sp>
        <p:nvSpPr>
          <p:cNvPr id="36868" name="Slide Number Placeholder 4">
            <a:extLst>
              <a:ext uri="{FF2B5EF4-FFF2-40B4-BE49-F238E27FC236}">
                <a16:creationId xmlns:a16="http://schemas.microsoft.com/office/drawing/2014/main" id="{BFA7431E-0E3E-42DD-BF4A-8C8EEE643F86}"/>
              </a:ext>
            </a:extLst>
          </p:cNvPr>
          <p:cNvSpPr>
            <a:spLocks noGrp="1"/>
          </p:cNvSpPr>
          <p:nvPr>
            <p:ph type="sldNum" sz="quarter" idx="11"/>
          </p:nvPr>
        </p:nvSpPr>
        <p:spPr>
          <a:noFill/>
        </p:spPr>
        <p:txBody>
          <a:bodyPr/>
          <a:lstStyle>
            <a:lvl1pPr>
              <a:defRPr sz="2000">
                <a:solidFill>
                  <a:schemeClr val="tx1"/>
                </a:solidFill>
                <a:latin typeface="Times New Roman" panose="02020603050405020304" pitchFamily="18" charset="0"/>
              </a:defRPr>
            </a:lvl1pPr>
            <a:lvl2pPr marL="742950" indent="-285750">
              <a:defRPr sz="2000">
                <a:solidFill>
                  <a:schemeClr val="tx1"/>
                </a:solidFill>
                <a:latin typeface="Times New Roman" panose="02020603050405020304" pitchFamily="18" charset="0"/>
              </a:defRPr>
            </a:lvl2pPr>
            <a:lvl3pPr marL="1143000" indent="-228600">
              <a:defRPr sz="2000">
                <a:solidFill>
                  <a:schemeClr val="tx1"/>
                </a:solidFill>
                <a:latin typeface="Times New Roman" panose="02020603050405020304" pitchFamily="18" charset="0"/>
              </a:defRPr>
            </a:lvl3pPr>
            <a:lvl4pPr marL="1600200" indent="-228600">
              <a:defRPr sz="2000">
                <a:solidFill>
                  <a:schemeClr val="tx1"/>
                </a:solidFill>
                <a:latin typeface="Times New Roman" panose="02020603050405020304" pitchFamily="18" charset="0"/>
              </a:defRPr>
            </a:lvl4pPr>
            <a:lvl5pPr marL="2057400" indent="-22860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fld id="{423CCA46-B096-4FEF-AFA2-6E2156120247}" type="slidenum">
              <a:rPr lang="en-US" altLang="pl-PL" sz="1400" smtClean="0">
                <a:latin typeface="Times" panose="02020603050405020304" pitchFamily="18" charset="0"/>
              </a:rPr>
              <a:pPr/>
              <a:t>8</a:t>
            </a:fld>
            <a:endParaRPr lang="en-US" altLang="pl-PL" sz="1400">
              <a:latin typeface="Times" panose="02020603050405020304" pitchFamily="18" charset="0"/>
            </a:endParaRPr>
          </a:p>
        </p:txBody>
      </p:sp>
      <p:sp>
        <p:nvSpPr>
          <p:cNvPr id="6" name="フッター プレースホルダー 1">
            <a:extLst>
              <a:ext uri="{FF2B5EF4-FFF2-40B4-BE49-F238E27FC236}">
                <a16:creationId xmlns:a16="http://schemas.microsoft.com/office/drawing/2014/main" id="{1DA6FC67-BE4E-47F5-ADB6-9E266CC771CC}"/>
              </a:ext>
            </a:extLst>
          </p:cNvPr>
          <p:cNvSpPr>
            <a:spLocks noGrp="1"/>
          </p:cNvSpPr>
          <p:nvPr>
            <p:ph type="ftr" sz="quarter" idx="10"/>
          </p:nvPr>
        </p:nvSpPr>
        <p:spPr>
          <a:xfrm>
            <a:off x="381000" y="6400800"/>
            <a:ext cx="1981200" cy="291618"/>
          </a:xfrm>
        </p:spPr>
        <p:txBody>
          <a:bodyPr/>
          <a:lstStyle/>
          <a:p>
            <a:pPr>
              <a:defRPr/>
            </a:pPr>
            <a:r>
              <a:rPr lang="en-US" altLang="pl-PL" dirty="0">
                <a:ea typeface="Times New Roman" charset="0"/>
                <a:cs typeface="Times New Roman" charset="0"/>
              </a:rPr>
              <a:t>21-18-0003-0</a:t>
            </a:r>
            <a:r>
              <a:rPr lang="en-US" altLang="ko-KR" dirty="0">
                <a:ea typeface="Times New Roman" charset="0"/>
                <a:cs typeface="Times New Roman" charset="0"/>
              </a:rPr>
              <a:t>2</a:t>
            </a:r>
            <a:r>
              <a:rPr lang="en-US" altLang="pl-PL" dirty="0">
                <a:ea typeface="Times New Roman" charset="0"/>
                <a:cs typeface="Times New Roman" charset="0"/>
              </a:rPr>
              <a:t>-0000</a:t>
            </a:r>
          </a:p>
        </p:txBody>
      </p:sp>
    </p:spTree>
  </p:cSld>
  <p:clrMapOvr>
    <a:masterClrMapping/>
  </p:clrMapOvr>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C:\USERS\USERINF\MSOFFICE\TEMPLATE\blank presentation.pot</Template>
  <TotalTime>2037</TotalTime>
  <Pages>15</Pages>
  <Words>1491</Words>
  <Application>Microsoft Macintosh PowerPoint</Application>
  <PresentationFormat>Letter Paper (8.5x11 in)</PresentationFormat>
  <Paragraphs>153</Paragraphs>
  <Slides>8</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굴림</vt:lpstr>
      <vt:lpstr>맑은 고딕</vt:lpstr>
      <vt:lpstr>MS PGothic</vt:lpstr>
      <vt:lpstr>Rotis Sans Serif for Nokia</vt:lpstr>
      <vt:lpstr>Cambria Math</vt:lpstr>
      <vt:lpstr>Times</vt:lpstr>
      <vt:lpstr>Times New Roman</vt:lpstr>
      <vt:lpstr>blank presentation</vt:lpstr>
      <vt:lpstr>PowerPoint Presentation</vt:lpstr>
      <vt:lpstr>PowerPoint Presentation</vt:lpstr>
      <vt:lpstr>Abstract</vt:lpstr>
      <vt:lpstr>VR HMD use cases [3]</vt:lpstr>
      <vt:lpstr>Requirements (1) </vt:lpstr>
      <vt:lpstr>Requirements (2) </vt:lpstr>
      <vt:lpstr>Discussion </vt:lpstr>
      <vt:lpstr>References</vt:lpstr>
    </vt:vector>
  </TitlesOfParts>
  <Company>802.21 WG</Company>
  <LinksUpToDate>false</LinksUpToDate>
  <SharedDoc>false</SharedDoc>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802.21 WG Presentation Template</dc:title>
  <dc:creator>Michael G. Williams</dc:creator>
  <cp:lastModifiedBy>Minseok Oh</cp:lastModifiedBy>
  <cp:revision>190</cp:revision>
  <cp:lastPrinted>1999-04-27T06:51:51Z</cp:lastPrinted>
  <dcterms:created xsi:type="dcterms:W3CDTF">2004-05-12T03:24:18Z</dcterms:created>
  <dcterms:modified xsi:type="dcterms:W3CDTF">2018-03-06T16:57:33Z</dcterms:modified>
</cp:coreProperties>
</file>