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7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8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9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  <p:sldMasterId id="2147483866" r:id="rId2"/>
    <p:sldMasterId id="2147483878" r:id="rId3"/>
    <p:sldMasterId id="2147483890" r:id="rId4"/>
    <p:sldMasterId id="2147483734" r:id="rId5"/>
    <p:sldMasterId id="2147483902" r:id="rId6"/>
    <p:sldMasterId id="2147483915" r:id="rId7"/>
    <p:sldMasterId id="2147483962" r:id="rId8"/>
    <p:sldMasterId id="2147483975" r:id="rId9"/>
    <p:sldMasterId id="2147483988" r:id="rId10"/>
  </p:sldMasterIdLst>
  <p:notesMasterIdLst>
    <p:notesMasterId r:id="rId21"/>
  </p:notesMasterIdLst>
  <p:handoutMasterIdLst>
    <p:handoutMasterId r:id="rId22"/>
  </p:handoutMasterIdLst>
  <p:sldIdLst>
    <p:sldId id="413" r:id="rId11"/>
    <p:sldId id="425" r:id="rId12"/>
    <p:sldId id="426" r:id="rId13"/>
    <p:sldId id="529" r:id="rId14"/>
    <p:sldId id="489" r:id="rId15"/>
    <p:sldId id="550" r:id="rId16"/>
    <p:sldId id="539" r:id="rId17"/>
    <p:sldId id="429" r:id="rId18"/>
    <p:sldId id="541" r:id="rId19"/>
    <p:sldId id="549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0C0C0"/>
    <a:srgbClr val="00CC99"/>
    <a:srgbClr val="66CCFF"/>
    <a:srgbClr val="66FF66"/>
    <a:srgbClr val="66FF99"/>
    <a:srgbClr val="FFBBBB"/>
    <a:srgbClr val="FF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41" autoAdjust="0"/>
    <p:restoredTop sz="86387" autoAdjust="0"/>
  </p:normalViewPr>
  <p:slideViewPr>
    <p:cSldViewPr>
      <p:cViewPr varScale="1">
        <p:scale>
          <a:sx n="69" d="100"/>
          <a:sy n="69" d="100"/>
        </p:scale>
        <p:origin x="127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680" y="6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870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079500" y="638680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201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doc.: IEEE 802.21-02/xxxr0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Month 20xx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 smtClean="0"/>
              <a:t>XXXX, His Company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Page </a:t>
            </a:r>
            <a:fld id="{9ADD8F5F-B7E5-4B0C-9D30-C37ACEF62728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0612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459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0" y="638175"/>
            <a:ext cx="4641850" cy="3481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10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8670" y="8984170"/>
            <a:ext cx="75372" cy="185420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865"/>
            <a:fld id="{FAAE0E8B-988F-47CE-9949-D3DED8909968}" type="slidenum">
              <a:rPr lang="en-US" smtClean="0"/>
              <a:pPr defTabSz="932865"/>
              <a:t>6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2564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doc.: IEEE 802.21-02/xxxr0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Month 20xx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XXXX, His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E2D12AD0-39D7-481D-A90E-51416BE12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664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doc.: IEEE 802.21-02/xxxr0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20xx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XXXX, His Company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E2D12AD0-39D7-481D-A90E-51416BE122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0331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C50C8B-955C-4492-B51E-B775838F861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9295683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3D86C3-6E05-4C09-ABC9-992092544F3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6912374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2A9F41-7C47-4DE5-BE89-D9D31BE550C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0411619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7C9FE7-D30C-4263-9944-1EA544AC8F0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8393515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CB4F26-4AD7-4559-8310-2CE34251CE29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9010671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6FF84-9F7D-49EB-B8B9-BE9F48A1C60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0299616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2A9F8B-6637-4717-B8CA-57B8E64135D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787342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19F03-10DE-4D21-B4FD-82CD5DB427B0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4533164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14FEFE-EDE9-4658-8DE2-4FE27B1D68CE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9877083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D02564-781E-440D-BB49-EFEF102E43FE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89614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B2CAAD-A3F9-4565-BF87-B007ADA8FF30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2590355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Page </a:t>
            </a:r>
            <a:fld id="{51AD4080-6D3A-494C-8BF2-E1F8C9265CB5}" type="slidenum">
              <a:rPr lang="en-US" altLang="en-US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1801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ec-16-0170-03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2400" b="1" dirty="0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802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5707192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0409106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18512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4635593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222298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5456143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725220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9948140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9328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6838835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0266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D6E22-D652-423A-AF54-7FCC63B88B7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5517F1-EB6E-4F81-AC89-74369054FC5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BC0B3-241B-4D5F-8F6B-334F1B7A2D5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84C91E-A10F-41F8-9C46-D7F1DEF15A8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54AAA-100F-4D79-BC9A-76C2FE4879A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6D1BD-8B4B-441D-B047-EC4CFFD2BD7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6255C-89DB-48E4-8183-0CC31013F7D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59048-C632-45BE-9AF1-FC3AAC76FD4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65FC97-2D4E-400A-9A8D-F56388743B3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A2ABC5-4BDB-4DB6-9C7D-C1FCE27DD1B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76302-3909-43F9-AE0C-0B38374A325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15869C-EB8F-4957-A1BE-4BEBD24B54D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06199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15712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32126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66431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42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84574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00906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79407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01631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41158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82325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60677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34334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27982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21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81826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4707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92388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8893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77876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84741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67837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94826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84434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55D4BC-467F-4953-8B4D-0EC74EF5633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1004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2" Type="http://schemas.openxmlformats.org/officeDocument/2006/relationships/slideLayout" Target="../slideLayouts/slideLayout88.xml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6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12" Type="http://schemas.openxmlformats.org/officeDocument/2006/relationships/slideLayout" Target="../slideLayouts/slideLayout110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11" Type="http://schemas.openxmlformats.org/officeDocument/2006/relationships/slideLayout" Target="../slideLayouts/slideLayout109.xml"/><Relationship Id="rId5" Type="http://schemas.openxmlformats.org/officeDocument/2006/relationships/slideLayout" Target="../slideLayouts/slideLayout103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8.xml"/><Relationship Id="rId4" Type="http://schemas.openxmlformats.org/officeDocument/2006/relationships/slideLayout" Target="../slideLayouts/slideLayout102.xml"/><Relationship Id="rId9" Type="http://schemas.openxmlformats.org/officeDocument/2006/relationships/slideLayout" Target="../slideLayouts/slideLayout107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</a:t>
            </a:r>
            <a:r>
              <a:rPr lang="en-US" dirty="0" err="1" smtClean="0"/>
              <a:t>styl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83886" y="394156"/>
            <a:ext cx="49917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21-17-0062-00-0000-Session#83-Closing_Plenary_Notes.ppt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Page </a:t>
            </a:r>
            <a:fld id="{7E0ED744-2AD2-45F1-9385-55C79C00BA3B}" type="slidenum">
              <a:rPr lang="en-US" altLang="en-US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ec-16-0170-02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2400" b="1" dirty="0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802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240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  <a:ea typeface="ＭＳ Ｐゴシック" pitchFamily="34" charset="-128"/>
              </a:defRPr>
            </a:lvl1pPr>
          </a:lstStyle>
          <a:p>
            <a:fld id="{2899EB77-1999-4334-A7A8-63863A257729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 dirty="0" smtClean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660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617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  <p:sldLayoutId id="214748397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  <a:ea typeface="MS PGothic" pitchFamily="34" charset="-128"/>
              </a:defRPr>
            </a:lvl1pPr>
          </a:lstStyle>
          <a:p>
            <a:fld id="{30460105-BC9B-458C-A0A7-B59E81B64C19}" type="slidenum">
              <a:rPr lang="en-US" altLang="ja-JP"/>
              <a:pPr/>
              <a:t>‹#›</a:t>
            </a:fld>
            <a:endParaRPr lang="en-US" altLang="ja-JP" dirty="0"/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4567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  <p:sldLayoutId id="2147483987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1/dcn/17/21-17-0056-00-0000-report-on-iso-iec-jtc-1-sc-6-meeting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mentor.ieee.org/802.21/dcn/17/21-17-0054-05-SAUC-white-paper-for-use-cases-and-network-requirements-for-enabling-hmd-based-3d-content-motion-sickness-reducing-technology.docx" TargetMode="External"/><Relationship Id="rId5" Type="http://schemas.openxmlformats.org/officeDocument/2006/relationships/hyperlink" Target="https://mentor.ieee.org/802.21/dcn/17/21-17-0054-03-SAUC-white-paper-for-use-cases-and-network-requirements-for-enabling-hmd-based-3d-content-motion-sickness-reducing-technology.docx" TargetMode="External"/><Relationship Id="rId4" Type="http://schemas.openxmlformats.org/officeDocument/2006/relationships/hyperlink" Target="https://mentor.ieee.org/802.21/dcn/17/21-17-0059-02-0000-standards-and-requirements-for-wireless-vr.pp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952994"/>
            <a:ext cx="8153400" cy="5371606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Arial" charset="0"/>
              </a:rPr>
              <a:t>sdas at vencorelabs dot com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1132609"/>
            <a:ext cx="7848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IEEE 802.21</a:t>
            </a:r>
            <a:b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Session #</a:t>
            </a:r>
            <a:r>
              <a:rPr lang="en-US" sz="4400" b="1" kern="0" noProof="0" dirty="0" smtClean="0">
                <a:solidFill>
                  <a:srgbClr val="FF0000"/>
                </a:solidFill>
                <a:latin typeface="Arial" charset="0"/>
                <a:ea typeface="+mj-ea"/>
                <a:cs typeface="+mj-cs"/>
              </a:rPr>
              <a:t>83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lang="en-US" sz="4400" b="1" kern="0" noProof="0" dirty="0" smtClean="0">
                <a:solidFill>
                  <a:srgbClr val="FF0000"/>
                </a:solidFill>
                <a:latin typeface="Arial" charset="0"/>
                <a:ea typeface="+mj-ea"/>
                <a:cs typeface="+mj-cs"/>
              </a:rPr>
              <a:t>Orlando, Florida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,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lang="en-US" sz="4400" b="1" kern="0" dirty="0" smtClean="0">
                <a:solidFill>
                  <a:srgbClr val="FF0000"/>
                </a:solidFill>
                <a:latin typeface="Arial" charset="0"/>
                <a:ea typeface="+mj-ea"/>
                <a:cs typeface="+mj-cs"/>
              </a:rPr>
              <a:t>USA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WG Closing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Plenary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2018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6106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chemeClr val="accent2"/>
                </a:solidFill>
              </a:rPr>
              <a:t>January </a:t>
            </a:r>
            <a:r>
              <a:rPr lang="en-US" sz="2400" b="1" dirty="0">
                <a:solidFill>
                  <a:schemeClr val="accent2"/>
                </a:solidFill>
              </a:rPr>
              <a:t>15-20, </a:t>
            </a:r>
            <a:r>
              <a:rPr lang="en-US" sz="2400" b="1" dirty="0" smtClean="0">
                <a:solidFill>
                  <a:schemeClr val="accent2"/>
                </a:solidFill>
              </a:rPr>
              <a:t>2018, Hotel Irvine, </a:t>
            </a:r>
            <a:r>
              <a:rPr lang="es-ES" sz="2400" b="1" dirty="0" smtClean="0">
                <a:solidFill>
                  <a:schemeClr val="accent2"/>
                </a:solidFill>
              </a:rPr>
              <a:t> Los Angeles, CA,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all 802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>
                <a:solidFill>
                  <a:srgbClr val="FF0000"/>
                </a:solidFill>
              </a:rPr>
              <a:t>March </a:t>
            </a:r>
            <a:r>
              <a:rPr lang="en-US" sz="2400" b="1" dirty="0" smtClean="0">
                <a:solidFill>
                  <a:srgbClr val="FF0000"/>
                </a:solidFill>
              </a:rPr>
              <a:t>04-09, 2018, </a:t>
            </a:r>
            <a:r>
              <a:rPr lang="en-US" sz="2400" b="1" dirty="0">
                <a:solidFill>
                  <a:srgbClr val="FF0000"/>
                </a:solidFill>
              </a:rPr>
              <a:t>Hyatt Regency </a:t>
            </a:r>
            <a:r>
              <a:rPr lang="en-US" sz="2400" b="1" dirty="0" smtClean="0">
                <a:solidFill>
                  <a:srgbClr val="FF0000"/>
                </a:solidFill>
              </a:rPr>
              <a:t>O’Hare, Rosemont, Illinois, USA 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FF0000"/>
                </a:solidFill>
              </a:rPr>
              <a:t>Co-located with all 802 groups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</a:t>
            </a:r>
            <a:r>
              <a:rPr lang="en-US" sz="2400" b="1" dirty="0">
                <a:solidFill>
                  <a:srgbClr val="0000FF"/>
                </a:solidFill>
              </a:rPr>
              <a:t>May </a:t>
            </a:r>
            <a:r>
              <a:rPr lang="en-US" sz="2400" b="1" dirty="0" smtClean="0">
                <a:solidFill>
                  <a:srgbClr val="0000FF"/>
                </a:solidFill>
              </a:rPr>
              <a:t>06-11, 2018, Mariott, Warsaw (TBC), Poland 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</a:t>
            </a:r>
            <a:r>
              <a:rPr lang="en-US" sz="2400" b="1" dirty="0">
                <a:solidFill>
                  <a:srgbClr val="FF0000"/>
                </a:solidFill>
              </a:rPr>
              <a:t>July 8-13, 2018, Manchester Grand Hyatt, San Diego, CA, </a:t>
            </a:r>
            <a:r>
              <a:rPr lang="en-US" sz="2400" b="1" dirty="0" smtClean="0">
                <a:solidFill>
                  <a:srgbClr val="FF0000"/>
                </a:solidFill>
              </a:rPr>
              <a:t>USA 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</a:t>
            </a:r>
            <a:r>
              <a:rPr lang="en-US" sz="2400" b="1" dirty="0">
                <a:solidFill>
                  <a:srgbClr val="0000FF"/>
                </a:solidFill>
              </a:rPr>
              <a:t>September </a:t>
            </a:r>
            <a:r>
              <a:rPr lang="en-US" sz="2400" b="1" dirty="0" smtClean="0">
                <a:solidFill>
                  <a:srgbClr val="0000FF"/>
                </a:solidFill>
              </a:rPr>
              <a:t>09-14,  2018, </a:t>
            </a:r>
            <a:r>
              <a:rPr lang="en-US" sz="2400" b="1" dirty="0">
                <a:solidFill>
                  <a:srgbClr val="0000FF"/>
                </a:solidFill>
              </a:rPr>
              <a:t>Hilton Waikoloa Village, Kona, HI, USA, 802 Wireless Interim </a:t>
            </a:r>
            <a:r>
              <a:rPr lang="en-US" sz="2400" b="1" dirty="0" smtClean="0">
                <a:solidFill>
                  <a:srgbClr val="0000FF"/>
                </a:solidFill>
              </a:rPr>
              <a:t>Session.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16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>
                <a:solidFill>
                  <a:srgbClr val="FF0000"/>
                </a:solidFill>
              </a:rPr>
              <a:t>November </a:t>
            </a:r>
            <a:r>
              <a:rPr lang="en-US" sz="2400" b="1" dirty="0" smtClean="0">
                <a:solidFill>
                  <a:srgbClr val="FF0000"/>
                </a:solidFill>
              </a:rPr>
              <a:t>11-16, </a:t>
            </a:r>
            <a:r>
              <a:rPr lang="en-US" sz="2400" b="1" dirty="0">
                <a:solidFill>
                  <a:srgbClr val="FF0000"/>
                </a:solidFill>
              </a:rPr>
              <a:t>2017</a:t>
            </a:r>
            <a:r>
              <a:rPr lang="en-US" sz="2400" b="1" dirty="0" smtClean="0">
                <a:solidFill>
                  <a:srgbClr val="FF0000"/>
                </a:solidFill>
              </a:rPr>
              <a:t>, Marriott Marquis Queen’s Park, Bangkok, Thailand 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323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Working Group Update</a:t>
            </a:r>
          </a:p>
          <a:p>
            <a:r>
              <a:rPr lang="en-US" sz="2800" dirty="0" smtClean="0">
                <a:latin typeface="Arial" charset="0"/>
              </a:rPr>
              <a:t>Teleconferences</a:t>
            </a:r>
          </a:p>
          <a:p>
            <a:r>
              <a:rPr lang="en-US" sz="2800" dirty="0" smtClean="0">
                <a:latin typeface="Arial" charset="0"/>
              </a:rPr>
              <a:t>Motions  </a:t>
            </a: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70875" cy="838200"/>
          </a:xfrm>
        </p:spPr>
        <p:txBody>
          <a:bodyPr/>
          <a:lstStyle/>
          <a:p>
            <a:r>
              <a:rPr lang="en-US" sz="3600" b="1" dirty="0" smtClean="0"/>
              <a:t>WG Update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3050" y="1066800"/>
            <a:ext cx="8839200" cy="5481782"/>
          </a:xfrm>
        </p:spPr>
        <p:txBody>
          <a:bodyPr/>
          <a:lstStyle/>
          <a:p>
            <a:r>
              <a:rPr lang="en-US" sz="2000" dirty="0" smtClean="0"/>
              <a:t>Discussed the ISO/IEC JTC1/SC6  progress and submission of draft  IEEE 802.21-2017/Cor1 –D02 </a:t>
            </a:r>
            <a:endParaRPr lang="en-US" sz="1600" dirty="0" smtClean="0"/>
          </a:p>
          <a:p>
            <a:r>
              <a:rPr lang="en-US" sz="2000" dirty="0" smtClean="0"/>
              <a:t>Report on ISO IEC JTC1/SC6 October/November, 2017 Meeting</a:t>
            </a:r>
          </a:p>
          <a:p>
            <a:pPr lvl="1"/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mentor.ieee.org/802.21/dcn/17/21-17-0056-00-0000-report-on-iso-iec-jtc-1-sc-6-meeting.ppt</a:t>
            </a:r>
            <a:endParaRPr lang="en-US" sz="1600" dirty="0" smtClean="0"/>
          </a:p>
          <a:p>
            <a:r>
              <a:rPr lang="en-US" sz="2000" dirty="0" smtClean="0"/>
              <a:t>Presentation on  P3079 activities </a:t>
            </a:r>
          </a:p>
          <a:p>
            <a:pPr lvl="1"/>
            <a:r>
              <a:rPr lang="en-US" sz="1800" dirty="0">
                <a:hlinkClick r:id="rId4"/>
              </a:rPr>
              <a:t>https://mentor.ieee.org/802.21/dcn/17/21-17-0055-00-0000-introducing-for-virtual-reality.docx</a:t>
            </a:r>
          </a:p>
          <a:p>
            <a:pPr lvl="1"/>
            <a:r>
              <a:rPr lang="en-US" sz="1800" dirty="0" smtClean="0">
                <a:hlinkClick r:id="rId4"/>
              </a:rPr>
              <a:t>https</a:t>
            </a:r>
            <a:r>
              <a:rPr lang="en-US" sz="1800" dirty="0">
                <a:hlinkClick r:id="rId4"/>
              </a:rPr>
              <a:t>://mentor.ieee.org/802.21/dcn/17/21-17-0058-00-0000-understanding-the-differences-between-mr-vr.pptx</a:t>
            </a:r>
          </a:p>
          <a:p>
            <a:pPr lvl="1"/>
            <a:r>
              <a:rPr lang="en-US" sz="1800" dirty="0" smtClean="0">
                <a:hlinkClick r:id="rId4"/>
              </a:rPr>
              <a:t>https</a:t>
            </a:r>
            <a:r>
              <a:rPr lang="en-US" sz="1800" dirty="0">
                <a:hlinkClick r:id="rId4"/>
              </a:rPr>
              <a:t>://</a:t>
            </a:r>
            <a:r>
              <a:rPr lang="en-US" sz="1800" dirty="0" smtClean="0">
                <a:hlinkClick r:id="rId4"/>
              </a:rPr>
              <a:t>mentor.ieee.org/802.21/dcn/17/21-17-0059-02-0000-standards-and-requirements-for-wireless-vr.ppt</a:t>
            </a:r>
            <a:endParaRPr lang="en-US" sz="1800" dirty="0" smtClean="0"/>
          </a:p>
          <a:p>
            <a:pPr lvl="1"/>
            <a:r>
              <a:rPr lang="en-US" sz="1800" dirty="0" smtClean="0">
                <a:hlinkClick r:id="rId5"/>
              </a:rPr>
              <a:t>https</a:t>
            </a:r>
            <a:r>
              <a:rPr lang="en-US" sz="1800" dirty="0">
                <a:hlinkClick r:id="rId5"/>
              </a:rPr>
              <a:t>://</a:t>
            </a:r>
            <a:r>
              <a:rPr lang="en-US" sz="1800" dirty="0" smtClean="0">
                <a:hlinkClick r:id="rId5"/>
              </a:rPr>
              <a:t>mentor.ieee.org/802.21/dcn/17/21-17-0054-04-SAUC-white-paper-for-use-cases-and-network-requirements-for-enabling-hmd-based-3d-content-motion-sickness-reducing-technology.docx</a:t>
            </a:r>
            <a:endParaRPr lang="en-US" sz="1800" dirty="0" smtClean="0"/>
          </a:p>
          <a:p>
            <a:pPr lvl="1"/>
            <a:r>
              <a:rPr lang="en-US" sz="1800" dirty="0">
                <a:hlinkClick r:id="rId6"/>
              </a:rPr>
              <a:t>https://</a:t>
            </a:r>
            <a:r>
              <a:rPr lang="en-US" sz="1800" dirty="0" smtClean="0">
                <a:hlinkClick r:id="rId6"/>
              </a:rPr>
              <a:t>mentor.ieee.org/802.21/dcn/17/21-17-0054-05-SAUC-white-paper-for-use-cases-and-network-requirements-for-enabling-hmd-based-3d-content-motion-sickness-reducing-technology.docx</a:t>
            </a:r>
            <a:endParaRPr lang="en-US" sz="1800" dirty="0" smtClean="0"/>
          </a:p>
          <a:p>
            <a:endParaRPr lang="en-US" sz="2200" dirty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22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270875" cy="762000"/>
          </a:xfrm>
        </p:spPr>
        <p:txBody>
          <a:bodyPr/>
          <a:lstStyle/>
          <a:p>
            <a:r>
              <a:rPr lang="en-US" sz="3600" b="1" dirty="0" smtClean="0"/>
              <a:t>Teleconferences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0185" y="1676400"/>
            <a:ext cx="7964215" cy="3200400"/>
          </a:xfrm>
        </p:spPr>
        <p:txBody>
          <a:bodyPr/>
          <a:lstStyle/>
          <a:p>
            <a:r>
              <a:rPr lang="en-US" sz="2800" dirty="0" smtClean="0"/>
              <a:t>Dec 01, 2017, 7-8 am, US EST </a:t>
            </a:r>
          </a:p>
          <a:p>
            <a:r>
              <a:rPr lang="en-US" sz="2800" dirty="0" smtClean="0"/>
              <a:t>Dec 04, 2017, 7-8 am, US EST </a:t>
            </a:r>
          </a:p>
          <a:p>
            <a:r>
              <a:rPr lang="en-US" sz="2800" dirty="0" smtClean="0"/>
              <a:t>Dec 19, 2017, 7-8 am, US EST</a:t>
            </a:r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22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04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22275" y="2959100"/>
            <a:ext cx="8270875" cy="685800"/>
          </a:xfrm>
        </p:spPr>
        <p:txBody>
          <a:bodyPr/>
          <a:lstStyle/>
          <a:p>
            <a:r>
              <a:rPr kumimoji="1" lang="en-US" altLang="ja-JP" dirty="0" smtClean="0">
                <a:ea typeface="ＭＳ Ｐゴシック" pitchFamily="50" charset="-128"/>
              </a:rPr>
              <a:t>WG Motions  </a:t>
            </a:r>
            <a:endParaRPr kumimoji="1" lang="ja-JP" altLang="en-US" dirty="0" smtClean="0">
              <a:ea typeface="ＭＳ Ｐゴシック" pitchFamily="50" charset="-128"/>
            </a:endParaRPr>
          </a:p>
        </p:txBody>
      </p:sp>
      <p:sp>
        <p:nvSpPr>
          <p:cNvPr id="12292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3B1504-506B-44AB-8932-30F38D54C876}" type="slidenum">
              <a:rPr lang="en-US" altLang="ja-JP"/>
              <a:pPr/>
              <a:t>5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6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762000" y="6858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28600" y="1632467"/>
            <a:ext cx="8686800" cy="43402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algn="l">
              <a:tabLst>
                <a:tab pos="1271588" algn="l"/>
              </a:tabLst>
              <a:defRPr/>
            </a:pPr>
            <a:r>
              <a:rPr lang="en-GB" sz="2400" dirty="0">
                <a:ea typeface="PMingLiU" charset="-120"/>
              </a:rPr>
              <a:t>Move to authorize the </a:t>
            </a:r>
            <a:r>
              <a:rPr lang="en-GB" sz="2400" dirty="0" smtClean="0">
                <a:ea typeface="PMingLiU" charset="-120"/>
              </a:rPr>
              <a:t>P802.21 </a:t>
            </a:r>
            <a:r>
              <a:rPr lang="en-GB" sz="2400" dirty="0">
                <a:ea typeface="PMingLiU" charset="-120"/>
              </a:rPr>
              <a:t>WG Chair </a:t>
            </a:r>
            <a:r>
              <a:rPr lang="en-GB" sz="2400" dirty="0" smtClean="0">
                <a:ea typeface="PMingLiU" charset="-120"/>
              </a:rPr>
              <a:t>to </a:t>
            </a:r>
            <a:r>
              <a:rPr lang="en-US" sz="2400" dirty="0" smtClean="0">
                <a:ea typeface="PMingLiU" charset="-120"/>
              </a:rPr>
              <a:t>submit Draft IEEE 802.21-2017/Cor1  -D02 to </a:t>
            </a:r>
            <a:r>
              <a:rPr lang="en-US" sz="2400" dirty="0">
                <a:ea typeface="PMingLiU" charset="-120"/>
              </a:rPr>
              <a:t>ISO/IEC JTC1 SC6 for information under the PSDO </a:t>
            </a:r>
            <a:r>
              <a:rPr lang="en-US" sz="2400" dirty="0" smtClean="0">
                <a:ea typeface="PMingLiU" charset="-120"/>
              </a:rPr>
              <a:t>agreement</a:t>
            </a:r>
            <a:r>
              <a:rPr lang="en-GB" sz="2400" dirty="0" smtClean="0">
                <a:ea typeface="PMingLiU" charset="-120"/>
              </a:rPr>
              <a:t>.</a:t>
            </a:r>
          </a:p>
          <a:p>
            <a:pPr>
              <a:tabLst>
                <a:tab pos="1271588" algn="l"/>
              </a:tabLst>
              <a:defRPr/>
            </a:pPr>
            <a:endParaRPr lang="en-GB" sz="24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Move: </a:t>
            </a:r>
            <a:r>
              <a:rPr lang="en-US" sz="2000" dirty="0" smtClean="0">
                <a:ea typeface="PMingLiU" charset="-120"/>
              </a:rPr>
              <a:t> Yoshikazu </a:t>
            </a:r>
            <a:r>
              <a:rPr lang="en-US" sz="2000" dirty="0" err="1" smtClean="0">
                <a:ea typeface="PMingLiU" charset="-120"/>
              </a:rPr>
              <a:t>Hanatani</a:t>
            </a:r>
            <a:r>
              <a:rPr lang="en-US" sz="2000" dirty="0" smtClean="0">
                <a:ea typeface="PMingLiU" charset="-120"/>
              </a:rPr>
              <a:t>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Tomoki </a:t>
            </a:r>
            <a:r>
              <a:rPr lang="en-US" sz="2000" dirty="0" err="1" smtClean="0">
                <a:ea typeface="PMingLiU" charset="-120"/>
              </a:rPr>
              <a:t>Takazoe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</a:t>
            </a:r>
            <a:r>
              <a:rPr lang="en-US" altLang="zh-HK" sz="2000" dirty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 06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Passes </a:t>
            </a:r>
            <a:endParaRPr lang="en-US" altLang="zh-HK" sz="40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  <p:extLst>
      <p:ext uri="{BB962C8B-B14F-4D97-AF65-F5344CB8AC3E}">
        <p14:creationId xmlns:p14="http://schemas.microsoft.com/office/powerpoint/2010/main" val="3188807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20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807027"/>
            <a:ext cx="8153400" cy="685800"/>
          </a:xfrm>
        </p:spPr>
        <p:txBody>
          <a:bodyPr/>
          <a:lstStyle/>
          <a:p>
            <a:pPr algn="l"/>
            <a:r>
              <a:rPr lang="en-US" altLang="en-US" sz="2800" dirty="0"/>
              <a:t>Motion: </a:t>
            </a:r>
            <a:r>
              <a:rPr lang="en-US" altLang="en-US" sz="2800" dirty="0" smtClean="0"/>
              <a:t>Circulation </a:t>
            </a:r>
            <a:r>
              <a:rPr lang="en-GB" sz="2800" dirty="0" smtClean="0"/>
              <a:t>of Draft </a:t>
            </a:r>
            <a:r>
              <a:rPr lang="en-GB" sz="2800" dirty="0"/>
              <a:t>under PSDO agreement</a:t>
            </a:r>
            <a:r>
              <a:rPr lang="en-US" altLang="en-US" sz="2800" dirty="0" smtClean="0"/>
              <a:t> </a:t>
            </a:r>
            <a:endParaRPr lang="en-US" altLang="en-US" sz="28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245141"/>
              </p:ext>
            </p:extLst>
          </p:nvPr>
        </p:nvGraphicFramePr>
        <p:xfrm>
          <a:off x="381000" y="1676400"/>
          <a:ext cx="8534400" cy="408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852815221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1500439343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Motion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</a:rPr>
                        <a:t> Text</a:t>
                      </a:r>
                    </a:p>
                    <a:p>
                      <a:r>
                        <a:rPr lang="en-US" sz="1800" b="0" baseline="0" dirty="0">
                          <a:solidFill>
                            <a:schemeClr val="tx1"/>
                          </a:solidFill>
                        </a:rPr>
                        <a:t>(include)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Approve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submission of the following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Draft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to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ISO/IEC JTC/SC6 for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information under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the PSDO agreement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IEEE 802.21-2017/Cor1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– D02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endParaRPr lang="en-US" sz="1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Move: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Subir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Das; Second: Steve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Shellhammer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238244"/>
                  </a:ext>
                </a:extLst>
              </a:tr>
              <a:tr h="66548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Other Info</a:t>
                      </a:r>
                    </a:p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(include)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WG approval (y/n/a): &lt;6&gt;,&lt;0&gt;,&lt;0&gt;</a:t>
                      </a:r>
                    </a:p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4092572"/>
                  </a:ext>
                </a:extLst>
              </a:tr>
              <a:tr h="66548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Background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Applies to: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A Draft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that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has been approved by the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IEEE 802 Sponsor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Ballot 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0169066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Rules Reference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LMSC OM:“IEEE 802 LMSC communications with other standards bodies”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00344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</a:rPr>
                        <a:t> Definitions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802.21-2017/Cor1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4463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58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b="1" dirty="0" smtClean="0">
                <a:ea typeface="SimSun" pitchFamily="2" charset="-122"/>
              </a:rPr>
              <a:t>Future Sessions</a:t>
            </a:r>
            <a:endParaRPr lang="zh-CN" altLang="en-US" b="1" dirty="0" smtClean="0">
              <a:ea typeface="SimSun" pitchFamily="2" charset="-122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6096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January Interim Meeting Logistics 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55847" cy="5257800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/>
              <a:t>IEEE </a:t>
            </a:r>
            <a:r>
              <a:rPr lang="en-US" sz="2000" b="1" dirty="0"/>
              <a:t>802 Wireless Interim </a:t>
            </a:r>
            <a:r>
              <a:rPr lang="en-US" sz="2000" b="1" dirty="0" smtClean="0"/>
              <a:t>Meeting</a:t>
            </a:r>
            <a:r>
              <a:rPr lang="en-US" sz="2000" dirty="0" smtClean="0"/>
              <a:t>, January , 2018, Irvine, California, USA</a:t>
            </a:r>
            <a:endParaRPr lang="en-US" sz="20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/>
              <a:t>Event </a:t>
            </a:r>
            <a:r>
              <a:rPr lang="en-US" sz="2000" b="1" dirty="0"/>
              <a:t>Registration and Information: http://802world.org/wireless/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Registration Fees &amp; </a:t>
            </a:r>
            <a:r>
              <a:rPr lang="en-US" sz="2000" b="1" dirty="0" smtClean="0"/>
              <a:t>early Deadlines  </a:t>
            </a:r>
            <a:endParaRPr lang="en-US" sz="2000" b="1" dirty="0"/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b="1" dirty="0" smtClean="0"/>
              <a:t>Before </a:t>
            </a:r>
            <a:r>
              <a:rPr lang="en-US" sz="1400" b="1" dirty="0"/>
              <a:t>6:00 PM Pacific Time, Friday, </a:t>
            </a:r>
            <a:r>
              <a:rPr lang="en-US" sz="1400" b="1" dirty="0" smtClean="0"/>
              <a:t>December 08, </a:t>
            </a:r>
            <a:r>
              <a:rPr lang="en-US" sz="1400" b="1" dirty="0"/>
              <a:t>2017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b="1" dirty="0" smtClean="0"/>
              <a:t>$</a:t>
            </a:r>
            <a:r>
              <a:rPr lang="en-US" sz="1400" b="1" dirty="0"/>
              <a:t>US 650.00 for attendees staying at the </a:t>
            </a:r>
            <a:r>
              <a:rPr lang="en-US" sz="1400" b="1" dirty="0" smtClean="0"/>
              <a:t>Hotel Irvine </a:t>
            </a:r>
            <a:r>
              <a:rPr lang="en-US" sz="1400" b="1" dirty="0"/>
              <a:t>(3 Night Minimum)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b="1" dirty="0" smtClean="0"/>
              <a:t>$</a:t>
            </a:r>
            <a:r>
              <a:rPr lang="en-US" sz="1400" b="1" dirty="0"/>
              <a:t>US 950.00 for all others (including local attendees not staying at the group hotel</a:t>
            </a:r>
            <a:r>
              <a:rPr lang="en-US" sz="1400" b="1" dirty="0" smtClean="0"/>
              <a:t>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/>
              <a:t>For Standard and Late registration, visit http</a:t>
            </a:r>
            <a:r>
              <a:rPr lang="en-US" sz="2000" b="1" dirty="0"/>
              <a:t>://802world.org/wireless/ </a:t>
            </a:r>
            <a:endParaRPr lang="en-US" sz="22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b="1" dirty="0"/>
              <a:t>Refund </a:t>
            </a:r>
            <a:r>
              <a:rPr lang="en-US" sz="1800" b="1" dirty="0" smtClean="0"/>
              <a:t>Deadlines</a:t>
            </a:r>
            <a:endParaRPr lang="en-US" sz="1800" b="1" dirty="0"/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b="1" dirty="0" smtClean="0"/>
              <a:t>Full </a:t>
            </a:r>
            <a:r>
              <a:rPr lang="en-US" sz="1400" b="1" dirty="0"/>
              <a:t>Refund: 6:00 PM Pacific Time </a:t>
            </a:r>
            <a:r>
              <a:rPr lang="en-US" sz="1400" b="1" dirty="0" smtClean="0"/>
              <a:t>Friday, December 08, </a:t>
            </a:r>
            <a:r>
              <a:rPr lang="en-US" sz="1400" b="1" dirty="0"/>
              <a:t>2017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b="1" dirty="0" smtClean="0"/>
              <a:t>$</a:t>
            </a:r>
            <a:r>
              <a:rPr lang="en-US" sz="1400" b="1" dirty="0"/>
              <a:t>US 150.00 Cancellation Fee: 6:00 PM Pacific Time September 1, 2017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b="1" dirty="0" smtClean="0"/>
              <a:t>No </a:t>
            </a:r>
            <a:r>
              <a:rPr lang="en-US" sz="1400" b="1" dirty="0"/>
              <a:t>Refund: After 6:00 PM Pacific Time Friday </a:t>
            </a:r>
            <a:r>
              <a:rPr lang="en-US" sz="1400" b="1" dirty="0" smtClean="0"/>
              <a:t>December 19, 2017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b="1" dirty="0" smtClean="0"/>
              <a:t>Hotel: Hotel Irvine, 17900 Jamboree Road, Irvine, CA 92614, </a:t>
            </a:r>
            <a:r>
              <a:rPr lang="en-US" sz="1800" b="1" dirty="0"/>
              <a:t>USA,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b="1" dirty="0"/>
              <a:t>IEEE 802 RATE: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b="1" dirty="0"/>
              <a:t>$US </a:t>
            </a:r>
            <a:r>
              <a:rPr lang="en-US" sz="1400" b="1" dirty="0" smtClean="0"/>
              <a:t>179.00/Night </a:t>
            </a:r>
            <a:r>
              <a:rPr lang="en-US" sz="1400" b="1" dirty="0"/>
              <a:t>(plus applicable taxes</a:t>
            </a:r>
            <a:r>
              <a:rPr lang="en-US" sz="1400" b="1" dirty="0" smtClean="0"/>
              <a:t>)*; Group rate deadline December 15, 2017, 5:00P, PST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b="1" dirty="0" smtClean="0"/>
              <a:t>Single/Double Occupancy Run of House Rooms, Internet access included. </a:t>
            </a:r>
            <a:endParaRPr lang="en-US" sz="1600" dirty="0" smtClean="0"/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b="1" dirty="0" smtClean="0"/>
              <a:t>Group </a:t>
            </a:r>
            <a:r>
              <a:rPr lang="en-US" sz="1600" b="1" dirty="0"/>
              <a:t>rate </a:t>
            </a:r>
            <a:r>
              <a:rPr lang="en-US" sz="1600" b="1" dirty="0" smtClean="0"/>
              <a:t>deadline: December </a:t>
            </a:r>
            <a:r>
              <a:rPr lang="en-US" sz="1600" b="1" dirty="0"/>
              <a:t>15, 2017, 5:00P, </a:t>
            </a:r>
            <a:r>
              <a:rPr lang="en-US" sz="1600" b="1" dirty="0" smtClean="0"/>
              <a:t>PST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600" b="1" dirty="0"/>
          </a:p>
          <a:p>
            <a:pPr marL="457200" lvl="1" indent="0">
              <a:lnSpc>
                <a:spcPct val="90000"/>
              </a:lnSpc>
              <a:buNone/>
            </a:pPr>
            <a:endParaRPr lang="en-US" sz="1800" b="1" dirty="0" smtClean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800" b="1" dirty="0" smtClean="0"/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00"/>
                </a:solidFill>
              </a:rPr>
              <a:t>  Subir Das, Chair 802.21 WG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altLang="en-US" sz="1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altLang="en-US" sz="1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95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2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3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101383</TotalTime>
  <Words>684</Words>
  <Application>Microsoft Office PowerPoint</Application>
  <PresentationFormat>On-screen Show (4:3)</PresentationFormat>
  <Paragraphs>128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10</vt:i4>
      </vt:variant>
    </vt:vector>
  </HeadingPairs>
  <TitlesOfParts>
    <vt:vector size="29" baseType="lpstr">
      <vt:lpstr>MS PGothic</vt:lpstr>
      <vt:lpstr>MS PGothic</vt:lpstr>
      <vt:lpstr>SimSun</vt:lpstr>
      <vt:lpstr>Arial</vt:lpstr>
      <vt:lpstr>Calibri</vt:lpstr>
      <vt:lpstr>PMingLiU</vt:lpstr>
      <vt:lpstr>Rotis Sans Serif for Nokia</vt:lpstr>
      <vt:lpstr>Times</vt:lpstr>
      <vt:lpstr>Times New Roman</vt:lpstr>
      <vt:lpstr>802.11PowerPointTemplate-Landscape</vt:lpstr>
      <vt:lpstr>1_Custom Design</vt:lpstr>
      <vt:lpstr>2_Custom Design</vt:lpstr>
      <vt:lpstr>3_Custom Design</vt:lpstr>
      <vt:lpstr>Custom Design</vt:lpstr>
      <vt:lpstr>blank presentation</vt:lpstr>
      <vt:lpstr>1_blank presentation</vt:lpstr>
      <vt:lpstr>2_blank presentation</vt:lpstr>
      <vt:lpstr>3_blank presentation</vt:lpstr>
      <vt:lpstr>Title slide</vt:lpstr>
      <vt:lpstr>PowerPoint Presentation</vt:lpstr>
      <vt:lpstr>Meeting Updates</vt:lpstr>
      <vt:lpstr>WG Update </vt:lpstr>
      <vt:lpstr>Teleconferences</vt:lpstr>
      <vt:lpstr>WG Motions  </vt:lpstr>
      <vt:lpstr>P802.21 WG Motion</vt:lpstr>
      <vt:lpstr>Motion: Circulation of Draft under PSDO agreement </vt:lpstr>
      <vt:lpstr>Future Sessions</vt:lpstr>
      <vt:lpstr>January Interim Meeting Logistics </vt:lpstr>
      <vt:lpstr>Future Sessions – 2018 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creator>Subir Das</dc:creator>
  <cp:lastModifiedBy>travel</cp:lastModifiedBy>
  <cp:revision>893</cp:revision>
  <cp:lastPrinted>1998-02-10T13:28:06Z</cp:lastPrinted>
  <dcterms:created xsi:type="dcterms:W3CDTF">2002-07-08T22:03:28Z</dcterms:created>
  <dcterms:modified xsi:type="dcterms:W3CDTF">2017-11-09T14:47:50Z</dcterms:modified>
</cp:coreProperties>
</file>