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49" r:id="rId2"/>
    <p:sldId id="344" r:id="rId3"/>
    <p:sldId id="382" r:id="rId4"/>
    <p:sldId id="386" r:id="rId5"/>
    <p:sldId id="374" r:id="rId6"/>
    <p:sldId id="383" r:id="rId7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99FFCC"/>
    <a:srgbClr val="339933"/>
    <a:srgbClr val="006600"/>
    <a:srgbClr val="00CC00"/>
    <a:srgbClr val="33CC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51" autoAdjust="0"/>
    <p:restoredTop sz="94660" autoAdjust="0"/>
  </p:normalViewPr>
  <p:slideViewPr>
    <p:cSldViewPr>
      <p:cViewPr varScale="1">
        <p:scale>
          <a:sx n="65" d="100"/>
          <a:sy n="65" d="100"/>
        </p:scale>
        <p:origin x="1161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3659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2733" y="4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04629" y="175081"/>
            <a:ext cx="190250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779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doc.: </a:t>
            </a:r>
            <a:r>
              <a:rPr lang="en-US" dirty="0" smtClean="0"/>
              <a:t>21-11-00xx-00-0000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3263" y="175081"/>
            <a:ext cx="72269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38779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July 2011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1825" y="8996363"/>
            <a:ext cx="5127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38779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E6A8AC6D-F2AA-4E56-8EA1-7B38850485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675" y="388938"/>
            <a:ext cx="5607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675" y="8996363"/>
            <a:ext cx="7191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938779">
              <a:defRPr/>
            </a:pPr>
            <a:r>
              <a:rPr lang="en-US" sz="1200" b="0" dirty="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675" y="8985250"/>
            <a:ext cx="576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497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628360" y="97294"/>
            <a:ext cx="172322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779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doc.: 21-00xx-00-0000</a:t>
            </a: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1675"/>
            <a:ext cx="4632325" cy="34750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0" tIns="46293" rIns="94180" bIns="462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37038" y="8999538"/>
            <a:ext cx="211455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843" lvl="4" algn="r" defTabSz="938779">
              <a:defRPr sz="1200" b="0">
                <a:solidFill>
                  <a:schemeClr val="tx1"/>
                </a:solidFill>
              </a:defRPr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38" y="8999538"/>
            <a:ext cx="7191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919685">
              <a:defRPr/>
            </a:pPr>
            <a:r>
              <a:rPr lang="en-US" sz="1200" b="0" dirty="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38" y="89979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5638" y="298450"/>
            <a:ext cx="5699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261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727265" y="97294"/>
            <a:ext cx="1673535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doc.: 21-0000-00-0000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0400" y="97294"/>
            <a:ext cx="767582" cy="2154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62313" y="8999538"/>
            <a:ext cx="512762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4ADB91C3-4A57-42C7-A1AB-7F76E0CBD4A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621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prstGeom prst="rect">
            <a:avLst/>
          </a:prstGeom>
          <a:noFill/>
        </p:spPr>
        <p:txBody>
          <a:bodyPr/>
          <a:lstStyle/>
          <a:p>
            <a:pPr defTabSz="938213"/>
            <a:fld id="{8D28FE99-48FE-4D9C-A91E-871D2804FCE5}" type="slidenum">
              <a:rPr lang="en-US" smtClean="0"/>
              <a:pPr defTabSz="938213"/>
              <a:t>2</a:t>
            </a:fld>
            <a:endParaRPr lang="en-US" dirty="0" smtClean="0"/>
          </a:p>
        </p:txBody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5583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prstGeom prst="rect">
            <a:avLst/>
          </a:prstGeom>
          <a:noFill/>
        </p:spPr>
        <p:txBody>
          <a:bodyPr/>
          <a:lstStyle/>
          <a:p>
            <a:pPr defTabSz="938213"/>
            <a:fld id="{8D28FE99-48FE-4D9C-A91E-871D2804FCE5}" type="slidenum">
              <a:rPr lang="en-US" smtClean="0"/>
              <a:pPr defTabSz="938213"/>
              <a:t>3</a:t>
            </a:fld>
            <a:endParaRPr lang="en-US" dirty="0" smtClean="0"/>
          </a:p>
        </p:txBody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7305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prstGeom prst="rect">
            <a:avLst/>
          </a:prstGeom>
          <a:noFill/>
        </p:spPr>
        <p:txBody>
          <a:bodyPr/>
          <a:lstStyle/>
          <a:p>
            <a:pPr defTabSz="938213"/>
            <a:fld id="{8D28FE99-48FE-4D9C-A91E-871D2804FCE5}" type="slidenum">
              <a:rPr lang="en-US" smtClean="0"/>
              <a:pPr defTabSz="938213"/>
              <a:t>4</a:t>
            </a:fld>
            <a:endParaRPr lang="en-US" dirty="0" smtClean="0"/>
          </a:p>
        </p:txBody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3067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prstGeom prst="rect">
            <a:avLst/>
          </a:prstGeom>
          <a:noFill/>
        </p:spPr>
        <p:txBody>
          <a:bodyPr/>
          <a:lstStyle/>
          <a:p>
            <a:pPr defTabSz="938213"/>
            <a:fld id="{BBF48AF3-1D1F-4BFA-A572-3FA3504FDCD2}" type="slidenum">
              <a:rPr lang="en-US" smtClean="0"/>
              <a:pPr defTabSz="938213"/>
              <a:t>5</a:t>
            </a:fld>
            <a:endParaRPr lang="en-US" dirty="0" smtClean="0"/>
          </a:p>
        </p:txBody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4831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8670" y="8984170"/>
            <a:ext cx="75372" cy="185420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865"/>
            <a:fld id="{FAAE0E8B-988F-47CE-9949-D3DED8909968}" type="slidenum">
              <a:rPr lang="en-US" smtClean="0"/>
              <a:pPr defTabSz="932865"/>
              <a:t>6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2557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Subir Das, Chair, IEEE 802.21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2CDB344-F031-4742-BF42-F322813259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B493439-E6BE-4DB2-977E-D6213FF94E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209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DBA62F1-8A5B-46AA-8FF5-0C43FE314C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21C9CBE-769A-4D8F-A873-9722C6714A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70F071A-0425-48DE-9186-2919767AC6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1D1AB965-6ABB-45E8-91DE-0AB872EE75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78030" y="6475413"/>
            <a:ext cx="186589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Subir Das, Chair IEEE 802.21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CC33EA7-631C-421E-9DA9-BCA0BC00C0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Subir Das, Chair, IEEE 802.21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443850D-805A-4E9A-9EA0-5011D2D5F3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Subir Das, Chair, IEEE 802.21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DE7E15F-1B1F-46AD-B1A9-FFC92B7AD4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Subir Das, Chair, IEEE 802.21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D4BD279-F874-4EE7-A9CF-506BDAE8CB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3920877-6106-4A7C-B6CB-D2E401B3A4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 2011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0CC5FA1-7749-4E19-AF75-D1DE637AC1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69D99A-019A-48FC-99B0-69FA4D244F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1952DDF-3558-4EA5-A623-A0316EF5B7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86401" y="6475413"/>
            <a:ext cx="19575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Subir Das, Chair, IEEE 802.21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F1D28DA7-A304-4929-A082-CB9128B37B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21622" y="332601"/>
            <a:ext cx="29238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dirty="0">
                <a:solidFill>
                  <a:schemeClr val="tx1"/>
                </a:solidFill>
              </a:rPr>
              <a:t>doc.: </a:t>
            </a:r>
            <a:r>
              <a:rPr lang="en-US" sz="1800" dirty="0" smtClean="0">
                <a:solidFill>
                  <a:schemeClr val="tx1"/>
                </a:solidFill>
              </a:rPr>
              <a:t>21-17-0040-00-0000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en-US" sz="1200" b="0" dirty="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8" r:id="rId1"/>
    <p:sldLayoutId id="2147484099" r:id="rId2"/>
    <p:sldLayoutId id="2147484100" r:id="rId3"/>
    <p:sldLayoutId id="2147484101" r:id="rId4"/>
    <p:sldLayoutId id="2147484102" r:id="rId5"/>
    <p:sldLayoutId id="2147484103" r:id="rId6"/>
    <p:sldLayoutId id="2147484104" r:id="rId7"/>
    <p:sldLayoutId id="2147484105" r:id="rId8"/>
    <p:sldLayoutId id="2147484106" r:id="rId9"/>
    <p:sldLayoutId id="2147484107" r:id="rId10"/>
    <p:sldLayoutId id="2147484108" r:id="rId11"/>
    <p:sldLayoutId id="2147484109" r:id="rId12"/>
    <p:sldLayoutId id="2147484110" r:id="rId13"/>
    <p:sldLayoutId id="2147484111" r:id="rId1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E35351-A7C0-4744-8C26-01AC0A4F9A4C}" type="slidenum">
              <a:rPr lang="zh-CN" altLang="en-US"/>
              <a:pPr/>
              <a:t>1</a:t>
            </a:fld>
            <a:endParaRPr lang="en-US" altLang="zh-CN" dirty="0"/>
          </a:p>
        </p:txBody>
      </p:sp>
      <p:sp>
        <p:nvSpPr>
          <p:cNvPr id="20516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439738" y="990600"/>
            <a:ext cx="8399462" cy="5334000"/>
          </a:xfrm>
          <a:solidFill>
            <a:srgbClr val="66CCFF"/>
          </a:solidFill>
          <a:ln/>
        </p:spPr>
        <p:txBody>
          <a:bodyPr/>
          <a:lstStyle/>
          <a:p>
            <a:pPr>
              <a:buClr>
                <a:srgbClr val="FAFD00"/>
              </a:buClr>
              <a:buFontTx/>
              <a:buNone/>
            </a:pPr>
            <a:r>
              <a:rPr lang="en-US" altLang="zh-CN" b="1" dirty="0">
                <a:ea typeface="SimSun" pitchFamily="2" charset="-122"/>
                <a:cs typeface="Times New Roman" pitchFamily="18" charset="0"/>
              </a:rPr>
              <a:t>IEEE </a:t>
            </a:r>
            <a:r>
              <a:rPr lang="en-US" altLang="zh-CN" b="1" dirty="0" smtClean="0">
                <a:ea typeface="SimSun" pitchFamily="2" charset="-122"/>
                <a:cs typeface="Times New Roman" pitchFamily="18" charset="0"/>
              </a:rPr>
              <a:t>802.21 Motions in July, </a:t>
            </a:r>
            <a:r>
              <a:rPr lang="en-US" altLang="zh-CN" b="1" dirty="0" smtClean="0">
                <a:ea typeface="SimSun" pitchFamily="2" charset="-122"/>
                <a:cs typeface="Times New Roman" pitchFamily="18" charset="0"/>
              </a:rPr>
              <a:t>2017 </a:t>
            </a:r>
            <a:r>
              <a:rPr lang="en-US" altLang="zh-CN" b="1" dirty="0" smtClean="0">
                <a:ea typeface="SimSun" pitchFamily="2" charset="-122"/>
                <a:cs typeface="Times New Roman" pitchFamily="18" charset="0"/>
              </a:rPr>
              <a:t>Plenary </a:t>
            </a:r>
            <a:endParaRPr lang="en-US" altLang="zh-CN" b="1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DCN: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21-17-0040-00-0000</a:t>
            </a:r>
            <a:endParaRPr lang="en-US" altLang="zh-CN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Title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: Request for Sponsor Ballot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unconditional Approval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for IEEE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P802.21-2017/Cor1 </a:t>
            </a: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Date </a:t>
            </a:r>
            <a:r>
              <a:rPr lang="en-US" altLang="zh-CN" dirty="0">
                <a:ea typeface="SimSun" pitchFamily="2" charset="-122"/>
                <a:cs typeface="Times New Roman" pitchFamily="18" charset="0"/>
              </a:rPr>
              <a:t>Submitted: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July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14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, 2017</a:t>
            </a:r>
            <a:endParaRPr lang="en-US" altLang="zh-CN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Presented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at EC Closing Plenary, July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2017</a:t>
            </a:r>
            <a:endParaRPr lang="en-US" altLang="zh-CN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Authors or Source(s):</a:t>
            </a: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latin typeface="Arial"/>
                <a:ea typeface="SimSun" pitchFamily="2" charset="-122"/>
                <a:cs typeface="Times New Roman" pitchFamily="18" charset="0"/>
              </a:rPr>
              <a:t> </a:t>
            </a:r>
            <a:r>
              <a:rPr lang="en-US" altLang="zh-CN" dirty="0" smtClean="0">
                <a:latin typeface="Arial"/>
                <a:ea typeface="SimSun" pitchFamily="2" charset="-122"/>
                <a:cs typeface="Times New Roman" pitchFamily="18" charset="0"/>
              </a:rPr>
              <a:t>Subir Das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,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Vencore Labs</a:t>
            </a:r>
            <a:endParaRPr lang="en-US" altLang="zh-CN" dirty="0" smtClean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endParaRPr lang="en-US" altLang="ja-JP" b="1" dirty="0">
              <a:ea typeface="ＭＳ Ｐゴシック" charset="-128"/>
              <a:cs typeface="Times New Roman" pitchFamily="18" charset="0"/>
            </a:endParaRPr>
          </a:p>
          <a:p>
            <a:pPr algn="just">
              <a:buClr>
                <a:srgbClr val="FAFD00"/>
              </a:buClr>
              <a:buFontTx/>
              <a:buNone/>
            </a:pPr>
            <a:r>
              <a:rPr lang="en-US" altLang="ja-JP" dirty="0">
                <a:ea typeface="ＭＳ Ｐゴシック" charset="-128"/>
                <a:cs typeface="Times New Roman" pitchFamily="18" charset="0"/>
              </a:rPr>
              <a:t>Abstract</a:t>
            </a:r>
            <a:r>
              <a:rPr lang="en-US" altLang="ja-JP" dirty="0" smtClean="0">
                <a:ea typeface="ＭＳ Ｐゴシック" charset="-128"/>
                <a:cs typeface="Times New Roman" pitchFamily="18" charset="0"/>
              </a:rPr>
              <a:t>: This document contains WG Letter </a:t>
            </a:r>
            <a:r>
              <a:rPr lang="en-US" altLang="ja-JP" dirty="0" smtClean="0">
                <a:ea typeface="ＭＳ Ｐゴシック" charset="-128"/>
                <a:cs typeface="Times New Roman" pitchFamily="18" charset="0"/>
              </a:rPr>
              <a:t>Ballot result and motion </a:t>
            </a:r>
            <a:r>
              <a:rPr lang="en-US" altLang="ja-JP" dirty="0" smtClean="0">
                <a:ea typeface="ＭＳ Ｐゴシック" charset="-128"/>
                <a:cs typeface="Times New Roman" pitchFamily="18" charset="0"/>
              </a:rPr>
              <a:t>for Sponsor Ballot </a:t>
            </a:r>
            <a:r>
              <a:rPr lang="en-US" altLang="ja-JP" dirty="0" smtClean="0">
                <a:ea typeface="ＭＳ Ｐゴシック" charset="-128"/>
                <a:cs typeface="Times New Roman" pitchFamily="18" charset="0"/>
              </a:rPr>
              <a:t>un</a:t>
            </a:r>
            <a:r>
              <a:rPr lang="en-US" altLang="ja-JP" dirty="0" smtClean="0">
                <a:ea typeface="ＭＳ Ｐゴシック" charset="-128"/>
                <a:cs typeface="Times New Roman" pitchFamily="18" charset="0"/>
              </a:rPr>
              <a:t>conditional </a:t>
            </a:r>
            <a:r>
              <a:rPr lang="en-US" altLang="ja-JP" dirty="0" smtClean="0">
                <a:ea typeface="ＭＳ Ｐゴシック" charset="-128"/>
                <a:cs typeface="Times New Roman" pitchFamily="18" charset="0"/>
              </a:rPr>
              <a:t>approval </a:t>
            </a:r>
            <a:endParaRPr lang="en-US" altLang="zh-CN" dirty="0"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10600" cy="8382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IEEE </a:t>
            </a:r>
            <a:r>
              <a:rPr lang="en-US" sz="2800" dirty="0" smtClean="0"/>
              <a:t>P802.21-2017/Cor1 WG </a:t>
            </a:r>
            <a:r>
              <a:rPr lang="en-US" sz="2800" dirty="0" smtClean="0"/>
              <a:t>Ballot </a:t>
            </a:r>
            <a:r>
              <a:rPr lang="en-US" sz="2800" dirty="0" smtClean="0"/>
              <a:t>Result</a:t>
            </a:r>
            <a:endParaRPr lang="en-US" sz="28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304800" y="1828800"/>
            <a:ext cx="85344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1313" indent="-287338" algn="l">
              <a:defRPr/>
            </a:pPr>
            <a:r>
              <a:rPr lang="en-US" sz="2400" dirty="0"/>
              <a:t>• Date the last ballot closed: </a:t>
            </a:r>
            <a:r>
              <a:rPr lang="en-US" sz="2400" dirty="0" smtClean="0">
                <a:solidFill>
                  <a:schemeClr val="accent6"/>
                </a:solidFill>
              </a:rPr>
              <a:t>July 14, 201</a:t>
            </a:r>
            <a:r>
              <a:rPr lang="en-US" sz="2400" dirty="0" smtClean="0">
                <a:solidFill>
                  <a:schemeClr val="accent6"/>
                </a:solidFill>
              </a:rPr>
              <a:t>7, 12:01am, US EDT </a:t>
            </a:r>
          </a:p>
          <a:p>
            <a:pPr marL="341313" indent="-287338" algn="l">
              <a:defRPr/>
            </a:pPr>
            <a:r>
              <a:rPr lang="en-US" sz="2400" dirty="0" smtClean="0"/>
              <a:t>• </a:t>
            </a:r>
            <a:r>
              <a:rPr lang="en-US" sz="2400" dirty="0"/>
              <a:t>Vote tally including Approve, Disapprove and Abstain votes: </a:t>
            </a:r>
          </a:p>
          <a:p>
            <a:pPr marL="798513" lvl="1" indent="-287338" algn="l">
              <a:defRPr/>
            </a:pPr>
            <a:r>
              <a:rPr lang="en-US" sz="2400" dirty="0"/>
              <a:t>Ballot Pool = </a:t>
            </a:r>
            <a:r>
              <a:rPr lang="en-US" sz="2400" dirty="0" smtClean="0"/>
              <a:t>13</a:t>
            </a:r>
            <a:r>
              <a:rPr lang="en-US" sz="2400" dirty="0" smtClean="0"/>
              <a:t>, </a:t>
            </a:r>
            <a:r>
              <a:rPr lang="en-US" sz="2400" dirty="0" smtClean="0"/>
              <a:t>Ballot Return= </a:t>
            </a:r>
            <a:r>
              <a:rPr lang="en-US" sz="2400" dirty="0" smtClean="0"/>
              <a:t>13</a:t>
            </a:r>
            <a:r>
              <a:rPr lang="en-US" sz="2400" dirty="0" smtClean="0"/>
              <a:t>, </a:t>
            </a:r>
            <a:r>
              <a:rPr lang="en-US" sz="2400" dirty="0" smtClean="0"/>
              <a:t>Return ratio= </a:t>
            </a:r>
            <a:r>
              <a:rPr lang="en-US" sz="2400" dirty="0" smtClean="0"/>
              <a:t>100</a:t>
            </a:r>
            <a:r>
              <a:rPr lang="en-US" sz="2400" dirty="0" smtClean="0">
                <a:solidFill>
                  <a:schemeClr val="accent2"/>
                </a:solidFill>
              </a:rPr>
              <a:t>%</a:t>
            </a:r>
            <a:endParaRPr lang="en-US" sz="2400" dirty="0"/>
          </a:p>
          <a:p>
            <a:pPr marL="798513" lvl="1" indent="-287338" algn="l">
              <a:defRPr/>
            </a:pPr>
            <a:r>
              <a:rPr lang="en-US" sz="2400" dirty="0"/>
              <a:t>Number of Approves = </a:t>
            </a:r>
            <a:r>
              <a:rPr lang="en-US" sz="2400" dirty="0" smtClean="0"/>
              <a:t>13</a:t>
            </a:r>
            <a:endParaRPr lang="en-US" sz="2400" dirty="0"/>
          </a:p>
          <a:p>
            <a:pPr marL="798513" lvl="1" indent="-287338" algn="l">
              <a:defRPr/>
            </a:pPr>
            <a:r>
              <a:rPr lang="en-US" sz="2400" dirty="0"/>
              <a:t>Number of Disapproves = </a:t>
            </a:r>
            <a:r>
              <a:rPr lang="en-US" sz="2400" dirty="0" smtClean="0"/>
              <a:t>00</a:t>
            </a:r>
            <a:endParaRPr lang="en-US" sz="2400" dirty="0"/>
          </a:p>
          <a:p>
            <a:pPr marL="798513" lvl="1" indent="-287338" algn="l">
              <a:defRPr/>
            </a:pPr>
            <a:r>
              <a:rPr lang="en-US" sz="2400" dirty="0"/>
              <a:t>Number of Abstains = </a:t>
            </a:r>
            <a:r>
              <a:rPr lang="en-US" sz="2400" dirty="0" smtClean="0"/>
              <a:t>00</a:t>
            </a:r>
            <a:endParaRPr lang="en-US" sz="2400" dirty="0" smtClean="0"/>
          </a:p>
          <a:p>
            <a:pPr marL="798513" lvl="1" indent="-287338" algn="l">
              <a:defRPr/>
            </a:pPr>
            <a:r>
              <a:rPr lang="en-US" sz="2400" dirty="0" smtClean="0"/>
              <a:t>Did Not Vote = </a:t>
            </a:r>
            <a:r>
              <a:rPr lang="en-US" sz="2400" dirty="0" smtClean="0"/>
              <a:t>00 </a:t>
            </a:r>
            <a:endParaRPr lang="en-US" sz="2400" dirty="0"/>
          </a:p>
          <a:p>
            <a:pPr marL="798513" lvl="1" indent="-287338" algn="l">
              <a:defRPr/>
            </a:pPr>
            <a:r>
              <a:rPr lang="en-US" sz="2400" dirty="0"/>
              <a:t>Approval Ratio = </a:t>
            </a:r>
            <a:r>
              <a:rPr lang="en-US" sz="2400" dirty="0">
                <a:solidFill>
                  <a:schemeClr val="accent6"/>
                </a:solidFill>
              </a:rPr>
              <a:t>100</a:t>
            </a:r>
            <a:r>
              <a:rPr lang="en-US" sz="2400" dirty="0" smtClean="0">
                <a:solidFill>
                  <a:schemeClr val="accent6"/>
                </a:solidFill>
              </a:rPr>
              <a:t>%</a:t>
            </a:r>
            <a:endParaRPr lang="en-US" sz="2400" dirty="0">
              <a:solidFill>
                <a:schemeClr val="accent6"/>
              </a:solidFill>
            </a:endParaRPr>
          </a:p>
          <a:p>
            <a:pPr marL="341313" indent="-287338" algn="l">
              <a:defRPr/>
            </a:pPr>
            <a:r>
              <a:rPr lang="en-US" sz="2400" dirty="0"/>
              <a:t>• </a:t>
            </a:r>
            <a:r>
              <a:rPr lang="en-US" sz="2400" dirty="0" smtClean="0"/>
              <a:t>   Comments received – None </a:t>
            </a:r>
            <a:endParaRPr lang="en-US" sz="2400" dirty="0"/>
          </a:p>
          <a:p>
            <a:pPr marL="396875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Comments </a:t>
            </a:r>
            <a:r>
              <a:rPr lang="en-US" sz="2400" dirty="0"/>
              <a:t>that support the remaining disapprove votes and Working Group responses – </a:t>
            </a:r>
            <a:r>
              <a:rPr lang="en-US" sz="2400" dirty="0">
                <a:solidFill>
                  <a:schemeClr val="accent6"/>
                </a:solidFill>
              </a:rPr>
              <a:t>N/ </a:t>
            </a:r>
            <a:r>
              <a:rPr lang="en-US" sz="2400" dirty="0" smtClean="0">
                <a:solidFill>
                  <a:schemeClr val="accent6"/>
                </a:solidFill>
              </a:rPr>
              <a:t>A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10600" cy="8382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MEC review Result  </a:t>
            </a:r>
            <a:endParaRPr lang="en-US" sz="28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381000" y="1524000"/>
            <a:ext cx="85344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1313" indent="-287338" algn="l">
              <a:defRPr/>
            </a:pPr>
            <a:r>
              <a:rPr lang="en-US" sz="2400" dirty="0"/>
              <a:t>• </a:t>
            </a:r>
            <a:r>
              <a:rPr lang="en-US" sz="2400" dirty="0" smtClean="0"/>
              <a:t>Initial MEC review result on D01</a:t>
            </a:r>
            <a:endParaRPr lang="en-US" sz="2400" dirty="0" smtClean="0"/>
          </a:p>
          <a:p>
            <a:pPr marL="854075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There </a:t>
            </a:r>
            <a:r>
              <a:rPr lang="en-US" sz="2400" dirty="0"/>
              <a:t>are issues with the labeling of the document and the copyright statement. Once this is updated as per IEEE staff advice the document can proceed to ballot</a:t>
            </a:r>
            <a:r>
              <a:rPr lang="en-US" sz="2400" dirty="0" smtClean="0"/>
              <a:t>.</a:t>
            </a:r>
          </a:p>
          <a:p>
            <a:pPr marL="396875" indent="-342900" algn="l">
              <a:buFont typeface="Arial" panose="020B0604020202020204" pitchFamily="34" charset="0"/>
              <a:buChar char="•"/>
              <a:defRPr/>
            </a:pPr>
            <a:endParaRPr lang="en-US" sz="2400" dirty="0"/>
          </a:p>
          <a:p>
            <a:pPr marL="396875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WG updated labeling of the document (D02)</a:t>
            </a:r>
          </a:p>
          <a:p>
            <a:pPr marL="854075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b="0" dirty="0" smtClean="0"/>
              <a:t>Draft D02 is produced (no technical change since there were no comments)</a:t>
            </a:r>
          </a:p>
          <a:p>
            <a:pPr marL="396875" indent="-342900" algn="l">
              <a:buFont typeface="Arial" panose="020B0604020202020204" pitchFamily="34" charset="0"/>
              <a:buChar char="•"/>
              <a:defRPr/>
            </a:pPr>
            <a:endParaRPr lang="en-US" sz="2400" dirty="0"/>
          </a:p>
          <a:p>
            <a:pPr marL="396875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MEC review result on D02</a:t>
            </a:r>
          </a:p>
          <a:p>
            <a:pPr marL="854075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b="0" dirty="0"/>
              <a:t>This draft meets all editorial requirements and can proceed to ballot.</a:t>
            </a:r>
          </a:p>
          <a:p>
            <a:pPr marL="854075" lvl="1" indent="-342900" algn="l">
              <a:buFont typeface="Arial" panose="020B0604020202020204" pitchFamily="34" charset="0"/>
              <a:buChar char="•"/>
              <a:defRPr/>
            </a:pPr>
            <a:endParaRPr lang="en-US" sz="2400" dirty="0"/>
          </a:p>
          <a:p>
            <a:pPr marL="854075" lvl="1" indent="-342900" algn="l">
              <a:buFont typeface="Arial" panose="020B0604020202020204" pitchFamily="34" charset="0"/>
              <a:buChar char="•"/>
              <a:defRPr/>
            </a:pPr>
            <a:endParaRPr lang="en-US" sz="2400" dirty="0" smtClean="0"/>
          </a:p>
          <a:p>
            <a:pPr marL="53975" algn="l">
              <a:defRPr/>
            </a:pPr>
            <a:endParaRPr lang="en-US" sz="2400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  <p:extLst>
      <p:ext uri="{BB962C8B-B14F-4D97-AF65-F5344CB8AC3E}">
        <p14:creationId xmlns:p14="http://schemas.microsoft.com/office/powerpoint/2010/main" val="3855942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10600" cy="8382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Sponsor Ballot Plan (Tentative)</a:t>
            </a:r>
            <a:endParaRPr lang="en-US" sz="28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304800" y="1828800"/>
            <a:ext cx="873104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6875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Sponsor Ballot Initiation closes on August 04, 2017 </a:t>
            </a:r>
          </a:p>
          <a:p>
            <a:pPr marL="341313" indent="-287338" algn="l">
              <a:defRPr/>
            </a:pPr>
            <a:endParaRPr lang="en-US" sz="2400" dirty="0"/>
          </a:p>
          <a:p>
            <a:pPr marL="396875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Sponsor ballot starts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week of August, 2017 </a:t>
            </a:r>
          </a:p>
          <a:p>
            <a:pPr marL="396875" indent="-342900" algn="l">
              <a:buFont typeface="Arial" panose="020B0604020202020204" pitchFamily="34" charset="0"/>
              <a:buChar char="•"/>
              <a:defRPr/>
            </a:pPr>
            <a:endParaRPr lang="en-US" sz="2400" dirty="0"/>
          </a:p>
          <a:p>
            <a:pPr marL="396875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Sponsor ballot comments resolution starts in September, 2017 </a:t>
            </a:r>
          </a:p>
          <a:p>
            <a:pPr marL="396875" indent="-342900" algn="l">
              <a:buFont typeface="Arial" panose="020B0604020202020204" pitchFamily="34" charset="0"/>
              <a:buChar char="•"/>
              <a:defRPr/>
            </a:pPr>
            <a:endParaRPr lang="en-US" sz="2400" dirty="0"/>
          </a:p>
          <a:p>
            <a:pPr marL="396875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Sponsor ballot recirculation starts on October, 2017 </a:t>
            </a:r>
            <a:endParaRPr lang="en-US" sz="2400" dirty="0"/>
          </a:p>
          <a:p>
            <a:pPr marL="854075" lvl="1" indent="-342900" algn="l">
              <a:buFont typeface="Arial" panose="020B0604020202020204" pitchFamily="34" charset="0"/>
              <a:buChar char="•"/>
              <a:defRPr/>
            </a:pPr>
            <a:endParaRPr lang="en-US" sz="2400" dirty="0" smtClean="0"/>
          </a:p>
          <a:p>
            <a:pPr marL="53975" algn="l">
              <a:defRPr/>
            </a:pPr>
            <a:endParaRPr lang="en-US" sz="2400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  <p:extLst>
      <p:ext uri="{BB962C8B-B14F-4D97-AF65-F5344CB8AC3E}">
        <p14:creationId xmlns:p14="http://schemas.microsoft.com/office/powerpoint/2010/main" val="2578455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371599"/>
            <a:ext cx="8686800" cy="510381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Motion: </a:t>
            </a:r>
            <a:r>
              <a:rPr lang="en-US" dirty="0" smtClean="0"/>
              <a:t>Approve IEEE P802.21.1-2017/Cor1 D02  </a:t>
            </a:r>
            <a:r>
              <a:rPr lang="en-US" dirty="0" smtClean="0"/>
              <a:t>for Sponsor Ballot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Move: Subir Das                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Second</a:t>
            </a:r>
            <a:r>
              <a:rPr lang="en-US" dirty="0" smtClean="0"/>
              <a:t>: </a:t>
            </a:r>
            <a:r>
              <a:rPr lang="en-US" smtClean="0"/>
              <a:t>Steve Shellhammer</a:t>
            </a:r>
            <a:endParaRPr lang="en-US" dirty="0"/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WG Vote: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For: </a:t>
            </a:r>
            <a:r>
              <a:rPr lang="en-US" dirty="0" smtClean="0"/>
              <a:t>07   Against: 0     Abstain: 0 </a:t>
            </a:r>
            <a:endParaRPr lang="en-US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EC Vote: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For:               Against</a:t>
            </a:r>
            <a:r>
              <a:rPr lang="en-US" dirty="0" smtClean="0"/>
              <a:t>:            </a:t>
            </a:r>
            <a:r>
              <a:rPr lang="en-US" dirty="0" smtClean="0"/>
              <a:t> Abstain</a:t>
            </a:r>
            <a:r>
              <a:rPr lang="en-US" dirty="0" smtClean="0"/>
              <a:t>: </a:t>
            </a:r>
            <a:endParaRPr lang="en-US" dirty="0" smtClean="0"/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Motion  </a:t>
            </a:r>
            <a:endParaRPr lang="en-US" sz="2000" dirty="0" smtClean="0"/>
          </a:p>
        </p:txBody>
      </p:sp>
      <p:sp>
        <p:nvSpPr>
          <p:cNvPr id="24581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F01696C-E1DA-4A0E-83F2-BD9DA8585A50}" type="slidenum">
              <a:rPr lang="en-US" sz="1200" b="0">
                <a:solidFill>
                  <a:schemeClr val="tx1"/>
                </a:solidFill>
              </a:rPr>
              <a:pPr/>
              <a:t>5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10600" cy="7620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EC Motion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  <p:extLst>
      <p:ext uri="{BB962C8B-B14F-4D97-AF65-F5344CB8AC3E}">
        <p14:creationId xmlns:p14="http://schemas.microsoft.com/office/powerpoint/2010/main" val="19371957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6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762000" y="6858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28600" y="1632466"/>
            <a:ext cx="8686800" cy="43402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algn="l">
              <a:tabLst>
                <a:tab pos="1271588" algn="l"/>
              </a:tabLst>
              <a:defRPr/>
            </a:pPr>
            <a:r>
              <a:rPr lang="en-GB" sz="2400" dirty="0">
                <a:ea typeface="PMingLiU" charset="-120"/>
              </a:rPr>
              <a:t>Move to authorize the </a:t>
            </a:r>
            <a:r>
              <a:rPr lang="en-GB" sz="2400" dirty="0" smtClean="0">
                <a:ea typeface="PMingLiU" charset="-120"/>
              </a:rPr>
              <a:t>P802.21 </a:t>
            </a:r>
            <a:r>
              <a:rPr lang="en-GB" sz="2400" dirty="0">
                <a:ea typeface="PMingLiU" charset="-120"/>
              </a:rPr>
              <a:t>WG Chair to make a motion to the IEEE 802 Executive Committee </a:t>
            </a:r>
            <a:r>
              <a:rPr lang="en-GB" sz="2400" dirty="0" smtClean="0">
                <a:ea typeface="PMingLiU" charset="-120"/>
              </a:rPr>
              <a:t>for </a:t>
            </a:r>
            <a:r>
              <a:rPr lang="en-GB" sz="2400" dirty="0" smtClean="0">
                <a:ea typeface="PMingLiU" charset="-120"/>
              </a:rPr>
              <a:t>unconditional or conditional approval </a:t>
            </a:r>
            <a:r>
              <a:rPr lang="en-GB" sz="2400" dirty="0">
                <a:ea typeface="PMingLiU" charset="-120"/>
              </a:rPr>
              <a:t>to forward </a:t>
            </a:r>
            <a:r>
              <a:rPr lang="en-GB" sz="2400" dirty="0" smtClean="0">
                <a:ea typeface="PMingLiU" charset="-120"/>
              </a:rPr>
              <a:t>the IEEE </a:t>
            </a:r>
            <a:r>
              <a:rPr lang="en-GB" sz="2400" dirty="0" smtClean="0">
                <a:ea typeface="PMingLiU" charset="-120"/>
              </a:rPr>
              <a:t>P802.21-2017/Cor1 Draft (D01/D02) </a:t>
            </a:r>
            <a:r>
              <a:rPr lang="en-GB" sz="2400" dirty="0" smtClean="0">
                <a:ea typeface="PMingLiU" charset="-120"/>
              </a:rPr>
              <a:t>for Sponsor Ballot.</a:t>
            </a:r>
          </a:p>
          <a:p>
            <a:pPr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Move: </a:t>
            </a:r>
            <a:r>
              <a:rPr lang="en-US" sz="2000" dirty="0" smtClean="0">
                <a:ea typeface="PMingLiU" charset="-120"/>
              </a:rPr>
              <a:t>Yoshikazu Hanatani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</a:t>
            </a:r>
            <a:r>
              <a:rPr lang="en-US" sz="2000" dirty="0" smtClean="0">
                <a:ea typeface="PMingLiU" charset="-120"/>
              </a:rPr>
              <a:t>Tomoki Takazoe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</a:t>
            </a:r>
            <a:r>
              <a:rPr lang="en-US" altLang="zh-HK" sz="2000" dirty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  </a:t>
            </a:r>
            <a:r>
              <a:rPr lang="en-US" altLang="zh-HK" sz="2000" dirty="0" smtClean="0">
                <a:ea typeface="PMingLiU" charset="-120"/>
              </a:rPr>
              <a:t>07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Against: </a:t>
            </a:r>
            <a:r>
              <a:rPr lang="en-US" altLang="zh-HK" sz="2000" dirty="0" smtClean="0">
                <a:ea typeface="PMingLiU" charset="-120"/>
              </a:rPr>
              <a:t> 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Abstain: </a:t>
            </a:r>
            <a:r>
              <a:rPr lang="en-US" altLang="zh-HK" sz="2000" dirty="0" smtClean="0">
                <a:ea typeface="PMingLiU" charset="-120"/>
              </a:rPr>
              <a:t>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  <p:extLst>
      <p:ext uri="{BB962C8B-B14F-4D97-AF65-F5344CB8AC3E}">
        <p14:creationId xmlns:p14="http://schemas.microsoft.com/office/powerpoint/2010/main" val="5156215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22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22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22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22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31667</TotalTime>
  <Words>410</Words>
  <Application>Microsoft Office PowerPoint</Application>
  <PresentationFormat>On-screen Show (4:3)</PresentationFormat>
  <Paragraphs>77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SimSun</vt:lpstr>
      <vt:lpstr>Arial</vt:lpstr>
      <vt:lpstr>PMingLiU</vt:lpstr>
      <vt:lpstr>Times New Roman</vt:lpstr>
      <vt:lpstr>802-22-Submission</vt:lpstr>
      <vt:lpstr>PowerPoint Presentation</vt:lpstr>
      <vt:lpstr>IEEE P802.21-2017/Cor1 WG Ballot Result</vt:lpstr>
      <vt:lpstr>MEC review Result  </vt:lpstr>
      <vt:lpstr>Sponsor Ballot Plan (Tentative)</vt:lpstr>
      <vt:lpstr>EC Motion</vt:lpstr>
      <vt:lpstr>P802.21 WG Motion</vt:lpstr>
    </vt:vector>
  </TitlesOfParts>
  <Company>BAE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IEEE 802.22 Standard</dc:title>
  <dc:creator>Apurva N. Mody</dc:creator>
  <cp:lastModifiedBy>Das, Subir</cp:lastModifiedBy>
  <cp:revision>503</cp:revision>
  <cp:lastPrinted>1998-02-10T13:28:06Z</cp:lastPrinted>
  <dcterms:created xsi:type="dcterms:W3CDTF">2004-12-19T20:30:52Z</dcterms:created>
  <dcterms:modified xsi:type="dcterms:W3CDTF">2017-07-14T06:54:00Z</dcterms:modified>
</cp:coreProperties>
</file>