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9" r:id="rId2"/>
    <p:sldId id="344" r:id="rId3"/>
    <p:sldId id="382" r:id="rId4"/>
    <p:sldId id="386" r:id="rId5"/>
    <p:sldId id="374" r:id="rId6"/>
    <p:sldId id="383" r:id="rId7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339933"/>
    <a:srgbClr val="006600"/>
    <a:srgbClr val="00CC00"/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1" autoAdjust="0"/>
    <p:restoredTop sz="94660" autoAdjust="0"/>
  </p:normalViewPr>
  <p:slideViewPr>
    <p:cSldViewPr>
      <p:cViewPr varScale="1">
        <p:scale>
          <a:sx n="65" d="100"/>
          <a:sy n="65" d="100"/>
        </p:scale>
        <p:origin x="1161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33" y="4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97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261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0400" y="97294"/>
            <a:ext cx="767582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62313" y="8999538"/>
            <a:ext cx="512762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2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2</a:t>
            </a:fld>
            <a:endParaRPr lang="en-US" dirty="0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558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3</a:t>
            </a:fld>
            <a:endParaRPr lang="en-US" dirty="0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7305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4</a:t>
            </a:fld>
            <a:endParaRPr lang="en-US" dirty="0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3067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prstGeom prst="rect">
            <a:avLst/>
          </a:prstGeo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5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4831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255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2" y="332601"/>
            <a:ext cx="2923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21-17-0040-00-0000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 dirty="0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July,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2017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21-17-0040-00-0000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Sponsor Ballot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unconditional Approval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for IEEE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P802.21-2017/Cor1 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Date </a:t>
            </a:r>
            <a:r>
              <a:rPr lang="en-US" altLang="zh-CN" dirty="0">
                <a:ea typeface="SimSun" pitchFamily="2" charset="-122"/>
                <a:cs typeface="Times New Roman" pitchFamily="18" charset="0"/>
              </a:rPr>
              <a:t>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14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2017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2017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Vencore Labs</a:t>
            </a:r>
            <a:endParaRPr lang="en-US" altLang="zh-CN" dirty="0" smtClean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WG Letter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Ballot result and motion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for Sponsor Ballot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un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conditional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approval </a:t>
            </a:r>
            <a:endParaRPr lang="en-US" altLang="zh-CN" dirty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</a:t>
            </a:r>
            <a:r>
              <a:rPr lang="en-US" sz="2800" dirty="0" smtClean="0"/>
              <a:t>P802.21-2017/Cor1 WG </a:t>
            </a:r>
            <a:r>
              <a:rPr lang="en-US" sz="2800" dirty="0" smtClean="0"/>
              <a:t>Ballot </a:t>
            </a:r>
            <a:r>
              <a:rPr lang="en-US" sz="2800" dirty="0" smtClean="0"/>
              <a:t>Result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July 14, 201</a:t>
            </a:r>
            <a:r>
              <a:rPr lang="en-US" sz="2400" dirty="0" smtClean="0">
                <a:solidFill>
                  <a:schemeClr val="accent6"/>
                </a:solidFill>
              </a:rPr>
              <a:t>7, 12:01am, US EDT </a:t>
            </a:r>
          </a:p>
          <a:p>
            <a:pPr marL="341313" indent="-287338" algn="l">
              <a:defRPr/>
            </a:pPr>
            <a:r>
              <a:rPr lang="en-US" sz="2400" dirty="0" smtClean="0"/>
              <a:t>• </a:t>
            </a:r>
            <a:r>
              <a:rPr lang="en-US" sz="2400" dirty="0"/>
              <a:t>Vote tally including Approve, Disapprove and 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13</a:t>
            </a:r>
            <a:r>
              <a:rPr lang="en-US" sz="2400" dirty="0" smtClean="0"/>
              <a:t>, </a:t>
            </a:r>
            <a:r>
              <a:rPr lang="en-US" sz="2400" dirty="0" smtClean="0"/>
              <a:t>Ballot Return= </a:t>
            </a:r>
            <a:r>
              <a:rPr lang="en-US" sz="2400" dirty="0" smtClean="0"/>
              <a:t>13</a:t>
            </a:r>
            <a:r>
              <a:rPr lang="en-US" sz="2400" dirty="0" smtClean="0"/>
              <a:t>, </a:t>
            </a:r>
            <a:r>
              <a:rPr lang="en-US" sz="2400" dirty="0" smtClean="0"/>
              <a:t>Return ratio= </a:t>
            </a:r>
            <a:r>
              <a:rPr lang="en-US" sz="2400" dirty="0" smtClean="0"/>
              <a:t>100</a:t>
            </a:r>
            <a:r>
              <a:rPr lang="en-US" sz="2400" dirty="0" smtClean="0">
                <a:solidFill>
                  <a:schemeClr val="accent2"/>
                </a:solidFill>
              </a:rPr>
              <a:t>%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13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</a:t>
            </a:r>
            <a:r>
              <a:rPr lang="en-US" sz="2400" dirty="0" smtClean="0"/>
              <a:t>00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00</a:t>
            </a:r>
            <a:endParaRPr lang="en-US" sz="2400" dirty="0" smtClean="0"/>
          </a:p>
          <a:p>
            <a:pPr marL="798513" lvl="1" indent="-287338" algn="l">
              <a:defRPr/>
            </a:pPr>
            <a:r>
              <a:rPr lang="en-US" sz="2400" dirty="0" smtClean="0"/>
              <a:t>Did Not Vote = </a:t>
            </a:r>
            <a:r>
              <a:rPr lang="en-US" sz="2400" dirty="0" smtClean="0"/>
              <a:t>00 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>
                <a:solidFill>
                  <a:schemeClr val="accent6"/>
                </a:solidFill>
              </a:rPr>
              <a:t>100</a:t>
            </a:r>
            <a:r>
              <a:rPr lang="en-US" sz="2400" dirty="0" smtClean="0">
                <a:solidFill>
                  <a:schemeClr val="accent6"/>
                </a:solidFill>
              </a:rPr>
              <a:t>%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</a:t>
            </a:r>
            <a:r>
              <a:rPr lang="en-US" sz="2400" dirty="0" smtClean="0"/>
              <a:t>   Comments received – None </a:t>
            </a:r>
            <a:endParaRPr lang="en-US" sz="2400" dirty="0"/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Comments </a:t>
            </a:r>
            <a:r>
              <a:rPr lang="en-US" sz="2400" dirty="0"/>
              <a:t>that support the remaining disapprove votes and Working Group responses – </a:t>
            </a:r>
            <a:r>
              <a:rPr lang="en-US" sz="2400" dirty="0">
                <a:solidFill>
                  <a:schemeClr val="accent6"/>
                </a:solidFill>
              </a:rPr>
              <a:t>N/ 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MEC review Result  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81000" y="1524000"/>
            <a:ext cx="85344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</a:t>
            </a:r>
            <a:r>
              <a:rPr lang="en-US" sz="2400" dirty="0" smtClean="0"/>
              <a:t>Initial MEC review result on D01</a:t>
            </a:r>
            <a:endParaRPr lang="en-US" sz="2400" dirty="0" smtClean="0"/>
          </a:p>
          <a:p>
            <a:pPr marL="854075" lvl="1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There </a:t>
            </a:r>
            <a:r>
              <a:rPr lang="en-US" sz="2400" dirty="0"/>
              <a:t>are issues with the labeling of the document and the copyright statement. Once this is updated as per IEEE staff advice the document can proceed to ballot</a:t>
            </a:r>
            <a:r>
              <a:rPr lang="en-US" sz="2400" dirty="0" smtClean="0"/>
              <a:t>.</a:t>
            </a:r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WG updated labeling of the document (D02)</a:t>
            </a:r>
          </a:p>
          <a:p>
            <a:pPr marL="854075" lvl="1" indent="-342900" algn="l">
              <a:buFont typeface="Arial" panose="020B0604020202020204" pitchFamily="34" charset="0"/>
              <a:buChar char="•"/>
              <a:defRPr/>
            </a:pPr>
            <a:r>
              <a:rPr lang="en-US" sz="2400" b="0" dirty="0" smtClean="0"/>
              <a:t>Draft D02 is produced (no technical change since there were no comments)</a:t>
            </a:r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MEC review result on D02</a:t>
            </a:r>
          </a:p>
          <a:p>
            <a:pPr marL="854075" lvl="1" indent="-342900" algn="l">
              <a:buFont typeface="Arial" panose="020B0604020202020204" pitchFamily="34" charset="0"/>
              <a:buChar char="•"/>
              <a:defRPr/>
            </a:pPr>
            <a:r>
              <a:rPr lang="en-US" sz="2400" b="0" dirty="0"/>
              <a:t>This draft meets all editorial requirements and can proceed to ballot.</a:t>
            </a:r>
          </a:p>
          <a:p>
            <a:pPr marL="854075" lvl="1" indent="-342900" algn="l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854075" lvl="1" indent="-342900" algn="l"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marL="53975" algn="l">
              <a:defRPr/>
            </a:pPr>
            <a:endParaRPr lang="en-US" sz="240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855942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Sponsor Ballot Plan (Tentative)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7310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Sponsor Ballot Initiation closes on August 04, 2017 </a:t>
            </a:r>
          </a:p>
          <a:p>
            <a:pPr marL="341313" indent="-287338" algn="l">
              <a:defRPr/>
            </a:pPr>
            <a:endParaRPr lang="en-US" sz="2400" dirty="0"/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Sponsor ballot starts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week of August, 2017 </a:t>
            </a:r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Sponsor ballot comments resolution starts in September, 2017 </a:t>
            </a:r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96875" indent="-3429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Sponsor ballot recirculation starts on October, 2017 </a:t>
            </a:r>
            <a:endParaRPr lang="en-US" sz="2400" dirty="0"/>
          </a:p>
          <a:p>
            <a:pPr marL="854075" lvl="1" indent="-342900" algn="l"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marL="53975" algn="l">
              <a:defRPr/>
            </a:pPr>
            <a:endParaRPr lang="en-US" sz="240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2578455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599"/>
            <a:ext cx="8686800" cy="510381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</a:t>
            </a:r>
            <a:r>
              <a:rPr lang="en-US" dirty="0" smtClean="0"/>
              <a:t>Approve IEEE P802.21.1-2017/Cor1 D02  </a:t>
            </a:r>
            <a:r>
              <a:rPr lang="en-US" dirty="0" smtClean="0"/>
              <a:t>for Sponsor Ballot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</a:t>
            </a:r>
            <a:r>
              <a:rPr lang="en-US" smtClean="0"/>
              <a:t>Steve Shellhammer</a:t>
            </a:r>
            <a:endParaRPr lang="en-US" dirty="0"/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WG Vote: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 </a:t>
            </a:r>
            <a:r>
              <a:rPr lang="en-US" dirty="0" smtClean="0"/>
              <a:t>07   Against: 0     Abstain: 0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EC Vote: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               Against</a:t>
            </a:r>
            <a:r>
              <a:rPr lang="en-US" dirty="0" smtClean="0"/>
              <a:t>:            </a:t>
            </a:r>
            <a:r>
              <a:rPr lang="en-US" dirty="0" smtClean="0"/>
              <a:t> Abstain</a:t>
            </a:r>
            <a:r>
              <a:rPr lang="en-US" dirty="0" smtClean="0"/>
              <a:t>: </a:t>
            </a: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937195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6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 smtClean="0">
                <a:ea typeface="PMingLiU" charset="-120"/>
              </a:rPr>
              <a:t>unconditional or conditional approval </a:t>
            </a:r>
            <a:r>
              <a:rPr lang="en-GB" sz="2400" dirty="0">
                <a:ea typeface="PMingLiU" charset="-120"/>
              </a:rPr>
              <a:t>to forward </a:t>
            </a:r>
            <a:r>
              <a:rPr lang="en-GB" sz="2400" dirty="0" smtClean="0">
                <a:ea typeface="PMingLiU" charset="-120"/>
              </a:rPr>
              <a:t>the IEEE </a:t>
            </a:r>
            <a:r>
              <a:rPr lang="en-GB" sz="2400" dirty="0" smtClean="0">
                <a:ea typeface="PMingLiU" charset="-120"/>
              </a:rPr>
              <a:t>P802.21-2017/Cor1 Draft (D01/D02) </a:t>
            </a:r>
            <a:r>
              <a:rPr lang="en-GB" sz="2400" dirty="0" smtClean="0">
                <a:ea typeface="PMingLiU" charset="-120"/>
              </a:rPr>
              <a:t>for Sponsor Ballot.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Tomoki Takazoe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</a:t>
            </a:r>
            <a:r>
              <a:rPr lang="en-US" altLang="zh-HK" sz="2000" dirty="0" smtClean="0">
                <a:ea typeface="PMingLiU" charset="-120"/>
              </a:rPr>
              <a:t>07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515621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31667</TotalTime>
  <Words>410</Words>
  <Application>Microsoft Office PowerPoint</Application>
  <PresentationFormat>On-screen Show (4:3)</PresentationFormat>
  <Paragraphs>77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SimSun</vt:lpstr>
      <vt:lpstr>Arial</vt:lpstr>
      <vt:lpstr>PMingLiU</vt:lpstr>
      <vt:lpstr>Times New Roman</vt:lpstr>
      <vt:lpstr>802-22-Submission</vt:lpstr>
      <vt:lpstr>PowerPoint Presentation</vt:lpstr>
      <vt:lpstr>IEEE P802.21-2017/Cor1 WG Ballot Result</vt:lpstr>
      <vt:lpstr>MEC review Result  </vt:lpstr>
      <vt:lpstr>Sponsor Ballot Plan (Tentative)</vt:lpstr>
      <vt:lpstr>EC Motion</vt:lpstr>
      <vt:lpstr>P802.21 WG Motion</vt:lpstr>
    </vt:vector>
  </TitlesOfParts>
  <Company>BAE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Das, Subir</cp:lastModifiedBy>
  <cp:revision>503</cp:revision>
  <cp:lastPrinted>1998-02-10T13:28:06Z</cp:lastPrinted>
  <dcterms:created xsi:type="dcterms:W3CDTF">2004-12-19T20:30:52Z</dcterms:created>
  <dcterms:modified xsi:type="dcterms:W3CDTF">2017-07-14T06:54:00Z</dcterms:modified>
</cp:coreProperties>
</file>