
<file path=[Content_Types].xml><?xml version="1.0" encoding="utf-8"?>
<Types xmlns="http://schemas.openxmlformats.org/package/2006/content-types">
  <Default Extension="png" ContentType="image/png"/>
  <Default Extension="jfif"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2"/>
  </p:notesMasterIdLst>
  <p:handoutMasterIdLst>
    <p:handoutMasterId r:id="rId23"/>
  </p:handoutMasterIdLst>
  <p:sldIdLst>
    <p:sldId id="413" r:id="rId2"/>
    <p:sldId id="483" r:id="rId3"/>
    <p:sldId id="484" r:id="rId4"/>
    <p:sldId id="432" r:id="rId5"/>
    <p:sldId id="400" r:id="rId6"/>
    <p:sldId id="401" r:id="rId7"/>
    <p:sldId id="475" r:id="rId8"/>
    <p:sldId id="403" r:id="rId9"/>
    <p:sldId id="404" r:id="rId10"/>
    <p:sldId id="405" r:id="rId11"/>
    <p:sldId id="406" r:id="rId12"/>
    <p:sldId id="408" r:id="rId13"/>
    <p:sldId id="482" r:id="rId14"/>
    <p:sldId id="409" r:id="rId15"/>
    <p:sldId id="410" r:id="rId16"/>
    <p:sldId id="411" r:id="rId17"/>
    <p:sldId id="487" r:id="rId18"/>
    <p:sldId id="472" r:id="rId19"/>
    <p:sldId id="485" r:id="rId20"/>
    <p:sldId id="48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65" d="100"/>
          <a:sy n="65" d="100"/>
        </p:scale>
        <p:origin x="1689" y="39"/>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8" d="100"/>
          <a:sy n="48" d="100"/>
        </p:scale>
        <p:origin x="2007"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0795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13</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13</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1617144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2199483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97823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1857647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1884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402329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141906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July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21-17-0037-00-Session#81	-Opening_Plenary_Notes.ppt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165993"/>
            <a:ext cx="8610600" cy="5334000"/>
          </a:xfrm>
          <a:prstGeom prst="rect">
            <a:avLst/>
          </a:prstGeom>
        </p:spPr>
      </p:pic>
      <p:sp>
        <p:nvSpPr>
          <p:cNvPr id="16389" name="Rectangle 2"/>
          <p:cNvSpPr>
            <a:spLocks noGrp="1" noChangeArrowheads="1"/>
          </p:cNvSpPr>
          <p:nvPr>
            <p:ph type="ctrTitle"/>
          </p:nvPr>
        </p:nvSpPr>
        <p:spPr>
          <a:xfrm>
            <a:off x="838200" y="1161476"/>
            <a:ext cx="7848600" cy="3505200"/>
          </a:xfrm>
        </p:spPr>
        <p:txBody>
          <a:bodyPr/>
          <a:lstStyle/>
          <a:p>
            <a:r>
              <a:rPr lang="en-US" sz="5400" b="1" dirty="0" smtClean="0">
                <a:solidFill>
                  <a:schemeClr val="accent6"/>
                </a:solidFill>
                <a:latin typeface="Arial" charset="0"/>
              </a:rPr>
              <a:t>IEEE 802.21</a:t>
            </a:r>
            <a:br>
              <a:rPr lang="en-US" sz="5400" b="1" dirty="0" smtClean="0">
                <a:solidFill>
                  <a:schemeClr val="accent6"/>
                </a:solidFill>
                <a:latin typeface="Arial" charset="0"/>
              </a:rPr>
            </a:br>
            <a:r>
              <a:rPr lang="en-US" b="1" dirty="0" smtClean="0">
                <a:solidFill>
                  <a:schemeClr val="accent6"/>
                </a:solidFill>
                <a:latin typeface="Arial" charset="0"/>
              </a:rPr>
              <a:t>Session #81 </a:t>
            </a:r>
            <a:br>
              <a:rPr lang="en-US" b="1" dirty="0" smtClean="0">
                <a:solidFill>
                  <a:schemeClr val="accent6"/>
                </a:solidFill>
                <a:latin typeface="Arial" charset="0"/>
              </a:rPr>
            </a:br>
            <a:r>
              <a:rPr lang="en-US" b="1" dirty="0" smtClean="0">
                <a:solidFill>
                  <a:schemeClr val="accent6"/>
                </a:solidFill>
                <a:latin typeface="Arial" charset="0"/>
              </a:rPr>
              <a:t>Berlin, Germany</a:t>
            </a:r>
            <a:br>
              <a:rPr lang="en-US" b="1" dirty="0" smtClean="0">
                <a:solidFill>
                  <a:schemeClr val="accent6"/>
                </a:solidFill>
                <a:latin typeface="Arial" charset="0"/>
              </a:rPr>
            </a:br>
            <a:r>
              <a:rPr lang="en-US" b="1" dirty="0" smtClean="0">
                <a:solidFill>
                  <a:schemeClr val="accent6"/>
                </a:solidFill>
                <a:latin typeface="Arial" charset="0"/>
              </a:rPr>
              <a:t>WG </a:t>
            </a:r>
            <a:r>
              <a:rPr lang="en-US" sz="3200" b="1" dirty="0" smtClean="0">
                <a:solidFill>
                  <a:schemeClr val="accent6"/>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65455" y="5078797"/>
            <a:ext cx="6858000" cy="1066800"/>
          </a:xfrm>
        </p:spPr>
        <p:txBody>
          <a:bodyPr/>
          <a:lstStyle/>
          <a:p>
            <a:pPr eaLnBrk="1" hangingPunct="1"/>
            <a:r>
              <a:rPr lang="en-US" sz="2800" b="1" dirty="0" smtClean="0">
                <a:solidFill>
                  <a:schemeClr val="accent6"/>
                </a:solidFill>
                <a:latin typeface="Arial" charset="0"/>
              </a:rPr>
              <a:t>Subir Das</a:t>
            </a:r>
          </a:p>
          <a:p>
            <a:pPr eaLnBrk="1" hangingPunct="1"/>
            <a:r>
              <a:rPr lang="en-US" sz="2800" b="1" dirty="0" smtClean="0">
                <a:solidFill>
                  <a:schemeClr val="accent6"/>
                </a:solidFill>
                <a:latin typeface="Arial" charset="0"/>
              </a:rPr>
              <a:t>sdas at vencorelabs dot com</a:t>
            </a:r>
          </a:p>
        </p:txBody>
      </p:sp>
      <p:sp>
        <p:nvSpPr>
          <p:cNvPr id="7"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July,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13</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81000" y="1176338"/>
            <a:ext cx="8534400" cy="5148262"/>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IEEE-802.21-2017  published on April 2017</a:t>
            </a:r>
          </a:p>
          <a:p>
            <a:pPr lvl="1">
              <a:lnSpc>
                <a:spcPct val="80000"/>
              </a:lnSpc>
            </a:pPr>
            <a:endParaRPr lang="en-US" sz="2400" dirty="0">
              <a:latin typeface="Arial" charset="0"/>
            </a:endParaRPr>
          </a:p>
          <a:p>
            <a:pPr lvl="1">
              <a:lnSpc>
                <a:spcPct val="80000"/>
              </a:lnSpc>
            </a:pPr>
            <a:r>
              <a:rPr lang="en-US" sz="2400" dirty="0" smtClean="0">
                <a:latin typeface="Arial" charset="0"/>
              </a:rPr>
              <a:t>IEEE 802.21-2017 published on April 2017 </a:t>
            </a:r>
          </a:p>
          <a:p>
            <a:pPr lvl="1">
              <a:lnSpc>
                <a:spcPct val="80000"/>
              </a:lnSpc>
            </a:pPr>
            <a:endParaRPr lang="en-US" sz="2400" dirty="0">
              <a:latin typeface="Arial" charset="0"/>
            </a:endParaRPr>
          </a:p>
          <a:p>
            <a:pPr lvl="1">
              <a:lnSpc>
                <a:spcPct val="80000"/>
              </a:lnSpc>
            </a:pPr>
            <a:r>
              <a:rPr lang="en-US" sz="2400" dirty="0" smtClean="0">
                <a:latin typeface="Arial" charset="0"/>
              </a:rPr>
              <a:t>IEEE 802.21-2017/Cor1 PAR was approved on June, 2017</a:t>
            </a:r>
          </a:p>
          <a:p>
            <a:pPr lvl="1">
              <a:lnSpc>
                <a:spcPct val="80000"/>
              </a:lnSpc>
            </a:pPr>
            <a:endParaRPr lang="en-US" sz="2400" dirty="0" smtClean="0">
              <a:latin typeface="Arial" charset="0"/>
            </a:endParaRPr>
          </a:p>
          <a:p>
            <a:pPr lvl="1">
              <a:lnSpc>
                <a:spcPct val="80000"/>
              </a:lnSpc>
            </a:pPr>
            <a:r>
              <a:rPr lang="en-US" sz="2400" dirty="0" smtClean="0">
                <a:latin typeface="Arial" charset="0"/>
              </a:rPr>
              <a:t>ISO-IEC/SC6 </a:t>
            </a:r>
            <a:r>
              <a:rPr lang="en-US" sz="2400" dirty="0" smtClean="0">
                <a:latin typeface="Arial" charset="0"/>
              </a:rPr>
              <a:t>ballot </a:t>
            </a:r>
            <a:r>
              <a:rPr lang="en-US" sz="2400" dirty="0" smtClean="0">
                <a:latin typeface="Arial" charset="0"/>
              </a:rPr>
              <a:t> </a:t>
            </a:r>
            <a:endParaRPr lang="en-US" sz="2400" dirty="0" smtClean="0">
              <a:latin typeface="Arial" charset="0"/>
            </a:endParaRPr>
          </a:p>
          <a:p>
            <a:pPr lvl="2">
              <a:lnSpc>
                <a:spcPct val="80000"/>
              </a:lnSpc>
            </a:pPr>
            <a:r>
              <a:rPr lang="en-US" sz="2000" dirty="0" smtClean="0">
                <a:latin typeface="Arial" charset="0"/>
              </a:rPr>
              <a:t>F</a:t>
            </a:r>
            <a:r>
              <a:rPr lang="en-US" sz="2000" dirty="0" smtClean="0">
                <a:latin typeface="Arial" charset="0"/>
              </a:rPr>
              <a:t>inished </a:t>
            </a:r>
            <a:r>
              <a:rPr lang="en-US" sz="2000" dirty="0" smtClean="0">
                <a:latin typeface="Arial" charset="0"/>
              </a:rPr>
              <a:t>on </a:t>
            </a:r>
            <a:r>
              <a:rPr lang="en-US" sz="2000" dirty="0" smtClean="0">
                <a:latin typeface="Arial" charset="0"/>
              </a:rPr>
              <a:t>July 10, </a:t>
            </a:r>
            <a:r>
              <a:rPr lang="en-US" sz="2000" dirty="0" smtClean="0">
                <a:latin typeface="Arial" charset="0"/>
              </a:rPr>
              <a:t>2017 </a:t>
            </a:r>
            <a:endParaRPr lang="en-US" sz="2000" dirty="0">
              <a:latin typeface="Arial" charset="0"/>
            </a:endParaRPr>
          </a:p>
          <a:p>
            <a:pPr lvl="1">
              <a:lnSpc>
                <a:spcPct val="80000"/>
              </a:lnSpc>
            </a:pPr>
            <a:endParaRPr lang="en-US" sz="2400" dirty="0" smtClean="0">
              <a:latin typeface="Arial" charset="0"/>
            </a:endParaRPr>
          </a:p>
          <a:p>
            <a:pPr lvl="1">
              <a:lnSpc>
                <a:spcPct val="80000"/>
              </a:lnSpc>
            </a:pPr>
            <a:r>
              <a:rPr lang="en-US" sz="2400" dirty="0" smtClean="0">
                <a:latin typeface="Arial" charset="0"/>
              </a:rPr>
              <a:t>WG Letter Ballot started </a:t>
            </a:r>
          </a:p>
          <a:p>
            <a:pPr lvl="2">
              <a:lnSpc>
                <a:spcPct val="80000"/>
              </a:lnSpc>
            </a:pPr>
            <a:r>
              <a:rPr lang="en-US" sz="2000" dirty="0" smtClean="0">
                <a:latin typeface="Arial" charset="0"/>
              </a:rPr>
              <a:t>will finish on July 14, 2017</a:t>
            </a: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165510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July Meeting</a:t>
            </a:r>
          </a:p>
        </p:txBody>
      </p:sp>
      <p:sp>
        <p:nvSpPr>
          <p:cNvPr id="34822" name="Rectangle 3"/>
          <p:cNvSpPr>
            <a:spLocks noGrp="1" noChangeArrowheads="1"/>
          </p:cNvSpPr>
          <p:nvPr>
            <p:ph type="body" idx="1"/>
          </p:nvPr>
        </p:nvSpPr>
        <p:spPr>
          <a:xfrm>
            <a:off x="381000" y="1600200"/>
            <a:ext cx="8458200" cy="4267200"/>
          </a:xfrm>
        </p:spPr>
        <p:txBody>
          <a:bodyPr/>
          <a:lstStyle/>
          <a:p>
            <a:pPr lvl="2">
              <a:lnSpc>
                <a:spcPct val="90000"/>
              </a:lnSpc>
              <a:buNone/>
            </a:pPr>
            <a:endParaRPr lang="en-US" sz="1800" dirty="0" smtClean="0">
              <a:latin typeface="Arial" charset="0"/>
            </a:endParaRPr>
          </a:p>
          <a:p>
            <a:pPr>
              <a:lnSpc>
                <a:spcPct val="90000"/>
              </a:lnSpc>
            </a:pPr>
            <a:r>
              <a:rPr lang="en-US" sz="2600" dirty="0">
                <a:latin typeface="Arial" charset="0"/>
              </a:rPr>
              <a:t> </a:t>
            </a:r>
            <a:r>
              <a:rPr lang="en-US" sz="2800" dirty="0" smtClean="0">
                <a:latin typeface="Arial" charset="0"/>
              </a:rPr>
              <a:t>Work/discussion on </a:t>
            </a:r>
          </a:p>
          <a:p>
            <a:pPr lvl="1">
              <a:lnSpc>
                <a:spcPct val="90000"/>
              </a:lnSpc>
            </a:pPr>
            <a:r>
              <a:rPr lang="en-US" sz="2400" dirty="0" smtClean="0">
                <a:latin typeface="Arial" charset="0"/>
              </a:rPr>
              <a:t>Discuss IEEE P3333.3 Liaison Letter</a:t>
            </a:r>
          </a:p>
          <a:p>
            <a:pPr lvl="1">
              <a:lnSpc>
                <a:spcPct val="90000"/>
              </a:lnSpc>
            </a:pPr>
            <a:r>
              <a:rPr lang="en-US" sz="2400" dirty="0" smtClean="0">
                <a:latin typeface="Arial" charset="0"/>
              </a:rPr>
              <a:t>Presentation on Network </a:t>
            </a:r>
            <a:r>
              <a:rPr lang="en-US" sz="2400" dirty="0" smtClean="0">
                <a:latin typeface="Arial" charset="0"/>
              </a:rPr>
              <a:t>requirements </a:t>
            </a:r>
            <a:r>
              <a:rPr lang="en-US" sz="2400" dirty="0" smtClean="0">
                <a:latin typeface="Arial" charset="0"/>
              </a:rPr>
              <a:t>on AR/VR</a:t>
            </a:r>
            <a:endParaRPr lang="en-US" sz="2400" dirty="0">
              <a:latin typeface="Arial" charset="0"/>
            </a:endParaRPr>
          </a:p>
          <a:p>
            <a:pPr lvl="1">
              <a:lnSpc>
                <a:spcPct val="90000"/>
              </a:lnSpc>
            </a:pPr>
            <a:r>
              <a:rPr lang="en-US" sz="2400" smtClean="0">
                <a:latin typeface="Arial" charset="0"/>
              </a:rPr>
              <a:t>ISO-IEC/SC6 </a:t>
            </a:r>
            <a:r>
              <a:rPr lang="en-US" sz="2400" dirty="0" smtClean="0">
                <a:latin typeface="Arial" charset="0"/>
              </a:rPr>
              <a:t>Ballot results</a:t>
            </a:r>
          </a:p>
          <a:p>
            <a:pPr lvl="1">
              <a:lnSpc>
                <a:spcPct val="90000"/>
              </a:lnSpc>
            </a:pPr>
            <a:r>
              <a:rPr lang="en-US" sz="2400" dirty="0" smtClean="0">
                <a:latin typeface="Arial" charset="0"/>
              </a:rPr>
              <a:t>WG Letter Ballot Results </a:t>
            </a:r>
          </a:p>
          <a:p>
            <a:pPr lvl="1">
              <a:lnSpc>
                <a:spcPct val="90000"/>
              </a:lnSpc>
            </a:pPr>
            <a:r>
              <a:rPr lang="en-US" sz="2400" dirty="0" smtClean="0">
                <a:latin typeface="Arial" charset="0"/>
              </a:rPr>
              <a:t>Conditional Sponsor Ballot request for IEEE 802.21-2017/Cor11 </a:t>
            </a:r>
          </a:p>
          <a:p>
            <a:pPr marL="0" indent="0">
              <a:lnSpc>
                <a:spcPct val="90000"/>
              </a:lnSpc>
              <a:buNone/>
            </a:pPr>
            <a:endParaRPr lang="en-US" sz="24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2478123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533400" y="990600"/>
            <a:ext cx="8534400" cy="533400"/>
          </a:xfrm>
        </p:spPr>
        <p:txBody>
          <a:bodyPr/>
          <a:lstStyle/>
          <a:p>
            <a:r>
              <a:rPr lang="en-US" sz="3200" dirty="0" smtClean="0">
                <a:solidFill>
                  <a:schemeClr val="accent2"/>
                </a:solidFill>
              </a:rPr>
              <a:t/>
            </a:r>
            <a:br>
              <a:rPr lang="en-US" sz="3200" dirty="0" smtClean="0">
                <a:solidFill>
                  <a:schemeClr val="accent2"/>
                </a:solidFill>
              </a:rPr>
            </a:br>
            <a:r>
              <a:rPr lang="en-US" sz="3200" dirty="0" smtClean="0">
                <a:solidFill>
                  <a:schemeClr val="accent2"/>
                </a:solidFill>
              </a:rPr>
              <a:t>Future Session – 2017</a:t>
            </a:r>
            <a:br>
              <a:rPr lang="en-US" sz="3200" dirty="0" smtClean="0">
                <a:solidFill>
                  <a:schemeClr val="accent2"/>
                </a:solidFill>
              </a:rPr>
            </a:br>
            <a:endParaRPr lang="en-US" sz="3200" b="1" dirty="0" smtClean="0">
              <a:solidFill>
                <a:schemeClr val="accent2"/>
              </a:solidFill>
            </a:endParaRPr>
          </a:p>
        </p:txBody>
      </p:sp>
      <p:sp>
        <p:nvSpPr>
          <p:cNvPr id="36870" name="Rectangle 3"/>
          <p:cNvSpPr>
            <a:spLocks noGrp="1" noChangeArrowheads="1"/>
          </p:cNvSpPr>
          <p:nvPr>
            <p:ph type="body" idx="1"/>
          </p:nvPr>
        </p:nvSpPr>
        <p:spPr>
          <a:xfrm>
            <a:off x="533400" y="1676400"/>
            <a:ext cx="8305800" cy="3581400"/>
          </a:xfrm>
        </p:spPr>
        <p:txBody>
          <a:bodyPr/>
          <a:lstStyle/>
          <a:p>
            <a:pPr>
              <a:lnSpc>
                <a:spcPct val="90000"/>
              </a:lnSpc>
            </a:pPr>
            <a:r>
              <a:rPr lang="en-US" sz="2400" b="1" dirty="0" smtClean="0">
                <a:solidFill>
                  <a:srgbClr val="0000FF"/>
                </a:solidFill>
              </a:rPr>
              <a:t>Interim</a:t>
            </a:r>
            <a:r>
              <a:rPr lang="en-US" sz="2400" b="1" dirty="0">
                <a:solidFill>
                  <a:srgbClr val="0000FF"/>
                </a:solidFill>
              </a:rPr>
              <a:t>: September </a:t>
            </a:r>
            <a:r>
              <a:rPr lang="en-US" sz="2400" b="1" dirty="0" smtClean="0">
                <a:solidFill>
                  <a:srgbClr val="0000FF"/>
                </a:solidFill>
              </a:rPr>
              <a:t>10-15,  2017, </a:t>
            </a:r>
            <a:r>
              <a:rPr lang="en-US" sz="2400" b="1" dirty="0">
                <a:solidFill>
                  <a:srgbClr val="0000FF"/>
                </a:solidFill>
              </a:rPr>
              <a:t>Hilton Waikoloa Village, Kona, HI, USA, 802 Wireless Interim Session.</a:t>
            </a:r>
          </a:p>
          <a:p>
            <a:pPr lvl="1">
              <a:lnSpc>
                <a:spcPct val="90000"/>
              </a:lnSpc>
            </a:pPr>
            <a:r>
              <a:rPr lang="en-US" sz="1600" dirty="0">
                <a:solidFill>
                  <a:srgbClr val="0000FF"/>
                </a:solidFill>
              </a:rPr>
              <a:t>Co-located with  all 802 wireless groups </a:t>
            </a:r>
            <a:endParaRPr lang="en-US" sz="1600" dirty="0" smtClean="0">
              <a:solidFill>
                <a:srgbClr val="FF0000"/>
              </a:solidFill>
            </a:endParaRPr>
          </a:p>
          <a:p>
            <a:pPr marL="457200" lvl="1" indent="0">
              <a:lnSpc>
                <a:spcPct val="90000"/>
              </a:lnSpc>
              <a:buNone/>
            </a:pPr>
            <a:endParaRPr lang="en-US" sz="2400" b="1" dirty="0">
              <a:solidFill>
                <a:srgbClr val="FF0000"/>
              </a:solidFill>
            </a:endParaRPr>
          </a:p>
          <a:p>
            <a:pPr>
              <a:lnSpc>
                <a:spcPct val="90000"/>
              </a:lnSpc>
            </a:pPr>
            <a:r>
              <a:rPr lang="en-US" sz="2400" b="1" dirty="0" smtClean="0">
                <a:solidFill>
                  <a:srgbClr val="FF0000"/>
                </a:solidFill>
              </a:rPr>
              <a:t>Plenary</a:t>
            </a:r>
            <a:r>
              <a:rPr lang="en-US" sz="2400" b="1" dirty="0" smtClean="0">
                <a:solidFill>
                  <a:srgbClr val="FF0000"/>
                </a:solidFill>
              </a:rPr>
              <a:t>: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1520607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87424" y="5261205"/>
            <a:ext cx="7242175" cy="523220"/>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Cannes (Lobby Level)  except Tuesday PM2: 30212 (2</a:t>
            </a:r>
            <a:r>
              <a:rPr lang="en-US" sz="1400" baseline="30000" dirty="0" smtClean="0"/>
              <a:t>nd</a:t>
            </a:r>
            <a:r>
              <a:rPr lang="en-US" sz="1400" dirty="0" smtClean="0"/>
              <a:t> level);  JTC1/SC6: 30441; Tutorial: ECC Rom 1; Social: Boat Tour (Check registration desk)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23900" y="5831788"/>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17 </a:t>
            </a:r>
            <a:r>
              <a:rPr lang="en-US" sz="1600" dirty="0">
                <a:latin typeface="Arial" charset="0"/>
              </a:rPr>
              <a:t>voting members </a:t>
            </a:r>
            <a:r>
              <a:rPr lang="en-US" sz="1600" dirty="0" smtClean="0">
                <a:latin typeface="Arial" charset="0"/>
              </a:rPr>
              <a:t> and </a:t>
            </a:r>
            <a:r>
              <a:rPr lang="en-US" sz="1600" dirty="0">
                <a:latin typeface="Arial" charset="0"/>
              </a:rPr>
              <a:t>1</a:t>
            </a:r>
            <a:r>
              <a:rPr lang="en-US" sz="1600" dirty="0" smtClean="0">
                <a:latin typeface="Arial" charset="0"/>
              </a:rPr>
              <a:t> aspirant member as </a:t>
            </a:r>
            <a:r>
              <a:rPr lang="en-US" sz="1600" dirty="0">
                <a:latin typeface="Arial" charset="0"/>
              </a:rPr>
              <a:t>of this meeting</a:t>
            </a:r>
          </a:p>
        </p:txBody>
      </p:sp>
      <p:graphicFrame>
        <p:nvGraphicFramePr>
          <p:cNvPr id="6" name="Table 5"/>
          <p:cNvGraphicFramePr>
            <a:graphicFrameLocks noGrp="1"/>
          </p:cNvGraphicFramePr>
          <p:nvPr>
            <p:extLst/>
          </p:nvPr>
        </p:nvGraphicFramePr>
        <p:xfrm>
          <a:off x="1397953" y="1627953"/>
          <a:ext cx="6603046" cy="3325047"/>
        </p:xfrm>
        <a:graphic>
          <a:graphicData uri="http://schemas.openxmlformats.org/drawingml/2006/table">
            <a:tbl>
              <a:tblPr firstRow="1" firstCol="1" bandRow="1">
                <a:tableStyleId>{5C22544A-7EE6-4342-B048-85BDC9FD1C3A}</a:tableStyleId>
              </a:tblPr>
              <a:tblGrid>
                <a:gridCol w="1006605">
                  <a:extLst>
                    <a:ext uri="{9D8B030D-6E8A-4147-A177-3AD203B41FA5}">
                      <a16:colId xmlns:a16="http://schemas.microsoft.com/office/drawing/2014/main" val="3085124355"/>
                    </a:ext>
                  </a:extLst>
                </a:gridCol>
                <a:gridCol w="1728658">
                  <a:extLst>
                    <a:ext uri="{9D8B030D-6E8A-4147-A177-3AD203B41FA5}">
                      <a16:colId xmlns:a16="http://schemas.microsoft.com/office/drawing/2014/main" val="777188936"/>
                    </a:ext>
                  </a:extLst>
                </a:gridCol>
                <a:gridCol w="1216463">
                  <a:extLst>
                    <a:ext uri="{9D8B030D-6E8A-4147-A177-3AD203B41FA5}">
                      <a16:colId xmlns:a16="http://schemas.microsoft.com/office/drawing/2014/main" val="542095598"/>
                    </a:ext>
                  </a:extLst>
                </a:gridCol>
                <a:gridCol w="1216463">
                  <a:extLst>
                    <a:ext uri="{9D8B030D-6E8A-4147-A177-3AD203B41FA5}">
                      <a16:colId xmlns:a16="http://schemas.microsoft.com/office/drawing/2014/main" val="2668073323"/>
                    </a:ext>
                  </a:extLst>
                </a:gridCol>
                <a:gridCol w="1434857">
                  <a:extLst>
                    <a:ext uri="{9D8B030D-6E8A-4147-A177-3AD203B41FA5}">
                      <a16:colId xmlns:a16="http://schemas.microsoft.com/office/drawing/2014/main" val="1862170171"/>
                    </a:ext>
                  </a:extLst>
                </a:gridCol>
              </a:tblGrid>
              <a:tr h="693475">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Monday </a:t>
                      </a:r>
                    </a:p>
                    <a:p>
                      <a:pPr marL="0" marR="0">
                        <a:spcBef>
                          <a:spcPts val="0"/>
                        </a:spcBef>
                        <a:spcAft>
                          <a:spcPts val="0"/>
                        </a:spcAft>
                      </a:pPr>
                      <a:r>
                        <a:rPr lang="en-US" sz="1200" dirty="0">
                          <a:effectLst/>
                        </a:rPr>
                        <a:t>(July 10,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Tuesday </a:t>
                      </a:r>
                    </a:p>
                    <a:p>
                      <a:pPr marL="0" marR="0">
                        <a:spcBef>
                          <a:spcPts val="0"/>
                        </a:spcBef>
                        <a:spcAft>
                          <a:spcPts val="0"/>
                        </a:spcAft>
                      </a:pPr>
                      <a:r>
                        <a:rPr lang="en-US" sz="1200" dirty="0">
                          <a:effectLst/>
                        </a:rPr>
                        <a:t>(July 11,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Wednesday </a:t>
                      </a:r>
                    </a:p>
                    <a:p>
                      <a:pPr marL="0" marR="0">
                        <a:spcBef>
                          <a:spcPts val="0"/>
                        </a:spcBef>
                        <a:spcAft>
                          <a:spcPts val="0"/>
                        </a:spcAft>
                      </a:pPr>
                      <a:r>
                        <a:rPr lang="en-US" sz="1200" dirty="0">
                          <a:effectLst/>
                        </a:rPr>
                        <a:t>(July 12,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Thursday </a:t>
                      </a:r>
                    </a:p>
                    <a:p>
                      <a:pPr marL="0" marR="0">
                        <a:spcBef>
                          <a:spcPts val="0"/>
                        </a:spcBef>
                        <a:spcAft>
                          <a:spcPts val="0"/>
                        </a:spcAft>
                      </a:pPr>
                      <a:r>
                        <a:rPr lang="en-US" sz="1200" dirty="0">
                          <a:effectLst/>
                        </a:rPr>
                        <a:t>(July 13,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316530201"/>
                  </a:ext>
                </a:extLst>
              </a:tr>
              <a:tr h="628121">
                <a:tc>
                  <a:txBody>
                    <a:bodyPr/>
                    <a:lstStyle/>
                    <a:p>
                      <a:pPr marL="0" marR="0">
                        <a:spcBef>
                          <a:spcPts val="0"/>
                        </a:spcBef>
                        <a:spcAft>
                          <a:spcPts val="0"/>
                        </a:spcAft>
                      </a:pPr>
                      <a:r>
                        <a:rPr lang="en-US" sz="1200" dirty="0">
                          <a:effectLst/>
                        </a:rPr>
                        <a:t>AM-1 </a:t>
                      </a:r>
                    </a:p>
                    <a:p>
                      <a:pPr marL="0" marR="0">
                        <a:spcBef>
                          <a:spcPts val="0"/>
                        </a:spcBef>
                        <a:spcAft>
                          <a:spcPts val="0"/>
                        </a:spcAft>
                      </a:pPr>
                      <a:r>
                        <a:rPr lang="en-US" sz="1200" dirty="0">
                          <a:effectLst/>
                        </a:rPr>
                        <a:t>8:00-10:00a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IEEE 802  EC Opening Plenary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956707350"/>
                  </a:ext>
                </a:extLst>
              </a:tr>
              <a:tr h="451666">
                <a:tc>
                  <a:txBody>
                    <a:bodyPr/>
                    <a:lstStyle/>
                    <a:p>
                      <a:pPr marL="0" marR="0">
                        <a:spcBef>
                          <a:spcPts val="0"/>
                        </a:spcBef>
                        <a:spcAft>
                          <a:spcPts val="0"/>
                        </a:spcAft>
                      </a:pPr>
                      <a:r>
                        <a:rPr lang="en-US" sz="1200" dirty="0">
                          <a:effectLst/>
                        </a:rPr>
                        <a:t>AM-2 </a:t>
                      </a:r>
                    </a:p>
                    <a:p>
                      <a:pPr marL="0" marR="0">
                        <a:spcBef>
                          <a:spcPts val="0"/>
                        </a:spcBef>
                        <a:spcAft>
                          <a:spcPts val="0"/>
                        </a:spcAft>
                      </a:pPr>
                      <a:r>
                        <a:rPr lang="en-US" sz="1200" dirty="0">
                          <a:effectLst/>
                        </a:rPr>
                        <a:t>10:30-12:30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Closing Plenary</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452681391"/>
                  </a:ext>
                </a:extLst>
              </a:tr>
              <a:tr h="429155">
                <a:tc>
                  <a:txBody>
                    <a:bodyPr/>
                    <a:lstStyle/>
                    <a:p>
                      <a:pPr marL="0" marR="0">
                        <a:spcBef>
                          <a:spcPts val="0"/>
                        </a:spcBef>
                        <a:spcAft>
                          <a:spcPts val="0"/>
                        </a:spcAft>
                      </a:pPr>
                      <a:r>
                        <a:rPr lang="en-US" sz="1200" dirty="0">
                          <a:effectLst/>
                        </a:rPr>
                        <a:t>PM-1 </a:t>
                      </a:r>
                    </a:p>
                    <a:p>
                      <a:pPr marL="0" marR="0">
                        <a:spcBef>
                          <a:spcPts val="0"/>
                        </a:spcBef>
                        <a:spcAft>
                          <a:spcPts val="0"/>
                        </a:spcAft>
                      </a:pPr>
                      <a:r>
                        <a:rPr lang="en-US" sz="1200" dirty="0">
                          <a:effectLst/>
                        </a:rPr>
                        <a:t>1:30 – 3:30p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Opening Plenary</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JTC1/SC6 Ad Hoc</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563526128"/>
                  </a:ext>
                </a:extLst>
              </a:tr>
              <a:tr h="484343">
                <a:tc>
                  <a:txBody>
                    <a:bodyPr/>
                    <a:lstStyle/>
                    <a:p>
                      <a:pPr marL="0" marR="0">
                        <a:spcBef>
                          <a:spcPts val="0"/>
                        </a:spcBef>
                        <a:spcAft>
                          <a:spcPts val="0"/>
                        </a:spcAft>
                      </a:pPr>
                      <a:r>
                        <a:rPr lang="en-US" sz="1200" dirty="0">
                          <a:effectLst/>
                        </a:rPr>
                        <a:t>PM-2 </a:t>
                      </a:r>
                    </a:p>
                    <a:p>
                      <a:pPr marL="0" marR="0">
                        <a:spcBef>
                          <a:spcPts val="0"/>
                        </a:spcBef>
                        <a:spcAft>
                          <a:spcPts val="0"/>
                        </a:spcAft>
                      </a:pPr>
                      <a:r>
                        <a:rPr lang="en-US" sz="1200" dirty="0">
                          <a:effectLst/>
                        </a:rPr>
                        <a:t>4:00 – 6:00p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099643855"/>
                  </a:ext>
                </a:extLst>
              </a:tr>
              <a:tr h="638287">
                <a:tc>
                  <a:txBody>
                    <a:bodyPr/>
                    <a:lstStyle/>
                    <a:p>
                      <a:pPr marL="0" marR="0">
                        <a:spcBef>
                          <a:spcPts val="0"/>
                        </a:spcBef>
                        <a:spcAft>
                          <a:spcPts val="0"/>
                        </a:spcAft>
                      </a:pPr>
                      <a:r>
                        <a:rPr lang="en-US" sz="1200" dirty="0">
                          <a:effectLst/>
                        </a:rPr>
                        <a:t>Eve</a:t>
                      </a:r>
                    </a:p>
                    <a:p>
                      <a:pPr marL="0" marR="0">
                        <a:spcBef>
                          <a:spcPts val="0"/>
                        </a:spcBef>
                        <a:spcAft>
                          <a:spcPts val="0"/>
                        </a:spcAft>
                      </a:pPr>
                      <a:r>
                        <a:rPr lang="en-US" sz="1200" dirty="0">
                          <a:effectLst/>
                        </a:rPr>
                        <a:t>6:00-10:30p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Tutorial #1 (6-7:20p)</a:t>
                      </a:r>
                    </a:p>
                    <a:p>
                      <a:pPr marL="0" marR="0">
                        <a:spcBef>
                          <a:spcPts val="0"/>
                        </a:spcBef>
                        <a:spcAft>
                          <a:spcPts val="0"/>
                        </a:spcAft>
                      </a:pPr>
                      <a:r>
                        <a:rPr lang="en-US" sz="1200" dirty="0">
                          <a:effectLst/>
                        </a:rPr>
                        <a:t>Tutorial #2 (7:30-8:50p)</a:t>
                      </a:r>
                    </a:p>
                    <a:p>
                      <a:pPr marL="0" marR="0">
                        <a:spcBef>
                          <a:spcPts val="0"/>
                        </a:spcBef>
                        <a:spcAft>
                          <a:spcPts val="0"/>
                        </a:spcAft>
                      </a:pPr>
                      <a:r>
                        <a:rPr lang="en-US" sz="1200" dirty="0">
                          <a:effectLst/>
                        </a:rPr>
                        <a:t>Tutorial #3 (9-1030p)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Social (6 – 9p)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846302038"/>
                  </a:ext>
                </a:extLst>
              </a:tr>
            </a:tbl>
          </a:graphicData>
        </a:graphic>
      </p:graphicFrame>
    </p:spTree>
    <p:extLst>
      <p:ext uri="{BB962C8B-B14F-4D97-AF65-F5344CB8AC3E}">
        <p14:creationId xmlns:p14="http://schemas.microsoft.com/office/powerpoint/2010/main" val="4186587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10600" cy="53340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2018, Hotel Irvine, </a:t>
            </a:r>
            <a:r>
              <a:rPr lang="es-ES" sz="2400" b="1" dirty="0" smtClean="0">
                <a:solidFill>
                  <a:schemeClr val="accent2"/>
                </a:solidFill>
              </a:rPr>
              <a:t> Los Angeles,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a:t>
            </a:r>
            <a:r>
              <a:rPr lang="en-US" sz="2400" b="1" dirty="0" smtClean="0">
                <a:solidFill>
                  <a:srgbClr val="FF0000"/>
                </a:solidFill>
              </a:rPr>
              <a:t>04-09, 2018, </a:t>
            </a:r>
            <a:r>
              <a:rPr lang="en-US" sz="2400" b="1" dirty="0">
                <a:solidFill>
                  <a:srgbClr val="FF0000"/>
                </a:solidFill>
              </a:rPr>
              <a:t>Hyatt Regency </a:t>
            </a:r>
            <a:r>
              <a:rPr lang="en-US" sz="2400" b="1" dirty="0" smtClean="0">
                <a:solidFill>
                  <a:srgbClr val="FF0000"/>
                </a:solidFill>
              </a:rPr>
              <a:t>O’Hare, Rosemont, Illinois, USA </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a:t>
            </a:r>
            <a:r>
              <a:rPr lang="en-US" sz="2400" b="1" dirty="0" smtClean="0">
                <a:solidFill>
                  <a:srgbClr val="0000FF"/>
                </a:solidFill>
              </a:rPr>
              <a:t>06-11, 2018, Mariott, Warsaw (TBC), Poland </a:t>
            </a: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8-13, 2018, Manchester Grand Hyatt, San Diego, CA, </a:t>
            </a:r>
            <a:r>
              <a:rPr lang="en-US" sz="2400" b="1" dirty="0" smtClean="0">
                <a:solidFill>
                  <a:srgbClr val="FF0000"/>
                </a:solidFill>
              </a:rPr>
              <a:t>USA </a:t>
            </a:r>
          </a:p>
          <a:p>
            <a:pPr lvl="1">
              <a:lnSpc>
                <a:spcPct val="90000"/>
              </a:lnSpc>
            </a:pPr>
            <a:r>
              <a:rPr lang="en-US" sz="16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a:t>
            </a:r>
            <a:r>
              <a:rPr lang="en-US" sz="2400" b="1" dirty="0" smtClean="0">
                <a:solidFill>
                  <a:srgbClr val="0000FF"/>
                </a:solidFill>
              </a:rPr>
              <a:t>09-14,  2018, </a:t>
            </a:r>
            <a:r>
              <a:rPr lang="en-US" sz="2400" b="1" dirty="0">
                <a:solidFill>
                  <a:srgbClr val="0000FF"/>
                </a:solidFill>
              </a:rPr>
              <a:t>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a:t>
            </a:r>
            <a:r>
              <a:rPr lang="en-US" sz="2400" b="1" dirty="0" smtClean="0">
                <a:solidFill>
                  <a:srgbClr val="FF0000"/>
                </a:solidFill>
              </a:rPr>
              <a:t>, Marriott Marquis Queen’s Park, Bangkok, Thailand </a:t>
            </a: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46424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2345084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b="1" dirty="0" smtClean="0">
                <a:ea typeface="ＭＳ Ｐゴシック" charset="-128"/>
              </a:rPr>
              <a:t>https://imat.ieee.org/attendance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07</a:t>
            </a:r>
          </a:p>
          <a:p>
            <a:pPr>
              <a:lnSpc>
                <a:spcPct val="80000"/>
              </a:lnSpc>
              <a:defRPr/>
            </a:pPr>
            <a:r>
              <a:rPr lang="en-US" sz="2000" dirty="0" smtClean="0">
                <a:latin typeface="Arial" charset="0"/>
              </a:rPr>
              <a:t>05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04800" y="1143000"/>
            <a:ext cx="8686800" cy="5257800"/>
          </a:xfrm>
        </p:spPr>
        <p:txBody>
          <a:bodyPr/>
          <a:lstStyle/>
          <a:p>
            <a:pPr>
              <a:lnSpc>
                <a:spcPct val="90000"/>
              </a:lnSpc>
            </a:pPr>
            <a:r>
              <a:rPr lang="en-US" sz="2000" dirty="0" smtClean="0">
                <a:latin typeface="Arial" charset="0"/>
              </a:rPr>
              <a:t>Meeting Information: 802info@facetoface-events.com </a:t>
            </a:r>
          </a:p>
          <a:p>
            <a:pPr>
              <a:lnSpc>
                <a:spcPct val="90000"/>
              </a:lnSpc>
            </a:pPr>
            <a:r>
              <a:rPr lang="en-US" sz="2000" dirty="0" smtClean="0">
                <a:latin typeface="Arial" charset="0"/>
              </a:rPr>
              <a:t>WG Documents</a:t>
            </a:r>
            <a:r>
              <a:rPr lang="en-US" sz="2000" dirty="0">
                <a:latin typeface="Arial" charset="0"/>
              </a:rPr>
              <a:t>: </a:t>
            </a:r>
            <a:r>
              <a:rPr lang="en-US" sz="2000" dirty="0" smtClean="0">
                <a:latin typeface="Arial" charset="0"/>
              </a:rPr>
              <a:t>http</a:t>
            </a:r>
            <a:r>
              <a:rPr lang="en-US" sz="2000" dirty="0">
                <a:latin typeface="Arial" charset="0"/>
              </a:rPr>
              <a:t>://newton.meeting.verilan.com</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rPr>
              <a:t>http://</a:t>
            </a:r>
            <a:r>
              <a:rPr lang="en-US" sz="2000" dirty="0" smtClean="0">
                <a:latin typeface="Arial" charset="0"/>
              </a:rPr>
              <a:t>schedule.802world.com/</a:t>
            </a:r>
            <a:endParaRPr lang="en-US" sz="2000" dirty="0">
              <a:latin typeface="Arial" charset="0"/>
            </a:endParaRPr>
          </a:p>
          <a:p>
            <a:pPr>
              <a:lnSpc>
                <a:spcPct val="90000"/>
              </a:lnSpc>
            </a:pPr>
            <a:r>
              <a:rPr lang="en-US" sz="2000" dirty="0" smtClean="0">
                <a:latin typeface="Arial" charset="0"/>
              </a:rPr>
              <a:t>Meeting Map: http</a:t>
            </a:r>
            <a:r>
              <a:rPr lang="en-US" sz="2000" dirty="0">
                <a:latin typeface="Arial" charset="0"/>
              </a:rPr>
              <a:t>://</a:t>
            </a:r>
            <a:r>
              <a:rPr lang="en-US" sz="2000" dirty="0" smtClean="0">
                <a:latin typeface="Arial" charset="0"/>
              </a:rPr>
              <a:t>802world.org/plenary/meeting-map/</a:t>
            </a: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a:latin typeface="Arial" pitchFamily="34" charset="0"/>
                <a:cs typeface="Arial" pitchFamily="34" charset="0"/>
              </a:rPr>
              <a:t>verilan-secure </a:t>
            </a:r>
            <a:r>
              <a:rPr lang="en-US" sz="2000" dirty="0" smtClean="0">
                <a:latin typeface="Arial" pitchFamily="34" charset="0"/>
                <a:cs typeface="Arial" pitchFamily="34" charset="0"/>
              </a:rPr>
              <a:t>;  Access code: ieeeieee</a:t>
            </a:r>
          </a:p>
          <a:p>
            <a:pPr>
              <a:lnSpc>
                <a:spcPct val="90000"/>
              </a:lnSpc>
            </a:pPr>
            <a:r>
              <a:rPr lang="en-US" sz="2000" dirty="0" smtClean="0">
                <a:latin typeface="Arial" pitchFamily="34" charset="0"/>
                <a:cs typeface="Arial" pitchFamily="34" charset="0"/>
              </a:rPr>
              <a:t>Network help desk: Located </a:t>
            </a:r>
            <a:r>
              <a:rPr lang="en-US" sz="2000" dirty="0">
                <a:latin typeface="Arial" pitchFamily="34" charset="0"/>
                <a:cs typeface="Arial" pitchFamily="34" charset="0"/>
              </a:rPr>
              <a:t>in Strassburg - Lobby Level</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Service:</a:t>
            </a:r>
          </a:p>
          <a:p>
            <a:pPr lvl="1"/>
            <a:r>
              <a:rPr lang="en-US" sz="1800" dirty="0" smtClean="0">
                <a:latin typeface="Arial" charset="0"/>
              </a:rPr>
              <a:t>Breakfast </a:t>
            </a:r>
            <a:r>
              <a:rPr lang="en-US" sz="1800" dirty="0">
                <a:latin typeface="Arial" charset="0"/>
              </a:rPr>
              <a:t> </a:t>
            </a:r>
            <a:r>
              <a:rPr lang="en-US" sz="1800" dirty="0" smtClean="0">
                <a:latin typeface="Arial" charset="0"/>
              </a:rPr>
              <a:t>included in your room rate </a:t>
            </a:r>
          </a:p>
          <a:p>
            <a:pPr lvl="1"/>
            <a:r>
              <a:rPr lang="en-US" sz="1800" dirty="0" smtClean="0">
                <a:latin typeface="Arial" charset="0"/>
              </a:rPr>
              <a:t>Morning  and afternoon Coffee/Tea : 10:00AM –11:00 AM, and 3:00-4:00 PM,  </a:t>
            </a:r>
            <a:r>
              <a:rPr lang="fr-FR" sz="1800" dirty="0">
                <a:latin typeface="Arial" charset="0"/>
              </a:rPr>
              <a:t>Estrel Conference Centre Foyer </a:t>
            </a:r>
            <a:r>
              <a:rPr lang="fr-FR" sz="1800" dirty="0" smtClean="0">
                <a:latin typeface="Arial" charset="0"/>
              </a:rPr>
              <a:t>&amp; Foyer </a:t>
            </a:r>
            <a:r>
              <a:rPr lang="fr-FR" sz="1800" dirty="0">
                <a:latin typeface="Arial" charset="0"/>
              </a:rPr>
              <a:t>Estrel Hall</a:t>
            </a:r>
            <a:endParaRPr lang="en-US" sz="1800" dirty="0" smtClean="0">
              <a:latin typeface="Arial" charset="0"/>
            </a:endParaRPr>
          </a:p>
          <a:p>
            <a:pPr lvl="1"/>
            <a:r>
              <a:rPr lang="en-US" sz="1800" dirty="0" smtClean="0">
                <a:latin typeface="Arial" charset="0"/>
              </a:rPr>
              <a:t>Lunch: 12:30 -1:30 PM; </a:t>
            </a:r>
            <a:r>
              <a:rPr lang="en-US" sz="1800" dirty="0">
                <a:latin typeface="Arial" charset="0"/>
              </a:rPr>
              <a:t>Foyer Estrel Hall</a:t>
            </a:r>
            <a:endParaRPr lang="en-US" sz="1800" dirty="0" smtClean="0">
              <a:latin typeface="Arial" charset="0"/>
            </a:endParaRPr>
          </a:p>
          <a:p>
            <a:pPr>
              <a:lnSpc>
                <a:spcPct val="90000"/>
              </a:lnSpc>
            </a:pPr>
            <a:r>
              <a:rPr lang="en-US" sz="2000" dirty="0" smtClean="0">
                <a:latin typeface="Arial" charset="0"/>
              </a:rPr>
              <a:t>Social Event: Boat </a:t>
            </a:r>
            <a:r>
              <a:rPr lang="en-US" sz="2000" dirty="0">
                <a:latin typeface="Arial" charset="0"/>
              </a:rPr>
              <a:t>Tour </a:t>
            </a:r>
          </a:p>
          <a:p>
            <a:pPr lvl="1">
              <a:lnSpc>
                <a:spcPct val="90000"/>
              </a:lnSpc>
            </a:pPr>
            <a:r>
              <a:rPr lang="en-US" sz="1600" dirty="0" smtClean="0">
                <a:latin typeface="Arial" charset="0"/>
              </a:rPr>
              <a:t>from the </a:t>
            </a:r>
            <a:r>
              <a:rPr lang="en-US" sz="1600" dirty="0">
                <a:latin typeface="Arial" charset="0"/>
              </a:rPr>
              <a:t>loading dock is at Estrel </a:t>
            </a:r>
            <a:r>
              <a:rPr lang="en-US" sz="1600" dirty="0" smtClean="0">
                <a:latin typeface="Arial" charset="0"/>
              </a:rPr>
              <a:t>Beer Garden Main </a:t>
            </a:r>
            <a:r>
              <a:rPr lang="en-US" sz="1600" dirty="0">
                <a:latin typeface="Arial" charset="0"/>
              </a:rPr>
              <a:t>Hotel </a:t>
            </a:r>
            <a:r>
              <a:rPr lang="en-US" sz="1600" dirty="0" smtClean="0">
                <a:latin typeface="Arial" charset="0"/>
              </a:rPr>
              <a:t>entrance (Need to pick up the </a:t>
            </a:r>
            <a:r>
              <a:rPr lang="en-US" sz="1600" dirty="0">
                <a:latin typeface="Arial" charset="0"/>
              </a:rPr>
              <a:t>wrist badge; </a:t>
            </a:r>
            <a:r>
              <a:rPr lang="en-US" sz="1600" dirty="0" smtClean="0">
                <a:latin typeface="Arial" charset="0"/>
              </a:rPr>
              <a:t>M12:00- 5:00p Tuesday </a:t>
            </a:r>
            <a:r>
              <a:rPr lang="en-US" sz="1600" dirty="0">
                <a:latin typeface="Arial" charset="0"/>
              </a:rPr>
              <a:t>July </a:t>
            </a:r>
            <a:r>
              <a:rPr lang="en-US" sz="1600" dirty="0" smtClean="0">
                <a:latin typeface="Arial" charset="0"/>
              </a:rPr>
              <a:t>7:30-4:00p)</a:t>
            </a:r>
            <a:endParaRPr lang="en-US" sz="2000" dirty="0" smtClean="0">
              <a:latin typeface="Arial" charset="0"/>
            </a:endParaRPr>
          </a:p>
          <a:p>
            <a:pPr lvl="1">
              <a:lnSpc>
                <a:spcPct val="90000"/>
              </a:lnSpc>
            </a:pPr>
            <a:r>
              <a:rPr lang="en-US" sz="1600" dirty="0">
                <a:latin typeface="Arial" charset="0"/>
              </a:rPr>
              <a:t>First Boat Departs when full or </a:t>
            </a:r>
            <a:r>
              <a:rPr lang="en-US" sz="1600" dirty="0" smtClean="0">
                <a:latin typeface="Arial" charset="0"/>
              </a:rPr>
              <a:t>at 6:15 PM and Final </a:t>
            </a:r>
            <a:r>
              <a:rPr lang="en-US" sz="1600" dirty="0">
                <a:latin typeface="Arial" charset="0"/>
              </a:rPr>
              <a:t>Boat Departs when full or </a:t>
            </a:r>
            <a:r>
              <a:rPr lang="en-US" sz="1600" dirty="0" smtClean="0">
                <a:latin typeface="Arial" charset="0"/>
              </a:rPr>
              <a:t>at 6:30 </a:t>
            </a:r>
            <a:r>
              <a:rPr lang="en-US" sz="1600" dirty="0">
                <a:latin typeface="Arial" charset="0"/>
              </a:rPr>
              <a:t>PM</a:t>
            </a: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26386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82881</TotalTime>
  <Words>1926</Words>
  <Application>Microsoft Office PowerPoint</Application>
  <PresentationFormat>On-screen Show (4:3)</PresentationFormat>
  <Paragraphs>328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MS Gothic</vt:lpstr>
      <vt:lpstr>ＭＳ Ｐゴシック</vt:lpstr>
      <vt:lpstr>Arial</vt:lpstr>
      <vt:lpstr>Helvetica</vt:lpstr>
      <vt:lpstr>Times New Roman</vt:lpstr>
      <vt:lpstr>802.11PowerPointTemplate-Landscape</vt:lpstr>
      <vt:lpstr>IEEE 802.21 Session #81  Berlin, Germany WG Opening Plenary</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Work Status </vt:lpstr>
      <vt:lpstr>Objectives for the July Meeting</vt:lpstr>
      <vt:lpstr> Future Session – 2017 </vt:lpstr>
      <vt:lpstr>Future Sessions – 2018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842</cp:revision>
  <cp:lastPrinted>1998-02-10T13:28:06Z</cp:lastPrinted>
  <dcterms:created xsi:type="dcterms:W3CDTF">2002-07-08T22:03:28Z</dcterms:created>
  <dcterms:modified xsi:type="dcterms:W3CDTF">2017-07-10T20:07:20Z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