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1"/>
  </p:notesMasterIdLst>
  <p:handoutMasterIdLst>
    <p:handoutMasterId r:id="rId22"/>
  </p:handoutMasterIdLst>
  <p:sldIdLst>
    <p:sldId id="413" r:id="rId11"/>
    <p:sldId id="425" r:id="rId12"/>
    <p:sldId id="426" r:id="rId13"/>
    <p:sldId id="529" r:id="rId14"/>
    <p:sldId id="489" r:id="rId15"/>
    <p:sldId id="534" r:id="rId16"/>
    <p:sldId id="429" r:id="rId17"/>
    <p:sldId id="543" r:id="rId18"/>
    <p:sldId id="541" r:id="rId19"/>
    <p:sldId id="544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1332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908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590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64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4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21-17-0024-00-0000-Session#80-Closing_Plenary_Notes.ppt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14401"/>
            <a:ext cx="8534400" cy="5410200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132609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#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80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Daejeon,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South Korea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2018, Hotel Irvine, </a:t>
            </a:r>
            <a:r>
              <a:rPr lang="es-ES" sz="2400" b="1" dirty="0" smtClean="0">
                <a:solidFill>
                  <a:schemeClr val="accent2"/>
                </a:solidFill>
              </a:rPr>
              <a:t> Los </a:t>
            </a:r>
            <a:r>
              <a:rPr lang="es-ES" sz="2400" b="1" dirty="0" err="1" smtClean="0">
                <a:solidFill>
                  <a:schemeClr val="accent2"/>
                </a:solidFill>
              </a:rPr>
              <a:t>Angeles</a:t>
            </a:r>
            <a:r>
              <a:rPr lang="es-ES" sz="2400" b="1" dirty="0" smtClean="0">
                <a:solidFill>
                  <a:schemeClr val="accent2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</a:t>
            </a:r>
            <a:r>
              <a:rPr lang="en-US" sz="2400" b="1" dirty="0" smtClean="0">
                <a:solidFill>
                  <a:srgbClr val="FF0000"/>
                </a:solidFill>
              </a:rPr>
              <a:t>04-09, 2018, </a:t>
            </a:r>
            <a:r>
              <a:rPr lang="en-US" sz="2400" b="1" dirty="0">
                <a:solidFill>
                  <a:srgbClr val="FF0000"/>
                </a:solidFill>
              </a:rPr>
              <a:t>Hyatt Regency </a:t>
            </a:r>
            <a:r>
              <a:rPr lang="en-US" sz="2400" b="1" dirty="0" smtClean="0">
                <a:solidFill>
                  <a:srgbClr val="FF0000"/>
                </a:solidFill>
              </a:rPr>
              <a:t>O’Hare, Rosemont, Illinois, 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06-11, 2018, </a:t>
            </a:r>
            <a:r>
              <a:rPr lang="en-US" sz="2400" b="1" dirty="0" err="1" smtClean="0">
                <a:solidFill>
                  <a:srgbClr val="0000FF"/>
                </a:solidFill>
              </a:rPr>
              <a:t>Mariott</a:t>
            </a:r>
            <a:r>
              <a:rPr lang="en-US" sz="2400" b="1" dirty="0" smtClean="0">
                <a:solidFill>
                  <a:srgbClr val="0000FF"/>
                </a:solidFill>
              </a:rPr>
              <a:t>, Warsaw, Poland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8-13, 2018, Manchester Grand Hyatt, San Diego, CA, </a:t>
            </a:r>
            <a:r>
              <a:rPr lang="en-US" sz="2400" b="1" dirty="0" smtClean="0">
                <a:solidFill>
                  <a:srgbClr val="FF0000"/>
                </a:solidFill>
              </a:rPr>
              <a:t>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09-14,  2018,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2017, Suzhou, China (TBC)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762000" y="6449655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9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3605" y="1219200"/>
            <a:ext cx="8631795" cy="5334000"/>
          </a:xfrm>
        </p:spPr>
        <p:txBody>
          <a:bodyPr/>
          <a:lstStyle/>
          <a:p>
            <a:r>
              <a:rPr lang="en-US" sz="2400" dirty="0" smtClean="0"/>
              <a:t>Discussed the IEEE 802 Workshop presentation </a:t>
            </a:r>
          </a:p>
          <a:p>
            <a:r>
              <a:rPr lang="en-US" sz="2400" dirty="0" smtClean="0"/>
              <a:t>Discussed corrigenda text and  updated draft for IEEE </a:t>
            </a:r>
            <a:r>
              <a:rPr lang="en-US" sz="2400" dirty="0" smtClean="0"/>
              <a:t>P802.21-2017-cor1 </a:t>
            </a:r>
            <a:r>
              <a:rPr lang="en-US" sz="2400" dirty="0" smtClean="0"/>
              <a:t>project</a:t>
            </a:r>
          </a:p>
          <a:p>
            <a:pPr lvl="1"/>
            <a:r>
              <a:rPr lang="en-US" sz="2000" dirty="0" smtClean="0"/>
              <a:t>Draft is</a:t>
            </a:r>
            <a:r>
              <a:rPr lang="en-US" sz="2000" dirty="0" smtClean="0"/>
              <a:t> available at</a:t>
            </a:r>
            <a:r>
              <a:rPr lang="en-US" sz="2000" dirty="0" smtClean="0"/>
              <a:t> the</a:t>
            </a:r>
            <a:r>
              <a:rPr lang="en-US" sz="2000" dirty="0" smtClean="0"/>
              <a:t> private area </a:t>
            </a:r>
            <a:endParaRPr lang="en-US" sz="2400" dirty="0" smtClean="0"/>
          </a:p>
          <a:p>
            <a:r>
              <a:rPr lang="en-US" sz="2400" dirty="0" smtClean="0"/>
              <a:t>Discussed draft liaison letter from P3333.3 </a:t>
            </a:r>
          </a:p>
          <a:p>
            <a:pPr lvl="1"/>
            <a:r>
              <a:rPr lang="en-US" sz="2000" dirty="0"/>
              <a:t>https://mentor.ieee.org/802.21/dcn/17/21-17-0021-00-0000-liaison-letter-to-ieee-802-21.docx</a:t>
            </a:r>
            <a:endParaRPr lang="en-US" sz="2000" dirty="0" smtClean="0"/>
          </a:p>
          <a:p>
            <a:r>
              <a:rPr lang="en-US" sz="2400" dirty="0" smtClean="0"/>
              <a:t>Discussed the submission of IEEE Std 802.21-2017 and IEEE Std 802.21.1-2017 to ISO/JTC1/SC6  for 60-day pre-ballot </a:t>
            </a:r>
          </a:p>
          <a:p>
            <a:r>
              <a:rPr lang="en-US" sz="2400" dirty="0" smtClean="0"/>
              <a:t> Met with ISO/JTC1/SC6  </a:t>
            </a:r>
            <a:r>
              <a:rPr lang="en-US" sz="2400" dirty="0" smtClean="0"/>
              <a:t>ad hoc group and discussed the next steps on 60-day pre-ballot </a:t>
            </a:r>
            <a:r>
              <a:rPr lang="en-US" sz="2400" dirty="0" smtClean="0"/>
              <a:t>process </a:t>
            </a:r>
          </a:p>
          <a:p>
            <a:r>
              <a:rPr lang="en-US" sz="2400" dirty="0" smtClean="0"/>
              <a:t>Report on </a:t>
            </a:r>
            <a:r>
              <a:rPr lang="en-US" sz="2400" dirty="0" err="1" smtClean="0"/>
              <a:t>EchoNet</a:t>
            </a:r>
            <a:r>
              <a:rPr lang="en-US" sz="2400" dirty="0" smtClean="0"/>
              <a:t> Lite </a:t>
            </a:r>
          </a:p>
          <a:p>
            <a:pPr lvl="1"/>
            <a:r>
              <a:rPr lang="en-US" sz="2000" dirty="0" smtClean="0"/>
              <a:t>None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	</a:t>
            </a:r>
          </a:p>
          <a:p>
            <a:pPr lvl="1"/>
            <a:endParaRPr lang="en-US" sz="16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042275" cy="6096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892503" cy="3200400"/>
          </a:xfrm>
        </p:spPr>
        <p:txBody>
          <a:bodyPr/>
          <a:lstStyle/>
          <a:p>
            <a:r>
              <a:rPr lang="en-US" sz="2800" dirty="0" smtClean="0"/>
              <a:t>May 26</a:t>
            </a:r>
            <a:r>
              <a:rPr lang="en-US" sz="2800" dirty="0" smtClean="0"/>
              <a:t>, 2017, 8:00-9:00 </a:t>
            </a:r>
            <a:r>
              <a:rPr lang="en-US" sz="2800" dirty="0" smtClean="0"/>
              <a:t>am, US </a:t>
            </a:r>
            <a:r>
              <a:rPr lang="en-US" sz="2800" dirty="0" smtClean="0"/>
              <a:t>EST</a:t>
            </a:r>
          </a:p>
          <a:p>
            <a:r>
              <a:rPr lang="en-US" sz="2800" dirty="0" smtClean="0"/>
              <a:t>June 23, 2017,  8:00-9:00am, US EST</a:t>
            </a:r>
            <a:endParaRPr lang="en-US" sz="2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78486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</a:t>
            </a:r>
            <a:r>
              <a:rPr lang="en-GB" sz="2400" dirty="0" smtClean="0">
                <a:ea typeface="PMingLiU" charset="-120"/>
              </a:rPr>
              <a:t>initiate the WG </a:t>
            </a:r>
            <a:r>
              <a:rPr lang="en-GB" sz="2400" dirty="0" smtClean="0">
                <a:ea typeface="PMingLiU" charset="-120"/>
              </a:rPr>
              <a:t>Letter </a:t>
            </a:r>
            <a:r>
              <a:rPr lang="en-GB" sz="2400" dirty="0">
                <a:ea typeface="PMingLiU" charset="-120"/>
              </a:rPr>
              <a:t>Ballot </a:t>
            </a:r>
            <a:r>
              <a:rPr lang="en-GB" sz="2400" dirty="0" smtClean="0">
                <a:ea typeface="PMingLiU" charset="-120"/>
              </a:rPr>
              <a:t>on draft IEEE P802.21-2017-cor1/D01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err="1" smtClean="0">
                <a:ea typeface="PMingLiU" charset="-120"/>
              </a:rPr>
              <a:t>Hyeong</a:t>
            </a:r>
            <a:r>
              <a:rPr lang="en-US" sz="2000" dirty="0" smtClean="0">
                <a:ea typeface="PMingLiU" charset="-120"/>
              </a:rPr>
              <a:t> Ho Lee</a:t>
            </a: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04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3119353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13548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56765"/>
            <a:ext cx="8686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762000" y="6449655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</a:t>
            </a:r>
            <a:r>
              <a:rPr lang="en-US" noProof="0" dirty="0" smtClean="0"/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81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July, 2017  Plenary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55847" cy="536575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IEEE </a:t>
            </a:r>
            <a:r>
              <a:rPr lang="en-US" sz="1800" b="1" dirty="0"/>
              <a:t>802 </a:t>
            </a:r>
            <a:r>
              <a:rPr lang="en-US" sz="1800" b="1" dirty="0" smtClean="0"/>
              <a:t>Plenary Meeting</a:t>
            </a:r>
            <a:r>
              <a:rPr lang="en-US" sz="1800" dirty="0" smtClean="0"/>
              <a:t> , </a:t>
            </a:r>
            <a:r>
              <a:rPr lang="en-US" sz="1800" b="1" dirty="0" smtClean="0"/>
              <a:t>July 09-14, 2017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Meeting Venue: </a:t>
            </a:r>
            <a:r>
              <a:rPr lang="en-US" sz="1800" dirty="0" err="1" smtClean="0"/>
              <a:t>Estrel</a:t>
            </a:r>
            <a:r>
              <a:rPr lang="en-US" sz="1800" dirty="0" smtClean="0"/>
              <a:t> Hotel, Berlin</a:t>
            </a:r>
            <a:r>
              <a:rPr lang="en-US" sz="1800" dirty="0"/>
              <a:t>, </a:t>
            </a:r>
            <a:r>
              <a:rPr lang="en-US" sz="1800" dirty="0" smtClean="0"/>
              <a:t>Germany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Event </a:t>
            </a:r>
            <a:r>
              <a:rPr lang="en-US" sz="1800" dirty="0"/>
              <a:t>Information &amp; Registration: </a:t>
            </a:r>
            <a:r>
              <a:rPr lang="en-US" sz="1800" b="1" dirty="0">
                <a:hlinkClick r:id="rId3"/>
              </a:rPr>
              <a:t>http://</a:t>
            </a:r>
            <a:r>
              <a:rPr lang="en-US" sz="1800" b="1" dirty="0" smtClean="0">
                <a:hlinkClick r:id="rId3"/>
              </a:rPr>
              <a:t>802world.org/plenary</a:t>
            </a:r>
            <a:endParaRPr lang="en-US" sz="18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Early </a:t>
            </a:r>
            <a:r>
              <a:rPr lang="en-US" sz="1800" dirty="0"/>
              <a:t>Registration and Hotel Reservation Deadline May 19, </a:t>
            </a:r>
            <a:r>
              <a:rPr lang="en-US" sz="1800" dirty="0" smtClean="0"/>
              <a:t>2017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 smtClean="0"/>
              <a:t>Registraion</a:t>
            </a:r>
            <a:r>
              <a:rPr lang="en-US" sz="1800" dirty="0" smtClean="0"/>
              <a:t> Fees and Deadlines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Early </a:t>
            </a:r>
            <a:r>
              <a:rPr lang="en-US" sz="1800" dirty="0"/>
              <a:t>Registration • $US 450.00 for all attendees • Deadline: 6:00 PM Pacific Time, Friday, May 19, </a:t>
            </a:r>
            <a:r>
              <a:rPr lang="en-US" sz="1800" dirty="0" smtClean="0"/>
              <a:t>2017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Standard </a:t>
            </a:r>
            <a:r>
              <a:rPr lang="en-US" sz="1800" dirty="0"/>
              <a:t>Registration • $US 550.00 for all attendees • Deadline: 6:00 PM Pacific Time, Friday, June 23, 2017 </a:t>
            </a:r>
            <a:endParaRPr lang="en-US" sz="18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Late/On-site </a:t>
            </a:r>
            <a:r>
              <a:rPr lang="en-US" sz="1800" dirty="0"/>
              <a:t>Registration • $US 750.00 for all attendees • Applies to All Registrations AFTER: 6:00 PM Pacific Time, Friday, June 23, 2017 </a:t>
            </a:r>
          </a:p>
          <a:p>
            <a:pPr marL="0" indent="0">
              <a:buNone/>
            </a:pPr>
            <a:r>
              <a:rPr lang="en-US" sz="1800" dirty="0"/>
              <a:t>(</a:t>
            </a:r>
            <a:r>
              <a:rPr lang="en-US" sz="1600" b="1" dirty="0"/>
              <a:t>Note: </a:t>
            </a:r>
            <a:r>
              <a:rPr lang="en-US" sz="1600" dirty="0"/>
              <a:t>The IEEE 802 Plenary Session Registration Rate is not reduced for attendees staying at </a:t>
            </a:r>
            <a:r>
              <a:rPr lang="en-US" sz="1600" dirty="0" err="1"/>
              <a:t>Estrel</a:t>
            </a:r>
            <a:r>
              <a:rPr lang="en-US" sz="1600" dirty="0"/>
              <a:t> Hotel Berlin</a:t>
            </a:r>
            <a:r>
              <a:rPr lang="en-US" sz="1800" dirty="0" smtClean="0"/>
              <a:t>.)</a:t>
            </a:r>
            <a:endParaRPr lang="en-US" sz="1800" b="1" dirty="0"/>
          </a:p>
          <a:p>
            <a:r>
              <a:rPr lang="en-US" sz="2000" dirty="0" smtClean="0"/>
              <a:t>Social Event, starting at 6:00 PM, </a:t>
            </a:r>
            <a:r>
              <a:rPr lang="en-US" sz="2000" dirty="0"/>
              <a:t>Wednesday July 12, 2017  </a:t>
            </a:r>
            <a:endParaRPr lang="en-US" sz="2000" dirty="0" smtClean="0"/>
          </a:p>
          <a:p>
            <a:pPr lvl="1"/>
            <a:r>
              <a:rPr lang="en-US" sz="1600" dirty="0" smtClean="0"/>
              <a:t>Cruise </a:t>
            </a:r>
            <a:r>
              <a:rPr lang="en-US" sz="1600" dirty="0"/>
              <a:t>along the Landwehr Canal and Spree River, a Berlin city sightseeing boat trip and tour.   </a:t>
            </a:r>
            <a:r>
              <a:rPr lang="en-US" sz="1600" dirty="0" smtClean="0"/>
              <a:t>Dinner </a:t>
            </a:r>
            <a:r>
              <a:rPr lang="en-US" sz="1600" dirty="0"/>
              <a:t>and guided tour </a:t>
            </a:r>
            <a:r>
              <a:rPr lang="en-US" sz="1600" dirty="0" smtClean="0"/>
              <a:t>included</a:t>
            </a:r>
            <a:r>
              <a:rPr lang="en-US" sz="1600" dirty="0"/>
              <a:t> </a:t>
            </a:r>
            <a:r>
              <a:rPr lang="en-US" sz="1600" dirty="0" smtClean="0"/>
              <a:t>in the registration fee but must indicate during registration  </a:t>
            </a:r>
            <a:r>
              <a:rPr lang="en-US" sz="1400" dirty="0" smtClean="0">
                <a:latin typeface="Arial" charset="0"/>
              </a:rPr>
              <a:t>(</a:t>
            </a:r>
            <a:r>
              <a:rPr lang="en-US" sz="1400" b="1" dirty="0" smtClean="0">
                <a:latin typeface="Arial" charset="0"/>
              </a:rPr>
              <a:t>Note: </a:t>
            </a:r>
            <a:r>
              <a:rPr lang="en-US" sz="1400" dirty="0" smtClean="0">
                <a:latin typeface="Arial" charset="0"/>
              </a:rPr>
              <a:t>Limited availability request during registration). </a:t>
            </a:r>
            <a:endParaRPr lang="en-US" sz="1400" dirty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98345</TotalTime>
  <Words>696</Words>
  <Application>Microsoft Office PowerPoint</Application>
  <PresentationFormat>On-screen Show (4:3)</PresentationFormat>
  <Paragraphs>118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9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Motions  </vt:lpstr>
      <vt:lpstr>P802.21 WG Motion</vt:lpstr>
      <vt:lpstr>Future Sessions</vt:lpstr>
      <vt:lpstr>Future Sessions – 2017 </vt:lpstr>
      <vt:lpstr>July, 2017  Plenary Meeting Logistics </vt:lpstr>
      <vt:lpstr>Future Sessions – 2018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872</cp:revision>
  <cp:lastPrinted>1998-02-10T13:28:06Z</cp:lastPrinted>
  <dcterms:created xsi:type="dcterms:W3CDTF">2002-07-08T22:03:28Z</dcterms:created>
  <dcterms:modified xsi:type="dcterms:W3CDTF">2017-05-11T02:29:44Z</dcterms:modified>
</cp:coreProperties>
</file>