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8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9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  <p:sldMasterId id="2147483915" r:id="rId7"/>
    <p:sldMasterId id="2147483962" r:id="rId8"/>
    <p:sldMasterId id="2147483975" r:id="rId9"/>
    <p:sldMasterId id="2147483988" r:id="rId10"/>
  </p:sldMasterIdLst>
  <p:notesMasterIdLst>
    <p:notesMasterId r:id="rId21"/>
  </p:notesMasterIdLst>
  <p:handoutMasterIdLst>
    <p:handoutMasterId r:id="rId22"/>
  </p:handoutMasterIdLst>
  <p:sldIdLst>
    <p:sldId id="413" r:id="rId11"/>
    <p:sldId id="425" r:id="rId12"/>
    <p:sldId id="426" r:id="rId13"/>
    <p:sldId id="529" r:id="rId14"/>
    <p:sldId id="489" r:id="rId15"/>
    <p:sldId id="534" r:id="rId16"/>
    <p:sldId id="429" r:id="rId17"/>
    <p:sldId id="543" r:id="rId18"/>
    <p:sldId id="541" r:id="rId19"/>
    <p:sldId id="544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79" d="100"/>
          <a:sy n="79" d="100"/>
        </p:scale>
        <p:origin x="1332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42" y="4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70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079500" y="638680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201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0612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59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0" y="638175"/>
            <a:ext cx="4641850" cy="3481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10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670" y="8984170"/>
            <a:ext cx="75372" cy="185420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865"/>
            <a:fld id="{FAAE0E8B-988F-47CE-9949-D3DED8909968}" type="slidenum">
              <a:rPr lang="en-US" smtClean="0"/>
              <a:pPr defTabSz="932865"/>
              <a:t>6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9086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doc.: IEEE 802.21-02/xxxr0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20xx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XXXX, His Company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E2D12AD0-39D7-481D-A90E-51416BE1228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2590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664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4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C50C8B-955C-4492-B51E-B775838F861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9295683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D86C3-6E05-4C09-ABC9-992092544F3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6912374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2A9F41-7C47-4DE5-BE89-D9D31BE550C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0411619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C9FE7-D30C-4263-9944-1EA544AC8F0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8393515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CB4F26-4AD7-4559-8310-2CE34251CE2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9010671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56FF84-9F7D-49EB-B8B9-BE9F48A1C60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0299616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2A9F8B-6637-4717-B8CA-57B8E64135D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787342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19F03-10DE-4D21-B4FD-82CD5DB427B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4533164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4FEFE-EDE9-4658-8DE2-4FE27B1D68C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9877083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02564-781E-440D-BB49-EFEF102E43F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8961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2CAAD-A3F9-4565-BF87-B007ADA8FF3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2590355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Page </a:t>
            </a:r>
            <a:fld id="{51AD4080-6D3A-494C-8BF2-E1F8C9265CB5}" type="slidenum"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ec-16-0170-03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5707192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409106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18512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463559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222298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545614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252207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994814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9328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683883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0266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619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571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2126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643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2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457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090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940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1631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115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232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067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4334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7982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1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1826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4707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92388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8893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7876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474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783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4826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4434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5D4BC-467F-4953-8B4D-0EC74EF5633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1004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10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</a:t>
            </a:r>
            <a:r>
              <a:rPr lang="en-US" dirty="0" err="1" smtClean="0"/>
              <a:t>styl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6" y="394156"/>
            <a:ext cx="49917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21-17-0024-00-0000-Session#80-Closing_Plenary_Notes.ppt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Page </a:t>
            </a:r>
            <a:fld id="{7E0ED744-2AD2-45F1-9385-55C79C00BA3B}" type="slidenum">
              <a:rPr lang="en-US" altLang="en-US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ec-16-0170-02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 dirty="0">
                  <a:solidFill>
                    <a:srgbClr val="FFFFFF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rPr>
                <a:t>802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240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dirty="0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60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17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21-13-0090-00-MuGM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MS PGothic" pitchFamily="34" charset="-128"/>
              </a:defRPr>
            </a:lvl1pPr>
          </a:lstStyle>
          <a:p>
            <a:fld id="{30460105-BC9B-458C-A0A7-B59E81B64C19}" type="slidenum">
              <a:rPr lang="en-US" altLang="ja-JP"/>
              <a:pPr/>
              <a:t>‹#›</a:t>
            </a:fld>
            <a:endParaRPr lang="en-US" altLang="ja-JP" dirty="0"/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567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  <p:sldLayoutId id="214748398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14401"/>
            <a:ext cx="8534400" cy="5410200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solidFill>
                  <a:srgbClr val="FFFF00"/>
                </a:solidFill>
                <a:latin typeface="Arial" charset="0"/>
              </a:rPr>
              <a:t>sdas at appcomsci dot 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1132609"/>
            <a:ext cx="784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IEEE 802.21</a:t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Session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#</a:t>
            </a:r>
            <a:r>
              <a:rPr lang="en-US" sz="4400" b="1" kern="0" noProof="0" dirty="0" smtClean="0">
                <a:solidFill>
                  <a:srgbClr val="FFFF00"/>
                </a:solidFill>
                <a:latin typeface="Arial" charset="0"/>
                <a:ea typeface="+mj-ea"/>
                <a:cs typeface="+mj-cs"/>
              </a:rPr>
              <a:t>80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Daejeon,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lang="en-US" sz="4400" b="1" kern="0" noProof="0" dirty="0" smtClean="0">
                <a:solidFill>
                  <a:srgbClr val="FFFF00"/>
                </a:solidFill>
                <a:latin typeface="Arial" charset="0"/>
                <a:ea typeface="+mj-ea"/>
                <a:cs typeface="+mj-cs"/>
              </a:rPr>
              <a:t>South Korea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WG Closing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Plenary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2018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868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January </a:t>
            </a:r>
            <a:r>
              <a:rPr lang="en-US" sz="2400" b="1" dirty="0">
                <a:solidFill>
                  <a:schemeClr val="accent2"/>
                </a:solidFill>
              </a:rPr>
              <a:t>15-20, </a:t>
            </a:r>
            <a:r>
              <a:rPr lang="en-US" sz="2400" b="1" dirty="0" smtClean="0">
                <a:solidFill>
                  <a:schemeClr val="accent2"/>
                </a:solidFill>
              </a:rPr>
              <a:t>2018, Hotel Irvine, </a:t>
            </a:r>
            <a:r>
              <a:rPr lang="es-ES" sz="2400" b="1" dirty="0" smtClean="0">
                <a:solidFill>
                  <a:schemeClr val="accent2"/>
                </a:solidFill>
              </a:rPr>
              <a:t> Los </a:t>
            </a:r>
            <a:r>
              <a:rPr lang="es-ES" sz="2400" b="1" dirty="0" err="1" smtClean="0">
                <a:solidFill>
                  <a:schemeClr val="accent2"/>
                </a:solidFill>
              </a:rPr>
              <a:t>Angeles</a:t>
            </a:r>
            <a:r>
              <a:rPr lang="es-ES" sz="2400" b="1" dirty="0" smtClean="0">
                <a:solidFill>
                  <a:schemeClr val="accent2"/>
                </a:solidFill>
              </a:rPr>
              <a:t>, CA,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March </a:t>
            </a:r>
            <a:r>
              <a:rPr lang="en-US" sz="2400" b="1" dirty="0" smtClean="0">
                <a:solidFill>
                  <a:srgbClr val="FF0000"/>
                </a:solidFill>
              </a:rPr>
              <a:t>04-09, 2018, </a:t>
            </a:r>
            <a:r>
              <a:rPr lang="en-US" sz="2400" b="1" dirty="0">
                <a:solidFill>
                  <a:srgbClr val="FF0000"/>
                </a:solidFill>
              </a:rPr>
              <a:t>Hyatt Regency </a:t>
            </a:r>
            <a:r>
              <a:rPr lang="en-US" sz="2400" b="1" dirty="0" smtClean="0">
                <a:solidFill>
                  <a:srgbClr val="FF0000"/>
                </a:solidFill>
              </a:rPr>
              <a:t>O’Hare, Rosemont, Illinois, USA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</a:t>
            </a:r>
            <a:r>
              <a:rPr lang="en-US" sz="2400" b="1" dirty="0">
                <a:solidFill>
                  <a:srgbClr val="0000FF"/>
                </a:solidFill>
              </a:rPr>
              <a:t>May </a:t>
            </a:r>
            <a:r>
              <a:rPr lang="en-US" sz="2400" b="1" dirty="0" smtClean="0">
                <a:solidFill>
                  <a:srgbClr val="0000FF"/>
                </a:solidFill>
              </a:rPr>
              <a:t>06-11, 2018, </a:t>
            </a:r>
            <a:r>
              <a:rPr lang="en-US" sz="2400" b="1" dirty="0" err="1" smtClean="0">
                <a:solidFill>
                  <a:srgbClr val="0000FF"/>
                </a:solidFill>
              </a:rPr>
              <a:t>Mariott</a:t>
            </a:r>
            <a:r>
              <a:rPr lang="en-US" sz="2400" b="1" dirty="0" smtClean="0">
                <a:solidFill>
                  <a:srgbClr val="0000FF"/>
                </a:solidFill>
              </a:rPr>
              <a:t>, Warsaw, Poland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</a:t>
            </a:r>
            <a:r>
              <a:rPr lang="en-US" sz="2400" b="1" dirty="0">
                <a:solidFill>
                  <a:srgbClr val="FF0000"/>
                </a:solidFill>
              </a:rPr>
              <a:t>July 8-13, 2018, Manchester Grand Hyatt, San Diego, CA, </a:t>
            </a:r>
            <a:r>
              <a:rPr lang="en-US" sz="2400" b="1" dirty="0" smtClean="0">
                <a:solidFill>
                  <a:srgbClr val="FF0000"/>
                </a:solidFill>
              </a:rPr>
              <a:t>USA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>
                <a:solidFill>
                  <a:srgbClr val="0000FF"/>
                </a:solidFill>
              </a:rPr>
              <a:t>September </a:t>
            </a:r>
            <a:r>
              <a:rPr lang="en-US" sz="2400" b="1" dirty="0" smtClean="0">
                <a:solidFill>
                  <a:srgbClr val="0000FF"/>
                </a:solidFill>
              </a:rPr>
              <a:t>09-14,  2018, </a:t>
            </a:r>
            <a:r>
              <a:rPr lang="en-US" sz="2400" b="1" dirty="0">
                <a:solidFill>
                  <a:srgbClr val="0000FF"/>
                </a:solidFill>
              </a:rPr>
              <a:t>Hilton Waikoloa Village, Kona, HI, USA, 802 Wireless Interim </a:t>
            </a:r>
            <a:r>
              <a:rPr lang="en-US" sz="2400" b="1" dirty="0" smtClean="0">
                <a:solidFill>
                  <a:srgbClr val="0000FF"/>
                </a:solidFill>
              </a:rPr>
              <a:t>Session.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November </a:t>
            </a:r>
            <a:r>
              <a:rPr lang="en-US" sz="2400" b="1" dirty="0" smtClean="0">
                <a:solidFill>
                  <a:srgbClr val="FF0000"/>
                </a:solidFill>
              </a:rPr>
              <a:t>11-16, </a:t>
            </a:r>
            <a:r>
              <a:rPr lang="en-US" sz="2400" b="1" dirty="0">
                <a:solidFill>
                  <a:srgbClr val="FF0000"/>
                </a:solidFill>
              </a:rPr>
              <a:t>2017, Suzhou, China (TBC)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762000" y="6449655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May</a:t>
            </a:r>
            <a:r>
              <a:rPr lang="en-US" noProof="0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095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Working Group Update</a:t>
            </a:r>
          </a:p>
          <a:p>
            <a:r>
              <a:rPr lang="en-US" sz="2800" dirty="0" smtClean="0">
                <a:latin typeface="Arial" charset="0"/>
              </a:rPr>
              <a:t>Teleconferences</a:t>
            </a:r>
          </a:p>
          <a:p>
            <a:r>
              <a:rPr lang="en-US" sz="2800" dirty="0" smtClean="0">
                <a:latin typeface="Arial" charset="0"/>
              </a:rPr>
              <a:t>Motions 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270875" cy="838200"/>
          </a:xfrm>
        </p:spPr>
        <p:txBody>
          <a:bodyPr/>
          <a:lstStyle/>
          <a:p>
            <a:r>
              <a:rPr lang="en-US" sz="3600" b="1" dirty="0" smtClean="0"/>
              <a:t>WG Update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3605" y="1219200"/>
            <a:ext cx="8631795" cy="5334000"/>
          </a:xfrm>
        </p:spPr>
        <p:txBody>
          <a:bodyPr/>
          <a:lstStyle/>
          <a:p>
            <a:r>
              <a:rPr lang="en-US" sz="2400" dirty="0" smtClean="0"/>
              <a:t>Discussed the IEEE 802 Workshop presentation </a:t>
            </a:r>
          </a:p>
          <a:p>
            <a:r>
              <a:rPr lang="en-US" sz="2400" dirty="0" smtClean="0"/>
              <a:t>Discussed corrigenda text and  updated draft for IEEE </a:t>
            </a:r>
            <a:r>
              <a:rPr lang="en-US" sz="2400" dirty="0" smtClean="0"/>
              <a:t>P802.21-2017-cor1 </a:t>
            </a:r>
            <a:r>
              <a:rPr lang="en-US" sz="2400" dirty="0" smtClean="0"/>
              <a:t>project</a:t>
            </a:r>
          </a:p>
          <a:p>
            <a:pPr lvl="1"/>
            <a:r>
              <a:rPr lang="en-US" sz="2000" dirty="0" smtClean="0"/>
              <a:t>Draft is</a:t>
            </a:r>
            <a:r>
              <a:rPr lang="en-US" sz="2000" dirty="0" smtClean="0"/>
              <a:t> available at</a:t>
            </a:r>
            <a:r>
              <a:rPr lang="en-US" sz="2000" dirty="0" smtClean="0"/>
              <a:t> the</a:t>
            </a:r>
            <a:r>
              <a:rPr lang="en-US" sz="2000" dirty="0" smtClean="0"/>
              <a:t> private area </a:t>
            </a:r>
            <a:endParaRPr lang="en-US" sz="2400" dirty="0" smtClean="0"/>
          </a:p>
          <a:p>
            <a:r>
              <a:rPr lang="en-US" sz="2400" dirty="0" smtClean="0"/>
              <a:t>Discussed draft liaison letter from P3333.3 </a:t>
            </a:r>
          </a:p>
          <a:p>
            <a:pPr lvl="1"/>
            <a:r>
              <a:rPr lang="en-US" sz="2000" dirty="0"/>
              <a:t>https://mentor.ieee.org/802.21/dcn/17/21-17-0021-00-0000-liaison-letter-to-ieee-802-21.docx</a:t>
            </a:r>
            <a:endParaRPr lang="en-US" sz="2000" dirty="0" smtClean="0"/>
          </a:p>
          <a:p>
            <a:r>
              <a:rPr lang="en-US" sz="2400" dirty="0" smtClean="0"/>
              <a:t>Discussed the submission of IEEE Std 802.21-2017 and IEEE Std 802.21.1-2017 to ISO/JTC1/SC6  for 60-day pre-ballot </a:t>
            </a:r>
          </a:p>
          <a:p>
            <a:r>
              <a:rPr lang="en-US" sz="2400" dirty="0" smtClean="0"/>
              <a:t> Met with ISO/JTC1/SC6  </a:t>
            </a:r>
            <a:r>
              <a:rPr lang="en-US" sz="2400" dirty="0" smtClean="0"/>
              <a:t>ad hoc group and discussed the next steps on 60-day pre-ballot </a:t>
            </a:r>
            <a:r>
              <a:rPr lang="en-US" sz="2400" dirty="0" smtClean="0"/>
              <a:t>process </a:t>
            </a:r>
          </a:p>
          <a:p>
            <a:r>
              <a:rPr lang="en-US" sz="2400" dirty="0" smtClean="0"/>
              <a:t>Report on </a:t>
            </a:r>
            <a:r>
              <a:rPr lang="en-US" sz="2400" dirty="0" err="1" smtClean="0"/>
              <a:t>EchoNet</a:t>
            </a:r>
            <a:r>
              <a:rPr lang="en-US" sz="2400" dirty="0" smtClean="0"/>
              <a:t> Lite </a:t>
            </a:r>
          </a:p>
          <a:p>
            <a:pPr lvl="1"/>
            <a:r>
              <a:rPr lang="en-US" sz="2000" dirty="0" smtClean="0"/>
              <a:t>None 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	</a:t>
            </a:r>
          </a:p>
          <a:p>
            <a:pPr lvl="1"/>
            <a:endParaRPr lang="en-US" sz="16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8042275" cy="609600"/>
          </a:xfrm>
        </p:spPr>
        <p:txBody>
          <a:bodyPr/>
          <a:lstStyle/>
          <a:p>
            <a:r>
              <a:rPr lang="en-US" sz="3600" b="1" dirty="0" smtClean="0"/>
              <a:t>Teleconferences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0185" y="1676400"/>
            <a:ext cx="7892503" cy="3200400"/>
          </a:xfrm>
        </p:spPr>
        <p:txBody>
          <a:bodyPr/>
          <a:lstStyle/>
          <a:p>
            <a:r>
              <a:rPr lang="en-US" sz="2800" dirty="0" smtClean="0"/>
              <a:t>May 26</a:t>
            </a:r>
            <a:r>
              <a:rPr lang="en-US" sz="2800" dirty="0" smtClean="0"/>
              <a:t>, 2017, 8:00-9:00 </a:t>
            </a:r>
            <a:r>
              <a:rPr lang="en-US" sz="2800" dirty="0" smtClean="0"/>
              <a:t>am, US </a:t>
            </a:r>
            <a:r>
              <a:rPr lang="en-US" sz="2800" dirty="0" smtClean="0"/>
              <a:t>EST</a:t>
            </a:r>
          </a:p>
          <a:p>
            <a:r>
              <a:rPr lang="en-US" sz="2800" dirty="0" smtClean="0"/>
              <a:t>June 23, 2017,  8:00-9:00am, US EST</a:t>
            </a:r>
            <a:endParaRPr lang="en-US" sz="2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4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pitchFamily="50" charset="-128"/>
              </a:rPr>
              <a:t>WG Motions  </a:t>
            </a: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12292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3B1504-506B-44AB-8932-30F38D54C876}" type="slidenum">
              <a:rPr lang="en-US" altLang="ja-JP"/>
              <a:pPr/>
              <a:t>5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6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66700" y="1784866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P802.21 </a:t>
            </a:r>
            <a:r>
              <a:rPr lang="en-GB" sz="2400" dirty="0">
                <a:ea typeface="PMingLiU" charset="-120"/>
              </a:rPr>
              <a:t>WG Chair to </a:t>
            </a:r>
            <a:r>
              <a:rPr lang="en-GB" sz="2400" dirty="0" smtClean="0">
                <a:ea typeface="PMingLiU" charset="-120"/>
              </a:rPr>
              <a:t>initiate the WG </a:t>
            </a:r>
            <a:r>
              <a:rPr lang="en-GB" sz="2400" dirty="0" smtClean="0">
                <a:ea typeface="PMingLiU" charset="-120"/>
              </a:rPr>
              <a:t>Letter </a:t>
            </a:r>
            <a:r>
              <a:rPr lang="en-GB" sz="2400" dirty="0">
                <a:ea typeface="PMingLiU" charset="-120"/>
              </a:rPr>
              <a:t>Ballot </a:t>
            </a:r>
            <a:r>
              <a:rPr lang="en-GB" sz="2400" dirty="0" smtClean="0">
                <a:ea typeface="PMingLiU" charset="-120"/>
              </a:rPr>
              <a:t>on draft IEEE P802.21-2017-cor1/D01</a:t>
            </a: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Yoshikazu Hanatani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err="1" smtClean="0">
                <a:ea typeface="PMingLiU" charset="-120"/>
              </a:rPr>
              <a:t>Hyeong</a:t>
            </a:r>
            <a:r>
              <a:rPr lang="en-US" sz="2000" dirty="0" smtClean="0">
                <a:ea typeface="PMingLiU" charset="-120"/>
              </a:rPr>
              <a:t> Ho Lee</a:t>
            </a: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 </a:t>
            </a:r>
            <a:r>
              <a:rPr lang="en-US" altLang="zh-HK" sz="2000" dirty="0" smtClean="0">
                <a:ea typeface="PMingLiU" charset="-120"/>
              </a:rPr>
              <a:t>04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 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  <a:noFill/>
        </p:spPr>
        <p:txBody>
          <a:bodyPr/>
          <a:lstStyle/>
          <a:p>
            <a:r>
              <a:rPr lang="en-US" dirty="0" smtClean="0"/>
              <a:t>Subir Das, Chair, IEEE 802.21</a:t>
            </a:r>
          </a:p>
        </p:txBody>
      </p:sp>
    </p:spTree>
    <p:extLst>
      <p:ext uri="{BB962C8B-B14F-4D97-AF65-F5344CB8AC3E}">
        <p14:creationId xmlns:p14="http://schemas.microsoft.com/office/powerpoint/2010/main" val="3119353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13548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2017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56765"/>
            <a:ext cx="8686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</a:t>
            </a:r>
            <a:r>
              <a:rPr lang="en-US" sz="2400" b="1" dirty="0">
                <a:solidFill>
                  <a:srgbClr val="FF0000"/>
                </a:solidFill>
              </a:rPr>
              <a:t>July 9-14, 2017, Estrel Hotel and Convention Center, Berlin, </a:t>
            </a:r>
            <a:r>
              <a:rPr lang="en-US" sz="2400" b="1" dirty="0" smtClean="0">
                <a:solidFill>
                  <a:srgbClr val="FF0000"/>
                </a:solidFill>
              </a:rPr>
              <a:t>Germany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>
                <a:solidFill>
                  <a:srgbClr val="0000FF"/>
                </a:solidFill>
              </a:rPr>
              <a:t>September 10-15,  2017, Hilton Waikoloa Village, Kona, HI, USA, 802 Wireless Interim </a:t>
            </a:r>
            <a:r>
              <a:rPr lang="en-US" sz="2400" b="1" dirty="0" smtClean="0">
                <a:solidFill>
                  <a:srgbClr val="0000FF"/>
                </a:solidFill>
              </a:rPr>
              <a:t>Session.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November 5-10, 2017, Caribe Hotel and Convention Center, Orlando, FL, </a:t>
            </a:r>
            <a:r>
              <a:rPr lang="en-US" sz="2400" b="1" dirty="0" smtClean="0">
                <a:solidFill>
                  <a:srgbClr val="FF0000"/>
                </a:solidFill>
              </a:rPr>
              <a:t>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762000" y="6449655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May</a:t>
            </a:r>
            <a:r>
              <a:rPr lang="en-US" noProof="0" dirty="0" smtClean="0"/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2017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981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6096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July, 2017  Plenary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Meeting Logistics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55847" cy="5365750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1" dirty="0" smtClean="0"/>
              <a:t>IEEE </a:t>
            </a:r>
            <a:r>
              <a:rPr lang="en-US" sz="1800" b="1" dirty="0"/>
              <a:t>802 </a:t>
            </a:r>
            <a:r>
              <a:rPr lang="en-US" sz="1800" b="1" dirty="0" smtClean="0"/>
              <a:t>Plenary Meeting</a:t>
            </a:r>
            <a:r>
              <a:rPr lang="en-US" sz="1800" dirty="0" smtClean="0"/>
              <a:t> , </a:t>
            </a:r>
            <a:r>
              <a:rPr lang="en-US" sz="1800" b="1" dirty="0" smtClean="0"/>
              <a:t>July 09-14, 2017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Meeting Venue: </a:t>
            </a:r>
            <a:r>
              <a:rPr lang="en-US" sz="1800" dirty="0" err="1" smtClean="0"/>
              <a:t>Estrel</a:t>
            </a:r>
            <a:r>
              <a:rPr lang="en-US" sz="1800" dirty="0" smtClean="0"/>
              <a:t> Hotel, Berlin</a:t>
            </a:r>
            <a:r>
              <a:rPr lang="en-US" sz="1800" dirty="0"/>
              <a:t>, </a:t>
            </a:r>
            <a:r>
              <a:rPr lang="en-US" sz="1800" dirty="0" smtClean="0"/>
              <a:t>Germany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Event </a:t>
            </a:r>
            <a:r>
              <a:rPr lang="en-US" sz="1800" dirty="0"/>
              <a:t>Information &amp; Registration: </a:t>
            </a:r>
            <a:r>
              <a:rPr lang="en-US" sz="1800" b="1" dirty="0">
                <a:hlinkClick r:id="rId3"/>
              </a:rPr>
              <a:t>http://</a:t>
            </a:r>
            <a:r>
              <a:rPr lang="en-US" sz="1800" b="1" dirty="0" smtClean="0">
                <a:hlinkClick r:id="rId3"/>
              </a:rPr>
              <a:t>802world.org/plenary</a:t>
            </a:r>
            <a:endParaRPr lang="en-US" sz="1800" b="1" dirty="0" smtClean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Early </a:t>
            </a:r>
            <a:r>
              <a:rPr lang="en-US" sz="1800" dirty="0"/>
              <a:t>Registration and Hotel Reservation Deadline May 19, </a:t>
            </a:r>
            <a:r>
              <a:rPr lang="en-US" sz="1800" dirty="0" smtClean="0"/>
              <a:t>2017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 err="1" smtClean="0"/>
              <a:t>Registraion</a:t>
            </a:r>
            <a:r>
              <a:rPr lang="en-US" sz="1800" dirty="0" smtClean="0"/>
              <a:t> Fees and Deadlines 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Early </a:t>
            </a:r>
            <a:r>
              <a:rPr lang="en-US" sz="1800" dirty="0"/>
              <a:t>Registration • $US 450.00 for all attendees • Deadline: 6:00 PM Pacific Time, Friday, May 19, </a:t>
            </a:r>
            <a:r>
              <a:rPr lang="en-US" sz="1800" dirty="0" smtClean="0"/>
              <a:t>2017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Standard </a:t>
            </a:r>
            <a:r>
              <a:rPr lang="en-US" sz="1800" dirty="0"/>
              <a:t>Registration • $US 550.00 for all attendees • Deadline: 6:00 PM Pacific Time, Friday, June 23, 2017 </a:t>
            </a:r>
            <a:endParaRPr lang="en-US" sz="1800" dirty="0" smtClean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Late/On-site </a:t>
            </a:r>
            <a:r>
              <a:rPr lang="en-US" sz="1800" dirty="0"/>
              <a:t>Registration • $US 750.00 for all attendees • Applies to All Registrations AFTER: 6:00 PM Pacific Time, Friday, June 23, 2017 </a:t>
            </a:r>
          </a:p>
          <a:p>
            <a:pPr marL="0" indent="0">
              <a:buNone/>
            </a:pPr>
            <a:r>
              <a:rPr lang="en-US" sz="1800" dirty="0"/>
              <a:t>(</a:t>
            </a:r>
            <a:r>
              <a:rPr lang="en-US" sz="1600" b="1" dirty="0"/>
              <a:t>Note: </a:t>
            </a:r>
            <a:r>
              <a:rPr lang="en-US" sz="1600" dirty="0"/>
              <a:t>The IEEE 802 Plenary Session Registration Rate is not reduced for attendees staying at </a:t>
            </a:r>
            <a:r>
              <a:rPr lang="en-US" sz="1600" dirty="0" err="1"/>
              <a:t>Estrel</a:t>
            </a:r>
            <a:r>
              <a:rPr lang="en-US" sz="1600" dirty="0"/>
              <a:t> Hotel Berlin</a:t>
            </a:r>
            <a:r>
              <a:rPr lang="en-US" sz="1800" dirty="0" smtClean="0"/>
              <a:t>.)</a:t>
            </a:r>
            <a:endParaRPr lang="en-US" sz="1800" b="1" dirty="0"/>
          </a:p>
          <a:p>
            <a:r>
              <a:rPr lang="en-US" sz="2000" dirty="0" smtClean="0"/>
              <a:t>Social Event, starting at 6:00 PM, </a:t>
            </a:r>
            <a:r>
              <a:rPr lang="en-US" sz="2000" dirty="0"/>
              <a:t>Wednesday July 12, 2017  </a:t>
            </a:r>
            <a:endParaRPr lang="en-US" sz="2000" dirty="0" smtClean="0"/>
          </a:p>
          <a:p>
            <a:pPr lvl="1"/>
            <a:r>
              <a:rPr lang="en-US" sz="1600" dirty="0" smtClean="0"/>
              <a:t>Cruise </a:t>
            </a:r>
            <a:r>
              <a:rPr lang="en-US" sz="1600" dirty="0"/>
              <a:t>along the Landwehr Canal and Spree River, a Berlin city sightseeing boat trip and tour.   </a:t>
            </a:r>
            <a:r>
              <a:rPr lang="en-US" sz="1600" dirty="0" smtClean="0"/>
              <a:t>Dinner </a:t>
            </a:r>
            <a:r>
              <a:rPr lang="en-US" sz="1600" dirty="0"/>
              <a:t>and guided tour </a:t>
            </a:r>
            <a:r>
              <a:rPr lang="en-US" sz="1600" dirty="0" smtClean="0"/>
              <a:t>included</a:t>
            </a:r>
            <a:r>
              <a:rPr lang="en-US" sz="1600" dirty="0"/>
              <a:t> </a:t>
            </a:r>
            <a:r>
              <a:rPr lang="en-US" sz="1600" dirty="0" smtClean="0"/>
              <a:t>in the registration fee but must indicate during registration  </a:t>
            </a:r>
            <a:r>
              <a:rPr lang="en-US" sz="1400" dirty="0" smtClean="0">
                <a:latin typeface="Arial" charset="0"/>
              </a:rPr>
              <a:t>(</a:t>
            </a:r>
            <a:r>
              <a:rPr lang="en-US" sz="1400" b="1" dirty="0" smtClean="0">
                <a:latin typeface="Arial" charset="0"/>
              </a:rPr>
              <a:t>Note: </a:t>
            </a:r>
            <a:r>
              <a:rPr lang="en-US" sz="1400" dirty="0" smtClean="0">
                <a:latin typeface="Arial" charset="0"/>
              </a:rPr>
              <a:t>Limited availability request during registration). </a:t>
            </a:r>
            <a:endParaRPr lang="en-US" sz="1400" dirty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altLang="en-US" sz="1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altLang="en-US" sz="1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95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98345</TotalTime>
  <Words>696</Words>
  <Application>Microsoft Office PowerPoint</Application>
  <PresentationFormat>On-screen Show (4:3)</PresentationFormat>
  <Paragraphs>118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10</vt:i4>
      </vt:variant>
    </vt:vector>
  </HeadingPairs>
  <TitlesOfParts>
    <vt:vector size="29" baseType="lpstr">
      <vt:lpstr>ＭＳ Ｐゴシック</vt:lpstr>
      <vt:lpstr>ＭＳ Ｐゴシック</vt:lpstr>
      <vt:lpstr>SimSun</vt:lpstr>
      <vt:lpstr>Arial</vt:lpstr>
      <vt:lpstr>Calibri</vt:lpstr>
      <vt:lpstr>PMingLiU</vt:lpstr>
      <vt:lpstr>Rotis Sans Serif for Nokia</vt:lpstr>
      <vt:lpstr>Times</vt:lpstr>
      <vt:lpstr>Times New Roman</vt:lpstr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1_blank presentation</vt:lpstr>
      <vt:lpstr>2_blank presentation</vt:lpstr>
      <vt:lpstr>3_blank presentation</vt:lpstr>
      <vt:lpstr>Title slide</vt:lpstr>
      <vt:lpstr>PowerPoint Presentation</vt:lpstr>
      <vt:lpstr>Meeting Updates</vt:lpstr>
      <vt:lpstr>WG Update </vt:lpstr>
      <vt:lpstr>Teleconferences</vt:lpstr>
      <vt:lpstr>WG Motions  </vt:lpstr>
      <vt:lpstr>P802.21 WG Motion</vt:lpstr>
      <vt:lpstr>Future Sessions</vt:lpstr>
      <vt:lpstr>Future Sessions – 2017 </vt:lpstr>
      <vt:lpstr>July, 2017  Plenary Meeting Logistics </vt:lpstr>
      <vt:lpstr>Future Sessions – 2018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Das, Subir</cp:lastModifiedBy>
  <cp:revision>872</cp:revision>
  <cp:lastPrinted>1998-02-10T13:28:06Z</cp:lastPrinted>
  <dcterms:created xsi:type="dcterms:W3CDTF">2002-07-08T22:03:28Z</dcterms:created>
  <dcterms:modified xsi:type="dcterms:W3CDTF">2017-05-11T02:29:44Z</dcterms:modified>
</cp:coreProperties>
</file>