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
  </p:notesMasterIdLst>
  <p:handoutMasterIdLst>
    <p:handoutMasterId r:id="rId8"/>
  </p:handoutMasterIdLst>
  <p:sldIdLst>
    <p:sldId id="396" r:id="rId2"/>
    <p:sldId id="413" r:id="rId3"/>
    <p:sldId id="408" r:id="rId4"/>
    <p:sldId id="389" r:id="rId5"/>
    <p:sldId id="414"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46" autoAdjust="0"/>
    <p:restoredTop sz="86431" autoAdjust="0"/>
  </p:normalViewPr>
  <p:slideViewPr>
    <p:cSldViewPr>
      <p:cViewPr varScale="1">
        <p:scale>
          <a:sx n="89" d="100"/>
          <a:sy n="89" d="100"/>
        </p:scale>
        <p:origin x="885" y="63"/>
      </p:cViewPr>
      <p:guideLst>
        <p:guide orient="horz" pos="2160"/>
        <p:guide pos="2880"/>
      </p:guideLst>
    </p:cSldViewPr>
  </p:slideViewPr>
  <p:outlineViewPr>
    <p:cViewPr>
      <p:scale>
        <a:sx n="33" d="100"/>
        <a:sy n="33" d="100"/>
      </p:scale>
      <p:origin x="276" y="1836"/>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7" d="100"/>
          <a:sy n="67" d="100"/>
        </p:scale>
        <p:origin x="2814" y="3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38354607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7661"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7306150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8700" y="601663"/>
            <a:ext cx="4641850" cy="3481387"/>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a:t>
            </a:fld>
            <a:endParaRPr lang="en-US" dirty="0"/>
          </a:p>
        </p:txBody>
      </p:sp>
    </p:spTree>
    <p:extLst>
      <p:ext uri="{BB962C8B-B14F-4D97-AF65-F5344CB8AC3E}">
        <p14:creationId xmlns:p14="http://schemas.microsoft.com/office/powerpoint/2010/main" val="2984552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xfrm>
            <a:off x="693738" y="4408488"/>
            <a:ext cx="5546725" cy="4176712"/>
          </a:xfrm>
          <a:prstGeom prst="rect">
            <a:avLst/>
          </a:prstGeom>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2</a:t>
            </a:fld>
            <a:endParaRPr lang="en-US" dirty="0" smtClean="0"/>
          </a:p>
        </p:txBody>
      </p:sp>
    </p:spTree>
    <p:extLst>
      <p:ext uri="{BB962C8B-B14F-4D97-AF65-F5344CB8AC3E}">
        <p14:creationId xmlns:p14="http://schemas.microsoft.com/office/powerpoint/2010/main" val="45309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3</a:t>
            </a:fld>
            <a:endParaRPr lang="en-US" dirty="0"/>
          </a:p>
        </p:txBody>
      </p:sp>
    </p:spTree>
    <p:extLst>
      <p:ext uri="{BB962C8B-B14F-4D97-AF65-F5344CB8AC3E}">
        <p14:creationId xmlns:p14="http://schemas.microsoft.com/office/powerpoint/2010/main" val="376063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23226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22277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                                 Subir Das, Chair 802.21 WG</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EA519437-B6E0-45D2-ADBE-CED11A2324B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5F31B28D-59C5-4D92-A491-E66C7A6F60A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4" name="Slide Number Placeholder 3"/>
          <p:cNvSpPr>
            <a:spLocks noGrp="1"/>
          </p:cNvSpPr>
          <p:nvPr>
            <p:ph type="sldNum" sz="quarter" idx="12"/>
          </p:nvPr>
        </p:nvSpPr>
        <p:spPr/>
        <p:txBody>
          <a:bodyPr/>
          <a:lstStyle>
            <a:lvl1pPr>
              <a:defRPr/>
            </a:lvl1pPr>
          </a:lstStyle>
          <a:p>
            <a:pPr>
              <a:defRPr/>
            </a:pPr>
            <a:r>
              <a:rPr lang="en-US" dirty="0"/>
              <a:t>Slide </a:t>
            </a:r>
            <a:fld id="{C922C443-5D96-4DE7-99CD-7C5E19B8A47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6825E2F7-1D07-407B-992F-AC7D28176587}"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                                 Subir Das, Chair 802.21 WG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                                 Subir Das, Chair 802.21 WG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3CBDE478-540A-4533-B630-5289DA16E1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43DACD2F-9786-486C-9E92-757D70B8C5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1"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2"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                                 Subir Das, Chair 802.21 WG</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06704" y="394156"/>
            <a:ext cx="4768934"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21-17-0022-00-0000-Joint_Plenary_Opening_Report.ppt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6" r:id="rId2"/>
    <p:sldLayoutId id="2147483864" r:id="rId3"/>
    <p:sldLayoutId id="2147483865" r:id="rId4"/>
    <p:sldLayoutId id="2147483862" r:id="rId5"/>
    <p:sldLayoutId id="2147483863" r:id="rId6"/>
    <p:sldLayoutId id="2147483837"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152400" y="609600"/>
            <a:ext cx="8610600" cy="4038600"/>
          </a:xfrm>
        </p:spPr>
        <p:txBody>
          <a:bodyPr/>
          <a:lstStyle/>
          <a:p>
            <a:pPr eaLnBrk="1" hangingPunct="1"/>
            <a:r>
              <a:rPr lang="en-US" sz="4000" b="1" dirty="0" smtClean="0">
                <a:solidFill>
                  <a:schemeClr val="accent2"/>
                </a:solidFill>
                <a:latin typeface="Arial" charset="0"/>
              </a:rPr>
              <a:t>802 Wireless Joint Opening Plenary</a:t>
            </a:r>
            <a:br>
              <a:rPr lang="en-US" sz="4000" b="1" dirty="0" smtClean="0">
                <a:solidFill>
                  <a:schemeClr val="accent2"/>
                </a:solidFill>
                <a:latin typeface="Arial" charset="0"/>
              </a:rPr>
            </a:br>
            <a:r>
              <a:rPr lang="en-US" sz="4000" dirty="0" smtClean="0">
                <a:solidFill>
                  <a:schemeClr val="accent2"/>
                </a:solidFill>
                <a:latin typeface="Arial" charset="0"/>
              </a:rPr>
              <a:t/>
            </a:r>
            <a:br>
              <a:rPr lang="en-US" sz="4000" dirty="0" smtClean="0">
                <a:solidFill>
                  <a:schemeClr val="accent2"/>
                </a:solidFill>
                <a:latin typeface="Arial" charset="0"/>
              </a:rPr>
            </a:br>
            <a:r>
              <a:rPr lang="en-US" sz="3600" b="1" dirty="0" smtClean="0">
                <a:solidFill>
                  <a:schemeClr val="accent2"/>
                </a:solidFill>
                <a:latin typeface="Arial" charset="0"/>
              </a:rPr>
              <a:t>IEEE 802.21 </a:t>
            </a:r>
            <a:br>
              <a:rPr lang="en-US" sz="3600" b="1" dirty="0" smtClean="0">
                <a:solidFill>
                  <a:schemeClr val="accent2"/>
                </a:solidFill>
                <a:latin typeface="Arial" charset="0"/>
              </a:rPr>
            </a:br>
            <a:r>
              <a:rPr lang="en-US" sz="3600" b="1" dirty="0" smtClean="0">
                <a:solidFill>
                  <a:schemeClr val="accent2"/>
                </a:solidFill>
                <a:latin typeface="Arial" charset="0"/>
              </a:rPr>
              <a:t>Media Independent Handover Services</a:t>
            </a:r>
            <a:br>
              <a:rPr lang="en-US" sz="3600" b="1" dirty="0" smtClean="0">
                <a:solidFill>
                  <a:schemeClr val="accent2"/>
                </a:solidFill>
                <a:latin typeface="Arial" charset="0"/>
              </a:rPr>
            </a:br>
            <a:r>
              <a:rPr lang="en-US" sz="3600" b="1" dirty="0" smtClean="0">
                <a:solidFill>
                  <a:schemeClr val="accent2"/>
                </a:solidFill>
                <a:latin typeface="Arial" charset="0"/>
              </a:rPr>
              <a:t>Session </a:t>
            </a:r>
            <a:r>
              <a:rPr lang="en-US" sz="3600" b="1" dirty="0" smtClean="0">
                <a:solidFill>
                  <a:schemeClr val="accent2"/>
                </a:solidFill>
                <a:latin typeface="Arial" charset="0"/>
              </a:rPr>
              <a:t>#</a:t>
            </a:r>
            <a:r>
              <a:rPr lang="en-US" sz="3600" b="1" dirty="0" smtClean="0">
                <a:solidFill>
                  <a:schemeClr val="accent2"/>
                </a:solidFill>
                <a:latin typeface="Arial" charset="0"/>
              </a:rPr>
              <a:t>80</a:t>
            </a:r>
            <a:r>
              <a:rPr lang="en-US" sz="3600" b="1" dirty="0" smtClean="0">
                <a:solidFill>
                  <a:schemeClr val="accent2"/>
                </a:solidFill>
                <a:latin typeface="Arial" charset="0"/>
              </a:rPr>
              <a:t>, May, </a:t>
            </a:r>
            <a:r>
              <a:rPr lang="en-US" sz="3600" b="1" dirty="0" smtClean="0">
                <a:solidFill>
                  <a:schemeClr val="accent2"/>
                </a:solidFill>
                <a:latin typeface="Arial" charset="0"/>
              </a:rPr>
              <a:t>2017</a:t>
            </a:r>
            <a:r>
              <a:rPr lang="en-US" sz="3600" b="1" dirty="0" smtClean="0">
                <a:latin typeface="Arial" charset="0"/>
              </a:rPr>
              <a:t/>
            </a:r>
            <a:br>
              <a:rPr lang="en-US" sz="3600" b="1" dirty="0" smtClean="0">
                <a:latin typeface="Arial" charset="0"/>
              </a:rPr>
            </a:br>
            <a:r>
              <a:rPr lang="en-US" sz="3200" b="1" dirty="0" smtClean="0">
                <a:solidFill>
                  <a:schemeClr val="accent2"/>
                </a:solidFill>
                <a:latin typeface="Arial" charset="0"/>
              </a:rPr>
              <a:t>Daejeon, South Korea</a:t>
            </a:r>
            <a:endParaRPr lang="en-US" sz="3200" b="1" dirty="0" smtClean="0">
              <a:solidFill>
                <a:schemeClr val="accent2"/>
              </a:solidFill>
              <a:latin typeface="Arial" charset="0"/>
            </a:endParaRPr>
          </a:p>
        </p:txBody>
      </p:sp>
      <p:sp>
        <p:nvSpPr>
          <p:cNvPr id="4100" name="Rectangle 3"/>
          <p:cNvSpPr>
            <a:spLocks noGrp="1" noChangeArrowheads="1"/>
          </p:cNvSpPr>
          <p:nvPr>
            <p:ph type="subTitle" idx="1"/>
          </p:nvPr>
        </p:nvSpPr>
        <p:spPr>
          <a:xfrm>
            <a:off x="533400" y="4800600"/>
            <a:ext cx="7848600" cy="1066800"/>
          </a:xfrm>
        </p:spPr>
        <p:txBody>
          <a:bodyPr/>
          <a:lstStyle/>
          <a:p>
            <a:pPr eaLnBrk="1" hangingPunct="1"/>
            <a:r>
              <a:rPr lang="en-US" sz="2800" b="1" dirty="0" smtClean="0">
                <a:solidFill>
                  <a:schemeClr val="accent2"/>
                </a:solidFill>
                <a:latin typeface="Arial" charset="0"/>
              </a:rPr>
              <a:t>Subir Das </a:t>
            </a:r>
            <a:r>
              <a:rPr lang="en-US" sz="2800" b="1" dirty="0">
                <a:solidFill>
                  <a:schemeClr val="accent2"/>
                </a:solidFill>
                <a:latin typeface="Arial" charset="0"/>
              </a:rPr>
              <a:t> </a:t>
            </a:r>
            <a:r>
              <a:rPr lang="en-US" sz="2800" b="1" dirty="0" smtClean="0">
                <a:solidFill>
                  <a:schemeClr val="accent2"/>
                </a:solidFill>
                <a:latin typeface="Arial" charset="0"/>
              </a:rPr>
              <a:t>(</a:t>
            </a:r>
            <a:r>
              <a:rPr lang="en-US" sz="2400" b="1" dirty="0" smtClean="0">
                <a:solidFill>
                  <a:schemeClr val="accent2"/>
                </a:solidFill>
                <a:latin typeface="Arial" charset="0"/>
              </a:rPr>
              <a:t>sdas </a:t>
            </a:r>
            <a:r>
              <a:rPr lang="en-US" sz="2400" b="1" dirty="0" smtClean="0">
                <a:solidFill>
                  <a:schemeClr val="accent2"/>
                </a:solidFill>
                <a:latin typeface="Arial" charset="0"/>
              </a:rPr>
              <a:t>at  appcomsci dot </a:t>
            </a:r>
            <a:r>
              <a:rPr lang="en-US" sz="2400" b="1" dirty="0" smtClean="0">
                <a:solidFill>
                  <a:schemeClr val="accent2"/>
                </a:solidFill>
                <a:latin typeface="Arial" charset="0"/>
              </a:rPr>
              <a:t>com)</a:t>
            </a:r>
          </a:p>
          <a:p>
            <a:pPr eaLnBrk="1" hangingPunct="1"/>
            <a:r>
              <a:rPr lang="en-US" sz="2400" b="1" dirty="0" smtClean="0">
                <a:solidFill>
                  <a:schemeClr val="accent2"/>
                </a:solidFill>
                <a:latin typeface="Arial" charset="0"/>
              </a:rPr>
              <a:t>Presented by: Hyeong Ho lee (Vice Chair) </a:t>
            </a:r>
            <a:endParaRPr lang="en-US" sz="2400" b="1" dirty="0" smtClean="0">
              <a:solidFill>
                <a:schemeClr val="accent2"/>
              </a:solidFill>
              <a:latin typeface="Arial" charset="0"/>
            </a:endParaRPr>
          </a:p>
        </p:txBody>
      </p:sp>
      <p:sp>
        <p:nvSpPr>
          <p:cNvPr id="6"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389789" y="1600200"/>
            <a:ext cx="8214461" cy="3733800"/>
          </a:xfrm>
        </p:spPr>
        <p:txBody>
          <a:bodyPr/>
          <a:lstStyle/>
          <a:p>
            <a:pPr algn="just" eaLnBrk="1" hangingPunct="1"/>
            <a:r>
              <a:rPr lang="en-US" sz="2800" dirty="0"/>
              <a:t>IEEE 802.21 is developing an 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endParaRPr lang="en-US" sz="2800"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May</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6638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Task Groups and Status  </a:t>
            </a:r>
          </a:p>
        </p:txBody>
      </p:sp>
      <p:sp>
        <p:nvSpPr>
          <p:cNvPr id="33797" name="Rectangle 3"/>
          <p:cNvSpPr>
            <a:spLocks noGrp="1" noChangeArrowheads="1"/>
          </p:cNvSpPr>
          <p:nvPr>
            <p:ph type="body" idx="1"/>
          </p:nvPr>
        </p:nvSpPr>
        <p:spPr>
          <a:xfrm>
            <a:off x="304800" y="1219200"/>
            <a:ext cx="8686800" cy="4953000"/>
          </a:xfrm>
        </p:spPr>
        <p:txBody>
          <a:bodyPr/>
          <a:lstStyle/>
          <a:p>
            <a:pPr>
              <a:lnSpc>
                <a:spcPct val="80000"/>
              </a:lnSpc>
              <a:buNone/>
            </a:pPr>
            <a:endParaRPr lang="en-US" dirty="0" smtClean="0">
              <a:latin typeface="Arial" charset="0"/>
            </a:endParaRPr>
          </a:p>
          <a:p>
            <a:pPr>
              <a:lnSpc>
                <a:spcPct val="80000"/>
              </a:lnSpc>
            </a:pPr>
            <a:r>
              <a:rPr lang="en-US" sz="2800" dirty="0" smtClean="0">
                <a:latin typeface="Arial" charset="0"/>
              </a:rPr>
              <a:t>802.21m  - Revision </a:t>
            </a:r>
            <a:r>
              <a:rPr lang="en-US" sz="2800" dirty="0" smtClean="0">
                <a:latin typeface="Arial" charset="0"/>
              </a:rPr>
              <a:t>Project completed  </a:t>
            </a:r>
          </a:p>
          <a:p>
            <a:pPr lvl="1">
              <a:lnSpc>
                <a:spcPct val="80000"/>
              </a:lnSpc>
            </a:pPr>
            <a:r>
              <a:rPr lang="en-US" dirty="0" smtClean="0">
                <a:latin typeface="Arial" charset="0"/>
              </a:rPr>
              <a:t> </a:t>
            </a:r>
            <a:r>
              <a:rPr lang="en-US" sz="2400" dirty="0" smtClean="0">
                <a:latin typeface="Arial" charset="0"/>
              </a:rPr>
              <a:t>IEEE 802.21-2017 published in April 2017</a:t>
            </a:r>
            <a:endParaRPr lang="en-US" dirty="0" smtClean="0">
              <a:latin typeface="Arial" charset="0"/>
            </a:endParaRPr>
          </a:p>
          <a:p>
            <a:pPr>
              <a:lnSpc>
                <a:spcPct val="80000"/>
              </a:lnSpc>
              <a:buNone/>
            </a:pPr>
            <a:endParaRPr lang="en-US" dirty="0" smtClean="0">
              <a:latin typeface="Arial" charset="0"/>
            </a:endParaRPr>
          </a:p>
          <a:p>
            <a:pPr>
              <a:lnSpc>
                <a:spcPct val="80000"/>
              </a:lnSpc>
            </a:pPr>
            <a:r>
              <a:rPr lang="en-US" sz="2800" dirty="0" smtClean="0">
                <a:latin typeface="Arial" charset="0"/>
              </a:rPr>
              <a:t>802.21.1 - Use cases and </a:t>
            </a:r>
            <a:r>
              <a:rPr lang="en-US" sz="2800" dirty="0" smtClean="0">
                <a:latin typeface="Arial" charset="0"/>
              </a:rPr>
              <a:t>Services completed </a:t>
            </a:r>
          </a:p>
          <a:p>
            <a:pPr lvl="1">
              <a:lnSpc>
                <a:spcPct val="80000"/>
              </a:lnSpc>
            </a:pPr>
            <a:r>
              <a:rPr lang="en-US" sz="2400" dirty="0">
                <a:latin typeface="Arial" charset="0"/>
              </a:rPr>
              <a:t>IEEE </a:t>
            </a:r>
            <a:r>
              <a:rPr lang="en-US" sz="2400" dirty="0" smtClean="0">
                <a:latin typeface="Arial" charset="0"/>
              </a:rPr>
              <a:t>802.21.1-2017 </a:t>
            </a:r>
            <a:r>
              <a:rPr lang="en-US" sz="2400" dirty="0">
                <a:latin typeface="Arial" charset="0"/>
              </a:rPr>
              <a:t>published in April </a:t>
            </a:r>
            <a:r>
              <a:rPr lang="en-US" sz="2400" dirty="0" smtClean="0">
                <a:latin typeface="Arial" charset="0"/>
              </a:rPr>
              <a:t>2017</a:t>
            </a:r>
          </a:p>
          <a:p>
            <a:pPr marL="457200" lvl="1" indent="0">
              <a:lnSpc>
                <a:spcPct val="80000"/>
              </a:lnSpc>
              <a:buNone/>
            </a:pPr>
            <a:endParaRPr lang="en-US" dirty="0" smtClean="0">
              <a:latin typeface="Arial" charset="0"/>
            </a:endParaRPr>
          </a:p>
          <a:p>
            <a:pPr>
              <a:lnSpc>
                <a:spcPct val="80000"/>
              </a:lnSpc>
            </a:pPr>
            <a:r>
              <a:rPr lang="en-US" sz="2800" dirty="0" smtClean="0">
                <a:latin typeface="Arial" charset="0"/>
              </a:rPr>
              <a:t>Both Standards are submitted to ISO/JTC1/SC6 for consideration under PSDO process </a:t>
            </a:r>
          </a:p>
          <a:p>
            <a:pPr marL="0" indent="0">
              <a:lnSpc>
                <a:spcPct val="80000"/>
              </a:lnSpc>
              <a:buNone/>
            </a:pPr>
            <a:endParaRPr lang="en-US" sz="2800" dirty="0" smtClean="0">
              <a:latin typeface="Arial" charset="0"/>
            </a:endParaRPr>
          </a:p>
          <a:p>
            <a:pPr>
              <a:lnSpc>
                <a:spcPct val="80000"/>
              </a:lnSpc>
            </a:pPr>
            <a:r>
              <a:rPr lang="en-US" sz="2800" dirty="0" smtClean="0">
                <a:latin typeface="Arial" charset="0"/>
              </a:rPr>
              <a:t>Current activity is based on a corrigenda PAR </a:t>
            </a:r>
          </a:p>
          <a:p>
            <a:pPr marL="0" indent="0">
              <a:lnSpc>
                <a:spcPct val="80000"/>
              </a:lnSpc>
              <a:buNone/>
            </a:pPr>
            <a:endParaRPr lang="en-US" dirty="0">
              <a:latin typeface="Arial" charset="0"/>
            </a:endParaRPr>
          </a:p>
          <a:p>
            <a:pPr marL="0" indent="0">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
        <p:nvSpPr>
          <p:cNvPr id="6" name="Date Placeholder 3"/>
          <p:cNvSpPr txBox="1">
            <a:spLocks/>
          </p:cNvSpPr>
          <p:nvPr/>
        </p:nvSpPr>
        <p:spPr>
          <a:xfrm>
            <a:off x="685800" y="6472312"/>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May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304800" y="5332413"/>
            <a:ext cx="8299450"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smtClean="0"/>
              <a:t>207, Level 2</a:t>
            </a:r>
            <a:r>
              <a:rPr lang="en-US" sz="1600" dirty="0" smtClean="0"/>
              <a:t>, </a:t>
            </a:r>
            <a:r>
              <a:rPr lang="en-US" sz="1600" dirty="0"/>
              <a:t>Third floor; </a:t>
            </a:r>
            <a:r>
              <a:rPr lang="en-US" sz="1600" dirty="0" smtClean="0"/>
              <a:t>JTC1/SC6-104, Level 1 (Daejeon Convention Center)  </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17</a:t>
            </a:r>
            <a:r>
              <a:rPr lang="en-US" sz="1600" dirty="0" smtClean="0">
                <a:latin typeface="Arial" charset="0"/>
              </a:rPr>
              <a:t> </a:t>
            </a:r>
            <a:r>
              <a:rPr lang="en-US" sz="1600" dirty="0">
                <a:latin typeface="Arial" charset="0"/>
              </a:rPr>
              <a:t>voting members  and </a:t>
            </a:r>
            <a:r>
              <a:rPr lang="en-US" sz="1600" dirty="0" smtClean="0">
                <a:latin typeface="Arial" charset="0"/>
              </a:rPr>
              <a:t>one </a:t>
            </a:r>
            <a:r>
              <a:rPr lang="en-US" sz="1600" dirty="0">
                <a:latin typeface="Arial" charset="0"/>
              </a:rPr>
              <a:t>aspirant member as of this </a:t>
            </a:r>
            <a:r>
              <a:rPr lang="en-US" sz="1600" dirty="0" smtClean="0">
                <a:latin typeface="Arial" charset="0"/>
              </a:rPr>
              <a:t>meeting</a:t>
            </a:r>
            <a:endParaRPr lang="en-US" sz="1600" dirty="0">
              <a:latin typeface="Arial" charset="0"/>
            </a:endParaRPr>
          </a:p>
        </p:txBody>
      </p:sp>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May</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489828402"/>
              </p:ext>
            </p:extLst>
          </p:nvPr>
        </p:nvGraphicFramePr>
        <p:xfrm>
          <a:off x="838201" y="1752600"/>
          <a:ext cx="7010399" cy="3276600"/>
        </p:xfrm>
        <a:graphic>
          <a:graphicData uri="http://schemas.openxmlformats.org/drawingml/2006/table">
            <a:tbl>
              <a:tblPr firstRow="1" firstCol="1" bandRow="1">
                <a:tableStyleId>{5C22544A-7EE6-4342-B048-85BDC9FD1C3A}</a:tableStyleId>
              </a:tblPr>
              <a:tblGrid>
                <a:gridCol w="1196552">
                  <a:extLst>
                    <a:ext uri="{9D8B030D-6E8A-4147-A177-3AD203B41FA5}">
                      <a16:colId xmlns:a16="http://schemas.microsoft.com/office/drawing/2014/main" val="3553950228"/>
                    </a:ext>
                  </a:extLst>
                </a:gridCol>
                <a:gridCol w="1283922">
                  <a:extLst>
                    <a:ext uri="{9D8B030D-6E8A-4147-A177-3AD203B41FA5}">
                      <a16:colId xmlns:a16="http://schemas.microsoft.com/office/drawing/2014/main" val="196425019"/>
                    </a:ext>
                  </a:extLst>
                </a:gridCol>
                <a:gridCol w="1367132">
                  <a:extLst>
                    <a:ext uri="{9D8B030D-6E8A-4147-A177-3AD203B41FA5}">
                      <a16:colId xmlns:a16="http://schemas.microsoft.com/office/drawing/2014/main" val="3831793010"/>
                    </a:ext>
                  </a:extLst>
                </a:gridCol>
                <a:gridCol w="1566003">
                  <a:extLst>
                    <a:ext uri="{9D8B030D-6E8A-4147-A177-3AD203B41FA5}">
                      <a16:colId xmlns:a16="http://schemas.microsoft.com/office/drawing/2014/main" val="1717648123"/>
                    </a:ext>
                  </a:extLst>
                </a:gridCol>
                <a:gridCol w="1596790">
                  <a:extLst>
                    <a:ext uri="{9D8B030D-6E8A-4147-A177-3AD203B41FA5}">
                      <a16:colId xmlns:a16="http://schemas.microsoft.com/office/drawing/2014/main" val="1174250418"/>
                    </a:ext>
                  </a:extLst>
                </a:gridCol>
              </a:tblGrid>
              <a:tr h="845717">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Monday </a:t>
                      </a:r>
                    </a:p>
                    <a:p>
                      <a:pPr marL="0" marR="0">
                        <a:spcBef>
                          <a:spcPts val="0"/>
                        </a:spcBef>
                        <a:spcAft>
                          <a:spcPts val="0"/>
                        </a:spcAft>
                      </a:pPr>
                      <a:r>
                        <a:rPr lang="en-US" sz="1200" dirty="0">
                          <a:effectLst/>
                        </a:rPr>
                        <a:t>(May 08, 2017) </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Tuesday </a:t>
                      </a:r>
                    </a:p>
                    <a:p>
                      <a:pPr marL="0" marR="0">
                        <a:spcBef>
                          <a:spcPts val="0"/>
                        </a:spcBef>
                        <a:spcAft>
                          <a:spcPts val="0"/>
                        </a:spcAft>
                      </a:pPr>
                      <a:r>
                        <a:rPr lang="en-US" sz="1200" dirty="0">
                          <a:effectLst/>
                        </a:rPr>
                        <a:t>(May 09,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(May 10,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Thursday </a:t>
                      </a:r>
                    </a:p>
                    <a:p>
                      <a:pPr marL="0" marR="0">
                        <a:spcBef>
                          <a:spcPts val="0"/>
                        </a:spcBef>
                        <a:spcAft>
                          <a:spcPts val="0"/>
                        </a:spcAft>
                      </a:pPr>
                      <a:r>
                        <a:rPr lang="en-US" sz="1200" dirty="0">
                          <a:effectLst/>
                        </a:rPr>
                        <a:t>(May 11,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31684161"/>
                  </a:ext>
                </a:extLst>
              </a:tr>
              <a:tr h="766016">
                <a:tc>
                  <a:txBody>
                    <a:bodyPr/>
                    <a:lstStyle/>
                    <a:p>
                      <a:pPr marL="0" marR="0">
                        <a:spcBef>
                          <a:spcPts val="0"/>
                        </a:spcBef>
                        <a:spcAft>
                          <a:spcPts val="0"/>
                        </a:spcAft>
                      </a:pPr>
                      <a:r>
                        <a:rPr lang="en-US" sz="1200" dirty="0">
                          <a:effectLst/>
                        </a:rPr>
                        <a:t>AM-1 </a:t>
                      </a:r>
                    </a:p>
                    <a:p>
                      <a:pPr marL="0" marR="0">
                        <a:spcBef>
                          <a:spcPts val="0"/>
                        </a:spcBef>
                        <a:spcAft>
                          <a:spcPts val="0"/>
                        </a:spcAft>
                      </a:pPr>
                      <a:r>
                        <a:rPr lang="en-US" sz="1200" dirty="0">
                          <a:effectLst/>
                        </a:rPr>
                        <a:t>8:00-10:00a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IEEE 802 Wireless joint opening plenary (8:00-9:00a)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573202769"/>
                  </a:ext>
                </a:extLst>
              </a:tr>
              <a:tr h="550823">
                <a:tc>
                  <a:txBody>
                    <a:bodyPr/>
                    <a:lstStyle/>
                    <a:p>
                      <a:pPr marL="0" marR="0">
                        <a:spcBef>
                          <a:spcPts val="0"/>
                        </a:spcBef>
                        <a:spcAft>
                          <a:spcPts val="0"/>
                        </a:spcAft>
                      </a:pPr>
                      <a:r>
                        <a:rPr lang="en-US" sz="1200" dirty="0">
                          <a:effectLst/>
                        </a:rPr>
                        <a:t>AM-2 </a:t>
                      </a:r>
                    </a:p>
                    <a:p>
                      <a:pPr marL="0" marR="0">
                        <a:spcBef>
                          <a:spcPts val="0"/>
                        </a:spcBef>
                        <a:spcAft>
                          <a:spcPts val="0"/>
                        </a:spcAft>
                      </a:pPr>
                      <a:r>
                        <a:rPr lang="en-US" sz="1200" dirty="0">
                          <a:effectLst/>
                        </a:rPr>
                        <a:t>10:30-12:30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Closing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267542584"/>
                  </a:ext>
                </a:extLst>
              </a:tr>
              <a:tr h="523371">
                <a:tc>
                  <a:txBody>
                    <a:bodyPr/>
                    <a:lstStyle/>
                    <a:p>
                      <a:pPr marL="0" marR="0">
                        <a:spcBef>
                          <a:spcPts val="0"/>
                        </a:spcBef>
                        <a:spcAft>
                          <a:spcPts val="0"/>
                        </a:spcAft>
                      </a:pPr>
                      <a:r>
                        <a:rPr lang="en-US" sz="1200" dirty="0">
                          <a:effectLst/>
                        </a:rPr>
                        <a:t>PM-1 </a:t>
                      </a:r>
                    </a:p>
                    <a:p>
                      <a:pPr marL="0" marR="0">
                        <a:spcBef>
                          <a:spcPts val="0"/>
                        </a:spcBef>
                        <a:spcAft>
                          <a:spcPts val="0"/>
                        </a:spcAft>
                      </a:pPr>
                      <a:r>
                        <a:rPr lang="en-US" sz="1200" dirty="0">
                          <a:effectLst/>
                        </a:rPr>
                        <a:t>1:30 – 3:30p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JTC1/SC6 Ad Hoc</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499137995"/>
                  </a:ext>
                </a:extLst>
              </a:tr>
              <a:tr h="590673">
                <a:tc>
                  <a:txBody>
                    <a:bodyPr/>
                    <a:lstStyle/>
                    <a:p>
                      <a:pPr marL="0" marR="0">
                        <a:spcBef>
                          <a:spcPts val="0"/>
                        </a:spcBef>
                        <a:spcAft>
                          <a:spcPts val="0"/>
                        </a:spcAft>
                      </a:pPr>
                      <a:r>
                        <a:rPr lang="en-US" sz="1200" dirty="0">
                          <a:effectLst/>
                        </a:rPr>
                        <a:t>PM-2 </a:t>
                      </a:r>
                    </a:p>
                    <a:p>
                      <a:pPr marL="0" marR="0">
                        <a:spcBef>
                          <a:spcPts val="0"/>
                        </a:spcBef>
                        <a:spcAft>
                          <a:spcPts val="0"/>
                        </a:spcAft>
                      </a:pPr>
                      <a:r>
                        <a:rPr lang="en-US" sz="1200" dirty="0">
                          <a:effectLst/>
                        </a:rPr>
                        <a:t>4:00 – 6:00p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WG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325911485"/>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813548"/>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456765"/>
            <a:ext cx="8686800" cy="48006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5"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May</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836037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43790</TotalTime>
  <Words>421</Words>
  <Application>Microsoft Office PowerPoint</Application>
  <PresentationFormat>On-screen Show (4:3)</PresentationFormat>
  <Paragraphs>91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802.11PowerPointTemplate-Landscape</vt:lpstr>
      <vt:lpstr>802 Wireless Joint Opening Plenary  IEEE 802.21  Media Independent Handover Services Session #80, May, 2017 Daejeon, South Korea</vt:lpstr>
      <vt:lpstr>802.21 WG Objective </vt:lpstr>
      <vt:lpstr>Task Groups and Status  </vt:lpstr>
      <vt:lpstr>Session Time and Location   </vt:lpstr>
      <vt:lpstr>Future Sessions – 2017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Joint Plenary Session</dc:title>
  <dc:creator>Subir Das</dc:creator>
  <cp:lastModifiedBy>Das, Subir</cp:lastModifiedBy>
  <cp:revision>537</cp:revision>
  <cp:lastPrinted>1998-02-10T13:28:06Z</cp:lastPrinted>
  <dcterms:created xsi:type="dcterms:W3CDTF">2002-07-08T22:03:28Z</dcterms:created>
  <dcterms:modified xsi:type="dcterms:W3CDTF">2017-05-05T15:58:33Z</dcterms:modified>
</cp:coreProperties>
</file>