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648" r:id="rId1"/>
    <p:sldMasterId id="2147483866" r:id="rId2"/>
    <p:sldMasterId id="2147483878" r:id="rId3"/>
    <p:sldMasterId id="2147483890" r:id="rId4"/>
    <p:sldMasterId id="2147483734" r:id="rId5"/>
    <p:sldMasterId id="2147483902" r:id="rId6"/>
    <p:sldMasterId id="2147483915" r:id="rId7"/>
    <p:sldMasterId id="2147483962" r:id="rId8"/>
    <p:sldMasterId id="2147483975" r:id="rId9"/>
    <p:sldMasterId id="2147483988" r:id="rId10"/>
  </p:sldMasterIdLst>
  <p:notesMasterIdLst>
    <p:notesMasterId r:id="rId24"/>
  </p:notesMasterIdLst>
  <p:handoutMasterIdLst>
    <p:handoutMasterId r:id="rId25"/>
  </p:handoutMasterIdLst>
  <p:sldIdLst>
    <p:sldId id="413" r:id="rId11"/>
    <p:sldId id="425" r:id="rId12"/>
    <p:sldId id="426" r:id="rId13"/>
    <p:sldId id="529" r:id="rId14"/>
    <p:sldId id="489" r:id="rId15"/>
    <p:sldId id="534" r:id="rId16"/>
    <p:sldId id="536" r:id="rId17"/>
    <p:sldId id="538" r:id="rId18"/>
    <p:sldId id="539" r:id="rId19"/>
    <p:sldId id="429" r:id="rId20"/>
    <p:sldId id="540" r:id="rId21"/>
    <p:sldId id="541" r:id="rId22"/>
    <p:sldId id="542" r:id="rId2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C0C0"/>
    <a:srgbClr val="00CC99"/>
    <a:srgbClr val="66CCFF"/>
    <a:srgbClr val="66FF66"/>
    <a:srgbClr val="66FF99"/>
    <a:srgbClr val="FFBBBB"/>
    <a:srgbClr val="FF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7" autoAdjust="0"/>
    <p:restoredTop sz="86522" autoAdjust="0"/>
  </p:normalViewPr>
  <p:slideViewPr>
    <p:cSldViewPr>
      <p:cViewPr varScale="1">
        <p:scale>
          <a:sx n="92" d="100"/>
          <a:sy n="92" d="100"/>
        </p:scale>
        <p:origin x="19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46" y="7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/>
              <a:t>doc.: IEEE 802.21-02/xxxr0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431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/>
              <a:t>Month XX, XXXX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3113" y="8982075"/>
            <a:ext cx="465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dirty="0"/>
              <a:t>XXXX, His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442440B-091D-401F-885A-37C149E1F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70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/>
              <a:t>doc.: IEEE 802.21-02/xxxr0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9400" y="8985250"/>
            <a:ext cx="9223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/>
              <a:t>XXXX, His Company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638680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201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doc.: IEEE 802.21-02/xxxr0</a:t>
            </a: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Month 20xx</a:t>
            </a: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 smtClean="0"/>
              <a:t>XXXX, His Company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Page </a:t>
            </a:r>
            <a:fld id="{9ADD8F5F-B7E5-4B0C-9D30-C37ACEF62728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061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pt-BR" smtClean="0"/>
              <a:t>Subir Das, Chair, IEEE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E5FD7119-2480-4BDB-AC46-C8803C8889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5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3817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doc.: IEEE 802.21-02/xxxr0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XXXX, His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670" y="8984170"/>
            <a:ext cx="75372" cy="185420"/>
          </a:xfrm>
          <a:prstGeom prst="rect">
            <a:avLst/>
          </a:prstGeom>
          <a:noFill/>
        </p:spPr>
        <p:txBody>
          <a:bodyPr lIns="90919" tIns="45459" rIns="90919" bIns="45459"/>
          <a:lstStyle/>
          <a:p>
            <a:pPr defTabSz="932865"/>
            <a:fld id="{FAAE0E8B-988F-47CE-9949-D3DED8909968}" type="slidenum">
              <a:rPr lang="en-US" smtClean="0"/>
              <a:pPr defTabSz="932865"/>
              <a:t>6</a:t>
            </a:fld>
            <a:endParaRPr lang="en-US" dirty="0" smtClean="0"/>
          </a:p>
        </p:txBody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908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670" y="8984170"/>
            <a:ext cx="75372" cy="185420"/>
          </a:xfrm>
          <a:prstGeom prst="rect">
            <a:avLst/>
          </a:prstGeom>
          <a:noFill/>
        </p:spPr>
        <p:txBody>
          <a:bodyPr lIns="90919" tIns="45459" rIns="90919" bIns="45459"/>
          <a:lstStyle/>
          <a:p>
            <a:pPr defTabSz="932865"/>
            <a:fld id="{FAAE0E8B-988F-47CE-9949-D3DED8909968}" type="slidenum">
              <a:rPr lang="en-US" smtClean="0"/>
              <a:pPr defTabSz="932865"/>
              <a:t>7</a:t>
            </a:fld>
            <a:endParaRPr lang="en-US" dirty="0" smtClean="0"/>
          </a:p>
        </p:txBody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901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3817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E959D19-1FE8-493D-A0E2-ED883022503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522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doc.: IEEE 802.21-02/xxxr0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250"/>
            <a:ext cx="10604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Month 20xx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XXXX, His Company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E2D12AD0-39D7-481D-A90E-51416BE122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5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doc.: IEEE 802.21-02/xxxr0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250"/>
            <a:ext cx="10604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Month 20xx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XXXX, His Company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E2D12AD0-39D7-481D-A90E-51416BE122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6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doc.: IEEE 802.21-02/xxxr0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250"/>
            <a:ext cx="10604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Month 20xx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XXXX, His Company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E2D12AD0-39D7-481D-A90E-51416BE122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6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1EC890-31EC-487D-AA60-02B691D82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C50C8B-955C-4492-B51E-B775838F861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29568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D86C3-6E05-4C09-ABC9-992092544F3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691237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A9F41-7C47-4DE5-BE89-D9D31BE550C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041161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C9FE7-D30C-4263-9944-1EA544AC8F0F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39351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B4F26-4AD7-4559-8310-2CE34251CE2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01067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6FF84-9F7D-49EB-B8B9-BE9F48A1C605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29961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A9F8B-6637-4717-B8CA-57B8E64135D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78734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19F03-10DE-4D21-B4FD-82CD5DB427B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53316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4FEFE-EDE9-4658-8DE2-4FE27B1D68C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87708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02564-781E-440D-BB49-EFEF102E43F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961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A519437-B6E0-45D2-ADBE-CED11A232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2CAAD-A3F9-4565-BF87-B007ADA8FF3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59035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51AD4080-6D3A-494C-8BF2-E1F8C9265CB5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IEEE 802 LMSC</a:t>
            </a: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0" y="6589713"/>
            <a:ext cx="1180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ec-16-0170-03</a:t>
            </a:r>
          </a:p>
        </p:txBody>
      </p:sp>
      <p:grpSp>
        <p:nvGrpSpPr>
          <p:cNvPr id="330761" name="Group 9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30762" name="Rectangle 10"/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763" name="Text Box 11"/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3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EEE</a:t>
              </a:r>
            </a:p>
          </p:txBody>
        </p:sp>
        <p:sp>
          <p:nvSpPr>
            <p:cNvPr id="330764" name="Line 12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765" name="Text Box 13"/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802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57071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0910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51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6355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2229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456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2522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9481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32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F31B28D-59C5-4D92-A491-E66C7A6F6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8388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26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922C443-5D96-4DE7-99CD-7C5E19B8A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955A4B1-4EFB-4DEF-816B-559E5062D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825E2F7-1D07-407B-992F-AC7D28176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74FAE21-1B12-43B9-9130-C41EEF43A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5E68F9D-EE77-4604-80A2-5FFC8BC13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683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BCC7-F472-4271-BB1B-1A8EC137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0285-F893-4790-A724-96E45CA15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7D7D-18D4-4AC8-B10F-B8A600454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5D2E-6FA3-4BB9-988F-6FBC2B61D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C69D-B6EE-44D1-87BC-41A786391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05D2-4AE7-473C-8F39-C4B4E0701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1F64-50B1-418F-962C-B808F147E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3493-D78E-476E-ADFE-FC7DA5174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377825"/>
            <a:ext cx="76835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CBDE478-540A-4533-B630-5289DA16E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0AF9-D278-49BA-91C2-354739693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5F29-A17C-4417-B3CB-615080527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C610-B033-4125-93E1-31603498A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D6E22-D652-423A-AF54-7FCC63B88B7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5517F1-EB6E-4F81-AC89-74369054FC5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BC0B3-241B-4D5F-8F6B-334F1B7A2D5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C91E-A10F-41F8-9C46-D7F1DEF15A8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54AAA-100F-4D79-BC9A-76C2FE4879A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6D1BD-8B4B-441D-B047-EC4CFFD2BD7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6255C-89DB-48E4-8183-0CC31013F7D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6835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3DACD2F-9786-486C-9E92-757D70B8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59048-C632-45BE-9AF1-FC3AAC76FD4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5FC97-2D4E-400A-9A8D-F56388743B3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2ABC5-4BDB-4DB6-9C7D-C1FCE27DD1B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76302-3909-43F9-AE0C-0B38374A325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5869C-EB8F-4957-A1BE-4BEBD24B54D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7CBD-6FFE-44A1-890E-CA0399ECC5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61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E2DE-28B4-4F5A-9F90-427CEA689D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571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56F6-515C-41E2-8DE9-92690FD8AD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212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C8D7-77BC-437C-B130-114D21DF8B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64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4A82-AE05-4088-A240-BBABDD056B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1150" y="6475413"/>
            <a:ext cx="19494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5EAE60E-B8AB-4C07-8727-0B4A640A8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6170-A256-4B34-BC16-3211A8A0E5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457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A68B-A37C-4CD8-98DF-15B3ED388D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090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F22E-92A0-44F2-B5EB-73304712CC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40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26FC-C031-44D5-BBDD-53CB707CD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163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6E8D-B773-4DB8-95D8-E929C1CA519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11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F328-0789-4C1E-B01E-8D12406219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23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A150-1287-4710-BF91-B16C8729B56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067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7CBD-6FFE-44A1-890E-CA0399ECC5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43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E2DE-28B4-4F5A-9F90-427CEA689D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798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56F6-515C-41E2-8DE9-92690FD8AD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1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1AE6C48-FC0E-4C0A-A7D2-A12BE0BB3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C8D7-77BC-437C-B130-114D21DF8B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182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4A82-AE05-4088-A240-BBABDD056B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470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6170-A256-4B34-BC16-3211A8A0E5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23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A68B-A37C-4CD8-98DF-15B3ED388D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89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F22E-92A0-44F2-B5EB-73304712CC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78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26FC-C031-44D5-BBDD-53CB707CD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474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6E8D-B773-4DB8-95D8-E929C1CA519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783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F328-0789-4C1E-B01E-8D12406219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482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A150-1287-4710-BF91-B16C8729B56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443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5D4BC-467F-4953-8B4D-0EC74EF56335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100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802logo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82000" y="60325"/>
            <a:ext cx="754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smllieee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2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</a:t>
            </a:r>
            <a:r>
              <a:rPr lang="en-US" dirty="0" err="1" smtClean="0"/>
              <a:t>styl</a:t>
            </a:r>
            <a:endParaRPr 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11950" y="6475413"/>
            <a:ext cx="1898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286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3D7A4F0-0FCF-4224-B81A-51E9E7009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83886" y="394156"/>
            <a:ext cx="49917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400" b="1" dirty="0" smtClean="0"/>
              <a:t>21-17-0018-00-0000-Session#79-Closing_Plenary_Notes.ppt</a:t>
            </a:r>
            <a:endParaRPr lang="en-US" sz="1400" b="1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Line 10"/>
          <p:cNvSpPr>
            <a:spLocks noChangeShapeType="1"/>
          </p:cNvSpPr>
          <p:nvPr userDrawn="1"/>
        </p:nvSpPr>
        <p:spPr bwMode="auto">
          <a:xfrm>
            <a:off x="609600" y="6096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64" r:id="rId2"/>
    <p:sldLayoutId id="2147483865" r:id="rId3"/>
    <p:sldLayoutId id="2147483862" r:id="rId4"/>
    <p:sldLayoutId id="2147483863" r:id="rId5"/>
    <p:sldLayoutId id="2147483837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7E0ED744-2AD2-45F1-9385-55C79C00BA3B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0" y="6586539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ec-16-0170-02</a:t>
            </a:r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IEEE 802 LMSC</a:t>
            </a:r>
          </a:p>
        </p:txBody>
      </p:sp>
      <p:grpSp>
        <p:nvGrpSpPr>
          <p:cNvPr id="329748" name="Group 20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29746" name="Rectangle 18"/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9743" name="Text Box 15"/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3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EEE</a:t>
              </a:r>
            </a:p>
          </p:txBody>
        </p:sp>
        <p:sp>
          <p:nvSpPr>
            <p:cNvPr id="329745" name="Line 17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9747" name="Text Box 19"/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802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79E6CA-7F7D-4CC3-86DB-B6301A399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charset="0"/>
                <a:ea typeface="ＭＳ Ｐゴシック" pitchFamily="34" charset="-128"/>
              </a:defRPr>
            </a:lvl1pPr>
          </a:lstStyle>
          <a:p>
            <a:fld id="{2899EB77-1999-4334-A7A8-63863A257729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 dirty="0" smtClean="0">
              <a:solidFill>
                <a:srgbClr val="000000"/>
              </a:solidFill>
            </a:endParaRPr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416940-AF3F-470C-8976-935CDD36EA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416940-AF3F-470C-8976-935CDD36EA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7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charset="0"/>
                <a:ea typeface="MS PGothic" pitchFamily="34" charset="-128"/>
              </a:defRPr>
            </a:lvl1pPr>
          </a:lstStyle>
          <a:p>
            <a:fld id="{30460105-BC9B-458C-A0A7-B59E81B64C19}" type="slidenum">
              <a:rPr lang="en-US" altLang="ja-JP"/>
              <a:pPr/>
              <a:t>‹#›</a:t>
            </a:fld>
            <a:endParaRPr lang="en-US" altLang="ja-JP" dirty="0"/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6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inex.com.au/ieee2017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arinex.com.au/ieee2017/accommodation/" TargetMode="External"/><Relationship Id="rId4" Type="http://schemas.openxmlformats.org/officeDocument/2006/relationships/hyperlink" Target="https://arinex.eventsair.com/ieee-2017/form8/Site/Registe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1/dcn/17/21-17-0008-00-0000-proposal-for-a-corrigenda-par-of-ieee-802-21-2017.ppt" TargetMode="External"/><Relationship Id="rId7" Type="http://schemas.openxmlformats.org/officeDocument/2006/relationships/hyperlink" Target="https://mentor.ieee.org/802.21/dcn/17/21-17-0017-00-0000-report-on-echonet-lite-for-2017-03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entor.ieee.org/802.21/dcn/17/21-17-0016-00-0000-comparison-of-key-derivation-functions.ppt" TargetMode="External"/><Relationship Id="rId5" Type="http://schemas.openxmlformats.org/officeDocument/2006/relationships/hyperlink" Target="https://mentor.ieee.org/802.21/dcn/17/21-17-0011-00-0000-introduction-of-vr-industry-ieee-p3333-3-wg.pdf" TargetMode="External"/><Relationship Id="rId4" Type="http://schemas.openxmlformats.org/officeDocument/2006/relationships/hyperlink" Target="https://mentor.ieee.org/802.21/dcn/17/21-17-0014-00-0000-corrigenda-par-draf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1/dcn/17/21-17-0014-00-0000-corrigenda-par-draf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534400" cy="52578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6324600" y="6475412"/>
            <a:ext cx="2286000" cy="38258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Subir Das, Chair 802.21 WG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858000" cy="1066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Subir Das</a:t>
            </a: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sdas at appcomsci dot com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1132609"/>
            <a:ext cx="784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EEE 802.21</a:t>
            </a:r>
            <a:b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Session #</a:t>
            </a:r>
            <a:r>
              <a:rPr lang="en-US" sz="4400" b="1" kern="0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79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lang="en-US" sz="4400" b="1" kern="0" noProof="0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V</a:t>
            </a:r>
            <a:r>
              <a:rPr lang="en-US" sz="4400" b="1" kern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ancouver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,</a:t>
            </a:r>
            <a:r>
              <a:rPr kumimoji="0" lang="en-US" sz="4400" b="1" i="0" u="none" strike="noStrike" kern="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en-US" sz="4400" b="1" kern="0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BC, C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WG Closing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Plenary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270875" cy="685800"/>
          </a:xfrm>
        </p:spPr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Future Sessions</a:t>
            </a:r>
            <a:endParaRPr lang="zh-CN" altLang="en-US" b="1" dirty="0" smtClean="0">
              <a:ea typeface="SimSun" pitchFamily="2" charset="-122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5EAE60E-B8AB-4C07-8727-0B4A640A876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534400" cy="5334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Future Sessions – 2017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68680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Interim</a:t>
            </a:r>
            <a:r>
              <a:rPr lang="en-US" sz="2400" b="1" dirty="0" smtClean="0">
                <a:solidFill>
                  <a:srgbClr val="0000FF"/>
                </a:solidFill>
              </a:rPr>
              <a:t>:  </a:t>
            </a:r>
            <a:r>
              <a:rPr lang="en-US" sz="2400" b="1" dirty="0">
                <a:solidFill>
                  <a:srgbClr val="0000FF"/>
                </a:solidFill>
              </a:rPr>
              <a:t>May </a:t>
            </a:r>
            <a:r>
              <a:rPr lang="en-US" sz="2400" b="1" dirty="0" smtClean="0">
                <a:solidFill>
                  <a:srgbClr val="0000FF"/>
                </a:solidFill>
              </a:rPr>
              <a:t>7-12, </a:t>
            </a:r>
            <a:r>
              <a:rPr lang="en-US" sz="2400" b="1" dirty="0">
                <a:solidFill>
                  <a:srgbClr val="0000FF"/>
                </a:solidFill>
              </a:rPr>
              <a:t>2017, Daejeon Convention </a:t>
            </a:r>
            <a:r>
              <a:rPr lang="en-US" sz="2400" b="1" dirty="0" smtClean="0">
                <a:solidFill>
                  <a:srgbClr val="0000FF"/>
                </a:solidFill>
              </a:rPr>
              <a:t>Center, </a:t>
            </a:r>
            <a:r>
              <a:rPr lang="en-US" sz="2400" b="1" dirty="0">
                <a:solidFill>
                  <a:srgbClr val="0000FF"/>
                </a:solidFill>
              </a:rPr>
              <a:t>Daejeon, Korea  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Co-located with all wireless groups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Plenary:  </a:t>
            </a:r>
            <a:r>
              <a:rPr lang="en-US" sz="2400" b="1" dirty="0">
                <a:solidFill>
                  <a:srgbClr val="FF0000"/>
                </a:solidFill>
              </a:rPr>
              <a:t>July 9-14, 2017, Estrel Hotel and Convention Center, Berlin, </a:t>
            </a:r>
            <a:r>
              <a:rPr lang="en-US" sz="2400" b="1" dirty="0" smtClean="0">
                <a:solidFill>
                  <a:srgbClr val="FF0000"/>
                </a:solidFill>
              </a:rPr>
              <a:t>Germany 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Interim: </a:t>
            </a:r>
            <a:r>
              <a:rPr lang="en-US" sz="2400" b="1" dirty="0">
                <a:solidFill>
                  <a:srgbClr val="0000FF"/>
                </a:solidFill>
              </a:rPr>
              <a:t>September 10-15,  2017, Hilton Waikoloa Village, Kona, HI, USA, 802 Wireless Interim </a:t>
            </a:r>
            <a:r>
              <a:rPr lang="en-US" sz="2400" b="1" dirty="0" smtClean="0">
                <a:solidFill>
                  <a:srgbClr val="0000FF"/>
                </a:solidFill>
              </a:rPr>
              <a:t>Session.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Co-located with  all 802 wireless groups 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Plenary: </a:t>
            </a:r>
            <a:r>
              <a:rPr lang="en-US" sz="2400" b="1" dirty="0">
                <a:solidFill>
                  <a:srgbClr val="FF0000"/>
                </a:solidFill>
              </a:rPr>
              <a:t>November 5-10, 2017, Caribe Hotel and Convention Center, Orlando, FL, </a:t>
            </a:r>
            <a:r>
              <a:rPr lang="en-US" sz="2400" b="1" dirty="0" smtClean="0">
                <a:solidFill>
                  <a:srgbClr val="FF0000"/>
                </a:solidFill>
              </a:rPr>
              <a:t>USA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 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6400800" y="6423025"/>
            <a:ext cx="2203450" cy="2603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0000"/>
                </a:solidFill>
              </a:rPr>
              <a:t>  Subir Das, Chair 802.21 WG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609600"/>
            <a:ext cx="7772400" cy="5334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  <a:latin typeface="Arial" charset="0"/>
              </a:rPr>
              <a:t>May Interim Meeting </a:t>
            </a:r>
            <a:r>
              <a:rPr lang="en-US" sz="3200" dirty="0" smtClean="0">
                <a:solidFill>
                  <a:schemeClr val="accent2"/>
                </a:solidFill>
                <a:latin typeface="Arial" charset="0"/>
              </a:rPr>
              <a:t>Logistics 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55847" cy="48006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IEEE </a:t>
            </a:r>
            <a:r>
              <a:rPr lang="en-US" sz="1800" b="1" dirty="0"/>
              <a:t>802 Wireless Interim </a:t>
            </a:r>
            <a:r>
              <a:rPr lang="en-US" sz="1800" b="1" dirty="0" smtClean="0"/>
              <a:t>Meeting</a:t>
            </a:r>
            <a:r>
              <a:rPr lang="en-US" sz="1800" dirty="0"/>
              <a:t> </a:t>
            </a:r>
            <a:r>
              <a:rPr lang="en-US" sz="1800" dirty="0" smtClean="0"/>
              <a:t>is Hosted </a:t>
            </a:r>
            <a:r>
              <a:rPr lang="en-US" sz="1800" dirty="0"/>
              <a:t>by </a:t>
            </a:r>
            <a:r>
              <a:rPr lang="en-US" sz="1800" dirty="0" smtClean="0"/>
              <a:t>ETRI, </a:t>
            </a:r>
            <a:r>
              <a:rPr lang="en-US" sz="1800" b="1" dirty="0" smtClean="0"/>
              <a:t>May </a:t>
            </a:r>
            <a:r>
              <a:rPr lang="en-US" sz="1800" b="1" dirty="0"/>
              <a:t>7-12, 2017</a:t>
            </a:r>
            <a:endParaRPr lang="en-US" sz="1800" dirty="0"/>
          </a:p>
          <a:p>
            <a:r>
              <a:rPr lang="en-US" sz="1800" b="1" dirty="0"/>
              <a:t>Daejeon Convention Centre, Daejeon, KOREA</a:t>
            </a:r>
            <a:endParaRPr lang="en-US" sz="1800" dirty="0"/>
          </a:p>
          <a:p>
            <a:pPr lvl="0"/>
            <a:r>
              <a:rPr lang="en-US" sz="1800" dirty="0" smtClean="0"/>
              <a:t>May </a:t>
            </a:r>
            <a:r>
              <a:rPr lang="en-US" sz="1800" dirty="0"/>
              <a:t>2017 Meeting Website: </a:t>
            </a:r>
            <a:r>
              <a:rPr lang="en-US" sz="1800" u="sng" dirty="0">
                <a:hlinkClick r:id="rId3"/>
              </a:rPr>
              <a:t>http://arinex.com.au/ieee2017/</a:t>
            </a:r>
            <a:r>
              <a:rPr lang="en-US" sz="1800" dirty="0"/>
              <a:t> </a:t>
            </a:r>
          </a:p>
          <a:p>
            <a:pPr lvl="0"/>
            <a:r>
              <a:rPr lang="en-US" sz="1800" b="1" dirty="0"/>
              <a:t>Interim Meeting Registration Form</a:t>
            </a:r>
            <a:r>
              <a:rPr lang="en-US" sz="1800" dirty="0"/>
              <a:t>: </a:t>
            </a:r>
            <a:r>
              <a:rPr lang="en-US" sz="1800" u="sng" dirty="0">
                <a:hlinkClick r:id="rId4"/>
              </a:rPr>
              <a:t>https://arinex.eventsair.com/ieee-2017/form8/Site/Register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/>
              <a:t>Early-Bird Meeting Registration Deadline:  </a:t>
            </a:r>
            <a:r>
              <a:rPr lang="en-US" sz="1800" b="1" dirty="0"/>
              <a:t>March 29th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Hotel Booking Information and Form: </a:t>
            </a:r>
            <a:r>
              <a:rPr lang="en-US" sz="1800" u="sng" dirty="0">
                <a:hlinkClick r:id="rId5"/>
              </a:rPr>
              <a:t>http://arinex.com.au/ieee2017/accommodation/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lvl="0" indent="0">
              <a:buNone/>
            </a:pPr>
            <a:endParaRPr lang="en-US" sz="1800" dirty="0"/>
          </a:p>
          <a:p>
            <a:r>
              <a:rPr lang="en-US" sz="1800" b="1" dirty="0"/>
              <a:t>IMPORTANT INFORMATION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We have two hotels who have put rooms on hold for our group.  Please note that space at those two hotels are available on a first come first serve basis.  Please refer to </a:t>
            </a:r>
            <a:r>
              <a:rPr lang="en-US" sz="1800" u="sng" dirty="0">
                <a:hlinkClick r:id="rId5"/>
              </a:rPr>
              <a:t>http://arinex.com.au/ieee2017/accommodation/</a:t>
            </a:r>
            <a:r>
              <a:rPr lang="en-US" sz="1800" dirty="0"/>
              <a:t> regarding further details on how to book your hotel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 lvl="1">
              <a:lnSpc>
                <a:spcPct val="90000"/>
              </a:lnSpc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400800" y="6477000"/>
            <a:ext cx="2203450" cy="2603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0000"/>
                </a:solidFill>
              </a:rPr>
              <a:t>  Subir Das, Chair 802.21 WG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5334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  <a:latin typeface="Arial" charset="0"/>
              </a:rPr>
              <a:t>July Plenary </a:t>
            </a:r>
            <a:r>
              <a:rPr lang="en-US" sz="3200" dirty="0" smtClean="0">
                <a:solidFill>
                  <a:schemeClr val="accent2"/>
                </a:solidFill>
                <a:latin typeface="Arial" charset="0"/>
              </a:rPr>
              <a:t>Meeting 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D</a:t>
            </a:r>
            <a:r>
              <a:rPr lang="en-US" sz="3200" dirty="0" smtClean="0">
                <a:solidFill>
                  <a:schemeClr val="accent2"/>
                </a:solidFill>
                <a:latin typeface="Arial" charset="0"/>
              </a:rPr>
              <a:t>etails</a:t>
            </a:r>
            <a:r>
              <a:rPr lang="en-US" sz="3200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en-US" sz="3200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076" y="1447800"/>
            <a:ext cx="8708247" cy="3886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July 9-14, 2017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GB" dirty="0"/>
              <a:t>Estrel Hotel and Convention Center, Berlin, Germany</a:t>
            </a:r>
          </a:p>
          <a:p>
            <a:pPr>
              <a:spcBef>
                <a:spcPts val="0"/>
              </a:spcBef>
            </a:pPr>
            <a:endParaRPr lang="en-GB" sz="900" dirty="0"/>
          </a:p>
          <a:p>
            <a:pPr lvl="1"/>
            <a:r>
              <a:rPr lang="en-US" dirty="0"/>
              <a:t>Registration </a:t>
            </a:r>
            <a:r>
              <a:rPr lang="en-US" dirty="0" smtClean="0"/>
              <a:t>is targeted </a:t>
            </a:r>
            <a:r>
              <a:rPr lang="en-US" dirty="0"/>
              <a:t>to Open </a:t>
            </a:r>
            <a:r>
              <a:rPr lang="en-US" b="1" dirty="0"/>
              <a:t>15 April 2017</a:t>
            </a:r>
          </a:p>
          <a:p>
            <a:pPr lvl="1"/>
            <a:r>
              <a:rPr lang="en-US" dirty="0"/>
              <a:t>Early-Bird Meeting Registration Deadline: </a:t>
            </a:r>
            <a:r>
              <a:rPr lang="en-US" b="1" dirty="0"/>
              <a:t>26 May 2017</a:t>
            </a:r>
            <a:endParaRPr lang="en-GB" b="1" dirty="0"/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 lvl="1">
              <a:lnSpc>
                <a:spcPct val="90000"/>
              </a:lnSpc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400800" y="6477000"/>
            <a:ext cx="2203450" cy="2603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0000"/>
                </a:solidFill>
              </a:rPr>
              <a:t>  Subir Das, Chair 802.21 WG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914400"/>
          </a:xfrm>
        </p:spPr>
        <p:txBody>
          <a:bodyPr/>
          <a:lstStyle/>
          <a:p>
            <a:r>
              <a:rPr lang="en-US" altLang="zh-CN" sz="3200" b="1" dirty="0" smtClean="0">
                <a:ea typeface="SimSun" pitchFamily="2" charset="-122"/>
              </a:rPr>
              <a:t>Meeting Updates</a:t>
            </a:r>
            <a:endParaRPr lang="zh-CN" altLang="en-US" sz="3200" b="1" dirty="0" smtClean="0">
              <a:ea typeface="SimSun" pitchFamily="2" charset="-122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70900" cy="41910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Working Group Update</a:t>
            </a:r>
          </a:p>
          <a:p>
            <a:r>
              <a:rPr lang="en-US" sz="2800" dirty="0" smtClean="0">
                <a:latin typeface="Arial" charset="0"/>
              </a:rPr>
              <a:t>Teleconferences</a:t>
            </a:r>
          </a:p>
          <a:p>
            <a:r>
              <a:rPr lang="en-US" sz="2800" dirty="0" smtClean="0">
                <a:latin typeface="Arial" charset="0"/>
              </a:rPr>
              <a:t>Motions  </a:t>
            </a:r>
            <a:endParaRPr lang="en-US" sz="28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Future </a:t>
            </a:r>
            <a:r>
              <a:rPr lang="en-US" sz="2800" dirty="0" smtClean="0">
                <a:latin typeface="Arial" charset="0"/>
              </a:rPr>
              <a:t>Locations</a:t>
            </a: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191000" y="6477000"/>
            <a:ext cx="577850" cy="184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D048621D-5B88-454B-8BF8-1A14712DC7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70875" cy="838200"/>
          </a:xfrm>
        </p:spPr>
        <p:txBody>
          <a:bodyPr/>
          <a:lstStyle/>
          <a:p>
            <a:r>
              <a:rPr lang="en-US" sz="3600" b="1" dirty="0" smtClean="0"/>
              <a:t>WG Update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66800"/>
            <a:ext cx="8839200" cy="5334000"/>
          </a:xfrm>
        </p:spPr>
        <p:txBody>
          <a:bodyPr/>
          <a:lstStyle/>
          <a:p>
            <a:r>
              <a:rPr lang="en-US" sz="2400" dirty="0" smtClean="0"/>
              <a:t>Discussed and submitted IEEE P802.21-2017-cor1 PAR</a:t>
            </a:r>
          </a:p>
          <a:p>
            <a:pPr lvl="1"/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mentor.ieee.org/802.21/dcn/17/21-17-0008-00-0000-proposal-for-a-corrigenda-par-of-ieee-802-21-2017.ppt</a:t>
            </a:r>
            <a:endParaRPr lang="en-US" sz="1600" dirty="0" smtClean="0"/>
          </a:p>
          <a:p>
            <a:pPr lvl="1"/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mentor.ieee.org/802.21/dcn/17/21-17-0014-00-0000-corrigenda-par-draft.pdf</a:t>
            </a:r>
            <a:endParaRPr lang="en-US" sz="1600" dirty="0" smtClean="0"/>
          </a:p>
          <a:p>
            <a:r>
              <a:rPr lang="en-US" sz="2400" dirty="0" smtClean="0"/>
              <a:t>Introduction to VR Industry and P3333.3 activities </a:t>
            </a:r>
          </a:p>
          <a:p>
            <a:pPr lvl="1"/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mentor.ieee.org/802.21/dcn/17/21-17-0011-00-0000-introduction-of-vr-industry-ieee-p3333-3-wg.pdf</a:t>
            </a:r>
            <a:endParaRPr lang="en-US" sz="1800" dirty="0"/>
          </a:p>
          <a:p>
            <a:r>
              <a:rPr lang="en-US" sz="2400" dirty="0" smtClean="0"/>
              <a:t>Met </a:t>
            </a:r>
            <a:r>
              <a:rPr lang="en-US" sz="2400" dirty="0" smtClean="0"/>
              <a:t>with ISO/JTC1/SC6 </a:t>
            </a:r>
            <a:r>
              <a:rPr lang="en-US" sz="2400" dirty="0"/>
              <a:t> </a:t>
            </a:r>
            <a:r>
              <a:rPr lang="en-US" sz="2400" dirty="0" smtClean="0"/>
              <a:t>ad hoc group and discussed the next steps on 60-day pre-ballot process(start </a:t>
            </a:r>
            <a:r>
              <a:rPr lang="en-US" sz="2400" dirty="0" smtClean="0"/>
              <a:t>after IEEE std 802.21-2017 and IEEEstd802.21.1 publications)</a:t>
            </a:r>
            <a:endParaRPr lang="en-US" sz="2400" dirty="0" smtClean="0"/>
          </a:p>
          <a:p>
            <a:r>
              <a:rPr lang="en-US" sz="2400" dirty="0" smtClean="0"/>
              <a:t>Discussed the comparison of key derivation function </a:t>
            </a:r>
          </a:p>
          <a:p>
            <a:pPr lvl="1"/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mentor.ieee.org/802.21/dcn/17/21-17-0016-00-0000-comparison-of-key-derivation-functions.ppt</a:t>
            </a:r>
            <a:endParaRPr lang="en-US" sz="1600" dirty="0" smtClean="0"/>
          </a:p>
          <a:p>
            <a:r>
              <a:rPr lang="en-US" sz="2400" dirty="0" smtClean="0"/>
              <a:t>Report on EchoNet Lite </a:t>
            </a:r>
            <a:endParaRPr lang="en-US" sz="2400" dirty="0" smtClean="0"/>
          </a:p>
          <a:p>
            <a:pPr lvl="1"/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mentor.ieee.org/802.21/dcn/17/21-17-0017-00-0000-report-on-echonet-lite-for-2017-03.ppt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114800" y="6477000"/>
            <a:ext cx="577850" cy="184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D048621D-5B88-454B-8BF8-1A14712DC7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70875" cy="762000"/>
          </a:xfrm>
        </p:spPr>
        <p:txBody>
          <a:bodyPr/>
          <a:lstStyle/>
          <a:p>
            <a:r>
              <a:rPr lang="en-US" sz="3600" b="1" dirty="0" smtClean="0"/>
              <a:t>Teleconferences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185" y="1676400"/>
            <a:ext cx="7892503" cy="3200400"/>
          </a:xfrm>
        </p:spPr>
        <p:txBody>
          <a:bodyPr/>
          <a:lstStyle/>
          <a:p>
            <a:r>
              <a:rPr lang="en-US" sz="2800" dirty="0" smtClean="0"/>
              <a:t>April 17</a:t>
            </a:r>
            <a:r>
              <a:rPr lang="en-US" sz="2800" dirty="0" smtClean="0"/>
              <a:t>, </a:t>
            </a:r>
            <a:r>
              <a:rPr lang="en-US" sz="2800" dirty="0" smtClean="0"/>
              <a:t>8</a:t>
            </a:r>
            <a:r>
              <a:rPr lang="en-US" sz="2800" dirty="0" smtClean="0"/>
              <a:t>:00-9:00 </a:t>
            </a:r>
            <a:r>
              <a:rPr lang="en-US" sz="2800" dirty="0" smtClean="0"/>
              <a:t>am, US EST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114800" y="6477000"/>
            <a:ext cx="577850" cy="184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D048621D-5B88-454B-8BF8-1A14712DC7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422275" y="2959100"/>
            <a:ext cx="8270875" cy="685800"/>
          </a:xfrm>
        </p:spPr>
        <p:txBody>
          <a:bodyPr/>
          <a:lstStyle/>
          <a:p>
            <a:r>
              <a:rPr kumimoji="1" lang="en-US" altLang="ja-JP" dirty="0" smtClean="0">
                <a:ea typeface="ＭＳ Ｐゴシック" pitchFamily="50" charset="-128"/>
              </a:rPr>
              <a:t>WG Motions </a:t>
            </a:r>
            <a:r>
              <a:rPr kumimoji="1" lang="en-US" altLang="ja-JP" dirty="0" smtClean="0">
                <a:ea typeface="ＭＳ Ｐゴシック" pitchFamily="50" charset="-128"/>
              </a:rPr>
              <a:t> </a:t>
            </a:r>
            <a:endParaRPr kumimoji="1" lang="ja-JP" altLang="en-US" dirty="0" smtClean="0">
              <a:ea typeface="ＭＳ Ｐゴシック" pitchFamily="50" charset="-128"/>
            </a:endParaRPr>
          </a:p>
        </p:txBody>
      </p:sp>
      <p:sp>
        <p:nvSpPr>
          <p:cNvPr id="12292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3B1504-506B-44AB-8932-30F38D54C876}" type="slidenum">
              <a:rPr lang="en-US" altLang="ja-JP"/>
              <a:pPr/>
              <a:t>5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6"/>
          <p:cNvSpPr txBox="1">
            <a:spLocks noGrp="1" noChangeArrowheads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Slide </a:t>
            </a:r>
            <a:fld id="{57481422-3CF1-440D-B52D-9D01E0AA829E}" type="slidenum">
              <a:rPr lang="en-US" sz="1200" b="0">
                <a:solidFill>
                  <a:schemeClr val="tx1"/>
                </a:solidFill>
              </a:rPr>
              <a:pPr/>
              <a:t>6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3558" name="Title 6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685800"/>
          </a:xfrm>
        </p:spPr>
        <p:txBody>
          <a:bodyPr/>
          <a:lstStyle/>
          <a:p>
            <a:r>
              <a:rPr lang="en-US" dirty="0" smtClean="0"/>
              <a:t>P802.21 WG Motion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66700" y="1600200"/>
            <a:ext cx="8686800" cy="3970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algn="l">
              <a:tabLst>
                <a:tab pos="1271588" algn="l"/>
              </a:tabLst>
              <a:defRPr/>
            </a:pPr>
            <a:r>
              <a:rPr lang="en-GB" sz="2400" dirty="0">
                <a:ea typeface="PMingLiU" charset="-120"/>
              </a:rPr>
              <a:t>Move to authorize the </a:t>
            </a:r>
            <a:r>
              <a:rPr lang="en-GB" sz="2400" dirty="0" smtClean="0">
                <a:ea typeface="PMingLiU" charset="-120"/>
              </a:rPr>
              <a:t>P802.21 </a:t>
            </a:r>
            <a:r>
              <a:rPr lang="en-GB" sz="2400" dirty="0">
                <a:ea typeface="PMingLiU" charset="-120"/>
              </a:rPr>
              <a:t>WG Chair to make a motion to the IEEE 802 Executive Committee </a:t>
            </a:r>
            <a:r>
              <a:rPr lang="en-GB" sz="2400" dirty="0" smtClean="0">
                <a:ea typeface="PMingLiU" charset="-120"/>
              </a:rPr>
              <a:t>for </a:t>
            </a:r>
            <a:r>
              <a:rPr lang="en-GB" sz="2400" dirty="0">
                <a:ea typeface="PMingLiU" charset="-120"/>
              </a:rPr>
              <a:t>approval to forward </a:t>
            </a:r>
            <a:r>
              <a:rPr lang="en-GB" sz="2400" dirty="0" smtClean="0">
                <a:ea typeface="PMingLiU" charset="-120"/>
              </a:rPr>
              <a:t>the IEEE </a:t>
            </a:r>
            <a:r>
              <a:rPr lang="en-GB" sz="2400" dirty="0" smtClean="0">
                <a:ea typeface="PMingLiU" charset="-120"/>
              </a:rPr>
              <a:t>P802.21-2017-cor1-PAR to IEEE SA NesCom</a:t>
            </a:r>
            <a:endParaRPr lang="en-GB" sz="2400" dirty="0" smtClean="0">
              <a:ea typeface="PMingLiU" charset="-120"/>
            </a:endParaRPr>
          </a:p>
          <a:p>
            <a:pPr>
              <a:tabLst>
                <a:tab pos="1271588" algn="l"/>
              </a:tabLst>
              <a:defRPr/>
            </a:pPr>
            <a:endParaRPr lang="en-US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Move: </a:t>
            </a:r>
            <a:r>
              <a:rPr lang="en-US" sz="2000" dirty="0" smtClean="0">
                <a:ea typeface="PMingLiU" charset="-120"/>
              </a:rPr>
              <a:t>Yoshikazu Hanatani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Second</a:t>
            </a:r>
            <a:r>
              <a:rPr lang="en-US" sz="2000" dirty="0" smtClean="0">
                <a:ea typeface="PMingLiU" charset="-120"/>
              </a:rPr>
              <a:t>: Lily Chen 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For</a:t>
            </a:r>
            <a:r>
              <a:rPr lang="en-US" altLang="zh-HK" sz="2000" dirty="0">
                <a:ea typeface="PMingLiU" charset="-120"/>
              </a:rPr>
              <a:t>: </a:t>
            </a:r>
            <a:r>
              <a:rPr lang="en-US" altLang="zh-HK" sz="2000" dirty="0" smtClean="0">
                <a:ea typeface="PMingLiU" charset="-120"/>
              </a:rPr>
              <a:t>  </a:t>
            </a:r>
            <a:r>
              <a:rPr lang="en-US" altLang="zh-HK" sz="2000" dirty="0" smtClean="0">
                <a:ea typeface="PMingLiU" charset="-120"/>
              </a:rPr>
              <a:t>08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Against: </a:t>
            </a:r>
            <a:r>
              <a:rPr lang="en-US" altLang="zh-HK" sz="2000" dirty="0" smtClean="0">
                <a:ea typeface="PMingLiU" charset="-120"/>
              </a:rPr>
              <a:t>00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Abstain: </a:t>
            </a:r>
            <a:r>
              <a:rPr lang="en-US" altLang="zh-HK" sz="2000" dirty="0" smtClean="0">
                <a:ea typeface="PMingLiU" charset="-120"/>
              </a:rPr>
              <a:t> </a:t>
            </a:r>
            <a:r>
              <a:rPr lang="en-US" altLang="zh-HK" sz="2000" dirty="0" smtClean="0">
                <a:ea typeface="PMingLiU" charset="-120"/>
              </a:rPr>
              <a:t>00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 smtClean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Motion  </a:t>
            </a:r>
            <a:r>
              <a:rPr lang="en-US" altLang="zh-HK" sz="2000" dirty="0" smtClean="0">
                <a:ea typeface="PMingLiU" charset="-120"/>
              </a:rPr>
              <a:t>Passes</a:t>
            </a:r>
            <a:endParaRPr lang="en-US" altLang="zh-HK" sz="4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45713" y="6475413"/>
            <a:ext cx="1898212" cy="184666"/>
          </a:xfrm>
          <a:noFill/>
        </p:spPr>
        <p:txBody>
          <a:bodyPr/>
          <a:lstStyle/>
          <a:p>
            <a:r>
              <a:rPr lang="en-US" dirty="0" smtClean="0"/>
              <a:t>Subir Das, Chair, IEEE 802.21</a:t>
            </a:r>
          </a:p>
        </p:txBody>
      </p:sp>
    </p:spTree>
    <p:extLst>
      <p:ext uri="{BB962C8B-B14F-4D97-AF65-F5344CB8AC3E}">
        <p14:creationId xmlns:p14="http://schemas.microsoft.com/office/powerpoint/2010/main" val="3119353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6"/>
          <p:cNvSpPr txBox="1">
            <a:spLocks noGrp="1" noChangeArrowheads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Slide </a:t>
            </a:r>
            <a:fld id="{57481422-3CF1-440D-B52D-9D01E0AA829E}" type="slidenum">
              <a:rPr lang="en-US" sz="1200" b="0">
                <a:solidFill>
                  <a:schemeClr val="tx1"/>
                </a:solidFill>
              </a:rPr>
              <a:pPr/>
              <a:t>7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3558" name="Title 6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685800"/>
          </a:xfrm>
        </p:spPr>
        <p:txBody>
          <a:bodyPr/>
          <a:lstStyle/>
          <a:p>
            <a:r>
              <a:rPr lang="en-US" dirty="0" smtClean="0"/>
              <a:t>P802.21 WG Motion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66700" y="1491734"/>
            <a:ext cx="8686800" cy="43402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1271588" algn="l"/>
              </a:tabLst>
              <a:defRPr/>
            </a:pPr>
            <a:r>
              <a:rPr lang="en-GB" sz="2400" dirty="0">
                <a:ea typeface="PMingLiU" charset="-120"/>
              </a:rPr>
              <a:t>Move to authorize the </a:t>
            </a:r>
            <a:r>
              <a:rPr lang="en-GB" sz="2400" dirty="0" smtClean="0">
                <a:ea typeface="PMingLiU" charset="-120"/>
              </a:rPr>
              <a:t>P802.21 </a:t>
            </a:r>
            <a:r>
              <a:rPr lang="en-GB" sz="2400" dirty="0">
                <a:ea typeface="PMingLiU" charset="-120"/>
              </a:rPr>
              <a:t>WG Chair to make a motion to the IEEE 802 Executive Committee </a:t>
            </a:r>
            <a:r>
              <a:rPr lang="en-GB" sz="2400" dirty="0" smtClean="0">
                <a:ea typeface="PMingLiU" charset="-120"/>
              </a:rPr>
              <a:t>for </a:t>
            </a:r>
            <a:r>
              <a:rPr lang="en-GB" sz="2400" dirty="0">
                <a:ea typeface="PMingLiU" charset="-120"/>
              </a:rPr>
              <a:t>approval to </a:t>
            </a:r>
            <a:r>
              <a:rPr lang="en-GB" sz="2400" dirty="0" smtClean="0">
                <a:ea typeface="PMingLiU" charset="-120"/>
              </a:rPr>
              <a:t>forward </a:t>
            </a:r>
            <a:r>
              <a:rPr lang="en-US" sz="2400" dirty="0">
                <a:ea typeface="PMingLiU" charset="-120"/>
              </a:rPr>
              <a:t>IEEE Std 802.21-2017 and IEEE Std 802.21.1-2017 </a:t>
            </a:r>
            <a:r>
              <a:rPr lang="en-US" sz="2400" dirty="0"/>
              <a:t>to ISO/IEC JTC1/SC6 for adoption as an ISO/IEC/IEEE standard under the PSDO </a:t>
            </a:r>
            <a:r>
              <a:rPr lang="en-US" sz="2400" dirty="0" smtClean="0"/>
              <a:t>agreement.</a:t>
            </a:r>
            <a:endParaRPr lang="en-GB" sz="2400" dirty="0" smtClean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endParaRPr lang="en-US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Move: </a:t>
            </a:r>
            <a:r>
              <a:rPr lang="en-US" sz="2000" dirty="0" smtClean="0">
                <a:ea typeface="PMingLiU" charset="-120"/>
              </a:rPr>
              <a:t>Yoshikazu Hanatani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Second</a:t>
            </a:r>
            <a:r>
              <a:rPr lang="en-US" sz="2000" dirty="0" smtClean="0">
                <a:ea typeface="PMingLiU" charset="-120"/>
              </a:rPr>
              <a:t>: Lily Chen 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For</a:t>
            </a:r>
            <a:r>
              <a:rPr lang="en-US" altLang="zh-HK" sz="2000" dirty="0">
                <a:ea typeface="PMingLiU" charset="-120"/>
              </a:rPr>
              <a:t>: </a:t>
            </a:r>
            <a:r>
              <a:rPr lang="en-US" altLang="zh-HK" sz="2000" dirty="0" smtClean="0">
                <a:ea typeface="PMingLiU" charset="-120"/>
              </a:rPr>
              <a:t>08	  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Against: </a:t>
            </a:r>
            <a:r>
              <a:rPr lang="en-US" altLang="zh-HK" sz="2000" dirty="0" smtClean="0">
                <a:ea typeface="PMingLiU" charset="-120"/>
              </a:rPr>
              <a:t>00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Abstain: </a:t>
            </a:r>
            <a:r>
              <a:rPr lang="en-US" altLang="zh-HK" sz="2000" dirty="0" smtClean="0">
                <a:ea typeface="PMingLiU" charset="-120"/>
              </a:rPr>
              <a:t> </a:t>
            </a:r>
            <a:r>
              <a:rPr lang="en-US" altLang="zh-HK" sz="2000" dirty="0" smtClean="0">
                <a:ea typeface="PMingLiU" charset="-120"/>
              </a:rPr>
              <a:t>00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 smtClean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Motion  </a:t>
            </a:r>
            <a:r>
              <a:rPr lang="en-US" altLang="zh-HK" sz="2000" dirty="0" smtClean="0">
                <a:ea typeface="PMingLiU" charset="-120"/>
              </a:rPr>
              <a:t>Passes</a:t>
            </a:r>
            <a:endParaRPr lang="en-US" altLang="zh-HK" sz="4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45713" y="6475413"/>
            <a:ext cx="1898212" cy="184666"/>
          </a:xfrm>
          <a:noFill/>
        </p:spPr>
        <p:txBody>
          <a:bodyPr/>
          <a:lstStyle/>
          <a:p>
            <a:r>
              <a:rPr lang="en-US" dirty="0" smtClean="0"/>
              <a:t>Subir Das, Chair, IEEE 802.21</a:t>
            </a:r>
          </a:p>
        </p:txBody>
      </p:sp>
    </p:spTree>
    <p:extLst>
      <p:ext uri="{BB962C8B-B14F-4D97-AF65-F5344CB8AC3E}">
        <p14:creationId xmlns:p14="http://schemas.microsoft.com/office/powerpoint/2010/main" val="274322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66086"/>
            <a:ext cx="8534400" cy="792162"/>
          </a:xfrm>
        </p:spPr>
        <p:txBody>
          <a:bodyPr/>
          <a:lstStyle/>
          <a:p>
            <a:r>
              <a:rPr lang="en-US" altLang="en-US" sz="2800" dirty="0"/>
              <a:t>Motion: </a:t>
            </a:r>
            <a:r>
              <a:rPr lang="en-GB" sz="2800" dirty="0"/>
              <a:t>Approval of </a:t>
            </a:r>
            <a:r>
              <a:rPr lang="en-GB" sz="2800" dirty="0" smtClean="0"/>
              <a:t>Corrigenda PAR</a:t>
            </a:r>
            <a:endParaRPr lang="en-US" alt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1000" y="1371600"/>
          <a:ext cx="85344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852815221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xmlns="" val="1500439343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Motion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Text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Approve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forwarding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P802.21-2017-cor1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PAR documentation in &lt;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https://mentor.ieee.org/802.21/dcn/17/21-17-0014-00-0000-corrigenda-par-draft.pdf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&gt; to IEEE-SA NesCom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238244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Other Info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the WG, PAR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approval (y/n/a): &lt;8&gt;,&lt;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&gt;,&lt;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4092572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Background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Applies to: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PAR content for a PAR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document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that have met the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hour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rule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requirements for posting and review under “Procedure for PARs” in the LMSC OM.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016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Rules Reference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subclause 9.2  'IEEE 802 LMSC Approval' of the LMSC Operations Manual, based on its '48 hour' rule provision, and the concurrence of the sponsor chair as required,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00344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Field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Definitions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https://mentor.ieee.org/802.21/dcn/17/21-17-0014-00-0000-corrigenda-par-draft.pdf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7661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807027"/>
            <a:ext cx="8153400" cy="685800"/>
          </a:xfrm>
        </p:spPr>
        <p:txBody>
          <a:bodyPr/>
          <a:lstStyle/>
          <a:p>
            <a:pPr algn="l"/>
            <a:r>
              <a:rPr lang="en-US" altLang="en-US" sz="2800" dirty="0"/>
              <a:t>Motion: </a:t>
            </a:r>
            <a:r>
              <a:rPr lang="en-GB" sz="2800" dirty="0"/>
              <a:t>Adoption of </a:t>
            </a:r>
            <a:r>
              <a:rPr lang="en-GB" sz="2800" dirty="0" smtClean="0"/>
              <a:t>Standards </a:t>
            </a:r>
            <a:r>
              <a:rPr lang="en-GB" sz="2800" dirty="0"/>
              <a:t>under PSDO agreement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1000" y="1676400"/>
          <a:ext cx="8534400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852815221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xmlns="" val="150043934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Motion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Text</a:t>
                      </a:r>
                    </a:p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(include)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Approve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submission of the following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standards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to ISO/IEC JTC/SC6 for adoption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as an ISO/IEC/IEEE standard under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the PSDO agreement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IEEE Std 802.21-2017 and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IEEE Std 802.21.1-2017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238244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Other Info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(include)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WG approval (y/n/a): &lt;8&gt;,&lt;0&gt;,&lt;0&gt;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4092572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Background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Applies to: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standard that has been approved by the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IEEE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SA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tandards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oard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016906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Rules Reference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LMSC OM:“IEEE 802 LMSC communications with other standards bodies”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00344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Field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Definitions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802.21 and P802.21.1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4463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5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.11PowerPointTemplate-Landscape">
  <a:themeElements>
    <a:clrScheme name="802.11PowerPointTemplate-Landscap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02.11PowerPointTemplate-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.11PowerPointTemplate-Landscap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.11PowerPointTemplate-Landscap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Settings\PaulLambert.WOODSIDENET\My Documents\references\IEEE\templates\802.11PowerPointTemplate-Landscape.pot</Template>
  <TotalTime>98216</TotalTime>
  <Words>669</Words>
  <Application>Microsoft Office PowerPoint</Application>
  <PresentationFormat>On-screen Show (4:3)</PresentationFormat>
  <Paragraphs>156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MS PGothic</vt:lpstr>
      <vt:lpstr>MS PGothic</vt:lpstr>
      <vt:lpstr>PMingLiU</vt:lpstr>
      <vt:lpstr>SimSun</vt:lpstr>
      <vt:lpstr>Arial</vt:lpstr>
      <vt:lpstr>Calibri</vt:lpstr>
      <vt:lpstr>Rotis Sans Serif for Nokia</vt:lpstr>
      <vt:lpstr>Times</vt:lpstr>
      <vt:lpstr>Times New Roman</vt:lpstr>
      <vt:lpstr>802.11PowerPointTemplate-Landscape</vt:lpstr>
      <vt:lpstr>1_Custom Design</vt:lpstr>
      <vt:lpstr>2_Custom Design</vt:lpstr>
      <vt:lpstr>3_Custom Design</vt:lpstr>
      <vt:lpstr>Custom Design</vt:lpstr>
      <vt:lpstr>blank presentation</vt:lpstr>
      <vt:lpstr>1_blank presentation</vt:lpstr>
      <vt:lpstr>2_blank presentation</vt:lpstr>
      <vt:lpstr>3_blank presentation</vt:lpstr>
      <vt:lpstr>Title slide</vt:lpstr>
      <vt:lpstr>PowerPoint Presentation</vt:lpstr>
      <vt:lpstr>Meeting Updates</vt:lpstr>
      <vt:lpstr>WG Update </vt:lpstr>
      <vt:lpstr>Teleconferences</vt:lpstr>
      <vt:lpstr>WG Motions  </vt:lpstr>
      <vt:lpstr>P802.21 WG Motion</vt:lpstr>
      <vt:lpstr>P802.21 WG Motion</vt:lpstr>
      <vt:lpstr>Motion: Approval of Corrigenda PAR</vt:lpstr>
      <vt:lpstr>Motion: Adoption of Standards under PSDO agreement </vt:lpstr>
      <vt:lpstr>Future Sessions</vt:lpstr>
      <vt:lpstr>Future Sessions – 2017 </vt:lpstr>
      <vt:lpstr>May Interim Meeting Logistics </vt:lpstr>
      <vt:lpstr>July Plenary Meeting Details 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802.21 Opening Session</dc:title>
  <dc:creator>Subir Das</dc:creator>
  <cp:lastModifiedBy>travel</cp:lastModifiedBy>
  <cp:revision>863</cp:revision>
  <cp:lastPrinted>1998-02-10T13:28:06Z</cp:lastPrinted>
  <dcterms:created xsi:type="dcterms:W3CDTF">2002-07-08T22:03:28Z</dcterms:created>
  <dcterms:modified xsi:type="dcterms:W3CDTF">2017-03-16T20:12:26Z</dcterms:modified>
</cp:coreProperties>
</file>