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Lst>
  <p:notesMasterIdLst>
    <p:notesMasterId r:id="rId30"/>
  </p:notesMasterIdLst>
  <p:handoutMasterIdLst>
    <p:handoutMasterId r:id="rId31"/>
  </p:handoutMasterIdLst>
  <p:sldIdLst>
    <p:sldId id="413" r:id="rId3"/>
    <p:sldId id="482" r:id="rId4"/>
    <p:sldId id="475" r:id="rId5"/>
    <p:sldId id="432" r:id="rId6"/>
    <p:sldId id="400" r:id="rId7"/>
    <p:sldId id="401" r:id="rId8"/>
    <p:sldId id="402" r:id="rId9"/>
    <p:sldId id="403" r:id="rId10"/>
    <p:sldId id="404" r:id="rId11"/>
    <p:sldId id="405" r:id="rId12"/>
    <p:sldId id="406" r:id="rId13"/>
    <p:sldId id="490" r:id="rId14"/>
    <p:sldId id="408" r:id="rId15"/>
    <p:sldId id="409" r:id="rId16"/>
    <p:sldId id="493" r:id="rId17"/>
    <p:sldId id="410" r:id="rId18"/>
    <p:sldId id="411" r:id="rId19"/>
    <p:sldId id="494" r:id="rId20"/>
    <p:sldId id="495" r:id="rId21"/>
    <p:sldId id="496" r:id="rId22"/>
    <p:sldId id="483" r:id="rId23"/>
    <p:sldId id="484" r:id="rId24"/>
    <p:sldId id="487" r:id="rId25"/>
    <p:sldId id="488" r:id="rId26"/>
    <p:sldId id="465" r:id="rId27"/>
    <p:sldId id="486" r:id="rId28"/>
    <p:sldId id="497"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6FF99"/>
    <a:srgbClr val="C0C0C0"/>
    <a:srgbClr val="00CC99"/>
    <a:srgbClr val="66CCFF"/>
    <a:srgbClr val="66FF66"/>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18895" autoAdjust="0"/>
    <p:restoredTop sz="99556" autoAdjust="0"/>
  </p:normalViewPr>
  <p:slideViewPr>
    <p:cSldViewPr>
      <p:cViewPr varScale="1">
        <p:scale>
          <a:sx n="92" d="100"/>
          <a:sy n="92" d="100"/>
        </p:scale>
        <p:origin x="1860" y="90"/>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9" d="100"/>
          <a:sy n="69" d="100"/>
        </p:scale>
        <p:origin x="3246"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935521" y="7540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10</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11</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802.11-17/0257r0</a:t>
            </a:r>
            <a:endParaRPr lang="en-US" dirty="0"/>
          </a:p>
        </p:txBody>
      </p:sp>
      <p:sp>
        <p:nvSpPr>
          <p:cNvPr id="5" name="Date Placeholder 4"/>
          <p:cNvSpPr>
            <a:spLocks noGrp="1"/>
          </p:cNvSpPr>
          <p:nvPr>
            <p:ph type="dt" idx="11"/>
          </p:nvPr>
        </p:nvSpPr>
        <p:spPr>
          <a:xfrm>
            <a:off x="646863" y="96239"/>
            <a:ext cx="920060" cy="215444"/>
          </a:xfrm>
          <a:prstGeom prst="rect">
            <a:avLst/>
          </a:prstGeom>
        </p:spPr>
        <p:txBody>
          <a:bodyPr/>
          <a:lstStyle/>
          <a:p>
            <a:pPr>
              <a:defRPr/>
            </a:pPr>
            <a:r>
              <a:rPr lang="en-US" dirty="0" smtClean="0"/>
              <a:t>March 2017</a:t>
            </a:r>
            <a:endParaRPr lang="en-US" dirty="0"/>
          </a:p>
        </p:txBody>
      </p:sp>
      <p:sp>
        <p:nvSpPr>
          <p:cNvPr id="6" name="Footer Placeholder 5"/>
          <p:cNvSpPr>
            <a:spLocks noGrp="1"/>
          </p:cNvSpPr>
          <p:nvPr>
            <p:ph type="ftr" sz="quarter" idx="12"/>
          </p:nvPr>
        </p:nvSpPr>
        <p:spPr/>
        <p:txBody>
          <a:bodyPr/>
          <a:lstStyle/>
          <a:p>
            <a:pPr lvl="4">
              <a:defRPr/>
            </a:pPr>
            <a:r>
              <a:rPr lang="en-US" dirty="0" smtClean="0"/>
              <a:t>Dorothy Stanley (HP Enterprise)</a:t>
            </a:r>
            <a:endParaRPr lang="en-US" dirty="0"/>
          </a:p>
        </p:txBody>
      </p:sp>
      <p:sp>
        <p:nvSpPr>
          <p:cNvPr id="7" name="Slide Number Placeholder 6"/>
          <p:cNvSpPr>
            <a:spLocks noGrp="1"/>
          </p:cNvSpPr>
          <p:nvPr>
            <p:ph type="sldNum" sz="quarter" idx="13"/>
          </p:nvPr>
        </p:nvSpPr>
        <p:spPr>
          <a:xfrm>
            <a:off x="3279163" y="9000621"/>
            <a:ext cx="415177" cy="184666"/>
          </a:xfrm>
          <a:prstGeom prst="rect">
            <a:avLst/>
          </a:prstGeom>
        </p:spPr>
        <p:txBody>
          <a:bodyPr/>
          <a:lstStyle/>
          <a:p>
            <a:pPr>
              <a:defRPr/>
            </a:pPr>
            <a:r>
              <a:rPr lang="en-US" dirty="0" smtClean="0"/>
              <a:t>Page </a:t>
            </a:r>
            <a:fld id="{F4F34E98-D62A-4186-8764-CE3AA6FA445F}" type="slidenum">
              <a:rPr lang="en-US" smtClean="0"/>
              <a:pPr>
                <a:defRPr/>
              </a:pPr>
              <a:t>12</a:t>
            </a:fld>
            <a:endParaRPr lang="en-US" dirty="0"/>
          </a:p>
        </p:txBody>
      </p:sp>
    </p:spTree>
    <p:extLst>
      <p:ext uri="{BB962C8B-B14F-4D97-AF65-F5344CB8AC3E}">
        <p14:creationId xmlns:p14="http://schemas.microsoft.com/office/powerpoint/2010/main" val="35688770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13</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14</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249030" y="96239"/>
            <a:ext cx="1963678" cy="215444"/>
          </a:xfrm>
          <a:ln/>
        </p:spPr>
        <p:txBody>
          <a:bodyPr/>
          <a:lstStyle/>
          <a:p>
            <a:r>
              <a:rPr lang="en-US" dirty="0" smtClean="0"/>
              <a:t>doc.: IEEE 802.11-17/0257r0</a:t>
            </a:r>
            <a:endParaRPr lang="en-US" dirty="0"/>
          </a:p>
        </p:txBody>
      </p:sp>
      <p:sp>
        <p:nvSpPr>
          <p:cNvPr id="5" name="Rectangle 3"/>
          <p:cNvSpPr>
            <a:spLocks noGrp="1" noChangeArrowheads="1"/>
          </p:cNvSpPr>
          <p:nvPr>
            <p:ph type="dt"/>
          </p:nvPr>
        </p:nvSpPr>
        <p:spPr>
          <a:xfrm>
            <a:off x="646863" y="96239"/>
            <a:ext cx="1198983" cy="215444"/>
          </a:xfrm>
          <a:prstGeom prst="rect">
            <a:avLst/>
          </a:prstGeom>
          <a:ln/>
        </p:spPr>
        <p:txBody>
          <a:bodyPr/>
          <a:lstStyle/>
          <a:p>
            <a:r>
              <a:rPr lang="en-US" dirty="0" smtClean="0"/>
              <a:t>March 2017</a:t>
            </a:r>
            <a:endParaRPr lang="en-US" dirty="0"/>
          </a:p>
        </p:txBody>
      </p:sp>
      <p:sp>
        <p:nvSpPr>
          <p:cNvPr id="6" name="Rectangle 6"/>
          <p:cNvSpPr>
            <a:spLocks noGrp="1" noChangeArrowheads="1"/>
          </p:cNvSpPr>
          <p:nvPr>
            <p:ph type="ftr"/>
          </p:nvPr>
        </p:nvSpPr>
        <p:spPr>
          <a:xfrm>
            <a:off x="4627338" y="9000621"/>
            <a:ext cx="1944763" cy="184666"/>
          </a:xfrm>
          <a:ln/>
        </p:spPr>
        <p:txBody>
          <a:bodyPr/>
          <a:lstStyle/>
          <a:p>
            <a:r>
              <a:rPr lang="en-US" dirty="0" smtClean="0"/>
              <a:t>Dorothy Stanley, HP Enterprise</a:t>
            </a:r>
            <a:endParaRPr lang="en-US" dirty="0"/>
          </a:p>
        </p:txBody>
      </p:sp>
      <p:sp>
        <p:nvSpPr>
          <p:cNvPr id="7" name="Rectangle 7"/>
          <p:cNvSpPr>
            <a:spLocks noGrp="1" noChangeArrowheads="1"/>
          </p:cNvSpPr>
          <p:nvPr>
            <p:ph type="sldNum"/>
          </p:nvPr>
        </p:nvSpPr>
        <p:spPr>
          <a:xfrm>
            <a:off x="3279163" y="9000621"/>
            <a:ext cx="415177" cy="184666"/>
          </a:xfrm>
          <a:prstGeom prst="rect">
            <a:avLst/>
          </a:prstGeom>
          <a:ln/>
        </p:spPr>
        <p:txBody>
          <a:bodyPr/>
          <a:lstStyle/>
          <a:p>
            <a:r>
              <a:rPr lang="en-US" dirty="0"/>
              <a:t>Page </a:t>
            </a:r>
            <a:fld id="{07B9ED38-6DD0-4691-9FC3-0BE6EBBA3E57}" type="slidenum">
              <a:rPr lang="en-US"/>
              <a:pPr/>
              <a:t>15</a:t>
            </a:fld>
            <a:endParaRPr lang="en-US" dirty="0"/>
          </a:p>
        </p:txBody>
      </p:sp>
      <p:sp>
        <p:nvSpPr>
          <p:cNvPr id="19457" name="Rectangle 1"/>
          <p:cNvSpPr txBox="1">
            <a:spLocks noGrp="1" noRot="1" noChangeAspect="1" noChangeArrowheads="1"/>
          </p:cNvSpPr>
          <p:nvPr>
            <p:ph type="sldImg"/>
          </p:nvPr>
        </p:nvSpPr>
        <p:spPr bwMode="auto">
          <a:xfrm>
            <a:off x="1114425" y="703263"/>
            <a:ext cx="4629150" cy="347345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13772" y="4416029"/>
            <a:ext cx="5030456"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62489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16</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17</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dirty="0" smtClean="0"/>
              <a:t>doc.: IEEE 802.11-17/0257r0</a:t>
            </a:r>
            <a:endParaRPr lang="en-US" dirty="0"/>
          </a:p>
        </p:txBody>
      </p:sp>
      <p:sp>
        <p:nvSpPr>
          <p:cNvPr id="5" name="Date Placeholder 4"/>
          <p:cNvSpPr>
            <a:spLocks noGrp="1"/>
          </p:cNvSpPr>
          <p:nvPr>
            <p:ph type="dt" idx="11"/>
          </p:nvPr>
        </p:nvSpPr>
        <p:spPr>
          <a:xfrm>
            <a:off x="646863" y="96239"/>
            <a:ext cx="920060" cy="215444"/>
          </a:xfrm>
          <a:prstGeom prst="rect">
            <a:avLst/>
          </a:prstGeom>
        </p:spPr>
        <p:txBody>
          <a:bodyPr/>
          <a:lstStyle/>
          <a:p>
            <a:pPr>
              <a:defRPr/>
            </a:pPr>
            <a:r>
              <a:rPr lang="en-US" dirty="0" smtClean="0"/>
              <a:t>March 2017</a:t>
            </a:r>
            <a:endParaRPr lang="en-US" dirty="0"/>
          </a:p>
        </p:txBody>
      </p:sp>
      <p:sp>
        <p:nvSpPr>
          <p:cNvPr id="6" name="Footer Placeholder 5"/>
          <p:cNvSpPr>
            <a:spLocks noGrp="1"/>
          </p:cNvSpPr>
          <p:nvPr>
            <p:ph type="ftr" sz="quarter" idx="12"/>
          </p:nvPr>
        </p:nvSpPr>
        <p:spPr/>
        <p:txBody>
          <a:bodyPr/>
          <a:lstStyle/>
          <a:p>
            <a:pPr lvl="4">
              <a:defRPr/>
            </a:pPr>
            <a:r>
              <a:rPr lang="en-US" dirty="0" smtClean="0"/>
              <a:t>Dorothy Stanley (HP Enterprise)</a:t>
            </a:r>
            <a:endParaRPr lang="en-US" dirty="0"/>
          </a:p>
        </p:txBody>
      </p:sp>
      <p:sp>
        <p:nvSpPr>
          <p:cNvPr id="7" name="Slide Number Placeholder 6"/>
          <p:cNvSpPr>
            <a:spLocks noGrp="1"/>
          </p:cNvSpPr>
          <p:nvPr>
            <p:ph type="sldNum" sz="quarter" idx="13"/>
          </p:nvPr>
        </p:nvSpPr>
        <p:spPr>
          <a:xfrm>
            <a:off x="3279163" y="9000621"/>
            <a:ext cx="415177" cy="184666"/>
          </a:xfrm>
          <a:prstGeom prst="rect">
            <a:avLst/>
          </a:prstGeom>
        </p:spPr>
        <p:txBody>
          <a:bodyPr/>
          <a:lstStyle/>
          <a:p>
            <a:pPr>
              <a:defRPr/>
            </a:pPr>
            <a:r>
              <a:rPr lang="en-US" dirty="0" smtClean="0"/>
              <a:t>Page </a:t>
            </a:r>
            <a:fld id="{F4F34E98-D62A-4186-8764-CE3AA6FA445F}" type="slidenum">
              <a:rPr lang="en-US" smtClean="0"/>
              <a:pPr>
                <a:defRPr/>
              </a:pPr>
              <a:t>18</a:t>
            </a:fld>
            <a:endParaRPr lang="en-US" dirty="0"/>
          </a:p>
        </p:txBody>
      </p:sp>
    </p:spTree>
    <p:extLst>
      <p:ext uri="{BB962C8B-B14F-4D97-AF65-F5344CB8AC3E}">
        <p14:creationId xmlns:p14="http://schemas.microsoft.com/office/powerpoint/2010/main" val="31830885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802.11-17/0257r0</a:t>
            </a:r>
            <a:endParaRPr lang="en-US" dirty="0"/>
          </a:p>
        </p:txBody>
      </p:sp>
      <p:sp>
        <p:nvSpPr>
          <p:cNvPr id="5" name="Date Placeholder 4"/>
          <p:cNvSpPr>
            <a:spLocks noGrp="1"/>
          </p:cNvSpPr>
          <p:nvPr>
            <p:ph type="dt" idx="11"/>
          </p:nvPr>
        </p:nvSpPr>
        <p:spPr>
          <a:xfrm>
            <a:off x="646863" y="96239"/>
            <a:ext cx="920060" cy="215444"/>
          </a:xfrm>
          <a:prstGeom prst="rect">
            <a:avLst/>
          </a:prstGeom>
        </p:spPr>
        <p:txBody>
          <a:bodyPr/>
          <a:lstStyle/>
          <a:p>
            <a:pPr>
              <a:defRPr/>
            </a:pPr>
            <a:r>
              <a:rPr lang="en-US" dirty="0" smtClean="0"/>
              <a:t>March 2017</a:t>
            </a:r>
            <a:endParaRPr lang="en-US" dirty="0"/>
          </a:p>
        </p:txBody>
      </p:sp>
      <p:sp>
        <p:nvSpPr>
          <p:cNvPr id="6" name="Footer Placeholder 5"/>
          <p:cNvSpPr>
            <a:spLocks noGrp="1"/>
          </p:cNvSpPr>
          <p:nvPr>
            <p:ph type="ftr" sz="quarter" idx="12"/>
          </p:nvPr>
        </p:nvSpPr>
        <p:spPr/>
        <p:txBody>
          <a:bodyPr/>
          <a:lstStyle/>
          <a:p>
            <a:pPr lvl="4">
              <a:defRPr/>
            </a:pPr>
            <a:r>
              <a:rPr lang="en-US" dirty="0" smtClean="0"/>
              <a:t>Dorothy Stanley (HP Enterprise)</a:t>
            </a:r>
            <a:endParaRPr lang="en-US" dirty="0"/>
          </a:p>
        </p:txBody>
      </p:sp>
      <p:sp>
        <p:nvSpPr>
          <p:cNvPr id="7" name="Slide Number Placeholder 6"/>
          <p:cNvSpPr>
            <a:spLocks noGrp="1"/>
          </p:cNvSpPr>
          <p:nvPr>
            <p:ph type="sldNum" sz="quarter" idx="13"/>
          </p:nvPr>
        </p:nvSpPr>
        <p:spPr>
          <a:xfrm>
            <a:off x="3279163" y="9000621"/>
            <a:ext cx="415177" cy="184666"/>
          </a:xfrm>
          <a:prstGeom prst="rect">
            <a:avLst/>
          </a:prstGeom>
        </p:spPr>
        <p:txBody>
          <a:bodyPr/>
          <a:lstStyle/>
          <a:p>
            <a:pPr>
              <a:defRPr/>
            </a:pPr>
            <a:r>
              <a:rPr lang="en-US" dirty="0" smtClean="0"/>
              <a:t>Page </a:t>
            </a:r>
            <a:fld id="{F4F34E98-D62A-4186-8764-CE3AA6FA445F}" type="slidenum">
              <a:rPr lang="en-US" smtClean="0"/>
              <a:pPr>
                <a:defRPr/>
              </a:pPr>
              <a:t>19</a:t>
            </a:fld>
            <a:endParaRPr lang="en-US" dirty="0"/>
          </a:p>
        </p:txBody>
      </p:sp>
    </p:spTree>
    <p:extLst>
      <p:ext uri="{BB962C8B-B14F-4D97-AF65-F5344CB8AC3E}">
        <p14:creationId xmlns:p14="http://schemas.microsoft.com/office/powerpoint/2010/main" val="143261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extLst>
      <p:ext uri="{BB962C8B-B14F-4D97-AF65-F5344CB8AC3E}">
        <p14:creationId xmlns:p14="http://schemas.microsoft.com/office/powerpoint/2010/main" val="17289899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802.11-17/0257r0</a:t>
            </a:r>
            <a:endParaRPr lang="en-US" dirty="0"/>
          </a:p>
        </p:txBody>
      </p:sp>
      <p:sp>
        <p:nvSpPr>
          <p:cNvPr id="5" name="Date Placeholder 4"/>
          <p:cNvSpPr>
            <a:spLocks noGrp="1"/>
          </p:cNvSpPr>
          <p:nvPr>
            <p:ph type="dt" idx="11"/>
          </p:nvPr>
        </p:nvSpPr>
        <p:spPr>
          <a:xfrm>
            <a:off x="646863" y="96239"/>
            <a:ext cx="920060" cy="215444"/>
          </a:xfrm>
          <a:prstGeom prst="rect">
            <a:avLst/>
          </a:prstGeom>
        </p:spPr>
        <p:txBody>
          <a:bodyPr/>
          <a:lstStyle/>
          <a:p>
            <a:pPr>
              <a:defRPr/>
            </a:pPr>
            <a:r>
              <a:rPr lang="en-US" dirty="0" smtClean="0"/>
              <a:t>March 2017</a:t>
            </a:r>
            <a:endParaRPr lang="en-US" dirty="0"/>
          </a:p>
        </p:txBody>
      </p:sp>
      <p:sp>
        <p:nvSpPr>
          <p:cNvPr id="6" name="Footer Placeholder 5"/>
          <p:cNvSpPr>
            <a:spLocks noGrp="1"/>
          </p:cNvSpPr>
          <p:nvPr>
            <p:ph type="ftr" sz="quarter" idx="12"/>
          </p:nvPr>
        </p:nvSpPr>
        <p:spPr/>
        <p:txBody>
          <a:bodyPr/>
          <a:lstStyle/>
          <a:p>
            <a:pPr lvl="4">
              <a:defRPr/>
            </a:pPr>
            <a:r>
              <a:rPr lang="en-US" dirty="0" smtClean="0"/>
              <a:t>Dorothy Stanley (HP Enterprise)</a:t>
            </a:r>
            <a:endParaRPr lang="en-US" dirty="0"/>
          </a:p>
        </p:txBody>
      </p:sp>
      <p:sp>
        <p:nvSpPr>
          <p:cNvPr id="7" name="Slide Number Placeholder 6"/>
          <p:cNvSpPr>
            <a:spLocks noGrp="1"/>
          </p:cNvSpPr>
          <p:nvPr>
            <p:ph type="sldNum" sz="quarter" idx="13"/>
          </p:nvPr>
        </p:nvSpPr>
        <p:spPr>
          <a:xfrm>
            <a:off x="3279163" y="9000621"/>
            <a:ext cx="415177" cy="184666"/>
          </a:xfrm>
          <a:prstGeom prst="rect">
            <a:avLst/>
          </a:prstGeom>
        </p:spPr>
        <p:txBody>
          <a:bodyPr/>
          <a:lstStyle/>
          <a:p>
            <a:pPr>
              <a:defRPr/>
            </a:pPr>
            <a:r>
              <a:rPr lang="en-US" dirty="0" smtClean="0"/>
              <a:t>Page </a:t>
            </a:r>
            <a:fld id="{F4F34E98-D62A-4186-8764-CE3AA6FA445F}" type="slidenum">
              <a:rPr lang="en-US" smtClean="0"/>
              <a:pPr>
                <a:defRPr/>
              </a:pPr>
              <a:t>20</a:t>
            </a:fld>
            <a:endParaRPr lang="en-US" dirty="0"/>
          </a:p>
        </p:txBody>
      </p:sp>
    </p:spTree>
    <p:extLst>
      <p:ext uri="{BB962C8B-B14F-4D97-AF65-F5344CB8AC3E}">
        <p14:creationId xmlns:p14="http://schemas.microsoft.com/office/powerpoint/2010/main" val="1948145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21</a:t>
            </a:fld>
            <a:endParaRPr lang="en-US" dirty="0"/>
          </a:p>
        </p:txBody>
      </p:sp>
    </p:spTree>
    <p:extLst>
      <p:ext uri="{BB962C8B-B14F-4D97-AF65-F5344CB8AC3E}">
        <p14:creationId xmlns:p14="http://schemas.microsoft.com/office/powerpoint/2010/main" val="12146687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22</a:t>
            </a:fld>
            <a:endParaRPr lang="en-US" dirty="0"/>
          </a:p>
        </p:txBody>
      </p:sp>
    </p:spTree>
    <p:extLst>
      <p:ext uri="{BB962C8B-B14F-4D97-AF65-F5344CB8AC3E}">
        <p14:creationId xmlns:p14="http://schemas.microsoft.com/office/powerpoint/2010/main" val="10704297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23</a:t>
            </a:fld>
            <a:endParaRPr lang="en-US" dirty="0"/>
          </a:p>
        </p:txBody>
      </p:sp>
    </p:spTree>
    <p:extLst>
      <p:ext uri="{BB962C8B-B14F-4D97-AF65-F5344CB8AC3E}">
        <p14:creationId xmlns:p14="http://schemas.microsoft.com/office/powerpoint/2010/main" val="13922673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24</a:t>
            </a:fld>
            <a:endParaRPr lang="en-US" dirty="0"/>
          </a:p>
        </p:txBody>
      </p:sp>
    </p:spTree>
    <p:extLst>
      <p:ext uri="{BB962C8B-B14F-4D97-AF65-F5344CB8AC3E}">
        <p14:creationId xmlns:p14="http://schemas.microsoft.com/office/powerpoint/2010/main" val="38238786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25</a:t>
            </a:fld>
            <a:endParaRPr lang="en-US" dirty="0">
              <a:solidFill>
                <a:srgbClr val="000000"/>
              </a:solidFill>
            </a:endParaRPr>
          </a:p>
        </p:txBody>
      </p:sp>
    </p:spTree>
    <p:extLst>
      <p:ext uri="{BB962C8B-B14F-4D97-AF65-F5344CB8AC3E}">
        <p14:creationId xmlns:p14="http://schemas.microsoft.com/office/powerpoint/2010/main" val="37402597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26</a:t>
            </a:fld>
            <a:endParaRPr lang="en-US" dirty="0">
              <a:solidFill>
                <a:srgbClr val="000000"/>
              </a:solidFill>
            </a:endParaRPr>
          </a:p>
        </p:txBody>
      </p:sp>
    </p:spTree>
    <p:extLst>
      <p:ext uri="{BB962C8B-B14F-4D97-AF65-F5344CB8AC3E}">
        <p14:creationId xmlns:p14="http://schemas.microsoft.com/office/powerpoint/2010/main" val="29571313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27</a:t>
            </a:fld>
            <a:endParaRPr lang="en-US" dirty="0">
              <a:solidFill>
                <a:srgbClr val="000000"/>
              </a:solidFill>
            </a:endParaRPr>
          </a:p>
        </p:txBody>
      </p:sp>
    </p:spTree>
    <p:extLst>
      <p:ext uri="{BB962C8B-B14F-4D97-AF65-F5344CB8AC3E}">
        <p14:creationId xmlns:p14="http://schemas.microsoft.com/office/powerpoint/2010/main" val="1152408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04900" y="754063"/>
            <a:ext cx="4641850" cy="3481387"/>
          </a:xfrm>
          <a:prstGeom prst="rect">
            <a:avLst/>
          </a:prstGeom>
          <a:ln/>
        </p:spPr>
      </p:sp>
      <p:sp>
        <p:nvSpPr>
          <p:cNvPr id="16387" name="Notes Placeholder 2"/>
          <p:cNvSpPr>
            <a:spLocks noGrp="1"/>
          </p:cNvSpPr>
          <p:nvPr>
            <p:ph type="body" idx="1"/>
          </p:nvPr>
        </p:nvSpPr>
        <p:spPr>
          <a:noFill/>
          <a:ln/>
        </p:spPr>
        <p:txBody>
          <a:bodyPr/>
          <a:lstStyle/>
          <a:p>
            <a:pPr eaLnBrk="1" hangingPunct="1"/>
            <a:endParaRPr lang="en-US" dirty="0" smtClean="0"/>
          </a:p>
        </p:txBody>
      </p:sp>
      <p:sp>
        <p:nvSpPr>
          <p:cNvPr id="16388" name="Slide Number Placeholder 3"/>
          <p:cNvSpPr>
            <a:spLocks noGrp="1"/>
          </p:cNvSpPr>
          <p:nvPr>
            <p:ph type="sldNum" sz="quarter" idx="5"/>
          </p:nvPr>
        </p:nvSpPr>
        <p:spPr>
          <a:xfrm>
            <a:off x="3658444" y="8985250"/>
            <a:ext cx="76944" cy="184666"/>
          </a:xfrm>
          <a:prstGeom prst="rect">
            <a:avLst/>
          </a:prstGeom>
          <a:noFill/>
        </p:spPr>
        <p:txBody>
          <a:bodyPr/>
          <a:lstStyle/>
          <a:p>
            <a:fld id="{A5A66FE3-4EA4-4A7C-93CD-A0B5BA7A87B6}" type="slidenum">
              <a:rPr lang="en-US" smtClean="0"/>
              <a:pPr/>
              <a:t>3</a:t>
            </a:fld>
            <a:endParaRPr lang="en-US" dirty="0" smtClean="0"/>
          </a:p>
        </p:txBody>
      </p:sp>
    </p:spTree>
    <p:extLst>
      <p:ext uri="{BB962C8B-B14F-4D97-AF65-F5344CB8AC3E}">
        <p14:creationId xmlns:p14="http://schemas.microsoft.com/office/powerpoint/2010/main" val="1868183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4</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7</a:t>
            </a:fld>
            <a:endParaRPr lang="en-US" dirty="0"/>
          </a:p>
        </p:txBody>
      </p:sp>
    </p:spTree>
    <p:extLst>
      <p:ext uri="{BB962C8B-B14F-4D97-AF65-F5344CB8AC3E}">
        <p14:creationId xmlns:p14="http://schemas.microsoft.com/office/powerpoint/2010/main" val="1440578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8</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9</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prstGeom prst="rect">
            <a:avLst/>
          </a:prstGeom>
          <a:ln/>
        </p:spPr>
        <p:txBody>
          <a:bodyPr/>
          <a:lstStyle>
            <a:lvl1pPr>
              <a:defRPr/>
            </a:lvl1pPr>
          </a:lstStyle>
          <a:p>
            <a:pPr>
              <a:defRPr/>
            </a:pPr>
            <a:r>
              <a:rPr lang="en-US" dirty="0" smtClean="0"/>
              <a:t>March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D. Stanley, HP Enterprise</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4F8DB7B0-6F79-49ED-8154-EC3DF243439D}" type="slidenum">
              <a:rPr lang="en-US"/>
              <a:pPr>
                <a:defRPr/>
              </a:pPr>
              <a:t>‹#›</a:t>
            </a:fld>
            <a:endParaRPr lang="en-US" dirty="0"/>
          </a:p>
        </p:txBody>
      </p:sp>
    </p:spTree>
    <p:extLst>
      <p:ext uri="{BB962C8B-B14F-4D97-AF65-F5344CB8AC3E}">
        <p14:creationId xmlns:p14="http://schemas.microsoft.com/office/powerpoint/2010/main" val="830851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
        <p:nvSpPr>
          <p:cNvPr id="7" name="Footer Placeholder 6"/>
          <p:cNvSpPr>
            <a:spLocks noGrp="1"/>
          </p:cNvSpPr>
          <p:nvPr>
            <p:ph type="ftr" sz="quarter" idx="11"/>
          </p:nvPr>
        </p:nvSpPr>
        <p:spPr/>
        <p:txBody>
          <a:bodyPr/>
          <a:lstStyle/>
          <a:p>
            <a:pPr>
              <a:defRPr/>
            </a:pPr>
            <a:r>
              <a:rPr lang="pt-BR" smtClean="0">
                <a:solidFill>
                  <a:srgbClr val="000000"/>
                </a:solidFill>
              </a:rPr>
              <a:t>Subir Das, Chair, IEEE 802.21</a:t>
            </a:r>
            <a:endParaRPr lang="en-US" dirty="0">
              <a:solidFill>
                <a:srgbClr val="000000"/>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360038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solidFill>
                  <a:srgbClr val="000000"/>
                </a:solidFill>
              </a:rPr>
              <a:t>Subir Das, Chair, IEEE 802.21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0484363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solidFill>
                  <a:srgbClr val="000000"/>
                </a:solidFill>
              </a:rPr>
              <a:t>Subir Das, Chair, IEEE 802.21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6001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dirty="0" smtClean="0">
                <a:solidFill>
                  <a:srgbClr val="000000"/>
                </a:solidFill>
              </a:rPr>
              <a:t>July 2012</a:t>
            </a:r>
            <a:endParaRPr lang="en-US" dirty="0">
              <a:solidFill>
                <a:srgbClr val="000000"/>
              </a:solidFill>
            </a:endParaRPr>
          </a:p>
        </p:txBody>
      </p:sp>
      <p:sp>
        <p:nvSpPr>
          <p:cNvPr id="4" name="Footer Placeholder 3"/>
          <p:cNvSpPr>
            <a:spLocks noGrp="1"/>
          </p:cNvSpPr>
          <p:nvPr>
            <p:ph type="ftr" sz="quarter" idx="11"/>
          </p:nvPr>
        </p:nvSpPr>
        <p:spPr/>
        <p:txBody>
          <a:bodyPr/>
          <a:lstStyle/>
          <a:p>
            <a:pPr>
              <a:defRPr/>
            </a:pPr>
            <a:r>
              <a:rPr lang="pt-BR" smtClean="0">
                <a:solidFill>
                  <a:srgbClr val="000000"/>
                </a:solidFill>
              </a:rPr>
              <a:t>Subir Das, Chair, IEEE 802.21</a:t>
            </a: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101626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solidFill>
                  <a:srgbClr val="000000"/>
                </a:solidFill>
              </a:rPr>
              <a:t>Subir Das, Chair, IEEE 802.21</a:t>
            </a: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52274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a:defRPr/>
            </a:pPr>
            <a:r>
              <a:rPr lang="en-US" dirty="0" smtClean="0">
                <a:solidFill>
                  <a:srgbClr val="000000"/>
                </a:solidFill>
              </a:rPr>
              <a:t>July 2012</a:t>
            </a: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solidFill>
                  <a:srgbClr val="000000"/>
                </a:solidFill>
              </a:rPr>
              <a:t>Slide </a:t>
            </a:r>
            <a:fld id="{3CBDE478-540A-4533-B630-5289DA16E16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730634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a:defRPr/>
            </a:pPr>
            <a:r>
              <a:rPr lang="en-US" dirty="0" smtClean="0">
                <a:solidFill>
                  <a:srgbClr val="000000"/>
                </a:solidFill>
              </a:rPr>
              <a:t>July 2012</a:t>
            </a:r>
            <a:endParaRPr lang="en-US" dirty="0">
              <a:solidFill>
                <a:srgbClr val="000000"/>
              </a:solidFill>
            </a:endParaRPr>
          </a:p>
        </p:txBody>
      </p:sp>
      <p:sp>
        <p:nvSpPr>
          <p:cNvPr id="4" name="Footer Placeholder 3"/>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r>
              <a:rPr lang="en-US" dirty="0">
                <a:solidFill>
                  <a:srgbClr val="000000"/>
                </a:solidFill>
              </a:rPr>
              <a:t>Slide </a:t>
            </a:r>
            <a:fld id="{43DACD2F-9786-486C-9E92-757D70B8C56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295389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dirty="0">
                <a:solidFill>
                  <a:srgbClr val="000000"/>
                </a:solidFill>
              </a:rPr>
              <a:t>Slide </a:t>
            </a:r>
            <a:fld id="{55EAE60E-B8AB-4C07-8727-0B4A640A876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69990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solidFill>
                  <a:srgbClr val="000000"/>
                </a:solidFill>
              </a:rPr>
              <a:t>July 2012</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dirty="0">
                <a:solidFill>
                  <a:srgbClr val="000000"/>
                </a:solidFill>
              </a:rPr>
              <a:t>Slide </a:t>
            </a:r>
            <a:fld id="{C1AE6C48-FC0E-4C0A-A7D2-A12BE0BB3FF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526783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solidFill>
                  <a:srgbClr val="000000"/>
                </a:solidFill>
              </a:rPr>
              <a:t>July 2012</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r>
              <a:rPr lang="en-US" dirty="0">
                <a:solidFill>
                  <a:srgbClr val="000000"/>
                </a:solidFill>
              </a:rPr>
              <a:t>Slide </a:t>
            </a:r>
            <a:fld id="{0A1EC890-31EC-487D-AA60-02B691D82D1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25743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solidFill>
                  <a:srgbClr val="000000"/>
                </a:solidFill>
              </a:rPr>
              <a:t>July 2012</a:t>
            </a:r>
            <a:endParaRPr lang="en-US" dirty="0">
              <a:solidFill>
                <a:srgbClr val="000000"/>
              </a:solidFill>
            </a:endParaRPr>
          </a:p>
        </p:txBody>
      </p:sp>
      <p:sp>
        <p:nvSpPr>
          <p:cNvPr id="8" name="Footer Placeholder 7"/>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pPr>
              <a:defRPr/>
            </a:pPr>
            <a:r>
              <a:rPr lang="en-US" dirty="0">
                <a:solidFill>
                  <a:srgbClr val="000000"/>
                </a:solidFill>
              </a:rPr>
              <a:t>Slide </a:t>
            </a:r>
            <a:fld id="{EA519437-B6E0-45D2-ADBE-CED11A2324B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189544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solidFill>
                  <a:srgbClr val="000000"/>
                </a:solidFill>
              </a:rPr>
              <a:t>July 2012</a:t>
            </a:r>
            <a:endParaRPr lang="en-US" dirty="0">
              <a:solidFill>
                <a:srgbClr val="000000"/>
              </a:solidFill>
            </a:endParaRPr>
          </a:p>
        </p:txBody>
      </p:sp>
      <p:sp>
        <p:nvSpPr>
          <p:cNvPr id="4" name="Footer Placeholder 3"/>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r>
              <a:rPr lang="en-US" dirty="0">
                <a:solidFill>
                  <a:srgbClr val="000000"/>
                </a:solidFill>
              </a:rPr>
              <a:t>Slide </a:t>
            </a:r>
            <a:fld id="{5F31B28D-59C5-4D92-A491-E66C7A6F60A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348842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solidFill>
                  <a:srgbClr val="000000"/>
                </a:solidFill>
              </a:rPr>
              <a:t>July 2012</a:t>
            </a:r>
            <a:endParaRPr lang="en-US" dirty="0">
              <a:solidFill>
                <a:srgbClr val="000000"/>
              </a:solidFill>
            </a:endParaRPr>
          </a:p>
        </p:txBody>
      </p:sp>
      <p:sp>
        <p:nvSpPr>
          <p:cNvPr id="3" name="Footer Placeholder 2"/>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pPr>
              <a:defRPr/>
            </a:pPr>
            <a:r>
              <a:rPr lang="en-US" dirty="0">
                <a:solidFill>
                  <a:srgbClr val="000000"/>
                </a:solidFill>
              </a:rPr>
              <a:t>Slide </a:t>
            </a:r>
            <a:fld id="{C922C443-5D96-4DE7-99CD-7C5E19B8A47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719233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solidFill>
                  <a:srgbClr val="000000"/>
                </a:solidFill>
              </a:rPr>
              <a:t>July 2012</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r>
              <a:rPr lang="en-US" dirty="0">
                <a:solidFill>
                  <a:srgbClr val="000000"/>
                </a:solidFill>
              </a:rPr>
              <a:t>Slide </a:t>
            </a:r>
            <a:fld id="{0955A4B1-4EFB-4DEF-816B-559E5062D28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746764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solidFill>
                  <a:srgbClr val="000000"/>
                </a:solidFill>
              </a:rPr>
              <a:t>July 2012</a:t>
            </a: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r>
              <a:rPr lang="en-US" dirty="0">
                <a:solidFill>
                  <a:srgbClr val="000000"/>
                </a:solidFill>
              </a:rPr>
              <a:t>Slide </a:t>
            </a:r>
            <a:fld id="{6825E2F7-1D07-407B-992F-AC7D281765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339451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solidFill>
                  <a:srgbClr val="000000"/>
                </a:solidFill>
              </a:rPr>
              <a:t>July 2012</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dirty="0">
                <a:solidFill>
                  <a:srgbClr val="000000"/>
                </a:solidFill>
              </a:rPr>
              <a:t>Slide </a:t>
            </a:r>
            <a:fld id="{374FAE21-1B12-43B9-9130-C41EEF43AB0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351304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smtClean="0">
                <a:solidFill>
                  <a:srgbClr val="000000"/>
                </a:solidFill>
              </a:rPr>
              <a:t>July 2012</a:t>
            </a: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dirty="0">
                <a:solidFill>
                  <a:srgbClr val="000000"/>
                </a:solidFill>
              </a:rPr>
              <a:t>Slide </a:t>
            </a:r>
            <a:fld id="{95E68F9D-EE77-4604-80A2-5FFC8BC1321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3285510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
        <p:nvSpPr>
          <p:cNvPr id="8" name="Footer Placeholder 7"/>
          <p:cNvSpPr>
            <a:spLocks noGrp="1"/>
          </p:cNvSpPr>
          <p:nvPr>
            <p:ph type="ftr" sz="quarter" idx="11"/>
          </p:nvPr>
        </p:nvSpPr>
        <p:spPr/>
        <p:txBody>
          <a:bodyPr/>
          <a:lstStyle/>
          <a:p>
            <a:pPr>
              <a:defRPr/>
            </a:pPr>
            <a:r>
              <a:rPr lang="pt-BR" smtClean="0">
                <a:solidFill>
                  <a:srgbClr val="000000"/>
                </a:solidFill>
              </a:rPr>
              <a:t>Subir Das, Chair, IEEE 802.21</a:t>
            </a:r>
            <a:endParaRPr lang="en-US" dirty="0">
              <a:solidFill>
                <a:srgbClr val="000000"/>
              </a:solidFill>
            </a:endParaRPr>
          </a:p>
        </p:txBody>
      </p:sp>
    </p:spTree>
    <p:extLst>
      <p:ext uri="{BB962C8B-B14F-4D97-AF65-F5344CB8AC3E}">
        <p14:creationId xmlns:p14="http://schemas.microsoft.com/office/powerpoint/2010/main" val="205187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image" Target="../media/image2.png"/><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3"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4"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623722"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21-17-0013-00-Session#7-Opening_Plenary_Notes.ppt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 id="2147483885" r:id="rId11"/>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a:t>
            </a:r>
            <a:r>
              <a:rPr lang="en-US" dirty="0" err="1" smtClean="0"/>
              <a:t>styl</a:t>
            </a:r>
            <a:endParaRPr lang="en-US" dirty="0" smtClean="0"/>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solidFill>
                  <a:srgbClr val="000000"/>
                </a:solidFill>
              </a:rPr>
              <a:t>Subir Das, Chair, IEEE 802.21</a:t>
            </a:r>
            <a:endParaRPr lang="en-US" dirty="0">
              <a:solidFill>
                <a:srgbClr val="000000"/>
              </a:solidFill>
            </a:endParaRPr>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solidFill>
                  <a:srgbClr val="000000"/>
                </a:solidFill>
              </a:rPr>
              <a:t>Slide </a:t>
            </a:r>
            <a:fld id="{F3D7A4F0-0FCF-4224-B81A-51E9E7009AFE}" type="slidenum">
              <a:rPr lang="en-US">
                <a:solidFill>
                  <a:srgbClr val="000000"/>
                </a:solidFill>
              </a:rPr>
              <a:pPr>
                <a:defRPr/>
              </a:pPr>
              <a:t>‹#›</a:t>
            </a:fld>
            <a:endParaRPr lang="en-US" dirty="0">
              <a:solidFill>
                <a:srgbClr val="000000"/>
              </a:solidFill>
            </a:endParaRPr>
          </a:p>
        </p:txBody>
      </p:sp>
      <p:sp>
        <p:nvSpPr>
          <p:cNvPr id="1031" name="Rectangle 7"/>
          <p:cNvSpPr>
            <a:spLocks noChangeArrowheads="1"/>
          </p:cNvSpPr>
          <p:nvPr/>
        </p:nvSpPr>
        <p:spPr bwMode="auto">
          <a:xfrm>
            <a:off x="3283886" y="394156"/>
            <a:ext cx="4991752"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solidFill>
                  <a:srgbClr val="000000"/>
                </a:solidFill>
              </a:rPr>
              <a:t>21-17-0006-00-0000-Session#78-Closing_Plenary_Notes.ppt</a:t>
            </a:r>
            <a:endParaRPr lang="en-US" sz="1400" b="1" dirty="0">
              <a:solidFill>
                <a:srgbClr val="000000"/>
              </a:solidFill>
            </a:endParaRPr>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solidFill>
                <a:srgbClr val="000000"/>
              </a:solidFill>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solidFill>
                <a:srgbClr val="000000"/>
              </a:solidFill>
            </a:endParaRPr>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solidFill>
                <a:srgbClr val="000000"/>
              </a:solidFill>
            </a:endParaRPr>
          </a:p>
        </p:txBody>
      </p:sp>
    </p:spTree>
    <p:extLst>
      <p:ext uri="{BB962C8B-B14F-4D97-AF65-F5344CB8AC3E}">
        <p14:creationId xmlns:p14="http://schemas.microsoft.com/office/powerpoint/2010/main" val="319317549"/>
      </p:ext>
    </p:extLst>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 id="2147483878" r:id="rId12"/>
    <p:sldLayoutId id="2147483879" r:id="rId13"/>
    <p:sldLayoutId id="2147483880" r:id="rId14"/>
    <p:sldLayoutId id="2147483881" r:id="rId15"/>
    <p:sldLayoutId id="2147483882" r:id="rId16"/>
    <p:sldLayoutId id="2147483883" r:id="rId17"/>
    <p:sldLayoutId id="2147483884" r:id="rId18"/>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2.xml"/><Relationship Id="rId1" Type="http://schemas.openxmlformats.org/officeDocument/2006/relationships/slideLayout" Target="../slideLayouts/slideLayout11.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8" Type="http://schemas.openxmlformats.org/officeDocument/2006/relationships/hyperlink" Target="http://standards.ieee.org/about/sasb/0316sasbmin.pdf" TargetMode="External"/><Relationship Id="rId3" Type="http://schemas.openxmlformats.org/officeDocument/2006/relationships/notesSlide" Target="../notesSlides/notesSlide20.xml"/><Relationship Id="rId7" Type="http://schemas.openxmlformats.org/officeDocument/2006/relationships/hyperlink" Target="http://standards.ieee.org/about/sasb/0616sasbmin.pdf" TargetMode="External"/><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hyperlink" Target="http://standards.ieee.org/about/sasb/0916sasbmin.pdf" TargetMode="External"/><Relationship Id="rId5" Type="http://schemas.openxmlformats.org/officeDocument/2006/relationships/hyperlink" Target="http://standards.ieee.org/about/sasb/1216sasbmin.pdf" TargetMode="External"/><Relationship Id="rId10" Type="http://schemas.openxmlformats.org/officeDocument/2006/relationships/image" Target="../media/image4.wmf"/><Relationship Id="rId4" Type="http://schemas.openxmlformats.org/officeDocument/2006/relationships/hyperlink" Target="http://standards.ieee.org/develop/policies/policy_rev.pdf" TargetMode="External"/><Relationship Id="rId9" Type="http://schemas.openxmlformats.org/officeDocument/2006/relationships/oleObject" Target="../embeddings/oleObject1.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hyperlink" Target="http://arinex.com.au/ieee2017/" TargetMode="External"/><Relationship Id="rId2" Type="http://schemas.openxmlformats.org/officeDocument/2006/relationships/notesSlide" Target="../notesSlides/notesSlide26.xml"/><Relationship Id="rId1" Type="http://schemas.openxmlformats.org/officeDocument/2006/relationships/slideLayout" Target="../slideLayouts/slideLayout19.xml"/><Relationship Id="rId5" Type="http://schemas.openxmlformats.org/officeDocument/2006/relationships/hyperlink" Target="http://arinex.com.au/ieee2017/accommodation/" TargetMode="External"/><Relationship Id="rId4" Type="http://schemas.openxmlformats.org/officeDocument/2006/relationships/hyperlink" Target="https://arinex.eventsair.com/ieee-2017/form8/Site/Register"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2727" y="914400"/>
            <a:ext cx="7848600" cy="5227168"/>
          </a:xfrm>
          <a:prstGeom prst="rect">
            <a:avLst/>
          </a:prstGeom>
        </p:spPr>
      </p:pic>
      <p:sp>
        <p:nvSpPr>
          <p:cNvPr id="16389" name="Rectangle 2"/>
          <p:cNvSpPr>
            <a:spLocks noGrp="1" noChangeArrowheads="1"/>
          </p:cNvSpPr>
          <p:nvPr>
            <p:ph type="ctrTitle"/>
          </p:nvPr>
        </p:nvSpPr>
        <p:spPr>
          <a:xfrm>
            <a:off x="778099" y="1165538"/>
            <a:ext cx="7848600" cy="3505200"/>
          </a:xfrm>
        </p:spPr>
        <p:txBody>
          <a:bodyPr/>
          <a:lstStyle/>
          <a:p>
            <a:r>
              <a:rPr lang="en-US" sz="5400" b="1" dirty="0" smtClean="0">
                <a:solidFill>
                  <a:srgbClr val="FFC000"/>
                </a:solidFill>
                <a:latin typeface="Arial" charset="0"/>
              </a:rPr>
              <a:t>IEEE 802.21</a:t>
            </a:r>
            <a:br>
              <a:rPr lang="en-US" sz="5400" b="1" dirty="0" smtClean="0">
                <a:solidFill>
                  <a:srgbClr val="FFC000"/>
                </a:solidFill>
                <a:latin typeface="Arial" charset="0"/>
              </a:rPr>
            </a:br>
            <a:r>
              <a:rPr lang="en-US" b="1" dirty="0" smtClean="0">
                <a:solidFill>
                  <a:srgbClr val="FFC000"/>
                </a:solidFill>
                <a:latin typeface="Arial" charset="0"/>
              </a:rPr>
              <a:t>Session #</a:t>
            </a:r>
            <a:r>
              <a:rPr lang="en-US" b="1" dirty="0" smtClean="0">
                <a:solidFill>
                  <a:srgbClr val="FFC000"/>
                </a:solidFill>
                <a:latin typeface="Arial" charset="0"/>
              </a:rPr>
              <a:t>79, </a:t>
            </a:r>
            <a:r>
              <a:rPr lang="en-US" b="1" dirty="0" smtClean="0">
                <a:solidFill>
                  <a:srgbClr val="FFC000"/>
                </a:solidFill>
                <a:latin typeface="Arial" charset="0"/>
              </a:rPr>
              <a:t/>
            </a:r>
            <a:br>
              <a:rPr lang="en-US" b="1" dirty="0" smtClean="0">
                <a:solidFill>
                  <a:srgbClr val="FFC000"/>
                </a:solidFill>
                <a:latin typeface="Arial" charset="0"/>
              </a:rPr>
            </a:br>
            <a:r>
              <a:rPr lang="en-US" b="1" dirty="0" smtClean="0">
                <a:solidFill>
                  <a:srgbClr val="FFC000"/>
                </a:solidFill>
                <a:latin typeface="Arial" charset="0"/>
              </a:rPr>
              <a:t>Vancouver, BC, Canada</a:t>
            </a:r>
            <a:r>
              <a:rPr lang="en-US" b="1" dirty="0" smtClean="0">
                <a:solidFill>
                  <a:srgbClr val="FFC000"/>
                </a:solidFill>
                <a:latin typeface="Arial" charset="0"/>
              </a:rPr>
              <a:t/>
            </a:r>
            <a:br>
              <a:rPr lang="en-US" b="1" dirty="0" smtClean="0">
                <a:solidFill>
                  <a:srgbClr val="FFC000"/>
                </a:solidFill>
                <a:latin typeface="Arial" charset="0"/>
              </a:rPr>
            </a:br>
            <a:r>
              <a:rPr lang="en-US" b="1" dirty="0" smtClean="0">
                <a:solidFill>
                  <a:srgbClr val="FFC000"/>
                </a:solidFill>
                <a:latin typeface="Arial" charset="0"/>
              </a:rPr>
              <a:t>WG </a:t>
            </a:r>
            <a:r>
              <a:rPr lang="en-US" sz="3200" b="1" dirty="0" smtClean="0">
                <a:solidFill>
                  <a:srgbClr val="FFC000"/>
                </a:solidFill>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1" i="0" u="none" strike="noStrike" kern="1200" cap="none" spc="0" normalizeH="0" baseline="0" noProof="0" dirty="0" smtClean="0">
                <a:ln>
                  <a:noFill/>
                </a:ln>
                <a:solidFill>
                  <a:srgbClr val="FFC000"/>
                </a:solidFill>
                <a:effectLst/>
                <a:uLnTx/>
                <a:uFillTx/>
                <a:latin typeface="Times New Roman" pitchFamily="18" charset="0"/>
                <a:ea typeface="+mn-ea"/>
                <a:cs typeface="+mn-cs"/>
              </a:rPr>
              <a:t>     Subir Das, Chair 802.21 WG</a:t>
            </a:r>
            <a:endParaRPr kumimoji="0" lang="en-US" sz="1200" b="1" i="0" u="none" strike="noStrike" kern="1200" cap="none" spc="0" normalizeH="0" baseline="0" noProof="0" dirty="0" smtClean="0">
              <a:ln>
                <a:noFill/>
              </a:ln>
              <a:solidFill>
                <a:srgbClr val="FFC000"/>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838200" y="4888069"/>
            <a:ext cx="6858000" cy="1066800"/>
          </a:xfrm>
        </p:spPr>
        <p:txBody>
          <a:bodyPr/>
          <a:lstStyle/>
          <a:p>
            <a:pPr eaLnBrk="1" hangingPunct="1"/>
            <a:r>
              <a:rPr lang="en-US" sz="2800" b="1" dirty="0" smtClean="0">
                <a:solidFill>
                  <a:srgbClr val="FFC000"/>
                </a:solidFill>
                <a:latin typeface="Arial" charset="0"/>
              </a:rPr>
              <a:t>Subir Das</a:t>
            </a:r>
          </a:p>
          <a:p>
            <a:pPr eaLnBrk="1" hangingPunct="1"/>
            <a:r>
              <a:rPr lang="en-US" sz="2800" b="1" dirty="0" smtClean="0">
                <a:solidFill>
                  <a:srgbClr val="FFC000"/>
                </a:solidFill>
                <a:latin typeface="Arial" charset="0"/>
              </a:rPr>
              <a:t>sdas at appcomsci dot com</a:t>
            </a:r>
          </a:p>
        </p:txBody>
      </p:sp>
      <p:sp>
        <p:nvSpPr>
          <p:cNvPr id="7" name="Date Placeholder 3"/>
          <p:cNvSpPr txBox="1">
            <a:spLocks/>
          </p:cNvSpPr>
          <p:nvPr/>
        </p:nvSpPr>
        <p:spPr>
          <a:xfrm>
            <a:off x="685800" y="6475412"/>
            <a:ext cx="1295400" cy="214312"/>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solidFill>
                  <a:srgbClr val="FFC000"/>
                </a:solidFill>
              </a:rPr>
              <a:t>Mar</a:t>
            </a:r>
            <a:r>
              <a:rPr lang="en-US" b="1" dirty="0" smtClean="0">
                <a:solidFill>
                  <a:srgbClr val="FFC000"/>
                </a:solidFill>
              </a:rPr>
              <a:t> </a:t>
            </a:r>
            <a:r>
              <a:rPr kumimoji="0" lang="en-US" sz="1200" b="1" i="0" u="none" strike="noStrike" kern="1200" cap="none" spc="0" normalizeH="0" baseline="0" noProof="0" dirty="0" smtClean="0">
                <a:ln>
                  <a:noFill/>
                </a:ln>
                <a:solidFill>
                  <a:srgbClr val="FFC000"/>
                </a:solidFill>
                <a:effectLst/>
                <a:uLnTx/>
                <a:uFillTx/>
              </a:rPr>
              <a:t>201</a:t>
            </a:r>
            <a:r>
              <a:rPr lang="en-US" b="1" dirty="0" smtClean="0">
                <a:solidFill>
                  <a:srgbClr val="FFC000"/>
                </a:solidFill>
              </a:rPr>
              <a:t>7</a:t>
            </a:r>
            <a:r>
              <a:rPr lang="en-US" b="1" dirty="0" smtClean="0">
                <a:solidFill>
                  <a:srgbClr val="FFC000"/>
                </a:solidFill>
              </a:rPr>
              <a:t>	</a:t>
            </a:r>
            <a:endParaRPr kumimoji="0" lang="en-US" sz="1200" b="1" i="0" u="none" strike="noStrike" kern="1200" cap="none" spc="0" normalizeH="0" baseline="0" noProof="0" dirty="0">
              <a:ln>
                <a:noFill/>
              </a:ln>
              <a:solidFill>
                <a:srgbClr val="FFC000"/>
              </a:solidFill>
              <a:effectLst/>
              <a:uLnTx/>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51054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dirty="0" smtClean="0"/>
              <a:t>March 2017</a:t>
            </a:r>
            <a:endParaRPr lang="en-US" dirty="0"/>
          </a:p>
        </p:txBody>
      </p:sp>
      <p:sp>
        <p:nvSpPr>
          <p:cNvPr id="5123" name="Footer Placeholder 2"/>
          <p:cNvSpPr>
            <a:spLocks noGrp="1"/>
          </p:cNvSpPr>
          <p:nvPr>
            <p:ph type="ftr" sz="quarter" idx="11"/>
          </p:nvPr>
        </p:nvSpPr>
        <p:spPr>
          <a:noFill/>
        </p:spPr>
        <p:txBody>
          <a:bodyPr/>
          <a:lstStyle/>
          <a:p>
            <a:r>
              <a:rPr lang="en-US" dirty="0" smtClean="0"/>
              <a:t>D. Stanley, HP Enterprise</a:t>
            </a:r>
            <a:endParaRPr lang="en-US" dirty="0"/>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dirty="0" smtClean="0"/>
              <a:t>Patent Related Links</a:t>
            </a:r>
            <a:endParaRPr lang="en-US" sz="2800" u="sng" dirty="0"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dirty="0" smtClean="0"/>
              <a:t>Slide </a:t>
            </a:r>
            <a:fld id="{4F8DB7B0-6F79-49ED-8154-EC3DF243439D}" type="slidenum">
              <a:rPr lang="en-US" smtClean="0"/>
              <a:pPr>
                <a:defRPr/>
              </a:pPr>
              <a:t>12</a:t>
            </a:fld>
            <a:endParaRPr lang="en-US" dirty="0"/>
          </a:p>
        </p:txBody>
      </p:sp>
    </p:spTree>
    <p:extLst>
      <p:ext uri="{BB962C8B-B14F-4D97-AF65-F5344CB8AC3E}">
        <p14:creationId xmlns:p14="http://schemas.microsoft.com/office/powerpoint/2010/main" val="1417563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dirty="0" smtClean="0"/>
              <a:t>March 2017</a:t>
            </a:r>
            <a:endParaRPr lang="en-GB" dirty="0"/>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GB" dirty="0" smtClean="0"/>
              <a:t>D. Stanley, HP Enterprise</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15</a:t>
            </a:fld>
            <a:endParaRPr lang="en-GB" dirty="0"/>
          </a:p>
        </p:txBody>
      </p:sp>
      <p:sp>
        <p:nvSpPr>
          <p:cNvPr id="10241" name="Rectangle 1"/>
          <p:cNvSpPr>
            <a:spLocks noGrp="1" noChangeArrowheads="1"/>
          </p:cNvSpPr>
          <p:nvPr>
            <p:ph type="title"/>
          </p:nvPr>
        </p:nvSpPr>
        <p:spPr>
          <a:xfrm>
            <a:off x="533400" y="636977"/>
            <a:ext cx="83058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8001000" cy="4495800"/>
          </a:xfrm>
          <a:ln/>
        </p:spPr>
        <p:txBody>
          <a:bodyPr/>
          <a:lstStyle/>
          <a:p>
            <a:pPr marL="0" indent="0">
              <a:buNone/>
            </a:pPr>
            <a:r>
              <a:rPr lang="en-US" sz="1800" dirty="0"/>
              <a:t>All participation in IEEE 802 Working Group meetings is on an individual basis</a:t>
            </a:r>
          </a:p>
          <a:p>
            <a:pPr marL="0" indent="0">
              <a:buNone/>
            </a:pPr>
            <a:r>
              <a:rPr lang="en-GB" sz="1400" i="1" dirty="0"/>
              <a:t>•     </a:t>
            </a:r>
            <a:r>
              <a:rPr lang="en-GB" sz="1600" i="1" dirty="0" smtClean="0"/>
              <a:t>Participants </a:t>
            </a:r>
            <a:r>
              <a:rPr lang="en-GB" sz="1600" i="1" dirty="0"/>
              <a:t>in the IEEE standards development individual process shall act based on their qualifications and experience</a:t>
            </a:r>
            <a:r>
              <a:rPr lang="en-GB" sz="1600" i="1" dirty="0" smtClean="0"/>
              <a:t>. (</a:t>
            </a:r>
            <a:r>
              <a:rPr lang="en-GB" sz="1600" i="1" dirty="0" smtClean="0">
                <a:hlinkClick r:id="rId3"/>
              </a:rPr>
              <a:t>https</a:t>
            </a:r>
            <a:r>
              <a:rPr lang="en-GB" sz="1600" i="1" dirty="0">
                <a:hlinkClick r:id="rId3"/>
              </a:rPr>
              <a:t>://</a:t>
            </a:r>
            <a:r>
              <a:rPr lang="en-GB" sz="1600" i="1" dirty="0" smtClean="0">
                <a:hlinkClick r:id="rId3"/>
              </a:rPr>
              <a:t>standards.ieee.org/develop/policies/bylaws/sb_bylaws.pdf</a:t>
            </a:r>
            <a:r>
              <a:rPr lang="en-GB" sz="1600" i="1" dirty="0" smtClean="0"/>
              <a:t>  section </a:t>
            </a:r>
            <a:r>
              <a:rPr lang="en-GB" sz="1600" i="1" dirty="0"/>
              <a:t>5.2.1)</a:t>
            </a:r>
            <a:endParaRPr lang="en-US" sz="1600" dirty="0"/>
          </a:p>
          <a:p>
            <a:pPr marL="0" indent="0">
              <a:buNone/>
            </a:pPr>
            <a:r>
              <a:rPr lang="en-US" sz="1600" dirty="0" smtClean="0"/>
              <a:t>•</a:t>
            </a:r>
            <a:r>
              <a:rPr lang="en-US" sz="1600" dirty="0"/>
              <a:t>    </a:t>
            </a:r>
            <a:r>
              <a:rPr lang="en-US" sz="1600" i="1" dirty="0" smtClean="0"/>
              <a:t>IEEE 802 </a:t>
            </a:r>
            <a:r>
              <a:rPr lang="en-GB" sz="1600" i="1" dirty="0" smtClean="0"/>
              <a:t>Working </a:t>
            </a:r>
            <a:r>
              <a:rPr lang="en-GB" sz="1600" i="1" dirty="0"/>
              <a:t>Group membership is by </a:t>
            </a:r>
            <a:r>
              <a:rPr lang="en-GB" sz="1600" i="1" dirty="0" smtClean="0"/>
              <a:t>individual; </a:t>
            </a:r>
            <a:r>
              <a:rPr lang="en-GB" sz="1600" i="1" dirty="0"/>
              <a:t>“Working Group members shall participate in the consensus process in a manner consistent with their professional expert opinion as individuals, and not as organizational representatives”. </a:t>
            </a:r>
            <a:r>
              <a:rPr lang="en-GB" sz="1600" i="1" dirty="0" smtClean="0"/>
              <a:t>(</a:t>
            </a:r>
            <a:r>
              <a:rPr lang="en-GB" sz="1600" i="1" u="sng" dirty="0" smtClean="0">
                <a:hlinkClick r:id="rId4"/>
              </a:rPr>
              <a:t>http</a:t>
            </a:r>
            <a:r>
              <a:rPr lang="en-GB" sz="1600" i="1" u="sng" dirty="0">
                <a:hlinkClick r:id="rId4"/>
              </a:rPr>
              <a:t>://</a:t>
            </a:r>
            <a:r>
              <a:rPr lang="en-GB" sz="1600" i="1" u="sng" dirty="0" smtClean="0">
                <a:hlinkClick r:id="rId4"/>
              </a:rPr>
              <a:t>ieee802.org/PNP/approved/IEEE_802_WG_PandP_v19.pdf</a:t>
            </a:r>
            <a:r>
              <a:rPr lang="en-GB" sz="1600" i="1" dirty="0" smtClean="0"/>
              <a:t> section 4.2.1)</a:t>
            </a:r>
            <a:endParaRPr lang="en-US" sz="16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marL="0" indent="0">
              <a:buNone/>
            </a:pPr>
            <a:r>
              <a:rPr lang="en-US" sz="1800" dirty="0" smtClean="0"/>
              <a:t>By </a:t>
            </a:r>
            <a:r>
              <a:rPr lang="en-US" sz="1800" dirty="0"/>
              <a:t>participating in IEEE 802 meetings, you accept these requirements. </a:t>
            </a:r>
            <a:r>
              <a:rPr lang="en-US" sz="1800" dirty="0" smtClean="0"/>
              <a:t> If </a:t>
            </a:r>
            <a:r>
              <a:rPr lang="en-US" sz="1800" dirty="0"/>
              <a:t>you do not agree to these policies then you shall not participate.</a:t>
            </a:r>
          </a:p>
          <a:p>
            <a:endParaRPr lang="en-US" sz="3600" dirty="0"/>
          </a:p>
        </p:txBody>
      </p:sp>
    </p:spTree>
    <p:extLst>
      <p:ext uri="{BB962C8B-B14F-4D97-AF65-F5344CB8AC3E}">
        <p14:creationId xmlns:p14="http://schemas.microsoft.com/office/powerpoint/2010/main" val="29688365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81799"/>
            <a:ext cx="7772400" cy="942201"/>
          </a:xfrm>
        </p:spPr>
        <p:txBody>
          <a:bodyPr/>
          <a:lstStyle/>
          <a:p>
            <a:r>
              <a:rPr lang="en-US" sz="4000" dirty="0" smtClean="0"/>
              <a:t>IEEE-SA </a:t>
            </a:r>
            <a:r>
              <a:rPr lang="en-US" sz="4000" dirty="0"/>
              <a:t>p</a:t>
            </a:r>
            <a:r>
              <a:rPr lang="en-US" sz="4000" dirty="0" smtClean="0"/>
              <a:t>olicy documents</a:t>
            </a:r>
            <a:endParaRPr lang="en-US" sz="4000" dirty="0"/>
          </a:p>
        </p:txBody>
      </p:sp>
      <p:sp>
        <p:nvSpPr>
          <p:cNvPr id="3" name="Content Placeholder 2"/>
          <p:cNvSpPr>
            <a:spLocks noGrp="1"/>
          </p:cNvSpPr>
          <p:nvPr>
            <p:ph idx="1"/>
          </p:nvPr>
        </p:nvSpPr>
        <p:spPr>
          <a:xfrm>
            <a:off x="457200" y="1524000"/>
            <a:ext cx="8458200" cy="5029200"/>
          </a:xfrm>
        </p:spPr>
        <p:txBody>
          <a:bodyPr/>
          <a:lstStyle/>
          <a:p>
            <a:r>
              <a:rPr lang="en-US" sz="2400" dirty="0" smtClean="0"/>
              <a:t>IEEE </a:t>
            </a:r>
            <a:r>
              <a:rPr lang="en-US" sz="2400" dirty="0" smtClean="0"/>
              <a:t>Code of Ethics</a:t>
            </a:r>
          </a:p>
          <a:p>
            <a:pPr lvl="1"/>
            <a:r>
              <a:rPr lang="en-US" sz="2000" dirty="0" smtClean="0">
                <a:hlinkClick r:id="rId3"/>
              </a:rPr>
              <a:t>http://www.ieee.org/about/corporate/governance/p7-8.html</a:t>
            </a:r>
            <a:r>
              <a:rPr lang="en-US" sz="2000" dirty="0" smtClean="0"/>
              <a:t> </a:t>
            </a:r>
          </a:p>
          <a:p>
            <a:r>
              <a:rPr lang="en-US" sz="2400" dirty="0" smtClean="0"/>
              <a:t>IEEE Standards Association (IEEE-SA) Affiliation FAQ</a:t>
            </a:r>
          </a:p>
          <a:p>
            <a:pPr lvl="1"/>
            <a:r>
              <a:rPr lang="en-US" sz="2000" dirty="0" smtClean="0">
                <a:hlinkClick r:id="rId4"/>
              </a:rPr>
              <a:t>http</a:t>
            </a:r>
            <a:r>
              <a:rPr lang="en-US" sz="2000" dirty="0">
                <a:hlinkClick r:id="rId4"/>
              </a:rPr>
              <a:t>://</a:t>
            </a:r>
            <a:r>
              <a:rPr lang="en-US" sz="2000" dirty="0" smtClean="0">
                <a:hlinkClick r:id="rId4"/>
              </a:rPr>
              <a:t>standards.ieee.org/faqs/affiliation.html</a:t>
            </a:r>
            <a:r>
              <a:rPr lang="en-US" sz="2000" dirty="0" smtClean="0"/>
              <a:t> </a:t>
            </a:r>
          </a:p>
          <a:p>
            <a:r>
              <a:rPr lang="en-US" sz="2400" dirty="0" smtClean="0"/>
              <a:t>Antitrust and </a:t>
            </a:r>
            <a:r>
              <a:rPr lang="en-US" sz="2400" dirty="0"/>
              <a:t>Competition </a:t>
            </a:r>
            <a:r>
              <a:rPr lang="en-US" sz="2400" dirty="0" smtClean="0"/>
              <a:t>Policy</a:t>
            </a:r>
          </a:p>
          <a:p>
            <a:pPr lvl="1"/>
            <a:r>
              <a:rPr lang="en-US" sz="2000" dirty="0" smtClean="0">
                <a:hlinkClick r:id="rId5"/>
              </a:rPr>
              <a:t>http</a:t>
            </a:r>
            <a:r>
              <a:rPr lang="en-US" sz="2000" dirty="0">
                <a:hlinkClick r:id="rId5"/>
              </a:rPr>
              <a:t>://</a:t>
            </a:r>
            <a:r>
              <a:rPr lang="en-US" sz="2000" dirty="0" smtClean="0">
                <a:hlinkClick r:id="rId5"/>
              </a:rPr>
              <a:t>standards.ieee.org/resources/antitrust-guidelines.pdf</a:t>
            </a:r>
            <a:r>
              <a:rPr lang="en-US" sz="2000" dirty="0" smtClean="0"/>
              <a:t>  </a:t>
            </a:r>
            <a:endParaRPr lang="en-US" sz="2000" dirty="0" smtClean="0">
              <a:hlinkClick r:id="rId6"/>
            </a:endParaRPr>
          </a:p>
          <a:p>
            <a:r>
              <a:rPr lang="en-US" sz="2000" dirty="0" smtClean="0"/>
              <a:t>Letter of Assurance Form</a:t>
            </a:r>
          </a:p>
          <a:p>
            <a:pPr lvl="1"/>
            <a:r>
              <a:rPr lang="en-US" sz="2000" dirty="0">
                <a:hlinkClick r:id="rId7"/>
              </a:rPr>
              <a:t>http://</a:t>
            </a:r>
            <a:r>
              <a:rPr lang="en-US" sz="2000" dirty="0" smtClean="0">
                <a:hlinkClick r:id="rId7"/>
              </a:rPr>
              <a:t>standards.ieee.org/develop/policies/bylaws/sect6-7.html#loa</a:t>
            </a:r>
            <a:r>
              <a:rPr lang="en-US" sz="2000" dirty="0" smtClean="0"/>
              <a:t> </a:t>
            </a:r>
          </a:p>
          <a:p>
            <a:pPr lvl="1"/>
            <a:r>
              <a:rPr lang="en-US" sz="2000" dirty="0" smtClean="0">
                <a:hlinkClick r:id="rId6"/>
              </a:rPr>
              <a:t>https</a:t>
            </a:r>
            <a:r>
              <a:rPr lang="en-US" sz="2000" dirty="0">
                <a:hlinkClick r:id="rId6"/>
              </a:rPr>
              <a:t>://development.standards.ieee.org/myproject/Public//mytools/mob/loa.pdf</a:t>
            </a:r>
            <a:endParaRPr lang="en-US" sz="2000" dirty="0" smtClean="0">
              <a:hlinkClick r:id="rId6"/>
            </a:endParaRPr>
          </a:p>
          <a:p>
            <a:r>
              <a:rPr lang="en-US" sz="2400" dirty="0" smtClean="0"/>
              <a:t>IEEE-SA Patent Committee FAQ &amp; Patent slides</a:t>
            </a:r>
          </a:p>
          <a:p>
            <a:pPr lvl="1"/>
            <a:r>
              <a:rPr lang="en-US" sz="2000" dirty="0" smtClean="0">
                <a:hlinkClick r:id="rId8"/>
              </a:rPr>
              <a:t>http</a:t>
            </a:r>
            <a:r>
              <a:rPr lang="en-US" sz="2000" dirty="0">
                <a:hlinkClick r:id="rId8"/>
              </a:rPr>
              <a:t>://</a:t>
            </a:r>
            <a:r>
              <a:rPr lang="en-US" sz="2000" dirty="0" smtClean="0">
                <a:hlinkClick r:id="rId8"/>
              </a:rPr>
              <a:t>standards.ieee.org/board/pat/faq.pdf</a:t>
            </a:r>
            <a:r>
              <a:rPr lang="en-US" sz="2000" dirty="0" smtClean="0"/>
              <a:t> and </a:t>
            </a:r>
            <a:r>
              <a:rPr lang="en-US" sz="2000" dirty="0" smtClean="0">
                <a:hlinkClick r:id="rId6"/>
              </a:rPr>
              <a:t>http</a:t>
            </a:r>
            <a:r>
              <a:rPr lang="en-US" sz="2000" dirty="0">
                <a:hlinkClick r:id="rId6"/>
              </a:rPr>
              <a:t>://</a:t>
            </a:r>
            <a:r>
              <a:rPr lang="en-US" sz="2000" dirty="0" smtClean="0">
                <a:hlinkClick r:id="rId6"/>
              </a:rPr>
              <a:t>standards.ieee.org/board/pat/pat-slideset.ppt</a:t>
            </a:r>
            <a:r>
              <a:rPr lang="en-US" sz="2000" dirty="0" smtClean="0"/>
              <a:t> </a:t>
            </a:r>
            <a:endParaRPr lang="en-US" sz="2000" dirty="0"/>
          </a:p>
          <a:p>
            <a:pPr>
              <a:buNone/>
            </a:pPr>
            <a:endParaRPr lang="en-GB" sz="1200" dirty="0" smtClean="0"/>
          </a:p>
        </p:txBody>
      </p:sp>
      <p:sp>
        <p:nvSpPr>
          <p:cNvPr id="4" name="Date Placeholder 3"/>
          <p:cNvSpPr>
            <a:spLocks noGrp="1"/>
          </p:cNvSpPr>
          <p:nvPr>
            <p:ph type="dt" sz="half" idx="4294967295"/>
          </p:nvPr>
        </p:nvSpPr>
        <p:spPr>
          <a:xfrm>
            <a:off x="685800" y="304800"/>
            <a:ext cx="1752600" cy="276999"/>
          </a:xfrm>
          <a:prstGeom prst="rect">
            <a:avLst/>
          </a:prstGeom>
        </p:spPr>
        <p:txBody>
          <a:bodyPr/>
          <a:lstStyle/>
          <a:p>
            <a:pPr>
              <a:defRPr/>
            </a:pPr>
            <a:r>
              <a:rPr lang="en-US" dirty="0" smtClean="0"/>
              <a:t>March 2017</a:t>
            </a:r>
            <a:endParaRPr lang="en-US" dirty="0"/>
          </a:p>
        </p:txBody>
      </p:sp>
      <p:sp>
        <p:nvSpPr>
          <p:cNvPr id="5" name="Footer Placeholder 4"/>
          <p:cNvSpPr>
            <a:spLocks noGrp="1"/>
          </p:cNvSpPr>
          <p:nvPr>
            <p:ph type="ftr" sz="quarter" idx="11"/>
          </p:nvPr>
        </p:nvSpPr>
        <p:spPr/>
        <p:txBody>
          <a:bodyPr/>
          <a:lstStyle/>
          <a:p>
            <a:pPr>
              <a:defRPr/>
            </a:pPr>
            <a:r>
              <a:rPr lang="en-US" dirty="0" smtClean="0"/>
              <a:t>D. Stanley, HP Enterprise</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8634B414-E725-475F-8EFC-03D12F3C5E1A}" type="slidenum">
              <a:rPr lang="en-US" smtClean="0"/>
              <a:pPr>
                <a:defRPr/>
              </a:pPr>
              <a:t>18</a:t>
            </a:fld>
            <a:endParaRPr lang="en-US" dirty="0"/>
          </a:p>
        </p:txBody>
      </p:sp>
    </p:spTree>
    <p:extLst>
      <p:ext uri="{BB962C8B-B14F-4D97-AF65-F5344CB8AC3E}">
        <p14:creationId xmlns:p14="http://schemas.microsoft.com/office/powerpoint/2010/main" val="24183306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56412"/>
            <a:ext cx="7772400" cy="1066800"/>
          </a:xfrm>
        </p:spPr>
        <p:txBody>
          <a:bodyPr/>
          <a:lstStyle/>
          <a:p>
            <a:r>
              <a:rPr lang="en-US" sz="4000" dirty="0" smtClean="0"/>
              <a:t>Current IEEE-SA Rule documents</a:t>
            </a:r>
            <a:endParaRPr lang="en-US" sz="4000" dirty="0"/>
          </a:p>
        </p:txBody>
      </p:sp>
      <p:sp>
        <p:nvSpPr>
          <p:cNvPr id="3" name="Content Placeholder 2"/>
          <p:cNvSpPr>
            <a:spLocks noGrp="1"/>
          </p:cNvSpPr>
          <p:nvPr>
            <p:ph idx="1"/>
          </p:nvPr>
        </p:nvSpPr>
        <p:spPr>
          <a:xfrm>
            <a:off x="685800" y="1600200"/>
            <a:ext cx="7772400" cy="4800600"/>
          </a:xfrm>
        </p:spPr>
        <p:txBody>
          <a:bodyPr/>
          <a:lstStyle/>
          <a:p>
            <a:r>
              <a:rPr lang="en-US" dirty="0" smtClean="0"/>
              <a:t>The </a:t>
            </a:r>
            <a:r>
              <a:rPr lang="en-US" dirty="0" smtClean="0"/>
              <a:t>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4294967295"/>
          </p:nvPr>
        </p:nvSpPr>
        <p:spPr>
          <a:xfrm>
            <a:off x="685800" y="304800"/>
            <a:ext cx="1752600" cy="276999"/>
          </a:xfrm>
          <a:prstGeom prst="rect">
            <a:avLst/>
          </a:prstGeom>
        </p:spPr>
        <p:txBody>
          <a:bodyPr/>
          <a:lstStyle/>
          <a:p>
            <a:pPr>
              <a:defRPr/>
            </a:pPr>
            <a:r>
              <a:rPr lang="en-US" dirty="0" smtClean="0"/>
              <a:t>March 2017</a:t>
            </a:r>
            <a:endParaRPr lang="en-US" dirty="0"/>
          </a:p>
        </p:txBody>
      </p:sp>
      <p:sp>
        <p:nvSpPr>
          <p:cNvPr id="5" name="Footer Placeholder 4"/>
          <p:cNvSpPr>
            <a:spLocks noGrp="1"/>
          </p:cNvSpPr>
          <p:nvPr>
            <p:ph type="ftr" sz="quarter" idx="11"/>
          </p:nvPr>
        </p:nvSpPr>
        <p:spPr/>
        <p:txBody>
          <a:bodyPr/>
          <a:lstStyle/>
          <a:p>
            <a:pPr>
              <a:defRPr/>
            </a:pPr>
            <a:r>
              <a:rPr lang="en-US" dirty="0" smtClean="0"/>
              <a:t>D. Stanley, HP Enterprise</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8634B414-E725-475F-8EFC-03D12F3C5E1A}" type="slidenum">
              <a:rPr lang="en-US" smtClean="0"/>
              <a:pPr>
                <a:defRPr/>
              </a:pPr>
              <a:t>19</a:t>
            </a:fld>
            <a:endParaRPr lang="en-US" dirty="0"/>
          </a:p>
        </p:txBody>
      </p:sp>
    </p:spTree>
    <p:extLst>
      <p:ext uri="{BB962C8B-B14F-4D97-AF65-F5344CB8AC3E}">
        <p14:creationId xmlns:p14="http://schemas.microsoft.com/office/powerpoint/2010/main" val="4227550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987425" y="657225"/>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87424" y="5261205"/>
            <a:ext cx="7242175" cy="523220"/>
          </a:xfrm>
          <a:prstGeom prst="rect">
            <a:avLst/>
          </a:prstGeom>
          <a:noFill/>
          <a:ln w="9525">
            <a:noFill/>
            <a:miter lim="800000"/>
            <a:headEnd/>
            <a:tailEnd/>
          </a:ln>
        </p:spPr>
        <p:txBody>
          <a:bodyPr wrap="square">
            <a:spAutoFit/>
          </a:bodyPr>
          <a:lstStyle/>
          <a:p>
            <a:pPr eaLnBrk="1" hangingPunct="1"/>
            <a:r>
              <a:rPr lang="en-US" sz="1400" b="1" dirty="0" smtClean="0"/>
              <a:t>Default </a:t>
            </a:r>
            <a:r>
              <a:rPr lang="en-US" sz="1400" b="1" dirty="0"/>
              <a:t>Location</a:t>
            </a:r>
            <a:r>
              <a:rPr lang="en-US" sz="1400" dirty="0" smtClean="0"/>
              <a:t>: </a:t>
            </a:r>
            <a:r>
              <a:rPr lang="en-US" sz="1400" dirty="0" smtClean="0"/>
              <a:t>Brighton (4</a:t>
            </a:r>
            <a:r>
              <a:rPr lang="en-US" sz="1400" baseline="30000" dirty="0" smtClean="0"/>
              <a:t>th</a:t>
            </a:r>
            <a:r>
              <a:rPr lang="en-US" sz="1400" dirty="0" smtClean="0"/>
              <a:t> floor);  </a:t>
            </a:r>
            <a:r>
              <a:rPr lang="en-US" sz="1400" dirty="0" smtClean="0"/>
              <a:t>JTC1/SC6: </a:t>
            </a:r>
            <a:r>
              <a:rPr lang="en-US" sz="1400" dirty="0" smtClean="0"/>
              <a:t>Oxford, 3</a:t>
            </a:r>
            <a:r>
              <a:rPr lang="en-US" sz="1400" baseline="30000" dirty="0" smtClean="0"/>
              <a:t>rd</a:t>
            </a:r>
            <a:r>
              <a:rPr lang="en-US" sz="1400" dirty="0" smtClean="0"/>
              <a:t> Floor, Open Discussion/Tutorial: Regency CD (3</a:t>
            </a:r>
            <a:r>
              <a:rPr lang="en-US" sz="1400" baseline="30000" dirty="0" smtClean="0"/>
              <a:t>rd</a:t>
            </a:r>
            <a:r>
              <a:rPr lang="en-US" sz="1400" dirty="0" smtClean="0"/>
              <a:t> floor); </a:t>
            </a:r>
            <a:r>
              <a:rPr lang="en-US" sz="1400" dirty="0" smtClean="0"/>
              <a:t>Social</a:t>
            </a:r>
            <a:r>
              <a:rPr lang="en-US" sz="1400" dirty="0"/>
              <a:t>: </a:t>
            </a:r>
            <a:r>
              <a:rPr lang="en-US" sz="1400" dirty="0" smtClean="0"/>
              <a:t>Pacific Ballroom (Fairmont Conference Floor)</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723900" y="5831788"/>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20 </a:t>
            </a:r>
            <a:r>
              <a:rPr lang="en-US" sz="1600" dirty="0">
                <a:latin typeface="Arial" charset="0"/>
              </a:rPr>
              <a:t>voting members </a:t>
            </a:r>
            <a:r>
              <a:rPr lang="en-US" sz="1600" dirty="0" smtClean="0">
                <a:latin typeface="Arial" charset="0"/>
              </a:rPr>
              <a:t> and no aspirant member as </a:t>
            </a:r>
            <a:r>
              <a:rPr lang="en-US" sz="1600" dirty="0">
                <a:latin typeface="Arial" charset="0"/>
              </a:rPr>
              <a:t>of this meeting</a:t>
            </a:r>
          </a:p>
        </p:txBody>
      </p:sp>
      <p:graphicFrame>
        <p:nvGraphicFramePr>
          <p:cNvPr id="5" name="Table 4"/>
          <p:cNvGraphicFramePr>
            <a:graphicFrameLocks noGrp="1"/>
          </p:cNvGraphicFramePr>
          <p:nvPr>
            <p:extLst>
              <p:ext uri="{D42A27DB-BD31-4B8C-83A1-F6EECF244321}">
                <p14:modId xmlns:p14="http://schemas.microsoft.com/office/powerpoint/2010/main" val="326098819"/>
              </p:ext>
            </p:extLst>
          </p:nvPr>
        </p:nvGraphicFramePr>
        <p:xfrm>
          <a:off x="723900" y="1447800"/>
          <a:ext cx="7880350" cy="3625393"/>
        </p:xfrm>
        <a:graphic>
          <a:graphicData uri="http://schemas.openxmlformats.org/drawingml/2006/table">
            <a:tbl>
              <a:tblPr firstRow="1" firstCol="1" bandRow="1">
                <a:tableStyleId>{5C22544A-7EE6-4342-B048-85BDC9FD1C3A}</a:tableStyleId>
              </a:tblPr>
              <a:tblGrid>
                <a:gridCol w="1289620"/>
                <a:gridCol w="1766754"/>
                <a:gridCol w="1451778"/>
                <a:gridCol w="1659780"/>
                <a:gridCol w="1712418"/>
              </a:tblGrid>
              <a:tr h="756115">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Monday </a:t>
                      </a:r>
                    </a:p>
                    <a:p>
                      <a:pPr marL="0" marR="0">
                        <a:spcBef>
                          <a:spcPts val="0"/>
                        </a:spcBef>
                        <a:spcAft>
                          <a:spcPts val="0"/>
                        </a:spcAft>
                      </a:pPr>
                      <a:r>
                        <a:rPr lang="en-US" sz="1200" dirty="0">
                          <a:effectLst/>
                        </a:rPr>
                        <a:t>(Mar 13, 2017)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Tuesday </a:t>
                      </a:r>
                    </a:p>
                    <a:p>
                      <a:pPr marL="0" marR="0">
                        <a:spcBef>
                          <a:spcPts val="0"/>
                        </a:spcBef>
                        <a:spcAft>
                          <a:spcPts val="0"/>
                        </a:spcAft>
                      </a:pPr>
                      <a:r>
                        <a:rPr lang="en-US" sz="1200" dirty="0">
                          <a:effectLst/>
                        </a:rPr>
                        <a:t>(Mar 14, 2017)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Wednesday </a:t>
                      </a:r>
                    </a:p>
                    <a:p>
                      <a:pPr marL="0" marR="0">
                        <a:spcBef>
                          <a:spcPts val="0"/>
                        </a:spcBef>
                        <a:spcAft>
                          <a:spcPts val="0"/>
                        </a:spcAft>
                      </a:pPr>
                      <a:r>
                        <a:rPr lang="en-US" sz="1200" dirty="0">
                          <a:effectLst/>
                        </a:rPr>
                        <a:t>(Mar 15, 2017)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Thursday </a:t>
                      </a:r>
                    </a:p>
                    <a:p>
                      <a:pPr marL="0" marR="0">
                        <a:spcBef>
                          <a:spcPts val="0"/>
                        </a:spcBef>
                        <a:spcAft>
                          <a:spcPts val="0"/>
                        </a:spcAft>
                      </a:pPr>
                      <a:r>
                        <a:rPr lang="en-US" sz="1200" dirty="0">
                          <a:effectLst/>
                        </a:rPr>
                        <a:t>(Mar 16, 2017)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r>
              <a:tr h="684858">
                <a:tc>
                  <a:txBody>
                    <a:bodyPr/>
                    <a:lstStyle/>
                    <a:p>
                      <a:pPr marL="0" marR="0">
                        <a:spcBef>
                          <a:spcPts val="0"/>
                        </a:spcBef>
                        <a:spcAft>
                          <a:spcPts val="0"/>
                        </a:spcAft>
                      </a:pPr>
                      <a:r>
                        <a:rPr lang="en-US" sz="1200" dirty="0">
                          <a:effectLst/>
                        </a:rPr>
                        <a:t>AM-1 </a:t>
                      </a:r>
                    </a:p>
                    <a:p>
                      <a:pPr marL="0" marR="0">
                        <a:spcBef>
                          <a:spcPts val="0"/>
                        </a:spcBef>
                        <a:spcAft>
                          <a:spcPts val="0"/>
                        </a:spcAft>
                      </a:pPr>
                      <a:r>
                        <a:rPr lang="en-US" sz="1200" dirty="0">
                          <a:effectLst/>
                        </a:rPr>
                        <a:t>8:00-10:00a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IEEE 802  EC Opening Plenary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WG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r>
              <a:tr h="492464">
                <a:tc>
                  <a:txBody>
                    <a:bodyPr/>
                    <a:lstStyle/>
                    <a:p>
                      <a:pPr marL="0" marR="0">
                        <a:spcBef>
                          <a:spcPts val="0"/>
                        </a:spcBef>
                        <a:spcAft>
                          <a:spcPts val="0"/>
                        </a:spcAft>
                      </a:pPr>
                      <a:r>
                        <a:rPr lang="en-US" sz="1200" dirty="0">
                          <a:effectLst/>
                        </a:rPr>
                        <a:t>AM-2 </a:t>
                      </a:r>
                    </a:p>
                    <a:p>
                      <a:pPr marL="0" marR="0">
                        <a:spcBef>
                          <a:spcPts val="0"/>
                        </a:spcBef>
                        <a:spcAft>
                          <a:spcPts val="0"/>
                        </a:spcAft>
                      </a:pPr>
                      <a:r>
                        <a:rPr lang="en-US" sz="1200" dirty="0">
                          <a:effectLst/>
                        </a:rPr>
                        <a:t>10:30-12:30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WG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Closing Plenary</a:t>
                      </a:r>
                      <a:endParaRPr lang="en-US" sz="1200" dirty="0">
                        <a:effectLst/>
                        <a:latin typeface="Times New Roman" panose="02020603050405020304" pitchFamily="18" charset="0"/>
                        <a:ea typeface="Times New Roman" panose="02020603050405020304" pitchFamily="18" charset="0"/>
                      </a:endParaRPr>
                    </a:p>
                  </a:txBody>
                  <a:tcPr marL="9525" marR="9525" marT="9525" marB="0"/>
                </a:tc>
              </a:tr>
              <a:tr h="467921">
                <a:tc>
                  <a:txBody>
                    <a:bodyPr/>
                    <a:lstStyle/>
                    <a:p>
                      <a:pPr marL="0" marR="0">
                        <a:spcBef>
                          <a:spcPts val="0"/>
                        </a:spcBef>
                        <a:spcAft>
                          <a:spcPts val="0"/>
                        </a:spcAft>
                      </a:pPr>
                      <a:r>
                        <a:rPr lang="en-US" sz="1200" dirty="0">
                          <a:effectLst/>
                        </a:rPr>
                        <a:t>PM-1 </a:t>
                      </a:r>
                    </a:p>
                    <a:p>
                      <a:pPr marL="0" marR="0">
                        <a:spcBef>
                          <a:spcPts val="0"/>
                        </a:spcBef>
                        <a:spcAft>
                          <a:spcPts val="0"/>
                        </a:spcAft>
                      </a:pPr>
                      <a:r>
                        <a:rPr lang="en-US" sz="1200" dirty="0">
                          <a:effectLst/>
                        </a:rPr>
                        <a:t>1:30 – 3:30p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Opening Plenary</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JTC1/SC6 Ad Hoc</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r>
              <a:tr h="528092">
                <a:tc>
                  <a:txBody>
                    <a:bodyPr/>
                    <a:lstStyle/>
                    <a:p>
                      <a:pPr marL="0" marR="0">
                        <a:spcBef>
                          <a:spcPts val="0"/>
                        </a:spcBef>
                        <a:spcAft>
                          <a:spcPts val="0"/>
                        </a:spcAft>
                      </a:pPr>
                      <a:r>
                        <a:rPr lang="en-US" sz="1200" dirty="0">
                          <a:effectLst/>
                        </a:rPr>
                        <a:t>PM-2 </a:t>
                      </a:r>
                    </a:p>
                    <a:p>
                      <a:pPr marL="0" marR="0">
                        <a:spcBef>
                          <a:spcPts val="0"/>
                        </a:spcBef>
                        <a:spcAft>
                          <a:spcPts val="0"/>
                        </a:spcAft>
                      </a:pPr>
                      <a:r>
                        <a:rPr lang="en-US" sz="1200" dirty="0">
                          <a:effectLst/>
                        </a:rPr>
                        <a:t>4:00 – 6:00p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r>
              <a:tr h="695943">
                <a:tc>
                  <a:txBody>
                    <a:bodyPr/>
                    <a:lstStyle/>
                    <a:p>
                      <a:pPr marL="0" marR="0">
                        <a:spcBef>
                          <a:spcPts val="0"/>
                        </a:spcBef>
                        <a:spcAft>
                          <a:spcPts val="0"/>
                        </a:spcAft>
                      </a:pPr>
                      <a:r>
                        <a:rPr lang="en-US" sz="1200" dirty="0">
                          <a:effectLst/>
                        </a:rPr>
                        <a:t>EVE</a:t>
                      </a:r>
                    </a:p>
                    <a:p>
                      <a:pPr marL="0" marR="0">
                        <a:spcBef>
                          <a:spcPts val="0"/>
                        </a:spcBef>
                        <a:spcAft>
                          <a:spcPts val="0"/>
                        </a:spcAft>
                      </a:pPr>
                      <a:r>
                        <a:rPr lang="en-US" sz="1200" dirty="0">
                          <a:effectLst/>
                        </a:rPr>
                        <a:t>6:00-8:50p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Open Discussion (6:00-7:20p)</a:t>
                      </a:r>
                    </a:p>
                    <a:p>
                      <a:pPr marL="0" marR="0">
                        <a:spcBef>
                          <a:spcPts val="0"/>
                        </a:spcBef>
                        <a:spcAft>
                          <a:spcPts val="0"/>
                        </a:spcAft>
                      </a:pPr>
                      <a:r>
                        <a:rPr lang="en-US" sz="1200" dirty="0">
                          <a:effectLst/>
                        </a:rPr>
                        <a:t>Tutorial #1</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Social (6:30-9p)</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r>
            </a:tbl>
          </a:graphicData>
        </a:graphic>
      </p:graphicFrame>
    </p:spTree>
    <p:extLst>
      <p:ext uri="{BB962C8B-B14F-4D97-AF65-F5344CB8AC3E}">
        <p14:creationId xmlns:p14="http://schemas.microsoft.com/office/powerpoint/2010/main" val="35346188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8001000" cy="763587"/>
          </a:xfrm>
        </p:spPr>
        <p:txBody>
          <a:bodyPr/>
          <a:lstStyle/>
          <a:p>
            <a:r>
              <a:rPr lang="en-US" sz="3600" dirty="0" smtClean="0"/>
              <a:t>IEEE-SA Rule documents updates 2016</a:t>
            </a:r>
            <a:endParaRPr lang="en-US" sz="3600" dirty="0"/>
          </a:p>
        </p:txBody>
      </p:sp>
      <p:sp>
        <p:nvSpPr>
          <p:cNvPr id="3" name="Content Placeholder 2"/>
          <p:cNvSpPr>
            <a:spLocks noGrp="1"/>
          </p:cNvSpPr>
          <p:nvPr>
            <p:ph idx="1"/>
          </p:nvPr>
        </p:nvSpPr>
        <p:spPr>
          <a:xfrm>
            <a:off x="609889" y="1676400"/>
            <a:ext cx="7772400" cy="3733800"/>
          </a:xfrm>
        </p:spPr>
        <p:txBody>
          <a:bodyPr/>
          <a:lstStyle/>
          <a:p>
            <a:r>
              <a:rPr lang="en-US" dirty="0" smtClean="0"/>
              <a:t>The changes are listed here: </a:t>
            </a:r>
            <a:r>
              <a:rPr lang="en-US" sz="2000" u="sng" dirty="0" smtClean="0">
                <a:hlinkClick r:id="rId4"/>
              </a:rPr>
              <a:t>http</a:t>
            </a:r>
            <a:r>
              <a:rPr lang="en-US" sz="2000" u="sng" dirty="0">
                <a:hlinkClick r:id="rId4"/>
              </a:rPr>
              <a:t>://standards.ieee.org/develop/policies/policy_rev.pdf</a:t>
            </a:r>
            <a:endParaRPr lang="en-US" sz="2000" dirty="0"/>
          </a:p>
          <a:p>
            <a:r>
              <a:rPr lang="en-US" dirty="0" smtClean="0"/>
              <a:t> The Standards Board minutes are here:</a:t>
            </a:r>
          </a:p>
          <a:p>
            <a:pPr lvl="1"/>
            <a:r>
              <a:rPr lang="en-US" sz="2400" dirty="0">
                <a:hlinkClick r:id="rId5"/>
              </a:rPr>
              <a:t>http://</a:t>
            </a:r>
            <a:r>
              <a:rPr lang="en-US" sz="2400" dirty="0" smtClean="0">
                <a:hlinkClick r:id="rId5"/>
              </a:rPr>
              <a:t>standards.ieee.org/about/sasb/1216sasbmin.pdf</a:t>
            </a:r>
            <a:r>
              <a:rPr lang="en-US" sz="2400" dirty="0" smtClean="0"/>
              <a:t> </a:t>
            </a:r>
          </a:p>
          <a:p>
            <a:pPr lvl="1"/>
            <a:r>
              <a:rPr lang="en-US" sz="2400" dirty="0">
                <a:hlinkClick r:id="rId6"/>
              </a:rPr>
              <a:t>http://</a:t>
            </a:r>
            <a:r>
              <a:rPr lang="en-US" sz="2400" dirty="0" smtClean="0">
                <a:hlinkClick r:id="rId6"/>
              </a:rPr>
              <a:t>standards.ieee.org/about/sasb/0916sasbmin.pdf</a:t>
            </a:r>
            <a:r>
              <a:rPr lang="en-US" sz="2400" dirty="0" smtClean="0"/>
              <a:t> </a:t>
            </a:r>
          </a:p>
          <a:p>
            <a:pPr lvl="1"/>
            <a:r>
              <a:rPr lang="en-US" sz="2400" dirty="0">
                <a:hlinkClick r:id="rId7"/>
              </a:rPr>
              <a:t>http://</a:t>
            </a:r>
            <a:r>
              <a:rPr lang="en-US" sz="2400" dirty="0" smtClean="0">
                <a:hlinkClick r:id="rId7"/>
              </a:rPr>
              <a:t>standards.ieee.org/about/sasb/0616sasbmin.pdf</a:t>
            </a:r>
            <a:r>
              <a:rPr lang="en-US" sz="2400" dirty="0" smtClean="0"/>
              <a:t> </a:t>
            </a:r>
          </a:p>
          <a:p>
            <a:pPr lvl="1"/>
            <a:r>
              <a:rPr lang="en-US" sz="2400" dirty="0">
                <a:hlinkClick r:id="rId8"/>
              </a:rPr>
              <a:t>http://</a:t>
            </a:r>
            <a:r>
              <a:rPr lang="en-US" sz="2400" dirty="0" smtClean="0">
                <a:hlinkClick r:id="rId8"/>
              </a:rPr>
              <a:t>standards.ieee.org/about/sasb/0316sasbmin.pdf</a:t>
            </a:r>
            <a:r>
              <a:rPr lang="en-US" sz="2400" dirty="0" smtClean="0"/>
              <a:t> </a:t>
            </a:r>
          </a:p>
          <a:p>
            <a:pPr lvl="1"/>
            <a:endParaRPr lang="en-US" dirty="0" smtClean="0"/>
          </a:p>
          <a:p>
            <a:pPr>
              <a:buNone/>
            </a:pPr>
            <a:r>
              <a:rPr lang="en-US" dirty="0" smtClean="0"/>
              <a:t/>
            </a:r>
            <a:br>
              <a:rPr lang="en-US" dirty="0" smtClean="0"/>
            </a:br>
            <a:endParaRPr lang="en-US" dirty="0" smtClean="0"/>
          </a:p>
          <a:p>
            <a:pPr>
              <a:buNone/>
            </a:pPr>
            <a:endParaRPr lang="en-GB" sz="1200" dirty="0" smtClean="0"/>
          </a:p>
        </p:txBody>
      </p:sp>
      <p:sp>
        <p:nvSpPr>
          <p:cNvPr id="4" name="Date Placeholder 3"/>
          <p:cNvSpPr>
            <a:spLocks noGrp="1"/>
          </p:cNvSpPr>
          <p:nvPr>
            <p:ph type="dt" sz="half" idx="4294967295"/>
          </p:nvPr>
        </p:nvSpPr>
        <p:spPr>
          <a:xfrm>
            <a:off x="685800" y="304800"/>
            <a:ext cx="1752600" cy="276999"/>
          </a:xfrm>
          <a:prstGeom prst="rect">
            <a:avLst/>
          </a:prstGeom>
        </p:spPr>
        <p:txBody>
          <a:bodyPr/>
          <a:lstStyle/>
          <a:p>
            <a:pPr>
              <a:defRPr/>
            </a:pPr>
            <a:r>
              <a:rPr lang="en-US" dirty="0" smtClean="0"/>
              <a:t>March 2017</a:t>
            </a:r>
            <a:endParaRPr lang="en-US" dirty="0"/>
          </a:p>
        </p:txBody>
      </p:sp>
      <p:sp>
        <p:nvSpPr>
          <p:cNvPr id="5" name="Footer Placeholder 4"/>
          <p:cNvSpPr>
            <a:spLocks noGrp="1"/>
          </p:cNvSpPr>
          <p:nvPr>
            <p:ph type="ftr" sz="quarter" idx="11"/>
          </p:nvPr>
        </p:nvSpPr>
        <p:spPr/>
        <p:txBody>
          <a:bodyPr/>
          <a:lstStyle/>
          <a:p>
            <a:pPr>
              <a:defRPr/>
            </a:pPr>
            <a:r>
              <a:rPr lang="en-US" dirty="0" smtClean="0"/>
              <a:t>D. Stanley, HP Enterprise</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8634B414-E725-475F-8EFC-03D12F3C5E1A}" type="slidenum">
              <a:rPr lang="en-US" smtClean="0"/>
              <a:pPr>
                <a:defRPr/>
              </a:pPr>
              <a:t>20</a:t>
            </a:fld>
            <a:endParaRPr lang="en-US" dirty="0"/>
          </a:p>
        </p:txBody>
      </p:sp>
      <p:graphicFrame>
        <p:nvGraphicFramePr>
          <p:cNvPr id="7" name="Object 6"/>
          <p:cNvGraphicFramePr>
            <a:graphicFrameLocks noChangeAspect="1"/>
          </p:cNvGraphicFramePr>
          <p:nvPr>
            <p:extLst/>
          </p:nvPr>
        </p:nvGraphicFramePr>
        <p:xfrm>
          <a:off x="7467600" y="1676400"/>
          <a:ext cx="914400" cy="771525"/>
        </p:xfrm>
        <a:graphic>
          <a:graphicData uri="http://schemas.openxmlformats.org/presentationml/2006/ole">
            <mc:AlternateContent xmlns:mc="http://schemas.openxmlformats.org/markup-compatibility/2006">
              <mc:Choice xmlns:v="urn:schemas-microsoft-com:vml" Requires="v">
                <p:oleObj spid="_x0000_s4108" name="Packager Shell Object" showAsIcon="1" r:id="rId9" imgW="914400" imgH="771480" progId="Package">
                  <p:embed/>
                </p:oleObj>
              </mc:Choice>
              <mc:Fallback>
                <p:oleObj name="Packager Shell Object" showAsIcon="1" r:id="rId9" imgW="914400" imgH="771480" progId="Package">
                  <p:embed/>
                  <p:pic>
                    <p:nvPicPr>
                      <p:cNvPr id="0" name=""/>
                      <p:cNvPicPr/>
                      <p:nvPr/>
                    </p:nvPicPr>
                    <p:blipFill>
                      <a:blip r:embed="rId10"/>
                      <a:stretch>
                        <a:fillRect/>
                      </a:stretch>
                    </p:blipFill>
                    <p:spPr>
                      <a:xfrm>
                        <a:off x="7467600" y="1676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3222915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457200" y="2133600"/>
            <a:ext cx="8534400" cy="24384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Current projects are completed </a:t>
            </a:r>
          </a:p>
          <a:p>
            <a:pPr lvl="1">
              <a:lnSpc>
                <a:spcPct val="80000"/>
              </a:lnSpc>
            </a:pPr>
            <a:r>
              <a:rPr lang="en-US" sz="2400" dirty="0" smtClean="0">
                <a:latin typeface="Arial" charset="0"/>
              </a:rPr>
              <a:t>P802.21 was approved by IEEE-SA on February 14, 2017</a:t>
            </a:r>
          </a:p>
          <a:p>
            <a:pPr lvl="1">
              <a:lnSpc>
                <a:spcPct val="80000"/>
              </a:lnSpc>
            </a:pPr>
            <a:r>
              <a:rPr lang="en-US" sz="2400" dirty="0" smtClean="0">
                <a:latin typeface="Arial" charset="0"/>
              </a:rPr>
              <a:t>P802.21.1 was approved by IEEE-SA on February 14, 2017</a:t>
            </a:r>
            <a:endParaRPr lang="en-US" sz="2400" dirty="0" smtClean="0">
              <a:latin typeface="Arial" charset="0"/>
            </a:endParaRPr>
          </a:p>
          <a:p>
            <a:pPr lvl="2">
              <a:lnSpc>
                <a:spcPct val="80000"/>
              </a:lnSpc>
              <a:buNone/>
            </a:pPr>
            <a:endParaRPr lang="en-US" sz="1200" dirty="0" smtClean="0">
              <a:latin typeface="Arial" charset="0"/>
            </a:endParaRPr>
          </a:p>
          <a:p>
            <a:pPr marL="857250" lvl="2" indent="0">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21</a:t>
            </a:fld>
            <a:endParaRPr lang="en-US" dirty="0"/>
          </a:p>
        </p:txBody>
      </p:sp>
      <p:sp>
        <p:nvSpPr>
          <p:cNvPr id="6" name="AutoShape 3"/>
          <p:cNvSpPr>
            <a:spLocks noChangeArrowheads="1"/>
          </p:cNvSpPr>
          <p:nvPr/>
        </p:nvSpPr>
        <p:spPr bwMode="auto">
          <a:xfrm rot="20082990">
            <a:off x="952875" y="2950814"/>
            <a:ext cx="7543051" cy="1009650"/>
          </a:xfrm>
          <a:prstGeom prst="roundRect">
            <a:avLst>
              <a:gd name="adj" fmla="val 16667"/>
            </a:avLst>
          </a:prstGeom>
          <a:solidFill>
            <a:srgbClr val="FF9900"/>
          </a:solidFill>
          <a:ln w="12700">
            <a:noFill/>
            <a:round/>
            <a:headEnd type="none" w="sm" len="sm"/>
            <a:tailEnd type="none" w="sm" len="sm"/>
          </a:ln>
        </p:spPr>
        <p:txBody>
          <a:bodyPr wrap="none" anchor="ctr"/>
          <a:lstStyle/>
          <a:p>
            <a:pPr algn="ctr" eaLnBrk="0" hangingPunct="0"/>
            <a:r>
              <a:rPr lang="en-US" altLang="ko-KR" sz="6000" b="1" dirty="0" smtClean="0">
                <a:solidFill>
                  <a:srgbClr val="000000"/>
                </a:solidFill>
                <a:latin typeface="Arial" charset="0"/>
                <a:ea typeface="Gulim" pitchFamily="34" charset="-127"/>
                <a:cs typeface="Arial" charset="0"/>
                <a:sym typeface="Wingdings" pitchFamily="2" charset="2"/>
              </a:rPr>
              <a:t>Congratulations!</a:t>
            </a:r>
            <a:endParaRPr lang="en-US" altLang="ko-KR" sz="6000" b="1" dirty="0">
              <a:solidFill>
                <a:srgbClr val="000000"/>
              </a:solidFill>
              <a:latin typeface="Arial" charset="0"/>
              <a:ea typeface="Gulim" pitchFamily="34" charset="-127"/>
              <a:cs typeface="Arial" charset="0"/>
              <a:sym typeface="Wingdings" pitchFamily="2" charset="2"/>
            </a:endParaRPr>
          </a:p>
        </p:txBody>
      </p:sp>
    </p:spTree>
    <p:extLst>
      <p:ext uri="{BB962C8B-B14F-4D97-AF65-F5344CB8AC3E}">
        <p14:creationId xmlns:p14="http://schemas.microsoft.com/office/powerpoint/2010/main" val="1471512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106" y="9144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March</a:t>
            </a:r>
            <a:r>
              <a:rPr lang="en-US" sz="3200" dirty="0" smtClean="0">
                <a:solidFill>
                  <a:schemeClr val="accent2"/>
                </a:solidFill>
                <a:latin typeface="Arial" charset="0"/>
              </a:rPr>
              <a:t>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533400" y="1676400"/>
            <a:ext cx="8305800" cy="3505200"/>
          </a:xfrm>
        </p:spPr>
        <p:txBody>
          <a:bodyPr/>
          <a:lstStyle/>
          <a:p>
            <a:pPr marL="0" indent="0">
              <a:lnSpc>
                <a:spcPct val="90000"/>
              </a:lnSpc>
              <a:buNone/>
            </a:pPr>
            <a:r>
              <a:rPr lang="en-US" sz="2600" dirty="0" smtClean="0">
                <a:latin typeface="Arial" charset="0"/>
              </a:rPr>
              <a:t> </a:t>
            </a:r>
          </a:p>
          <a:p>
            <a:pPr>
              <a:lnSpc>
                <a:spcPct val="90000"/>
              </a:lnSpc>
            </a:pPr>
            <a:r>
              <a:rPr lang="en-US" sz="2600" dirty="0" smtClean="0">
                <a:latin typeface="Arial" charset="0"/>
              </a:rPr>
              <a:t>Submission of IEEE 802.21-2017 and IEEE 802.21.1- 2017 to ISO/JTC1/SC6 through PSDO process</a:t>
            </a:r>
          </a:p>
          <a:p>
            <a:pPr>
              <a:lnSpc>
                <a:spcPct val="90000"/>
              </a:lnSpc>
            </a:pPr>
            <a:r>
              <a:rPr lang="en-US" sz="2600" dirty="0" smtClean="0">
                <a:latin typeface="Arial" charset="0"/>
              </a:rPr>
              <a:t>Submit a corrigenda PAR on IEEE 802.21-2017</a:t>
            </a:r>
          </a:p>
          <a:p>
            <a:pPr>
              <a:lnSpc>
                <a:spcPct val="90000"/>
              </a:lnSpc>
            </a:pPr>
            <a:r>
              <a:rPr lang="en-US" sz="2600" dirty="0" smtClean="0">
                <a:latin typeface="Arial" charset="0"/>
              </a:rPr>
              <a:t>Presentation from </a:t>
            </a:r>
            <a:r>
              <a:rPr lang="en-US" sz="2800" dirty="0"/>
              <a:t>P3333.3</a:t>
            </a:r>
            <a:endParaRPr lang="en-US" sz="2600" dirty="0" smtClean="0">
              <a:latin typeface="Arial" charset="0"/>
            </a:endParaRPr>
          </a:p>
          <a:p>
            <a:pPr>
              <a:lnSpc>
                <a:spcPct val="90000"/>
              </a:lnSpc>
            </a:pPr>
            <a:r>
              <a:rPr lang="en-US" sz="2600" dirty="0" smtClean="0">
                <a:latin typeface="Arial" charset="0"/>
              </a:rPr>
              <a:t>Discussion on next </a:t>
            </a:r>
            <a:r>
              <a:rPr lang="en-US" sz="2600" dirty="0" smtClean="0">
                <a:latin typeface="Arial" charset="0"/>
              </a:rPr>
              <a:t>Steps  </a:t>
            </a:r>
            <a:endParaRPr lang="en-US" sz="2600" dirty="0">
              <a:latin typeface="Arial" charset="0"/>
            </a:endParaRPr>
          </a:p>
          <a:p>
            <a:pPr marL="857250" lvl="2" indent="0">
              <a:lnSpc>
                <a:spcPct val="90000"/>
              </a:lnSpc>
              <a:buNone/>
            </a:pPr>
            <a:r>
              <a:rPr lang="en-US" sz="1800" dirty="0" smtClean="0">
                <a:latin typeface="Arial" charset="0"/>
              </a:rPr>
              <a:t>	</a:t>
            </a:r>
            <a:endParaRPr lang="en-US" sz="1800" dirty="0">
              <a:latin typeface="Arial" charset="0"/>
            </a:endParaRPr>
          </a:p>
          <a:p>
            <a:pPr marL="857250" lvl="2" indent="0">
              <a:lnSpc>
                <a:spcPct val="90000"/>
              </a:lnSpc>
              <a:buNone/>
            </a:pPr>
            <a:endParaRPr lang="en-US" sz="1800" dirty="0" smtClean="0">
              <a:latin typeface="Arial" charset="0"/>
            </a:endParaRPr>
          </a:p>
          <a:p>
            <a:pPr marL="857250" lvl="2" indent="0">
              <a:lnSpc>
                <a:spcPct val="90000"/>
              </a:lnSpc>
              <a:buNone/>
            </a:pPr>
            <a:endParaRPr lang="en-US" sz="18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22</a:t>
            </a:fld>
            <a:endParaRPr lang="en-US" dirty="0"/>
          </a:p>
        </p:txBody>
      </p:sp>
    </p:spTree>
    <p:extLst>
      <p:ext uri="{BB962C8B-B14F-4D97-AF65-F5344CB8AC3E}">
        <p14:creationId xmlns:p14="http://schemas.microsoft.com/office/powerpoint/2010/main" val="22557757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698861" y="661554"/>
            <a:ext cx="7772400" cy="533400"/>
          </a:xfrm>
        </p:spPr>
        <p:txBody>
          <a:bodyPr/>
          <a:lstStyle/>
          <a:p>
            <a:r>
              <a:rPr lang="en-US" sz="3200" dirty="0" smtClean="0">
                <a:solidFill>
                  <a:schemeClr val="accent2"/>
                </a:solidFill>
                <a:latin typeface="Arial" charset="0"/>
              </a:rPr>
              <a:t>Tutorials Details </a:t>
            </a:r>
            <a:endParaRPr lang="en-US" sz="32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23</a:t>
            </a:fld>
            <a:endParaRPr lang="en-US" dirty="0"/>
          </a:p>
        </p:txBody>
      </p:sp>
      <p:sp>
        <p:nvSpPr>
          <p:cNvPr id="2" name="Content Placeholder 1"/>
          <p:cNvSpPr>
            <a:spLocks noGrp="1"/>
          </p:cNvSpPr>
          <p:nvPr>
            <p:ph idx="1"/>
          </p:nvPr>
        </p:nvSpPr>
        <p:spPr>
          <a:xfrm>
            <a:off x="533400" y="1194954"/>
            <a:ext cx="8382000" cy="5105400"/>
          </a:xfrm>
        </p:spPr>
        <p:txBody>
          <a:bodyPr/>
          <a:lstStyle/>
          <a:p>
            <a:r>
              <a:rPr lang="en-US" dirty="0"/>
              <a:t> </a:t>
            </a:r>
            <a:r>
              <a:rPr lang="en-US" sz="2800" dirty="0"/>
              <a:t>Open Discussion (</a:t>
            </a:r>
            <a:r>
              <a:rPr lang="en-US" sz="2800" dirty="0" smtClean="0"/>
              <a:t>6:30–7:20 </a:t>
            </a:r>
            <a:r>
              <a:rPr lang="en-US" sz="2800" dirty="0"/>
              <a:t>pm):  The impact of US travel restrictions on venue </a:t>
            </a:r>
            <a:r>
              <a:rPr lang="en-US" sz="2800" dirty="0" smtClean="0"/>
              <a:t>selection</a:t>
            </a:r>
          </a:p>
          <a:p>
            <a:pPr lvl="1"/>
            <a:r>
              <a:rPr lang="en-US" sz="2400" dirty="0" smtClean="0"/>
              <a:t>Problem</a:t>
            </a:r>
            <a:r>
              <a:rPr lang="en-US" sz="2400" dirty="0"/>
              <a:t>: U.S. Border crossing </a:t>
            </a:r>
            <a:r>
              <a:rPr lang="en-US" sz="2400" dirty="0" smtClean="0"/>
              <a:t>rules changed</a:t>
            </a:r>
            <a:r>
              <a:rPr lang="en-US" sz="2400" dirty="0"/>
              <a:t>, </a:t>
            </a:r>
            <a:r>
              <a:rPr lang="en-US" sz="2400" dirty="0" smtClean="0"/>
              <a:t>2017-01-27. Added </a:t>
            </a:r>
            <a:r>
              <a:rPr lang="en-US" sz="2400" dirty="0"/>
              <a:t>uncertainty to int'l travel</a:t>
            </a:r>
          </a:p>
          <a:p>
            <a:pPr lvl="1"/>
            <a:r>
              <a:rPr lang="en-US" sz="2400" dirty="0"/>
              <a:t>Issues: Will this affect 802 participation?</a:t>
            </a:r>
          </a:p>
          <a:p>
            <a:pPr lvl="1"/>
            <a:r>
              <a:rPr lang="en-US" sz="2400" dirty="0" smtClean="0"/>
              <a:t>Moderated </a:t>
            </a:r>
            <a:r>
              <a:rPr lang="en-US" sz="2400" dirty="0"/>
              <a:t>by Geoff Thompson, IEEE 802 EC Member Emeritus  </a:t>
            </a:r>
          </a:p>
          <a:p>
            <a:r>
              <a:rPr lang="en-US" sz="2800" dirty="0"/>
              <a:t>Tutorial #1 (7:30–8:50 pm):  An Introduction to 802.11’s Latest Standards </a:t>
            </a:r>
            <a:r>
              <a:rPr lang="en-US" sz="2800" dirty="0" smtClean="0"/>
              <a:t>Activities</a:t>
            </a:r>
          </a:p>
          <a:p>
            <a:pPr lvl="1"/>
            <a:r>
              <a:rPr lang="en-US" sz="2400" dirty="0" smtClean="0"/>
              <a:t>Presenters:</a:t>
            </a:r>
          </a:p>
          <a:p>
            <a:pPr lvl="2"/>
            <a:r>
              <a:rPr lang="en-US" sz="2000" dirty="0" smtClean="0"/>
              <a:t>Adrian Stephens (Intel),Osama Aboul-Magd</a:t>
            </a:r>
            <a:r>
              <a:rPr lang="en-US" sz="2000" dirty="0"/>
              <a:t> </a:t>
            </a:r>
            <a:r>
              <a:rPr lang="en-US" sz="2000" dirty="0" smtClean="0"/>
              <a:t>(Huawei) and</a:t>
            </a:r>
            <a:r>
              <a:rPr lang="en-US" sz="2000" dirty="0"/>
              <a:t> </a:t>
            </a:r>
            <a:r>
              <a:rPr lang="en-US" sz="2000" dirty="0" smtClean="0"/>
              <a:t>Minyoung Park (Intel)</a:t>
            </a:r>
            <a:endParaRPr lang="en-US" sz="2000" dirty="0"/>
          </a:p>
          <a:p>
            <a:endParaRPr lang="en-US" dirty="0"/>
          </a:p>
        </p:txBody>
      </p:sp>
    </p:spTree>
    <p:extLst>
      <p:ext uri="{BB962C8B-B14F-4D97-AF65-F5344CB8AC3E}">
        <p14:creationId xmlns:p14="http://schemas.microsoft.com/office/powerpoint/2010/main" val="17535664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106" y="9144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March</a:t>
            </a:r>
            <a:r>
              <a:rPr lang="en-US" sz="3200" dirty="0" smtClean="0">
                <a:solidFill>
                  <a:schemeClr val="accent2"/>
                </a:solidFill>
                <a:latin typeface="Arial" charset="0"/>
              </a:rPr>
              <a:t>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533400" y="1676400"/>
            <a:ext cx="8305800" cy="3505200"/>
          </a:xfrm>
        </p:spPr>
        <p:txBody>
          <a:bodyPr/>
          <a:lstStyle/>
          <a:p>
            <a:pPr marL="0" indent="0">
              <a:lnSpc>
                <a:spcPct val="90000"/>
              </a:lnSpc>
              <a:buNone/>
            </a:pPr>
            <a:r>
              <a:rPr lang="en-US" sz="2600" dirty="0" smtClean="0">
                <a:latin typeface="Arial" charset="0"/>
              </a:rPr>
              <a:t> </a:t>
            </a:r>
          </a:p>
          <a:p>
            <a:pPr>
              <a:lnSpc>
                <a:spcPct val="90000"/>
              </a:lnSpc>
            </a:pPr>
            <a:r>
              <a:rPr lang="en-US" sz="2600" dirty="0" smtClean="0">
                <a:latin typeface="Arial" charset="0"/>
              </a:rPr>
              <a:t>Submission of IEEE 802.21-2017 and IEEE 802.21.1- 2017 to ISO/JTC1/SC6 through PSDO process</a:t>
            </a:r>
          </a:p>
          <a:p>
            <a:pPr>
              <a:lnSpc>
                <a:spcPct val="90000"/>
              </a:lnSpc>
            </a:pPr>
            <a:r>
              <a:rPr lang="en-US" sz="2600" dirty="0" smtClean="0">
                <a:latin typeface="Arial" charset="0"/>
              </a:rPr>
              <a:t>Submit a corrigenda PAR on IEEE 802.21-2017</a:t>
            </a:r>
          </a:p>
          <a:p>
            <a:pPr>
              <a:lnSpc>
                <a:spcPct val="90000"/>
              </a:lnSpc>
            </a:pPr>
            <a:r>
              <a:rPr lang="en-US" sz="2600" dirty="0" smtClean="0">
                <a:latin typeface="Arial" charset="0"/>
              </a:rPr>
              <a:t>Presentation from </a:t>
            </a:r>
            <a:r>
              <a:rPr lang="en-US" sz="2800" dirty="0"/>
              <a:t>P3333.3</a:t>
            </a:r>
            <a:endParaRPr lang="en-US" sz="2600" dirty="0" smtClean="0">
              <a:latin typeface="Arial" charset="0"/>
            </a:endParaRPr>
          </a:p>
          <a:p>
            <a:pPr>
              <a:lnSpc>
                <a:spcPct val="90000"/>
              </a:lnSpc>
            </a:pPr>
            <a:r>
              <a:rPr lang="en-US" sz="2600" dirty="0" smtClean="0">
                <a:latin typeface="Arial" charset="0"/>
              </a:rPr>
              <a:t>Discussion on next </a:t>
            </a:r>
            <a:r>
              <a:rPr lang="en-US" sz="2600" dirty="0" smtClean="0">
                <a:latin typeface="Arial" charset="0"/>
              </a:rPr>
              <a:t>Steps  </a:t>
            </a:r>
            <a:endParaRPr lang="en-US" sz="2600" dirty="0">
              <a:latin typeface="Arial" charset="0"/>
            </a:endParaRPr>
          </a:p>
          <a:p>
            <a:pPr marL="857250" lvl="2" indent="0">
              <a:lnSpc>
                <a:spcPct val="90000"/>
              </a:lnSpc>
              <a:buNone/>
            </a:pPr>
            <a:r>
              <a:rPr lang="en-US" sz="1800" dirty="0" smtClean="0">
                <a:latin typeface="Arial" charset="0"/>
              </a:rPr>
              <a:t>	</a:t>
            </a:r>
            <a:endParaRPr lang="en-US" sz="1800" dirty="0">
              <a:latin typeface="Arial" charset="0"/>
            </a:endParaRPr>
          </a:p>
          <a:p>
            <a:pPr marL="857250" lvl="2" indent="0">
              <a:lnSpc>
                <a:spcPct val="90000"/>
              </a:lnSpc>
              <a:buNone/>
            </a:pPr>
            <a:endParaRPr lang="en-US" sz="1800" dirty="0" smtClean="0">
              <a:latin typeface="Arial" charset="0"/>
            </a:endParaRPr>
          </a:p>
          <a:p>
            <a:pPr marL="857250" lvl="2" indent="0">
              <a:lnSpc>
                <a:spcPct val="90000"/>
              </a:lnSpc>
              <a:buNone/>
            </a:pPr>
            <a:endParaRPr lang="en-US" sz="18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24</a:t>
            </a:fld>
            <a:endParaRPr lang="en-US" dirty="0"/>
          </a:p>
        </p:txBody>
      </p:sp>
    </p:spTree>
    <p:extLst>
      <p:ext uri="{BB962C8B-B14F-4D97-AF65-F5344CB8AC3E}">
        <p14:creationId xmlns:p14="http://schemas.microsoft.com/office/powerpoint/2010/main" val="17394097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2017</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17625"/>
            <a:ext cx="8686800" cy="4625975"/>
          </a:xfrm>
        </p:spPr>
        <p:txBody>
          <a:bodyPr/>
          <a:lstStyle/>
          <a:p>
            <a:pPr>
              <a:lnSpc>
                <a:spcPct val="90000"/>
              </a:lnSpc>
            </a:pPr>
            <a:r>
              <a:rPr lang="en-US" sz="2400" b="1" dirty="0" smtClean="0">
                <a:solidFill>
                  <a:srgbClr val="0000FF"/>
                </a:solidFill>
              </a:rPr>
              <a:t>Interim</a:t>
            </a:r>
            <a:r>
              <a:rPr lang="en-US" sz="2400" b="1" dirty="0" smtClean="0">
                <a:solidFill>
                  <a:srgbClr val="0000FF"/>
                </a:solidFill>
              </a:rPr>
              <a:t>:  </a:t>
            </a:r>
            <a:r>
              <a:rPr lang="en-US" sz="2400" b="1" dirty="0">
                <a:solidFill>
                  <a:srgbClr val="0000FF"/>
                </a:solidFill>
              </a:rPr>
              <a:t>May </a:t>
            </a:r>
            <a:r>
              <a:rPr lang="en-US" sz="2400" b="1" dirty="0" smtClean="0">
                <a:solidFill>
                  <a:srgbClr val="0000FF"/>
                </a:solidFill>
              </a:rPr>
              <a:t>7-12, </a:t>
            </a:r>
            <a:r>
              <a:rPr lang="en-US" sz="2400" b="1" dirty="0">
                <a:solidFill>
                  <a:srgbClr val="0000FF"/>
                </a:solidFill>
              </a:rPr>
              <a:t>2017, Daejeon Convention </a:t>
            </a:r>
            <a:r>
              <a:rPr lang="en-US" sz="2400" b="1" dirty="0" smtClean="0">
                <a:solidFill>
                  <a:srgbClr val="0000FF"/>
                </a:solidFill>
              </a:rPr>
              <a:t>Center, </a:t>
            </a:r>
            <a:r>
              <a:rPr lang="en-US" sz="2400" b="1" dirty="0">
                <a:solidFill>
                  <a:srgbClr val="0000FF"/>
                </a:solidFill>
              </a:rPr>
              <a:t>Daejeon, Korea  </a:t>
            </a:r>
            <a:endParaRPr lang="en-US" sz="2400" b="1" dirty="0" smtClean="0">
              <a:solidFill>
                <a:srgbClr val="0000FF"/>
              </a:solidFill>
            </a:endParaRPr>
          </a:p>
          <a:p>
            <a:pPr lvl="1">
              <a:lnSpc>
                <a:spcPct val="90000"/>
              </a:lnSpc>
            </a:pPr>
            <a:r>
              <a:rPr lang="en-US" sz="1600" dirty="0" smtClean="0">
                <a:solidFill>
                  <a:srgbClr val="0000FF"/>
                </a:solidFill>
              </a:rPr>
              <a:t>Co-located with all wireless groups </a:t>
            </a:r>
          </a:p>
          <a:p>
            <a:pPr>
              <a:lnSpc>
                <a:spcPct val="90000"/>
              </a:lnSpc>
            </a:pPr>
            <a:r>
              <a:rPr lang="en-US" sz="2400" b="1" dirty="0" smtClean="0">
                <a:solidFill>
                  <a:srgbClr val="FF0000"/>
                </a:solidFill>
              </a:rPr>
              <a:t>Plenary:  </a:t>
            </a:r>
            <a:r>
              <a:rPr lang="en-US" sz="2400" b="1" dirty="0">
                <a:solidFill>
                  <a:srgbClr val="FF0000"/>
                </a:solidFill>
              </a:rPr>
              <a:t>July 9-14, 2017, Estrel Hotel and Convention Center, Berlin, </a:t>
            </a:r>
            <a:r>
              <a:rPr lang="en-US" sz="2400" b="1" dirty="0" smtClean="0">
                <a:solidFill>
                  <a:srgbClr val="FF0000"/>
                </a:solidFill>
              </a:rPr>
              <a:t>Germany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a:solidFill>
                  <a:srgbClr val="0000FF"/>
                </a:solidFill>
              </a:rPr>
              <a:t>September 10-15,  2017, Hilton Waikoloa Village, Kona, HI, USA, 802 Wireless Interim </a:t>
            </a:r>
            <a:r>
              <a:rPr lang="en-US" sz="2400" b="1" dirty="0" smtClean="0">
                <a:solidFill>
                  <a:srgbClr val="0000FF"/>
                </a:solidFill>
              </a:rPr>
              <a:t>Session.</a:t>
            </a:r>
          </a:p>
          <a:p>
            <a:pPr lvl="1">
              <a:lnSpc>
                <a:spcPct val="90000"/>
              </a:lnSpc>
            </a:pPr>
            <a:r>
              <a:rPr lang="en-US" sz="1600" dirty="0" smtClean="0">
                <a:solidFill>
                  <a:srgbClr val="0000FF"/>
                </a:solidFill>
              </a:rPr>
              <a:t>Co-located with  all 802 wireless groups </a:t>
            </a:r>
            <a:endParaRPr lang="en-US" sz="1600" dirty="0" smtClean="0">
              <a:solidFill>
                <a:srgbClr val="FF0000"/>
              </a:solidFill>
            </a:endParaRPr>
          </a:p>
          <a:p>
            <a:pPr>
              <a:lnSpc>
                <a:spcPct val="90000"/>
              </a:lnSpc>
            </a:pPr>
            <a:r>
              <a:rPr lang="en-US" sz="2400" b="1" dirty="0" smtClean="0">
                <a:solidFill>
                  <a:srgbClr val="FF0000"/>
                </a:solidFill>
              </a:rPr>
              <a:t>Plenary: </a:t>
            </a:r>
            <a:r>
              <a:rPr lang="en-US" sz="2400" b="1" dirty="0">
                <a:solidFill>
                  <a:srgbClr val="FF0000"/>
                </a:solidFill>
              </a:rPr>
              <a:t>November 5-10, 2017, Caribe Hotel and Convention Center, Orlando, FL, </a:t>
            </a:r>
            <a:r>
              <a:rPr lang="en-US" sz="2400" b="1" dirty="0" smtClean="0">
                <a:solidFill>
                  <a:srgbClr val="FF0000"/>
                </a:solidFill>
              </a:rPr>
              <a:t>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23025"/>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Tree>
    <p:extLst>
      <p:ext uri="{BB962C8B-B14F-4D97-AF65-F5344CB8AC3E}">
        <p14:creationId xmlns:p14="http://schemas.microsoft.com/office/powerpoint/2010/main" val="30549356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900" y="609600"/>
            <a:ext cx="7772400" cy="533400"/>
          </a:xfrm>
        </p:spPr>
        <p:txBody>
          <a:bodyPr/>
          <a:lstStyle/>
          <a:p>
            <a:r>
              <a:rPr lang="en-US" sz="3200" dirty="0" smtClean="0">
                <a:solidFill>
                  <a:schemeClr val="accent2"/>
                </a:solidFill>
                <a:latin typeface="Arial" charset="0"/>
              </a:rPr>
              <a:t>May Interim Meeting </a:t>
            </a:r>
            <a:r>
              <a:rPr lang="en-US" sz="3200" dirty="0" smtClean="0">
                <a:solidFill>
                  <a:schemeClr val="accent2"/>
                </a:solidFill>
                <a:latin typeface="Arial" charset="0"/>
              </a:rPr>
              <a:t>Logistics </a:t>
            </a:r>
          </a:p>
        </p:txBody>
      </p:sp>
      <p:sp>
        <p:nvSpPr>
          <p:cNvPr id="34822" name="Rectangle 3"/>
          <p:cNvSpPr>
            <a:spLocks noGrp="1" noChangeArrowheads="1"/>
          </p:cNvSpPr>
          <p:nvPr>
            <p:ph type="body" idx="1"/>
          </p:nvPr>
        </p:nvSpPr>
        <p:spPr>
          <a:xfrm>
            <a:off x="457200" y="1371600"/>
            <a:ext cx="8555847" cy="4800600"/>
          </a:xfrm>
        </p:spPr>
        <p:txBody>
          <a:bodyPr/>
          <a:lstStyle/>
          <a:p>
            <a:pPr>
              <a:lnSpc>
                <a:spcPct val="90000"/>
              </a:lnSpc>
              <a:buFont typeface="Arial" panose="020B0604020202020204" pitchFamily="34" charset="0"/>
              <a:buChar char="•"/>
            </a:pPr>
            <a:r>
              <a:rPr lang="en-US" sz="1800" b="1" dirty="0" smtClean="0"/>
              <a:t>IEEE </a:t>
            </a:r>
            <a:r>
              <a:rPr lang="en-US" sz="1800" b="1" dirty="0"/>
              <a:t>802 Wireless Interim </a:t>
            </a:r>
            <a:r>
              <a:rPr lang="en-US" sz="1800" b="1" dirty="0" smtClean="0"/>
              <a:t>Meeting</a:t>
            </a:r>
            <a:r>
              <a:rPr lang="en-US" sz="1800" dirty="0"/>
              <a:t> </a:t>
            </a:r>
            <a:r>
              <a:rPr lang="en-US" sz="1800" dirty="0" smtClean="0"/>
              <a:t>is Hosted </a:t>
            </a:r>
            <a:r>
              <a:rPr lang="en-US" sz="1800" dirty="0"/>
              <a:t>by </a:t>
            </a:r>
            <a:r>
              <a:rPr lang="en-US" sz="1800" dirty="0" smtClean="0"/>
              <a:t>ETRI, </a:t>
            </a:r>
            <a:r>
              <a:rPr lang="en-US" sz="1800" b="1" dirty="0" smtClean="0"/>
              <a:t>May </a:t>
            </a:r>
            <a:r>
              <a:rPr lang="en-US" sz="1800" b="1" dirty="0"/>
              <a:t>7-12, 2017</a:t>
            </a:r>
            <a:endParaRPr lang="en-US" sz="1800" dirty="0"/>
          </a:p>
          <a:p>
            <a:r>
              <a:rPr lang="en-US" sz="1800" b="1" dirty="0"/>
              <a:t>Daejeon Convention Centre, Daejeon, KOREA</a:t>
            </a:r>
            <a:endParaRPr lang="en-US" sz="1800" dirty="0"/>
          </a:p>
          <a:p>
            <a:pPr lvl="0"/>
            <a:r>
              <a:rPr lang="en-US" sz="1800" dirty="0" smtClean="0"/>
              <a:t>May </a:t>
            </a:r>
            <a:r>
              <a:rPr lang="en-US" sz="1800" dirty="0"/>
              <a:t>2017 Meeting Website: </a:t>
            </a:r>
            <a:r>
              <a:rPr lang="en-US" sz="1800" u="sng" dirty="0">
                <a:hlinkClick r:id="rId3"/>
              </a:rPr>
              <a:t>http://arinex.com.au/ieee2017/</a:t>
            </a:r>
            <a:r>
              <a:rPr lang="en-US" sz="1800" dirty="0"/>
              <a:t> </a:t>
            </a:r>
          </a:p>
          <a:p>
            <a:pPr lvl="0"/>
            <a:r>
              <a:rPr lang="en-US" sz="1800" b="1" dirty="0"/>
              <a:t>Interim Meeting Registration Form</a:t>
            </a:r>
            <a:r>
              <a:rPr lang="en-US" sz="1800" dirty="0"/>
              <a:t>: </a:t>
            </a:r>
            <a:r>
              <a:rPr lang="en-US" sz="1800" u="sng" dirty="0">
                <a:hlinkClick r:id="rId4"/>
              </a:rPr>
              <a:t>https://arinex.eventsair.com/ieee-2017/form8/Site/Register</a:t>
            </a:r>
            <a:r>
              <a:rPr lang="en-US" sz="1800" dirty="0"/>
              <a:t> </a:t>
            </a:r>
            <a:endParaRPr lang="en-US" sz="1800" dirty="0" smtClean="0"/>
          </a:p>
          <a:p>
            <a:r>
              <a:rPr lang="en-US" sz="1800" dirty="0"/>
              <a:t>Early-Bird Meeting Registration Deadline:  </a:t>
            </a:r>
            <a:r>
              <a:rPr lang="en-US" sz="1800" b="1" dirty="0"/>
              <a:t>March 29th</a:t>
            </a:r>
          </a:p>
          <a:p>
            <a:pPr lvl="0"/>
            <a:endParaRPr lang="en-US" sz="1800" dirty="0"/>
          </a:p>
          <a:p>
            <a:pPr lvl="0"/>
            <a:r>
              <a:rPr lang="en-US" sz="1800" dirty="0"/>
              <a:t>Hotel Booking Information and Form: </a:t>
            </a:r>
            <a:r>
              <a:rPr lang="en-US" sz="1800" u="sng" dirty="0">
                <a:hlinkClick r:id="rId5"/>
              </a:rPr>
              <a:t>http://arinex.com.au/ieee2017/accommodation/</a:t>
            </a:r>
            <a:r>
              <a:rPr lang="en-US" sz="1800" dirty="0"/>
              <a:t> </a:t>
            </a:r>
            <a:endParaRPr lang="en-US" sz="1800" dirty="0" smtClean="0"/>
          </a:p>
          <a:p>
            <a:pPr marL="0" lvl="0" indent="0">
              <a:buNone/>
            </a:pPr>
            <a:endParaRPr lang="en-US" sz="1800" dirty="0"/>
          </a:p>
          <a:p>
            <a:r>
              <a:rPr lang="en-US" sz="1800" b="1" dirty="0"/>
              <a:t>IMPORTANT INFORMATION</a:t>
            </a:r>
            <a:r>
              <a:rPr lang="en-US" sz="1800" dirty="0"/>
              <a:t/>
            </a:r>
            <a:br>
              <a:rPr lang="en-US" sz="1800" dirty="0"/>
            </a:br>
            <a:r>
              <a:rPr lang="en-US" sz="1800" dirty="0"/>
              <a:t>We have two hotels who have put rooms on hold for our group.  Please note that space at those two hotels are available on a first come first serve basis.  Please refer to </a:t>
            </a:r>
            <a:r>
              <a:rPr lang="en-US" sz="1800" u="sng" dirty="0">
                <a:hlinkClick r:id="rId5"/>
              </a:rPr>
              <a:t>http://arinex.com.au/ieee2017/accommodation/</a:t>
            </a:r>
            <a:r>
              <a:rPr lang="en-US" sz="1800" dirty="0"/>
              <a:t> regarding further details on how to book your hotel</a:t>
            </a:r>
            <a:r>
              <a:rPr lang="en-US" sz="1800" dirty="0" smtClean="0"/>
              <a:t>.</a:t>
            </a:r>
          </a:p>
          <a:p>
            <a:pPr marL="0" indent="0">
              <a:buNone/>
            </a:pPr>
            <a:endParaRPr lang="en-US" sz="1800" dirty="0"/>
          </a:p>
          <a:p>
            <a:pPr>
              <a:lnSpc>
                <a:spcPct val="90000"/>
              </a:lnSpc>
              <a:buFont typeface="Arial" panose="020B0604020202020204" pitchFamily="34" charset="0"/>
              <a:buChar char="•"/>
            </a:pPr>
            <a:endParaRPr lang="en-US" sz="1800" b="1" dirty="0" smtClean="0"/>
          </a:p>
          <a:p>
            <a:pPr lvl="1">
              <a:lnSpc>
                <a:spcPct val="90000"/>
              </a:lnSpc>
              <a:buNone/>
            </a:pPr>
            <a:endParaRPr lang="en-US" sz="2000" dirty="0" smtClean="0"/>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
        <p:nvSpPr>
          <p:cNvPr id="4" name="Rectangle 3"/>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ltLang="en-US" sz="1800" dirty="0" smtClean="0">
              <a:solidFill>
                <a:srgbClr val="000000"/>
              </a:solidFill>
              <a:latin typeface="Arial" panose="020B0604020202020204" pitchFamily="34" charset="0"/>
            </a:endParaRPr>
          </a:p>
          <a:p>
            <a:endParaRPr lang="en-US" altLang="en-US" sz="1800" dirty="0"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38492307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762000"/>
            <a:ext cx="7772400" cy="533400"/>
          </a:xfrm>
        </p:spPr>
        <p:txBody>
          <a:bodyPr/>
          <a:lstStyle/>
          <a:p>
            <a:r>
              <a:rPr lang="en-US" sz="3200" dirty="0" smtClean="0">
                <a:solidFill>
                  <a:schemeClr val="accent2"/>
                </a:solidFill>
                <a:latin typeface="Arial" charset="0"/>
              </a:rPr>
              <a:t>July Plenary </a:t>
            </a:r>
            <a:r>
              <a:rPr lang="en-US" sz="3200" dirty="0" smtClean="0">
                <a:solidFill>
                  <a:schemeClr val="accent2"/>
                </a:solidFill>
                <a:latin typeface="Arial" charset="0"/>
              </a:rPr>
              <a:t>Meeting </a:t>
            </a:r>
            <a:r>
              <a:rPr lang="en-US" sz="3200" dirty="0">
                <a:solidFill>
                  <a:schemeClr val="accent2"/>
                </a:solidFill>
                <a:latin typeface="Arial" charset="0"/>
              </a:rPr>
              <a:t>D</a:t>
            </a:r>
            <a:r>
              <a:rPr lang="en-US" sz="3200" dirty="0" smtClean="0">
                <a:solidFill>
                  <a:schemeClr val="accent2"/>
                </a:solidFill>
                <a:latin typeface="Arial" charset="0"/>
              </a:rPr>
              <a:t>etails</a:t>
            </a:r>
            <a:r>
              <a:rPr lang="en-US" sz="3200" dirty="0" smtClean="0">
                <a:solidFill>
                  <a:schemeClr val="accent2"/>
                </a:solidFill>
                <a:latin typeface="Arial" charset="0"/>
              </a:rPr>
              <a:t> </a:t>
            </a:r>
            <a:endParaRPr lang="en-US" sz="3200" dirty="0" smtClean="0">
              <a:solidFill>
                <a:schemeClr val="accent2"/>
              </a:solidFill>
              <a:latin typeface="Arial" charset="0"/>
            </a:endParaRPr>
          </a:p>
        </p:txBody>
      </p:sp>
      <p:sp>
        <p:nvSpPr>
          <p:cNvPr id="34822" name="Rectangle 3"/>
          <p:cNvSpPr>
            <a:spLocks noGrp="1" noChangeArrowheads="1"/>
          </p:cNvSpPr>
          <p:nvPr>
            <p:ph type="body" idx="1"/>
          </p:nvPr>
        </p:nvSpPr>
        <p:spPr>
          <a:xfrm>
            <a:off x="294076" y="1447800"/>
            <a:ext cx="8708247" cy="3886200"/>
          </a:xfrm>
        </p:spPr>
        <p:txBody>
          <a:bodyPr/>
          <a:lstStyle/>
          <a:p>
            <a:pPr>
              <a:spcBef>
                <a:spcPts val="0"/>
              </a:spcBef>
            </a:pPr>
            <a:r>
              <a:rPr lang="en-US" sz="2800" dirty="0" smtClean="0"/>
              <a:t>July 9-14, 2017</a:t>
            </a:r>
            <a:endParaRPr lang="en-US" sz="2800" dirty="0"/>
          </a:p>
          <a:p>
            <a:pPr lvl="1">
              <a:spcBef>
                <a:spcPts val="0"/>
              </a:spcBef>
            </a:pPr>
            <a:r>
              <a:rPr lang="en-GB" dirty="0"/>
              <a:t>Estrel Hotel and Convention Center, Berlin, Germany</a:t>
            </a:r>
          </a:p>
          <a:p>
            <a:pPr>
              <a:spcBef>
                <a:spcPts val="0"/>
              </a:spcBef>
            </a:pPr>
            <a:endParaRPr lang="en-GB" sz="900" dirty="0"/>
          </a:p>
          <a:p>
            <a:pPr lvl="1"/>
            <a:r>
              <a:rPr lang="en-US" dirty="0"/>
              <a:t>Registration </a:t>
            </a:r>
            <a:r>
              <a:rPr lang="en-US" dirty="0" smtClean="0"/>
              <a:t>is targeted </a:t>
            </a:r>
            <a:r>
              <a:rPr lang="en-US" dirty="0"/>
              <a:t>to Open </a:t>
            </a:r>
            <a:r>
              <a:rPr lang="en-US" b="1" dirty="0"/>
              <a:t>15 April 2017</a:t>
            </a:r>
          </a:p>
          <a:p>
            <a:pPr lvl="1"/>
            <a:r>
              <a:rPr lang="en-US" dirty="0"/>
              <a:t>Early-Bird Meeting Registration Deadline: </a:t>
            </a:r>
            <a:r>
              <a:rPr lang="en-US" b="1" dirty="0"/>
              <a:t>26 May 2017</a:t>
            </a:r>
            <a:endParaRPr lang="en-GB" b="1" dirty="0"/>
          </a:p>
          <a:p>
            <a:pPr marL="0" indent="0">
              <a:buNone/>
            </a:pPr>
            <a:endParaRPr lang="en-US" sz="1800" dirty="0"/>
          </a:p>
          <a:p>
            <a:pPr>
              <a:lnSpc>
                <a:spcPct val="90000"/>
              </a:lnSpc>
              <a:buFont typeface="Arial" panose="020B0604020202020204" pitchFamily="34" charset="0"/>
              <a:buChar char="•"/>
            </a:pPr>
            <a:endParaRPr lang="en-US" sz="1800" b="1" dirty="0" smtClean="0"/>
          </a:p>
          <a:p>
            <a:pPr lvl="1">
              <a:lnSpc>
                <a:spcPct val="90000"/>
              </a:lnSpc>
              <a:buNone/>
            </a:pPr>
            <a:endParaRPr lang="en-US" sz="2000" dirty="0" smtClean="0"/>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
        <p:nvSpPr>
          <p:cNvPr id="4" name="Rectangle 3"/>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ltLang="en-US" sz="1800" dirty="0" smtClean="0">
              <a:solidFill>
                <a:srgbClr val="000000"/>
              </a:solidFill>
              <a:latin typeface="Arial" panose="020B0604020202020204" pitchFamily="34" charset="0"/>
            </a:endParaRPr>
          </a:p>
          <a:p>
            <a:endParaRPr lang="en-US" altLang="en-US" sz="1800" dirty="0"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2736524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609600"/>
            <a:ext cx="7772400" cy="762000"/>
          </a:xfrm>
        </p:spPr>
        <p:txBody>
          <a:bodyPr/>
          <a:lstStyle/>
          <a:p>
            <a:pPr eaLnBrk="1" hangingPunct="1"/>
            <a:r>
              <a:rPr lang="en-US" dirty="0" smtClean="0">
                <a:solidFill>
                  <a:schemeClr val="accent2"/>
                </a:solidFill>
                <a:latin typeface="Arial" charset="0"/>
              </a:rPr>
              <a:t>802.21 WG Objective </a:t>
            </a:r>
          </a:p>
        </p:txBody>
      </p:sp>
      <p:sp>
        <p:nvSpPr>
          <p:cNvPr id="8197" name="Rectangle 3"/>
          <p:cNvSpPr>
            <a:spLocks noGrp="1" noChangeArrowheads="1"/>
          </p:cNvSpPr>
          <p:nvPr>
            <p:ph type="body" idx="1"/>
          </p:nvPr>
        </p:nvSpPr>
        <p:spPr>
          <a:xfrm>
            <a:off x="685800" y="1600200"/>
            <a:ext cx="8077200" cy="4495800"/>
          </a:xfrm>
        </p:spPr>
        <p:txBody>
          <a:bodyPr/>
          <a:lstStyle/>
          <a:p>
            <a:pPr eaLnBrk="1" hangingPunct="1"/>
            <a:r>
              <a:rPr lang="en-US" dirty="0"/>
              <a:t>IEEE 802.21 is developing </a:t>
            </a:r>
            <a:r>
              <a:rPr lang="en-US" dirty="0" smtClean="0"/>
              <a:t>an </a:t>
            </a:r>
            <a:r>
              <a:rPr lang="en-US" dirty="0"/>
              <a:t>extensible Media access Independent Services (MIS) framework (i.e., function and protocol) that enables the optimization of services including handover service when performed between heterogeneous IEEE 802 networks. It also facilitates these services when networking between IEEE 802 networks and Cellular networks</a:t>
            </a:r>
            <a:r>
              <a:rPr lang="en-US" dirty="0" smtClean="0"/>
              <a:t>. </a:t>
            </a:r>
            <a:endParaRPr lang="en-US" dirty="0" smtClean="0">
              <a:latin typeface="Arial" charset="0"/>
            </a:endParaRPr>
          </a:p>
        </p:txBody>
      </p:sp>
      <p:sp>
        <p:nvSpPr>
          <p:cNvPr id="7"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3</a:t>
            </a:fld>
            <a:endParaRPr lang="en-US" dirty="0"/>
          </a:p>
        </p:txBody>
      </p:sp>
    </p:spTree>
    <p:extLst>
      <p:ext uri="{BB962C8B-B14F-4D97-AF65-F5344CB8AC3E}">
        <p14:creationId xmlns:p14="http://schemas.microsoft.com/office/powerpoint/2010/main" val="1631483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305050"/>
            <a:ext cx="7391400" cy="3810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r>
              <a:rPr lang="en-US" altLang="ja-JP" sz="1600" dirty="0" smtClean="0">
                <a:ea typeface="ＭＳ Ｐゴシック" charset="-128"/>
              </a:rPr>
              <a:t>  </a:t>
            </a:r>
          </a:p>
          <a:p>
            <a:pPr lvl="2">
              <a:lnSpc>
                <a:spcPct val="80000"/>
              </a:lnSpc>
              <a:defRPr/>
            </a:pPr>
            <a:r>
              <a:rPr lang="en-US" altLang="ja-JP" sz="1600" dirty="0" smtClean="0">
                <a:ea typeface="ＭＳ Ｐゴシック" charset="-128"/>
              </a:rPr>
              <a:t>https://imat.ieee.org/attendance</a:t>
            </a:r>
          </a:p>
          <a:p>
            <a:pPr lvl="2">
              <a:lnSpc>
                <a:spcPct val="80000"/>
              </a:lnSpc>
              <a:defRPr/>
            </a:pPr>
            <a:r>
              <a:rPr lang="en-US" sz="1600" dirty="0"/>
              <a:t>http://newton.meeting.verilan.com</a:t>
            </a:r>
            <a:endParaRPr lang="en-US" altLang="ja-JP" sz="1600" dirty="0" smtClean="0">
              <a:ea typeface="ＭＳ Ｐゴシック" charset="-128"/>
            </a:endParaRP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07+02(extra</a:t>
            </a:r>
            <a:r>
              <a:rPr lang="en-US" sz="2000" dirty="0" smtClean="0">
                <a:latin typeface="Arial" charset="0"/>
              </a:rPr>
              <a:t>)</a:t>
            </a:r>
          </a:p>
          <a:p>
            <a:pPr>
              <a:lnSpc>
                <a:spcPct val="80000"/>
              </a:lnSpc>
              <a:defRPr/>
            </a:pPr>
            <a:r>
              <a:rPr lang="en-US" sz="2000" dirty="0">
                <a:latin typeface="Arial" charset="0"/>
              </a:rPr>
              <a:t>5</a:t>
            </a:r>
            <a:r>
              <a:rPr lang="en-US" sz="2000" dirty="0" smtClean="0">
                <a:latin typeface="Arial" charset="0"/>
              </a:rPr>
              <a:t> 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533400" y="1219200"/>
            <a:ext cx="8382000" cy="4800600"/>
          </a:xfrm>
        </p:spPr>
        <p:txBody>
          <a:bodyPr/>
          <a:lstStyle/>
          <a:p>
            <a:pPr>
              <a:lnSpc>
                <a:spcPct val="90000"/>
              </a:lnSpc>
            </a:pPr>
            <a:r>
              <a:rPr lang="en-US" sz="2000" dirty="0" smtClean="0">
                <a:latin typeface="Arial" charset="0"/>
              </a:rPr>
              <a:t>WG Documents</a:t>
            </a:r>
            <a:r>
              <a:rPr lang="en-US" sz="2000" dirty="0">
                <a:latin typeface="Arial" charset="0"/>
              </a:rPr>
              <a:t>: </a:t>
            </a:r>
            <a:r>
              <a:rPr lang="en-US" sz="2000" dirty="0"/>
              <a:t>http://newton.meeting.verilan.com</a:t>
            </a:r>
            <a:endParaRPr lang="en-US" sz="2000" dirty="0">
              <a:latin typeface="Arial" charset="0"/>
            </a:endParaRPr>
          </a:p>
          <a:p>
            <a:pPr>
              <a:lnSpc>
                <a:spcPct val="90000"/>
              </a:lnSpc>
            </a:pPr>
            <a:r>
              <a:rPr lang="en-US" sz="2000" dirty="0" smtClean="0">
                <a:latin typeface="Arial" charset="0"/>
              </a:rPr>
              <a:t>Mobile </a:t>
            </a:r>
            <a:r>
              <a:rPr lang="en-US" sz="2000" dirty="0" smtClean="0">
                <a:latin typeface="Arial" charset="0"/>
              </a:rPr>
              <a:t>Device website: http://802world.org/attendee</a:t>
            </a:r>
          </a:p>
          <a:p>
            <a:pPr>
              <a:lnSpc>
                <a:spcPct val="90000"/>
              </a:lnSpc>
            </a:pPr>
            <a:r>
              <a:rPr lang="en-US" sz="2000" dirty="0" smtClean="0">
                <a:latin typeface="Arial" charset="0"/>
              </a:rPr>
              <a:t>Twitter” @ieee802 </a:t>
            </a:r>
          </a:p>
          <a:p>
            <a:pPr>
              <a:lnSpc>
                <a:spcPct val="90000"/>
              </a:lnSpc>
            </a:pPr>
            <a:r>
              <a:rPr lang="en-US" sz="2000" dirty="0" smtClean="0">
                <a:latin typeface="Arial" pitchFamily="34" charset="0"/>
                <a:cs typeface="Arial" pitchFamily="34" charset="0"/>
              </a:rPr>
              <a:t>Guest Room  Internet is complimentary</a:t>
            </a:r>
            <a:r>
              <a:rPr lang="en-US" sz="2400" dirty="0" smtClean="0">
                <a:latin typeface="Arial" pitchFamily="34" charset="0"/>
                <a:cs typeface="Arial" pitchFamily="34" charset="0"/>
              </a:rPr>
              <a:t>; </a:t>
            </a:r>
            <a:r>
              <a:rPr lang="en-US" sz="2000" dirty="0" smtClean="0">
                <a:latin typeface="Arial" pitchFamily="34" charset="0"/>
                <a:cs typeface="Arial" pitchFamily="34" charset="0"/>
              </a:rPr>
              <a:t>code: </a:t>
            </a:r>
            <a:r>
              <a:rPr lang="en-US" sz="1800" dirty="0" smtClean="0">
                <a:latin typeface="Arial" pitchFamily="34" charset="0"/>
                <a:cs typeface="Arial" pitchFamily="34" charset="0"/>
              </a:rPr>
              <a:t>available upon checking</a:t>
            </a:r>
            <a:endParaRPr lang="en-US" sz="16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Meeting Place Network: </a:t>
            </a:r>
            <a:r>
              <a:rPr lang="en-US" sz="2000" dirty="0"/>
              <a:t>verilan-secure</a:t>
            </a:r>
            <a:r>
              <a:rPr lang="en-US" sz="2000" dirty="0" smtClean="0">
                <a:latin typeface="Arial" pitchFamily="34" charset="0"/>
                <a:cs typeface="Arial" pitchFamily="34" charset="0"/>
              </a:rPr>
              <a:t> </a:t>
            </a:r>
            <a:r>
              <a:rPr lang="en-US" sz="2000" dirty="0" smtClean="0">
                <a:latin typeface="Arial" pitchFamily="34" charset="0"/>
                <a:cs typeface="Arial" pitchFamily="34" charset="0"/>
              </a:rPr>
              <a:t>; Access code: ieeeieee</a:t>
            </a:r>
          </a:p>
          <a:p>
            <a:pPr>
              <a:lnSpc>
                <a:spcPct val="90000"/>
              </a:lnSpc>
            </a:pPr>
            <a:r>
              <a:rPr lang="en-US" sz="2000" dirty="0" smtClean="0">
                <a:latin typeface="Arial" pitchFamily="34" charset="0"/>
                <a:cs typeface="Arial" pitchFamily="34" charset="0"/>
              </a:rPr>
              <a:t>Network help desk: Located </a:t>
            </a:r>
            <a:r>
              <a:rPr lang="en-US" sz="2000" dirty="0"/>
              <a:t>near the Registration </a:t>
            </a:r>
            <a:r>
              <a:rPr lang="en-US" sz="2000" dirty="0" smtClean="0"/>
              <a:t>Desk; Regency Foyer</a:t>
            </a:r>
            <a:endParaRPr lang="en-US" sz="2000" dirty="0" smtClean="0">
              <a:latin typeface="Arial" pitchFamily="34" charset="0"/>
              <a:cs typeface="Arial" pitchFamily="34" charset="0"/>
            </a:endParaRPr>
          </a:p>
          <a:p>
            <a:pPr>
              <a:lnSpc>
                <a:spcPct val="90000"/>
              </a:lnSpc>
            </a:pPr>
            <a:r>
              <a:rPr lang="en-US" sz="2000" dirty="0" smtClean="0">
                <a:latin typeface="Arial" charset="0"/>
              </a:rPr>
              <a:t>Food and Beverages Service: </a:t>
            </a:r>
            <a:r>
              <a:rPr lang="en-US" sz="2000" dirty="0" smtClean="0">
                <a:latin typeface="Arial" charset="0"/>
              </a:rPr>
              <a:t>Regency Foyer (HRV)</a:t>
            </a:r>
            <a:endParaRPr lang="en-US" sz="2000" dirty="0">
              <a:latin typeface="Arial" charset="0"/>
            </a:endParaRPr>
          </a:p>
          <a:p>
            <a:pPr lvl="1">
              <a:lnSpc>
                <a:spcPct val="90000"/>
              </a:lnSpc>
            </a:pPr>
            <a:r>
              <a:rPr lang="en-US" sz="1800" dirty="0" smtClean="0">
                <a:latin typeface="Arial" charset="0"/>
              </a:rPr>
              <a:t>Continental </a:t>
            </a:r>
            <a:r>
              <a:rPr lang="en-US" sz="1800" dirty="0" smtClean="0">
                <a:latin typeface="Arial" charset="0"/>
              </a:rPr>
              <a:t>Breakfast: </a:t>
            </a:r>
            <a:r>
              <a:rPr lang="en-US" sz="1800" dirty="0" smtClean="0">
                <a:latin typeface="Arial" charset="0"/>
              </a:rPr>
              <a:t>7:30-9:00AM;</a:t>
            </a:r>
            <a:endParaRPr lang="en-US" sz="1800" dirty="0">
              <a:latin typeface="Arial" charset="0"/>
            </a:endParaRPr>
          </a:p>
          <a:p>
            <a:pPr lvl="1">
              <a:lnSpc>
                <a:spcPct val="90000"/>
              </a:lnSpc>
            </a:pPr>
            <a:r>
              <a:rPr lang="en-US" sz="1800" dirty="0" smtClean="0">
                <a:latin typeface="Arial" charset="0"/>
              </a:rPr>
              <a:t>Morning Coffee/Tea : </a:t>
            </a:r>
            <a:r>
              <a:rPr lang="en-US" sz="1800" dirty="0" smtClean="0">
                <a:latin typeface="Arial" charset="0"/>
              </a:rPr>
              <a:t>9:00AM </a:t>
            </a:r>
            <a:r>
              <a:rPr lang="en-US" sz="1800" dirty="0" smtClean="0">
                <a:latin typeface="Arial" charset="0"/>
              </a:rPr>
              <a:t>– </a:t>
            </a:r>
            <a:r>
              <a:rPr lang="en-US" sz="1800" dirty="0" smtClean="0">
                <a:latin typeface="Arial" charset="0"/>
              </a:rPr>
              <a:t>11:00 </a:t>
            </a:r>
            <a:r>
              <a:rPr lang="en-US" sz="1800" dirty="0" smtClean="0">
                <a:latin typeface="Arial" charset="0"/>
              </a:rPr>
              <a:t>AM</a:t>
            </a:r>
          </a:p>
          <a:p>
            <a:pPr lvl="1">
              <a:lnSpc>
                <a:spcPct val="90000"/>
              </a:lnSpc>
            </a:pPr>
            <a:r>
              <a:rPr lang="en-US" sz="1800" dirty="0" smtClean="0">
                <a:latin typeface="Arial" charset="0"/>
              </a:rPr>
              <a:t>Afternoon </a:t>
            </a:r>
            <a:r>
              <a:rPr lang="en-US" sz="1800" dirty="0" smtClean="0">
                <a:latin typeface="Arial" charset="0"/>
              </a:rPr>
              <a:t>Coffee/Tea: </a:t>
            </a:r>
            <a:r>
              <a:rPr lang="en-US" sz="1800" dirty="0" smtClean="0">
                <a:latin typeface="Arial" charset="0"/>
              </a:rPr>
              <a:t>2:00- </a:t>
            </a:r>
            <a:r>
              <a:rPr lang="en-US" sz="1800" dirty="0" smtClean="0">
                <a:latin typeface="Arial" charset="0"/>
              </a:rPr>
              <a:t>4:00 </a:t>
            </a:r>
            <a:r>
              <a:rPr lang="en-US" sz="1800" dirty="0" smtClean="0">
                <a:latin typeface="Arial" charset="0"/>
              </a:rPr>
              <a:t>PM</a:t>
            </a:r>
          </a:p>
          <a:p>
            <a:pPr lvl="1">
              <a:lnSpc>
                <a:spcPct val="90000"/>
              </a:lnSpc>
            </a:pPr>
            <a:r>
              <a:rPr lang="en-US" sz="1800" dirty="0" smtClean="0">
                <a:latin typeface="Arial" charset="0"/>
              </a:rPr>
              <a:t>Snack at 3:30 PM</a:t>
            </a:r>
            <a:endParaRPr lang="en-US" sz="1800" dirty="0" smtClean="0">
              <a:latin typeface="Arial" charset="0"/>
            </a:endParaRPr>
          </a:p>
          <a:p>
            <a:pPr>
              <a:lnSpc>
                <a:spcPct val="90000"/>
              </a:lnSpc>
            </a:pPr>
            <a:r>
              <a:rPr lang="en-US" sz="2000" dirty="0" smtClean="0">
                <a:latin typeface="Arial" charset="0"/>
              </a:rPr>
              <a:t>Social Event: Wednesday, </a:t>
            </a:r>
            <a:r>
              <a:rPr lang="en-US" sz="2000" dirty="0" smtClean="0">
                <a:latin typeface="Arial" charset="0"/>
              </a:rPr>
              <a:t>March 15</a:t>
            </a:r>
            <a:r>
              <a:rPr lang="en-US" sz="2000" baseline="30000" dirty="0" smtClean="0">
                <a:latin typeface="Arial" charset="0"/>
              </a:rPr>
              <a:t>th</a:t>
            </a:r>
            <a:r>
              <a:rPr lang="en-US" sz="2000" dirty="0">
                <a:latin typeface="Arial" charset="0"/>
              </a:rPr>
              <a:t>, </a:t>
            </a:r>
            <a:r>
              <a:rPr lang="en-US" sz="2000" dirty="0" smtClean="0">
                <a:latin typeface="Arial" charset="0"/>
              </a:rPr>
              <a:t>Time: 6:30-9:30PM  </a:t>
            </a:r>
          </a:p>
          <a:p>
            <a:pPr lvl="1">
              <a:lnSpc>
                <a:spcPct val="90000"/>
              </a:lnSpc>
            </a:pPr>
            <a:r>
              <a:rPr lang="en-US" sz="1800" dirty="0" smtClean="0">
                <a:latin typeface="Arial" charset="0"/>
              </a:rPr>
              <a:t>Location: </a:t>
            </a:r>
            <a:r>
              <a:rPr lang="en-US" sz="1800" dirty="0">
                <a:latin typeface="Arial" charset="0"/>
              </a:rPr>
              <a:t>Fairmont Hotel </a:t>
            </a:r>
            <a:r>
              <a:rPr lang="en-US" sz="1800" dirty="0" smtClean="0">
                <a:latin typeface="Arial" charset="0"/>
              </a:rPr>
              <a:t>Vancouver, Pacific </a:t>
            </a:r>
            <a:r>
              <a:rPr lang="en-US" sz="1800" dirty="0">
                <a:latin typeface="Arial" charset="0"/>
              </a:rPr>
              <a:t>Ballroom (</a:t>
            </a:r>
            <a:r>
              <a:rPr lang="en-US" sz="1800" dirty="0" smtClean="0">
                <a:latin typeface="Arial" charset="0"/>
              </a:rPr>
              <a:t>One </a:t>
            </a:r>
            <a:r>
              <a:rPr lang="en-US" sz="1800" dirty="0" smtClean="0">
                <a:latin typeface="Arial" charset="0"/>
              </a:rPr>
              <a:t>complimentary </a:t>
            </a:r>
            <a:r>
              <a:rPr lang="en-US" sz="1800" dirty="0" smtClean="0">
                <a:latin typeface="Arial" charset="0"/>
              </a:rPr>
              <a:t>Drink </a:t>
            </a:r>
            <a:r>
              <a:rPr lang="en-US" sz="1800" dirty="0" smtClean="0">
                <a:latin typeface="Arial" charset="0"/>
              </a:rPr>
              <a:t>Ticket per person)</a:t>
            </a:r>
            <a:endParaRPr lang="en-US" sz="14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87014</TotalTime>
  <Words>2200</Words>
  <Application>Microsoft Office PowerPoint</Application>
  <PresentationFormat>On-screen Show (4:3)</PresentationFormat>
  <Paragraphs>436</Paragraphs>
  <Slides>27</Slides>
  <Notes>27</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7" baseType="lpstr">
      <vt:lpstr>Gulim</vt:lpstr>
      <vt:lpstr>MS PGothic</vt:lpstr>
      <vt:lpstr>Arial</vt:lpstr>
      <vt:lpstr>Helvetica</vt:lpstr>
      <vt:lpstr>Monotype Sorts</vt:lpstr>
      <vt:lpstr>Times New Roman</vt:lpstr>
      <vt:lpstr>Wingdings</vt:lpstr>
      <vt:lpstr>802.11PowerPointTemplate-Landscape</vt:lpstr>
      <vt:lpstr>1_802.11PowerPointTemplate-Landscape</vt:lpstr>
      <vt:lpstr>Packager Shell Object</vt:lpstr>
      <vt:lpstr>IEEE 802.21 Session #79,  Vancouver, BC, Canada WG Opening Plenary</vt:lpstr>
      <vt:lpstr>Session Time and Location   </vt:lpstr>
      <vt:lpstr>802.21 WG Objective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Patent Related Links</vt:lpstr>
      <vt:lpstr>Call for Potentially Essential Patents</vt:lpstr>
      <vt:lpstr>Other Guidelines for IEEE WG Meetings</vt:lpstr>
      <vt:lpstr>Participation in IEEE 802 Meetings</vt:lpstr>
      <vt:lpstr>2.7 LMSC Chair’s Guidelines on Commercialism at meetings</vt:lpstr>
      <vt:lpstr>Copyright</vt:lpstr>
      <vt:lpstr>IEEE-SA policy documents</vt:lpstr>
      <vt:lpstr>Current IEEE-SA Rule documents</vt:lpstr>
      <vt:lpstr>IEEE-SA Rule documents updates 2016</vt:lpstr>
      <vt:lpstr>Work Status </vt:lpstr>
      <vt:lpstr>Objectives for the March Meeting</vt:lpstr>
      <vt:lpstr>Tutorials Details </vt:lpstr>
      <vt:lpstr>Objectives for the March Meeting</vt:lpstr>
      <vt:lpstr>Future Sessions – 2017 </vt:lpstr>
      <vt:lpstr>May Interim Meeting Logistics </vt:lpstr>
      <vt:lpstr>July Plenary Meeting Details </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travel</cp:lastModifiedBy>
  <cp:revision>838</cp:revision>
  <cp:lastPrinted>1998-02-10T13:28:06Z</cp:lastPrinted>
  <dcterms:created xsi:type="dcterms:W3CDTF">2002-07-08T22:03:28Z</dcterms:created>
  <dcterms:modified xsi:type="dcterms:W3CDTF">2017-03-13T18:21:35Z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