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bookmarkIdSeed="3">
  <p:sldMasterIdLst>
    <p:sldMasterId id="2147483648" r:id="rId1"/>
    <p:sldMasterId id="2147483866" r:id="rId2"/>
  </p:sldMasterIdLst>
  <p:notesMasterIdLst>
    <p:notesMasterId r:id="rId30"/>
  </p:notesMasterIdLst>
  <p:handoutMasterIdLst>
    <p:handoutMasterId r:id="rId31"/>
  </p:handoutMasterIdLst>
  <p:sldIdLst>
    <p:sldId id="413" r:id="rId3"/>
    <p:sldId id="482" r:id="rId4"/>
    <p:sldId id="475" r:id="rId5"/>
    <p:sldId id="432" r:id="rId6"/>
    <p:sldId id="400" r:id="rId7"/>
    <p:sldId id="401" r:id="rId8"/>
    <p:sldId id="402" r:id="rId9"/>
    <p:sldId id="403" r:id="rId10"/>
    <p:sldId id="404" r:id="rId11"/>
    <p:sldId id="405" r:id="rId12"/>
    <p:sldId id="406" r:id="rId13"/>
    <p:sldId id="490" r:id="rId14"/>
    <p:sldId id="408" r:id="rId15"/>
    <p:sldId id="409" r:id="rId16"/>
    <p:sldId id="493" r:id="rId17"/>
    <p:sldId id="410" r:id="rId18"/>
    <p:sldId id="411" r:id="rId19"/>
    <p:sldId id="494" r:id="rId20"/>
    <p:sldId id="495" r:id="rId21"/>
    <p:sldId id="496" r:id="rId22"/>
    <p:sldId id="483" r:id="rId23"/>
    <p:sldId id="484" r:id="rId24"/>
    <p:sldId id="487" r:id="rId25"/>
    <p:sldId id="488" r:id="rId26"/>
    <p:sldId id="465" r:id="rId27"/>
    <p:sldId id="486" r:id="rId28"/>
    <p:sldId id="497" r:id="rId2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66FF99"/>
    <a:srgbClr val="C0C0C0"/>
    <a:srgbClr val="00CC99"/>
    <a:srgbClr val="66CCFF"/>
    <a:srgbClr val="66FF66"/>
    <a:srgbClr val="FFBBBB"/>
    <a:srgbClr val="FF8D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inimized" horzBarState="maximized">
    <p:restoredLeft sz="18895" autoAdjust="0"/>
    <p:restoredTop sz="99556" autoAdjust="0"/>
  </p:normalViewPr>
  <p:slideViewPr>
    <p:cSldViewPr>
      <p:cViewPr varScale="1">
        <p:scale>
          <a:sx n="92" d="100"/>
          <a:sy n="92" d="100"/>
        </p:scale>
        <p:origin x="1860" y="90"/>
      </p:cViewPr>
      <p:guideLst>
        <p:guide orient="horz" pos="2160"/>
        <p:guide pos="2880"/>
      </p:guideLst>
    </p:cSldViewPr>
  </p:slideViewPr>
  <p:outlineViewPr>
    <p:cViewPr>
      <p:scale>
        <a:sx n="33" d="100"/>
        <a:sy n="33" d="100"/>
      </p:scale>
      <p:origin x="252" y="0"/>
    </p:cViewPr>
    <p:sldLst>
      <p:sld r:id="rId1" collapse="1"/>
    </p:sldLst>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69" d="100"/>
          <a:sy n="69" d="100"/>
        </p:scale>
        <p:origin x="3246" y="7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3075" name="Rectangle 3"/>
          <p:cNvSpPr>
            <a:spLocks noGrp="1" noChangeArrowheads="1"/>
          </p:cNvSpPr>
          <p:nvPr>
            <p:ph type="dt" sz="quarter" idx="1"/>
          </p:nvPr>
        </p:nvSpPr>
        <p:spPr bwMode="auto">
          <a:xfrm>
            <a:off x="695325" y="174625"/>
            <a:ext cx="143192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Month XX, XXXX</a:t>
            </a:r>
          </a:p>
        </p:txBody>
      </p:sp>
      <p:sp>
        <p:nvSpPr>
          <p:cNvPr id="3076" name="Rectangle 4"/>
          <p:cNvSpPr>
            <a:spLocks noGrp="1" noChangeArrowheads="1"/>
          </p:cNvSpPr>
          <p:nvPr>
            <p:ph type="ftr" sz="quarter" idx="2"/>
          </p:nvPr>
        </p:nvSpPr>
        <p:spPr bwMode="auto">
          <a:xfrm>
            <a:off x="5853113" y="8982075"/>
            <a:ext cx="46513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XXXX, His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dirty="0"/>
              <a:t>Page </a:t>
            </a:r>
            <a:fld id="{5442440B-091D-401F-885A-37C149E1FFD1}"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256970037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9400" y="8985250"/>
            <a:ext cx="922338"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XXXX, His Company</a:t>
            </a: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2" name="Slide Image Placeholder 11"/>
          <p:cNvSpPr>
            <a:spLocks noGrp="1" noRot="1" noChangeAspect="1"/>
          </p:cNvSpPr>
          <p:nvPr>
            <p:ph type="sldImg" idx="2"/>
          </p:nvPr>
        </p:nvSpPr>
        <p:spPr>
          <a:xfrm>
            <a:off x="935521" y="754062"/>
            <a:ext cx="4641850" cy="3481388"/>
          </a:xfrm>
          <a:prstGeom prst="rect">
            <a:avLst/>
          </a:prstGeom>
          <a:noFill/>
          <a:ln w="12700">
            <a:solidFill>
              <a:prstClr val="black"/>
            </a:solidFill>
          </a:ln>
        </p:spPr>
        <p:txBody>
          <a:bodyPr vert="horz" lIns="91440" tIns="45720" rIns="91440" bIns="45720" rtlCol="0" anchor="ctr"/>
          <a:lstStyle/>
          <a:p>
            <a:endParaRPr lang="en-US" dirty="0"/>
          </a:p>
        </p:txBody>
      </p:sp>
    </p:spTree>
    <p:extLst>
      <p:ext uri="{BB962C8B-B14F-4D97-AF65-F5344CB8AC3E}">
        <p14:creationId xmlns:p14="http://schemas.microsoft.com/office/powerpoint/2010/main" val="117277856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p:cNvSpPr>
          <p:nvPr>
            <p:ph type="sldImg"/>
          </p:nvPr>
        </p:nvSpPr>
        <p:spPr bwMode="auto">
          <a:xfrm>
            <a:off x="1104900" y="677863"/>
            <a:ext cx="4625975" cy="3468687"/>
          </a:xfrm>
          <a:prstGeom prst="rect">
            <a:avLst/>
          </a:prstGeom>
          <a:noFill/>
          <a:ln>
            <a:miter lim="800000"/>
            <a:headEnd/>
            <a:tailEnd/>
          </a:ln>
        </p:spPr>
      </p:sp>
      <p:sp>
        <p:nvSpPr>
          <p:cNvPr id="38915" name="Notes Placeholder 2"/>
          <p:cNvSpPr>
            <a:spLocks noGrp="1"/>
          </p:cNvSpPr>
          <p:nvPr>
            <p:ph type="body" idx="1"/>
          </p:nvPr>
        </p:nvSpPr>
        <p:spPr>
          <a:noFill/>
          <a:ln/>
        </p:spPr>
        <p:txBody>
          <a:bodyPr/>
          <a:lstStyle/>
          <a:p>
            <a:endParaRPr lang="en-US" dirty="0" smtClean="0"/>
          </a:p>
        </p:txBody>
      </p:sp>
      <p:sp>
        <p:nvSpPr>
          <p:cNvPr id="38916" name="Header Placeholder 3"/>
          <p:cNvSpPr>
            <a:spLocks noGrp="1"/>
          </p:cNvSpPr>
          <p:nvPr>
            <p:ph type="hdr" sz="quarter"/>
          </p:nvPr>
        </p:nvSpPr>
        <p:spPr>
          <a:noFill/>
        </p:spPr>
        <p:txBody>
          <a:bodyPr/>
          <a:lstStyle/>
          <a:p>
            <a:r>
              <a:rPr lang="en-US" dirty="0" smtClean="0"/>
              <a:t>doc.: IEEE 802.21-02/xxxr0</a:t>
            </a:r>
          </a:p>
        </p:txBody>
      </p:sp>
      <p:sp>
        <p:nvSpPr>
          <p:cNvPr id="38917" name="Date Placeholder 4"/>
          <p:cNvSpPr>
            <a:spLocks noGrp="1"/>
          </p:cNvSpPr>
          <p:nvPr>
            <p:ph type="dt" sz="quarter" idx="1"/>
          </p:nvPr>
        </p:nvSpPr>
        <p:spPr>
          <a:xfrm>
            <a:off x="3927475" y="0"/>
            <a:ext cx="3005138" cy="463550"/>
          </a:xfrm>
          <a:prstGeom prst="rect">
            <a:avLst/>
          </a:prstGeom>
          <a:noFill/>
        </p:spPr>
        <p:txBody>
          <a:bodyPr/>
          <a:lstStyle/>
          <a:p>
            <a:r>
              <a:rPr lang="en-US" dirty="0" smtClean="0"/>
              <a:t>Month 20xx</a:t>
            </a:r>
          </a:p>
        </p:txBody>
      </p:sp>
      <p:sp>
        <p:nvSpPr>
          <p:cNvPr id="38918" name="Footer Placeholder 5"/>
          <p:cNvSpPr>
            <a:spLocks noGrp="1"/>
          </p:cNvSpPr>
          <p:nvPr>
            <p:ph type="ftr" sz="quarter" idx="4"/>
          </p:nvPr>
        </p:nvSpPr>
        <p:spPr>
          <a:noFill/>
        </p:spPr>
        <p:txBody>
          <a:bodyPr/>
          <a:lstStyle/>
          <a:p>
            <a:pPr lvl="4"/>
            <a:r>
              <a:rPr lang="en-US" dirty="0" smtClean="0"/>
              <a:t>XXXX, His Company</a:t>
            </a:r>
          </a:p>
        </p:txBody>
      </p:sp>
      <p:sp>
        <p:nvSpPr>
          <p:cNvPr id="38919" name="Slide Number Placeholder 6"/>
          <p:cNvSpPr>
            <a:spLocks noGrp="1"/>
          </p:cNvSpPr>
          <p:nvPr>
            <p:ph type="sldNum" sz="quarter" idx="5"/>
          </p:nvPr>
        </p:nvSpPr>
        <p:spPr>
          <a:xfrm>
            <a:off x="3927475" y="8815388"/>
            <a:ext cx="3005138" cy="463550"/>
          </a:xfrm>
          <a:prstGeom prst="rect">
            <a:avLst/>
          </a:prstGeom>
          <a:noFill/>
        </p:spPr>
        <p:txBody>
          <a:bodyPr/>
          <a:lstStyle/>
          <a:p>
            <a:r>
              <a:rPr lang="en-US" dirty="0" smtClean="0"/>
              <a:t>Page </a:t>
            </a:r>
            <a:fld id="{9ADD8F5F-B7E5-4B0C-9D30-C37ACEF62728}" type="slidenum">
              <a:rPr lang="en-US" smtClean="0"/>
              <a:pPr/>
              <a:t>1</a:t>
            </a:fld>
            <a:endParaRPr lang="en-US" dirty="0" smtClean="0"/>
          </a:p>
        </p:txBody>
      </p:sp>
    </p:spTree>
    <p:extLst>
      <p:ext uri="{BB962C8B-B14F-4D97-AF65-F5344CB8AC3E}">
        <p14:creationId xmlns:p14="http://schemas.microsoft.com/office/powerpoint/2010/main" val="35044850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p>
            <a:r>
              <a:rPr lang="en-US" dirty="0" smtClean="0"/>
              <a:t>doc.: IEEE 802.21-02/xxxr0</a:t>
            </a:r>
          </a:p>
        </p:txBody>
      </p:sp>
      <p:sp>
        <p:nvSpPr>
          <p:cNvPr id="44035"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4036" name="Rectangle 6"/>
          <p:cNvSpPr>
            <a:spLocks noGrp="1" noChangeArrowheads="1"/>
          </p:cNvSpPr>
          <p:nvPr>
            <p:ph type="ftr" sz="quarter" idx="4"/>
          </p:nvPr>
        </p:nvSpPr>
        <p:spPr>
          <a:noFill/>
        </p:spPr>
        <p:txBody>
          <a:bodyPr/>
          <a:lstStyle/>
          <a:p>
            <a:pPr lvl="4"/>
            <a:r>
              <a:rPr lang="en-US" dirty="0" smtClean="0"/>
              <a:t>XXXX, His Company</a:t>
            </a:r>
          </a:p>
        </p:txBody>
      </p:sp>
      <p:sp>
        <p:nvSpPr>
          <p:cNvPr id="44037"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22873825-BC60-48EB-9FFF-65A50B4E4F2E}" type="slidenum">
              <a:rPr lang="en-US" smtClean="0"/>
              <a:pPr/>
              <a:t>10</a:t>
            </a:fld>
            <a:endParaRPr lang="en-US" dirty="0" smtClean="0"/>
          </a:p>
        </p:txBody>
      </p:sp>
      <p:sp>
        <p:nvSpPr>
          <p:cNvPr id="44038" name="Rectangle 2"/>
          <p:cNvSpPr>
            <a:spLocks noGrp="1" noChangeArrowheads="1"/>
          </p:cNvSpPr>
          <p:nvPr>
            <p:ph type="body" idx="1"/>
          </p:nvPr>
        </p:nvSpPr>
        <p:spPr>
          <a:xfrm>
            <a:off x="925513" y="4408488"/>
            <a:ext cx="5083175" cy="4175125"/>
          </a:xfrm>
          <a:noFill/>
          <a:ln/>
        </p:spPr>
        <p:txBody>
          <a:bodyPr lIns="91678" tIns="45035" rIns="91678" bIns="45035"/>
          <a:lstStyle/>
          <a:p>
            <a:endParaRPr lang="en-GB" dirty="0" smtClean="0"/>
          </a:p>
        </p:txBody>
      </p:sp>
      <p:sp>
        <p:nvSpPr>
          <p:cNvPr id="44039" name="Rectangle 3"/>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Tree>
    <p:extLst>
      <p:ext uri="{BB962C8B-B14F-4D97-AF65-F5344CB8AC3E}">
        <p14:creationId xmlns:p14="http://schemas.microsoft.com/office/powerpoint/2010/main" val="20604099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a:noFill/>
        </p:spPr>
        <p:txBody>
          <a:bodyPr/>
          <a:lstStyle/>
          <a:p>
            <a:r>
              <a:rPr lang="en-US" dirty="0" smtClean="0"/>
              <a:t>doc.: IEEE 802.21-02/xxxr0</a:t>
            </a:r>
          </a:p>
        </p:txBody>
      </p:sp>
      <p:sp>
        <p:nvSpPr>
          <p:cNvPr id="45059"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5060" name="Rectangle 6"/>
          <p:cNvSpPr>
            <a:spLocks noGrp="1" noChangeArrowheads="1"/>
          </p:cNvSpPr>
          <p:nvPr>
            <p:ph type="ftr" sz="quarter" idx="4"/>
          </p:nvPr>
        </p:nvSpPr>
        <p:spPr>
          <a:noFill/>
        </p:spPr>
        <p:txBody>
          <a:bodyPr/>
          <a:lstStyle/>
          <a:p>
            <a:pPr lvl="4"/>
            <a:r>
              <a:rPr lang="en-US" dirty="0" smtClean="0"/>
              <a:t>XXXX, His Company</a:t>
            </a:r>
          </a:p>
        </p:txBody>
      </p:sp>
      <p:sp>
        <p:nvSpPr>
          <p:cNvPr id="45061"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DF36E325-9DCB-4E9C-B2E9-33A2A74CDECF}" type="slidenum">
              <a:rPr lang="en-US" smtClean="0"/>
              <a:pPr/>
              <a:t>11</a:t>
            </a:fld>
            <a:endParaRPr lang="en-US" dirty="0" smtClean="0"/>
          </a:p>
        </p:txBody>
      </p:sp>
      <p:sp>
        <p:nvSpPr>
          <p:cNvPr id="45062"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5063" name="Rectangle 3"/>
          <p:cNvSpPr>
            <a:spLocks noGrp="1" noChangeArrowheads="1"/>
          </p:cNvSpPr>
          <p:nvPr>
            <p:ph type="body" idx="1"/>
          </p:nvPr>
        </p:nvSpPr>
        <p:spPr>
          <a:xfrm>
            <a:off x="925513" y="4408488"/>
            <a:ext cx="5083175" cy="4175125"/>
          </a:xfrm>
          <a:noFill/>
          <a:ln/>
        </p:spPr>
        <p:txBody>
          <a:bodyPr/>
          <a:lstStyle/>
          <a:p>
            <a:endParaRPr lang="en-GB" dirty="0" smtClean="0"/>
          </a:p>
        </p:txBody>
      </p:sp>
    </p:spTree>
    <p:extLst>
      <p:ext uri="{BB962C8B-B14F-4D97-AF65-F5344CB8AC3E}">
        <p14:creationId xmlns:p14="http://schemas.microsoft.com/office/powerpoint/2010/main" val="1160947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802.11-17/0257r0</a:t>
            </a:r>
            <a:endParaRPr lang="en-US" dirty="0"/>
          </a:p>
        </p:txBody>
      </p:sp>
      <p:sp>
        <p:nvSpPr>
          <p:cNvPr id="5" name="Date Placeholder 4"/>
          <p:cNvSpPr>
            <a:spLocks noGrp="1"/>
          </p:cNvSpPr>
          <p:nvPr>
            <p:ph type="dt" idx="11"/>
          </p:nvPr>
        </p:nvSpPr>
        <p:spPr>
          <a:xfrm>
            <a:off x="646863" y="96239"/>
            <a:ext cx="920060" cy="215444"/>
          </a:xfrm>
          <a:prstGeom prst="rect">
            <a:avLst/>
          </a:prstGeom>
        </p:spPr>
        <p:txBody>
          <a:bodyPr/>
          <a:lstStyle/>
          <a:p>
            <a:pPr>
              <a:defRPr/>
            </a:pPr>
            <a:r>
              <a:rPr lang="en-US" dirty="0" smtClean="0"/>
              <a:t>March 2017</a:t>
            </a:r>
            <a:endParaRPr lang="en-US" dirty="0"/>
          </a:p>
        </p:txBody>
      </p:sp>
      <p:sp>
        <p:nvSpPr>
          <p:cNvPr id="6" name="Footer Placeholder 5"/>
          <p:cNvSpPr>
            <a:spLocks noGrp="1"/>
          </p:cNvSpPr>
          <p:nvPr>
            <p:ph type="ftr" sz="quarter" idx="12"/>
          </p:nvPr>
        </p:nvSpPr>
        <p:spPr/>
        <p:txBody>
          <a:bodyPr/>
          <a:lstStyle/>
          <a:p>
            <a:pPr lvl="4">
              <a:defRPr/>
            </a:pPr>
            <a:r>
              <a:rPr lang="en-US" dirty="0" smtClean="0"/>
              <a:t>Dorothy Stanley (HP Enterprise)</a:t>
            </a:r>
            <a:endParaRPr lang="en-US" dirty="0"/>
          </a:p>
        </p:txBody>
      </p:sp>
      <p:sp>
        <p:nvSpPr>
          <p:cNvPr id="7" name="Slide Number Placeholder 6"/>
          <p:cNvSpPr>
            <a:spLocks noGrp="1"/>
          </p:cNvSpPr>
          <p:nvPr>
            <p:ph type="sldNum" sz="quarter" idx="13"/>
          </p:nvPr>
        </p:nvSpPr>
        <p:spPr>
          <a:xfrm>
            <a:off x="3279163" y="9000621"/>
            <a:ext cx="415177" cy="184666"/>
          </a:xfrm>
          <a:prstGeom prst="rect">
            <a:avLst/>
          </a:prstGeom>
        </p:spPr>
        <p:txBody>
          <a:bodyPr/>
          <a:lstStyle/>
          <a:p>
            <a:pPr>
              <a:defRPr/>
            </a:pPr>
            <a:r>
              <a:rPr lang="en-US" dirty="0" smtClean="0"/>
              <a:t>Page </a:t>
            </a:r>
            <a:fld id="{F4F34E98-D62A-4186-8764-CE3AA6FA445F}" type="slidenum">
              <a:rPr lang="en-US" smtClean="0"/>
              <a:pPr>
                <a:defRPr/>
              </a:pPr>
              <a:t>12</a:t>
            </a:fld>
            <a:endParaRPr lang="en-US" dirty="0"/>
          </a:p>
        </p:txBody>
      </p:sp>
    </p:spTree>
    <p:extLst>
      <p:ext uri="{BB962C8B-B14F-4D97-AF65-F5344CB8AC3E}">
        <p14:creationId xmlns:p14="http://schemas.microsoft.com/office/powerpoint/2010/main" val="35688770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13</a:t>
            </a:fld>
            <a:endParaRPr lang="en-US" dirty="0"/>
          </a:p>
        </p:txBody>
      </p:sp>
    </p:spTree>
    <p:extLst>
      <p:ext uri="{BB962C8B-B14F-4D97-AF65-F5344CB8AC3E}">
        <p14:creationId xmlns:p14="http://schemas.microsoft.com/office/powerpoint/2010/main" val="18857060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a:noFill/>
        </p:spPr>
        <p:txBody>
          <a:bodyPr/>
          <a:lstStyle/>
          <a:p>
            <a:r>
              <a:rPr lang="en-US" dirty="0" smtClean="0"/>
              <a:t>doc.: IEEE 802.21-02/xxxr0</a:t>
            </a:r>
          </a:p>
        </p:txBody>
      </p:sp>
      <p:sp>
        <p:nvSpPr>
          <p:cNvPr id="46083"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6084" name="Rectangle 6"/>
          <p:cNvSpPr>
            <a:spLocks noGrp="1" noChangeArrowheads="1"/>
          </p:cNvSpPr>
          <p:nvPr>
            <p:ph type="ftr" sz="quarter" idx="4"/>
          </p:nvPr>
        </p:nvSpPr>
        <p:spPr>
          <a:noFill/>
        </p:spPr>
        <p:txBody>
          <a:bodyPr/>
          <a:lstStyle/>
          <a:p>
            <a:pPr lvl="4"/>
            <a:r>
              <a:rPr lang="en-US" dirty="0" smtClean="0"/>
              <a:t>XXXX, His Company</a:t>
            </a:r>
          </a:p>
        </p:txBody>
      </p:sp>
      <p:sp>
        <p:nvSpPr>
          <p:cNvPr id="46085"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29802E4C-7981-4917-956C-79C57D027130}" type="slidenum">
              <a:rPr lang="en-US" smtClean="0"/>
              <a:pPr/>
              <a:t>14</a:t>
            </a:fld>
            <a:endParaRPr lang="en-US" dirty="0" smtClean="0"/>
          </a:p>
        </p:txBody>
      </p:sp>
      <p:sp>
        <p:nvSpPr>
          <p:cNvPr id="46086"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6087" name="Rectangle 3"/>
          <p:cNvSpPr>
            <a:spLocks noGrp="1" noChangeArrowheads="1"/>
          </p:cNvSpPr>
          <p:nvPr>
            <p:ph type="body" idx="1"/>
          </p:nvPr>
        </p:nvSpPr>
        <p:spPr>
          <a:xfrm>
            <a:off x="925513" y="4408488"/>
            <a:ext cx="5083175" cy="4175125"/>
          </a:xfrm>
          <a:noFill/>
          <a:ln/>
        </p:spPr>
        <p:txBody>
          <a:bodyPr/>
          <a:lstStyle/>
          <a:p>
            <a:endParaRPr lang="en-GB" dirty="0" smtClean="0"/>
          </a:p>
        </p:txBody>
      </p:sp>
    </p:spTree>
    <p:extLst>
      <p:ext uri="{BB962C8B-B14F-4D97-AF65-F5344CB8AC3E}">
        <p14:creationId xmlns:p14="http://schemas.microsoft.com/office/powerpoint/2010/main" val="11681340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4249030" y="96239"/>
            <a:ext cx="1963678" cy="215444"/>
          </a:xfrm>
          <a:ln/>
        </p:spPr>
        <p:txBody>
          <a:bodyPr/>
          <a:lstStyle/>
          <a:p>
            <a:r>
              <a:rPr lang="en-US" dirty="0" smtClean="0"/>
              <a:t>doc.: IEEE 802.11-17/0257r0</a:t>
            </a:r>
            <a:endParaRPr lang="en-US" dirty="0"/>
          </a:p>
        </p:txBody>
      </p:sp>
      <p:sp>
        <p:nvSpPr>
          <p:cNvPr id="5" name="Rectangle 3"/>
          <p:cNvSpPr>
            <a:spLocks noGrp="1" noChangeArrowheads="1"/>
          </p:cNvSpPr>
          <p:nvPr>
            <p:ph type="dt"/>
          </p:nvPr>
        </p:nvSpPr>
        <p:spPr>
          <a:xfrm>
            <a:off x="646863" y="96239"/>
            <a:ext cx="1198983" cy="215444"/>
          </a:xfrm>
          <a:prstGeom prst="rect">
            <a:avLst/>
          </a:prstGeom>
          <a:ln/>
        </p:spPr>
        <p:txBody>
          <a:bodyPr/>
          <a:lstStyle/>
          <a:p>
            <a:r>
              <a:rPr lang="en-US" dirty="0" smtClean="0"/>
              <a:t>March 2017</a:t>
            </a:r>
            <a:endParaRPr lang="en-US" dirty="0"/>
          </a:p>
        </p:txBody>
      </p:sp>
      <p:sp>
        <p:nvSpPr>
          <p:cNvPr id="6" name="Rectangle 6"/>
          <p:cNvSpPr>
            <a:spLocks noGrp="1" noChangeArrowheads="1"/>
          </p:cNvSpPr>
          <p:nvPr>
            <p:ph type="ftr"/>
          </p:nvPr>
        </p:nvSpPr>
        <p:spPr>
          <a:xfrm>
            <a:off x="4627338" y="9000621"/>
            <a:ext cx="1944763" cy="184666"/>
          </a:xfrm>
          <a:ln/>
        </p:spPr>
        <p:txBody>
          <a:bodyPr/>
          <a:lstStyle/>
          <a:p>
            <a:r>
              <a:rPr lang="en-US" dirty="0" smtClean="0"/>
              <a:t>Dorothy Stanley, HP Enterprise</a:t>
            </a:r>
            <a:endParaRPr lang="en-US" dirty="0"/>
          </a:p>
        </p:txBody>
      </p:sp>
      <p:sp>
        <p:nvSpPr>
          <p:cNvPr id="7" name="Rectangle 7"/>
          <p:cNvSpPr>
            <a:spLocks noGrp="1" noChangeArrowheads="1"/>
          </p:cNvSpPr>
          <p:nvPr>
            <p:ph type="sldNum"/>
          </p:nvPr>
        </p:nvSpPr>
        <p:spPr>
          <a:xfrm>
            <a:off x="3279163" y="9000621"/>
            <a:ext cx="415177" cy="184666"/>
          </a:xfrm>
          <a:prstGeom prst="rect">
            <a:avLst/>
          </a:prstGeom>
          <a:ln/>
        </p:spPr>
        <p:txBody>
          <a:bodyPr/>
          <a:lstStyle/>
          <a:p>
            <a:r>
              <a:rPr lang="en-US" dirty="0"/>
              <a:t>Page </a:t>
            </a:r>
            <a:fld id="{07B9ED38-6DD0-4691-9FC3-0BE6EBBA3E57}" type="slidenum">
              <a:rPr lang="en-US"/>
              <a:pPr/>
              <a:t>15</a:t>
            </a:fld>
            <a:endParaRPr lang="en-US" dirty="0"/>
          </a:p>
        </p:txBody>
      </p:sp>
      <p:sp>
        <p:nvSpPr>
          <p:cNvPr id="19457" name="Rectangle 1"/>
          <p:cNvSpPr txBox="1">
            <a:spLocks noGrp="1" noRot="1" noChangeAspect="1" noChangeArrowheads="1"/>
          </p:cNvSpPr>
          <p:nvPr>
            <p:ph type="sldImg"/>
          </p:nvPr>
        </p:nvSpPr>
        <p:spPr bwMode="auto">
          <a:xfrm>
            <a:off x="1114425" y="703263"/>
            <a:ext cx="4629150" cy="3473450"/>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13772" y="4416029"/>
            <a:ext cx="5030456" cy="4277680"/>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062489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16</a:t>
            </a:fld>
            <a:endParaRPr lang="en-US" dirty="0"/>
          </a:p>
        </p:txBody>
      </p:sp>
    </p:spTree>
    <p:extLst>
      <p:ext uri="{BB962C8B-B14F-4D97-AF65-F5344CB8AC3E}">
        <p14:creationId xmlns:p14="http://schemas.microsoft.com/office/powerpoint/2010/main" val="22555488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a:noFill/>
        </p:spPr>
        <p:txBody>
          <a:bodyPr/>
          <a:lstStyle/>
          <a:p>
            <a:r>
              <a:rPr lang="en-US" dirty="0" smtClean="0"/>
              <a:t>doc.: IEEE 802.21-02/xxxr0</a:t>
            </a:r>
          </a:p>
        </p:txBody>
      </p:sp>
      <p:sp>
        <p:nvSpPr>
          <p:cNvPr id="47107"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7108" name="Rectangle 6"/>
          <p:cNvSpPr>
            <a:spLocks noGrp="1" noChangeArrowheads="1"/>
          </p:cNvSpPr>
          <p:nvPr>
            <p:ph type="ftr" sz="quarter" idx="4"/>
          </p:nvPr>
        </p:nvSpPr>
        <p:spPr>
          <a:noFill/>
        </p:spPr>
        <p:txBody>
          <a:bodyPr/>
          <a:lstStyle/>
          <a:p>
            <a:pPr lvl="4"/>
            <a:r>
              <a:rPr lang="en-US" dirty="0" smtClean="0"/>
              <a:t>XXXX, His Company</a:t>
            </a:r>
          </a:p>
        </p:txBody>
      </p:sp>
      <p:sp>
        <p:nvSpPr>
          <p:cNvPr id="47109"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BD247846-25D8-40D6-95C5-A08682899269}" type="slidenum">
              <a:rPr lang="en-US" smtClean="0"/>
              <a:pPr/>
              <a:t>17</a:t>
            </a:fld>
            <a:endParaRPr lang="en-US" dirty="0" smtClean="0"/>
          </a:p>
        </p:txBody>
      </p:sp>
      <p:sp>
        <p:nvSpPr>
          <p:cNvPr id="47110" name="Rectangle 2"/>
          <p:cNvSpPr>
            <a:spLocks noGrp="1" noChangeArrowheads="1"/>
          </p:cNvSpPr>
          <p:nvPr>
            <p:ph type="body" idx="1"/>
          </p:nvPr>
        </p:nvSpPr>
        <p:spPr>
          <a:xfrm>
            <a:off x="923925" y="4254500"/>
            <a:ext cx="5086350" cy="4175125"/>
          </a:xfrm>
          <a:noFill/>
          <a:ln/>
        </p:spPr>
        <p:txBody>
          <a:bodyPr lIns="91158" tIns="44779" rIns="91158" bIns="44779"/>
          <a:lstStyle/>
          <a:p>
            <a:pPr defTabSz="914400"/>
            <a:endParaRPr lang="en-US" dirty="0" smtClean="0"/>
          </a:p>
        </p:txBody>
      </p:sp>
      <p:sp>
        <p:nvSpPr>
          <p:cNvPr id="47111" name="Rectangle 3"/>
          <p:cNvSpPr>
            <a:spLocks noGrp="1" noRot="1" noChangeAspect="1" noChangeArrowheads="1" noTextEdit="1"/>
          </p:cNvSpPr>
          <p:nvPr>
            <p:ph type="sldImg"/>
          </p:nvPr>
        </p:nvSpPr>
        <p:spPr bwMode="auto">
          <a:xfrm>
            <a:off x="1146175" y="695325"/>
            <a:ext cx="4641850" cy="3481388"/>
          </a:xfrm>
          <a:prstGeom prst="rect">
            <a:avLst/>
          </a:prstGeom>
          <a:noFill/>
          <a:ln>
            <a:miter lim="800000"/>
            <a:headEnd/>
            <a:tailEnd/>
          </a:ln>
        </p:spPr>
      </p:sp>
    </p:spTree>
    <p:extLst>
      <p:ext uri="{BB962C8B-B14F-4D97-AF65-F5344CB8AC3E}">
        <p14:creationId xmlns:p14="http://schemas.microsoft.com/office/powerpoint/2010/main" val="27708021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2.1.2.1</a:t>
            </a:r>
            <a:endParaRPr lang="en-US" dirty="0"/>
          </a:p>
        </p:txBody>
      </p:sp>
      <p:sp>
        <p:nvSpPr>
          <p:cNvPr id="4" name="Header Placeholder 3"/>
          <p:cNvSpPr>
            <a:spLocks noGrp="1"/>
          </p:cNvSpPr>
          <p:nvPr>
            <p:ph type="hdr" sz="quarter" idx="10"/>
          </p:nvPr>
        </p:nvSpPr>
        <p:spPr/>
        <p:txBody>
          <a:bodyPr/>
          <a:lstStyle/>
          <a:p>
            <a:pPr>
              <a:defRPr/>
            </a:pPr>
            <a:r>
              <a:rPr lang="en-US" dirty="0" smtClean="0"/>
              <a:t>doc.: IEEE 802.11-17/0257r0</a:t>
            </a:r>
            <a:endParaRPr lang="en-US" dirty="0"/>
          </a:p>
        </p:txBody>
      </p:sp>
      <p:sp>
        <p:nvSpPr>
          <p:cNvPr id="5" name="Date Placeholder 4"/>
          <p:cNvSpPr>
            <a:spLocks noGrp="1"/>
          </p:cNvSpPr>
          <p:nvPr>
            <p:ph type="dt" idx="11"/>
          </p:nvPr>
        </p:nvSpPr>
        <p:spPr>
          <a:xfrm>
            <a:off x="646863" y="96239"/>
            <a:ext cx="920060" cy="215444"/>
          </a:xfrm>
          <a:prstGeom prst="rect">
            <a:avLst/>
          </a:prstGeom>
        </p:spPr>
        <p:txBody>
          <a:bodyPr/>
          <a:lstStyle/>
          <a:p>
            <a:pPr>
              <a:defRPr/>
            </a:pPr>
            <a:r>
              <a:rPr lang="en-US" dirty="0" smtClean="0"/>
              <a:t>March 2017</a:t>
            </a:r>
            <a:endParaRPr lang="en-US" dirty="0"/>
          </a:p>
        </p:txBody>
      </p:sp>
      <p:sp>
        <p:nvSpPr>
          <p:cNvPr id="6" name="Footer Placeholder 5"/>
          <p:cNvSpPr>
            <a:spLocks noGrp="1"/>
          </p:cNvSpPr>
          <p:nvPr>
            <p:ph type="ftr" sz="quarter" idx="12"/>
          </p:nvPr>
        </p:nvSpPr>
        <p:spPr/>
        <p:txBody>
          <a:bodyPr/>
          <a:lstStyle/>
          <a:p>
            <a:pPr lvl="4">
              <a:defRPr/>
            </a:pPr>
            <a:r>
              <a:rPr lang="en-US" dirty="0" smtClean="0"/>
              <a:t>Dorothy Stanley (HP Enterprise)</a:t>
            </a:r>
            <a:endParaRPr lang="en-US" dirty="0"/>
          </a:p>
        </p:txBody>
      </p:sp>
      <p:sp>
        <p:nvSpPr>
          <p:cNvPr id="7" name="Slide Number Placeholder 6"/>
          <p:cNvSpPr>
            <a:spLocks noGrp="1"/>
          </p:cNvSpPr>
          <p:nvPr>
            <p:ph type="sldNum" sz="quarter" idx="13"/>
          </p:nvPr>
        </p:nvSpPr>
        <p:spPr>
          <a:xfrm>
            <a:off x="3279163" y="9000621"/>
            <a:ext cx="415177" cy="184666"/>
          </a:xfrm>
          <a:prstGeom prst="rect">
            <a:avLst/>
          </a:prstGeom>
        </p:spPr>
        <p:txBody>
          <a:bodyPr/>
          <a:lstStyle/>
          <a:p>
            <a:pPr>
              <a:defRPr/>
            </a:pPr>
            <a:r>
              <a:rPr lang="en-US" dirty="0" smtClean="0"/>
              <a:t>Page </a:t>
            </a:r>
            <a:fld id="{F4F34E98-D62A-4186-8764-CE3AA6FA445F}" type="slidenum">
              <a:rPr lang="en-US" smtClean="0"/>
              <a:pPr>
                <a:defRPr/>
              </a:pPr>
              <a:t>18</a:t>
            </a:fld>
            <a:endParaRPr lang="en-US" dirty="0"/>
          </a:p>
        </p:txBody>
      </p:sp>
    </p:spTree>
    <p:extLst>
      <p:ext uri="{BB962C8B-B14F-4D97-AF65-F5344CB8AC3E}">
        <p14:creationId xmlns:p14="http://schemas.microsoft.com/office/powerpoint/2010/main" val="31830885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802.11-17/0257r0</a:t>
            </a:r>
            <a:endParaRPr lang="en-US" dirty="0"/>
          </a:p>
        </p:txBody>
      </p:sp>
      <p:sp>
        <p:nvSpPr>
          <p:cNvPr id="5" name="Date Placeholder 4"/>
          <p:cNvSpPr>
            <a:spLocks noGrp="1"/>
          </p:cNvSpPr>
          <p:nvPr>
            <p:ph type="dt" idx="11"/>
          </p:nvPr>
        </p:nvSpPr>
        <p:spPr>
          <a:xfrm>
            <a:off x="646863" y="96239"/>
            <a:ext cx="920060" cy="215444"/>
          </a:xfrm>
          <a:prstGeom prst="rect">
            <a:avLst/>
          </a:prstGeom>
        </p:spPr>
        <p:txBody>
          <a:bodyPr/>
          <a:lstStyle/>
          <a:p>
            <a:pPr>
              <a:defRPr/>
            </a:pPr>
            <a:r>
              <a:rPr lang="en-US" dirty="0" smtClean="0"/>
              <a:t>March 2017</a:t>
            </a:r>
            <a:endParaRPr lang="en-US" dirty="0"/>
          </a:p>
        </p:txBody>
      </p:sp>
      <p:sp>
        <p:nvSpPr>
          <p:cNvPr id="6" name="Footer Placeholder 5"/>
          <p:cNvSpPr>
            <a:spLocks noGrp="1"/>
          </p:cNvSpPr>
          <p:nvPr>
            <p:ph type="ftr" sz="quarter" idx="12"/>
          </p:nvPr>
        </p:nvSpPr>
        <p:spPr/>
        <p:txBody>
          <a:bodyPr/>
          <a:lstStyle/>
          <a:p>
            <a:pPr lvl="4">
              <a:defRPr/>
            </a:pPr>
            <a:r>
              <a:rPr lang="en-US" dirty="0" smtClean="0"/>
              <a:t>Dorothy Stanley (HP Enterprise)</a:t>
            </a:r>
            <a:endParaRPr lang="en-US" dirty="0"/>
          </a:p>
        </p:txBody>
      </p:sp>
      <p:sp>
        <p:nvSpPr>
          <p:cNvPr id="7" name="Slide Number Placeholder 6"/>
          <p:cNvSpPr>
            <a:spLocks noGrp="1"/>
          </p:cNvSpPr>
          <p:nvPr>
            <p:ph type="sldNum" sz="quarter" idx="13"/>
          </p:nvPr>
        </p:nvSpPr>
        <p:spPr>
          <a:xfrm>
            <a:off x="3279163" y="9000621"/>
            <a:ext cx="415177" cy="184666"/>
          </a:xfrm>
          <a:prstGeom prst="rect">
            <a:avLst/>
          </a:prstGeom>
        </p:spPr>
        <p:txBody>
          <a:bodyPr/>
          <a:lstStyle/>
          <a:p>
            <a:pPr>
              <a:defRPr/>
            </a:pPr>
            <a:r>
              <a:rPr lang="en-US" dirty="0" smtClean="0"/>
              <a:t>Page </a:t>
            </a:r>
            <a:fld id="{F4F34E98-D62A-4186-8764-CE3AA6FA445F}" type="slidenum">
              <a:rPr lang="en-US" smtClean="0"/>
              <a:pPr>
                <a:defRPr/>
              </a:pPr>
              <a:t>19</a:t>
            </a:fld>
            <a:endParaRPr lang="en-US" dirty="0"/>
          </a:p>
        </p:txBody>
      </p:sp>
    </p:spTree>
    <p:extLst>
      <p:ext uri="{BB962C8B-B14F-4D97-AF65-F5344CB8AC3E}">
        <p14:creationId xmlns:p14="http://schemas.microsoft.com/office/powerpoint/2010/main" val="1432616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2</a:t>
            </a:fld>
            <a:endParaRPr lang="en-US" dirty="0"/>
          </a:p>
        </p:txBody>
      </p:sp>
    </p:spTree>
    <p:extLst>
      <p:ext uri="{BB962C8B-B14F-4D97-AF65-F5344CB8AC3E}">
        <p14:creationId xmlns:p14="http://schemas.microsoft.com/office/powerpoint/2010/main" val="17289899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802.11-17/0257r0</a:t>
            </a:r>
            <a:endParaRPr lang="en-US" dirty="0"/>
          </a:p>
        </p:txBody>
      </p:sp>
      <p:sp>
        <p:nvSpPr>
          <p:cNvPr id="5" name="Date Placeholder 4"/>
          <p:cNvSpPr>
            <a:spLocks noGrp="1"/>
          </p:cNvSpPr>
          <p:nvPr>
            <p:ph type="dt" idx="11"/>
          </p:nvPr>
        </p:nvSpPr>
        <p:spPr>
          <a:xfrm>
            <a:off x="646863" y="96239"/>
            <a:ext cx="920060" cy="215444"/>
          </a:xfrm>
          <a:prstGeom prst="rect">
            <a:avLst/>
          </a:prstGeom>
        </p:spPr>
        <p:txBody>
          <a:bodyPr/>
          <a:lstStyle/>
          <a:p>
            <a:pPr>
              <a:defRPr/>
            </a:pPr>
            <a:r>
              <a:rPr lang="en-US" dirty="0" smtClean="0"/>
              <a:t>March 2017</a:t>
            </a:r>
            <a:endParaRPr lang="en-US" dirty="0"/>
          </a:p>
        </p:txBody>
      </p:sp>
      <p:sp>
        <p:nvSpPr>
          <p:cNvPr id="6" name="Footer Placeholder 5"/>
          <p:cNvSpPr>
            <a:spLocks noGrp="1"/>
          </p:cNvSpPr>
          <p:nvPr>
            <p:ph type="ftr" sz="quarter" idx="12"/>
          </p:nvPr>
        </p:nvSpPr>
        <p:spPr/>
        <p:txBody>
          <a:bodyPr/>
          <a:lstStyle/>
          <a:p>
            <a:pPr lvl="4">
              <a:defRPr/>
            </a:pPr>
            <a:r>
              <a:rPr lang="en-US" dirty="0" smtClean="0"/>
              <a:t>Dorothy Stanley (HP Enterprise)</a:t>
            </a:r>
            <a:endParaRPr lang="en-US" dirty="0"/>
          </a:p>
        </p:txBody>
      </p:sp>
      <p:sp>
        <p:nvSpPr>
          <p:cNvPr id="7" name="Slide Number Placeholder 6"/>
          <p:cNvSpPr>
            <a:spLocks noGrp="1"/>
          </p:cNvSpPr>
          <p:nvPr>
            <p:ph type="sldNum" sz="quarter" idx="13"/>
          </p:nvPr>
        </p:nvSpPr>
        <p:spPr>
          <a:xfrm>
            <a:off x="3279163" y="9000621"/>
            <a:ext cx="415177" cy="184666"/>
          </a:xfrm>
          <a:prstGeom prst="rect">
            <a:avLst/>
          </a:prstGeom>
        </p:spPr>
        <p:txBody>
          <a:bodyPr/>
          <a:lstStyle/>
          <a:p>
            <a:pPr>
              <a:defRPr/>
            </a:pPr>
            <a:r>
              <a:rPr lang="en-US" dirty="0" smtClean="0"/>
              <a:t>Page </a:t>
            </a:r>
            <a:fld id="{F4F34E98-D62A-4186-8764-CE3AA6FA445F}" type="slidenum">
              <a:rPr lang="en-US" smtClean="0"/>
              <a:pPr>
                <a:defRPr/>
              </a:pPr>
              <a:t>20</a:t>
            </a:fld>
            <a:endParaRPr lang="en-US" dirty="0"/>
          </a:p>
        </p:txBody>
      </p:sp>
    </p:spTree>
    <p:extLst>
      <p:ext uri="{BB962C8B-B14F-4D97-AF65-F5344CB8AC3E}">
        <p14:creationId xmlns:p14="http://schemas.microsoft.com/office/powerpoint/2010/main" val="1948145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27113" y="312738"/>
            <a:ext cx="5149850" cy="3863975"/>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21</a:t>
            </a:fld>
            <a:endParaRPr lang="en-US" dirty="0"/>
          </a:p>
        </p:txBody>
      </p:sp>
    </p:spTree>
    <p:extLst>
      <p:ext uri="{BB962C8B-B14F-4D97-AF65-F5344CB8AC3E}">
        <p14:creationId xmlns:p14="http://schemas.microsoft.com/office/powerpoint/2010/main" val="12146687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22</a:t>
            </a:fld>
            <a:endParaRPr lang="en-US" dirty="0"/>
          </a:p>
        </p:txBody>
      </p:sp>
    </p:spTree>
    <p:extLst>
      <p:ext uri="{BB962C8B-B14F-4D97-AF65-F5344CB8AC3E}">
        <p14:creationId xmlns:p14="http://schemas.microsoft.com/office/powerpoint/2010/main" val="10704297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23</a:t>
            </a:fld>
            <a:endParaRPr lang="en-US" dirty="0"/>
          </a:p>
        </p:txBody>
      </p:sp>
    </p:spTree>
    <p:extLst>
      <p:ext uri="{BB962C8B-B14F-4D97-AF65-F5344CB8AC3E}">
        <p14:creationId xmlns:p14="http://schemas.microsoft.com/office/powerpoint/2010/main" val="139226731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24</a:t>
            </a:fld>
            <a:endParaRPr lang="en-US" dirty="0"/>
          </a:p>
        </p:txBody>
      </p:sp>
    </p:spTree>
    <p:extLst>
      <p:ext uri="{BB962C8B-B14F-4D97-AF65-F5344CB8AC3E}">
        <p14:creationId xmlns:p14="http://schemas.microsoft.com/office/powerpoint/2010/main" val="382387861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solidFill>
                  <a:srgbClr val="000000"/>
                </a:solidFill>
              </a:rPr>
              <a:t>doc.: IEEE 802.21-02/xxxr0</a:t>
            </a:r>
            <a:endParaRPr lang="en-US" dirty="0">
              <a:solidFill>
                <a:srgbClr val="000000"/>
              </a:solidFill>
            </a:endParaRPr>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solidFill>
                  <a:srgbClr val="000000"/>
                </a:solidFill>
              </a:rPr>
              <a:t>Month 20xx</a:t>
            </a:r>
            <a:endParaRPr lang="en-US" dirty="0">
              <a:solidFill>
                <a:srgbClr val="000000"/>
              </a:solidFill>
            </a:endParaRPr>
          </a:p>
        </p:txBody>
      </p:sp>
      <p:sp>
        <p:nvSpPr>
          <p:cNvPr id="6" name="Footer Placeholder 5"/>
          <p:cNvSpPr>
            <a:spLocks noGrp="1"/>
          </p:cNvSpPr>
          <p:nvPr>
            <p:ph type="ftr" sz="quarter" idx="12"/>
          </p:nvPr>
        </p:nvSpPr>
        <p:spPr/>
        <p:txBody>
          <a:bodyPr/>
          <a:lstStyle/>
          <a:p>
            <a:pPr lvl="4">
              <a:defRPr/>
            </a:pPr>
            <a:r>
              <a:rPr lang="en-US" dirty="0" smtClean="0">
                <a:solidFill>
                  <a:srgbClr val="000000"/>
                </a:solidFill>
              </a:rPr>
              <a:t>XXXX, His Company</a:t>
            </a:r>
            <a:endParaRPr lang="en-US" dirty="0">
              <a:solidFill>
                <a:srgbClr val="000000"/>
              </a:solidFill>
            </a:endParaRPr>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solidFill>
                  <a:srgbClr val="000000"/>
                </a:solidFill>
              </a:rPr>
              <a:t>Page </a:t>
            </a:r>
            <a:fld id="{E2D12AD0-39D7-481D-A90E-51416BE1228E}" type="slidenum">
              <a:rPr lang="en-US" smtClean="0">
                <a:solidFill>
                  <a:srgbClr val="000000"/>
                </a:solidFill>
              </a:rPr>
              <a:pPr>
                <a:defRPr/>
              </a:pPr>
              <a:t>25</a:t>
            </a:fld>
            <a:endParaRPr lang="en-US" dirty="0">
              <a:solidFill>
                <a:srgbClr val="000000"/>
              </a:solidFill>
            </a:endParaRPr>
          </a:p>
        </p:txBody>
      </p:sp>
    </p:spTree>
    <p:extLst>
      <p:ext uri="{BB962C8B-B14F-4D97-AF65-F5344CB8AC3E}">
        <p14:creationId xmlns:p14="http://schemas.microsoft.com/office/powerpoint/2010/main" val="374025973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solidFill>
                  <a:srgbClr val="000000"/>
                </a:solidFill>
              </a:rPr>
              <a:t>doc.: IEEE 802.21-02/xxxr0</a:t>
            </a:r>
            <a:endParaRPr lang="en-US" dirty="0">
              <a:solidFill>
                <a:srgbClr val="000000"/>
              </a:solidFill>
            </a:endParaRPr>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solidFill>
                  <a:srgbClr val="000000"/>
                </a:solidFill>
              </a:rPr>
              <a:t>Month 20xx</a:t>
            </a:r>
            <a:endParaRPr lang="en-US" dirty="0">
              <a:solidFill>
                <a:srgbClr val="000000"/>
              </a:solidFill>
            </a:endParaRPr>
          </a:p>
        </p:txBody>
      </p:sp>
      <p:sp>
        <p:nvSpPr>
          <p:cNvPr id="6" name="Footer Placeholder 5"/>
          <p:cNvSpPr>
            <a:spLocks noGrp="1"/>
          </p:cNvSpPr>
          <p:nvPr>
            <p:ph type="ftr" sz="quarter" idx="12"/>
          </p:nvPr>
        </p:nvSpPr>
        <p:spPr/>
        <p:txBody>
          <a:bodyPr/>
          <a:lstStyle/>
          <a:p>
            <a:pPr lvl="4">
              <a:defRPr/>
            </a:pPr>
            <a:r>
              <a:rPr lang="en-US" dirty="0" smtClean="0">
                <a:solidFill>
                  <a:srgbClr val="000000"/>
                </a:solidFill>
              </a:rPr>
              <a:t>XXXX, His Company</a:t>
            </a:r>
            <a:endParaRPr lang="en-US" dirty="0">
              <a:solidFill>
                <a:srgbClr val="000000"/>
              </a:solidFill>
            </a:endParaRPr>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solidFill>
                  <a:srgbClr val="000000"/>
                </a:solidFill>
              </a:rPr>
              <a:t>Page </a:t>
            </a:r>
            <a:fld id="{E2D12AD0-39D7-481D-A90E-51416BE1228E}" type="slidenum">
              <a:rPr lang="en-US" smtClean="0">
                <a:solidFill>
                  <a:srgbClr val="000000"/>
                </a:solidFill>
              </a:rPr>
              <a:pPr>
                <a:defRPr/>
              </a:pPr>
              <a:t>26</a:t>
            </a:fld>
            <a:endParaRPr lang="en-US" dirty="0">
              <a:solidFill>
                <a:srgbClr val="000000"/>
              </a:solidFill>
            </a:endParaRPr>
          </a:p>
        </p:txBody>
      </p:sp>
    </p:spTree>
    <p:extLst>
      <p:ext uri="{BB962C8B-B14F-4D97-AF65-F5344CB8AC3E}">
        <p14:creationId xmlns:p14="http://schemas.microsoft.com/office/powerpoint/2010/main" val="295713135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solidFill>
                  <a:srgbClr val="000000"/>
                </a:solidFill>
              </a:rPr>
              <a:t>doc.: IEEE 802.21-02/xxxr0</a:t>
            </a:r>
            <a:endParaRPr lang="en-US" dirty="0">
              <a:solidFill>
                <a:srgbClr val="000000"/>
              </a:solidFill>
            </a:endParaRPr>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solidFill>
                  <a:srgbClr val="000000"/>
                </a:solidFill>
              </a:rPr>
              <a:t>Month 20xx</a:t>
            </a:r>
            <a:endParaRPr lang="en-US" dirty="0">
              <a:solidFill>
                <a:srgbClr val="000000"/>
              </a:solidFill>
            </a:endParaRPr>
          </a:p>
        </p:txBody>
      </p:sp>
      <p:sp>
        <p:nvSpPr>
          <p:cNvPr id="6" name="Footer Placeholder 5"/>
          <p:cNvSpPr>
            <a:spLocks noGrp="1"/>
          </p:cNvSpPr>
          <p:nvPr>
            <p:ph type="ftr" sz="quarter" idx="12"/>
          </p:nvPr>
        </p:nvSpPr>
        <p:spPr/>
        <p:txBody>
          <a:bodyPr/>
          <a:lstStyle/>
          <a:p>
            <a:pPr lvl="4">
              <a:defRPr/>
            </a:pPr>
            <a:r>
              <a:rPr lang="en-US" dirty="0" smtClean="0">
                <a:solidFill>
                  <a:srgbClr val="000000"/>
                </a:solidFill>
              </a:rPr>
              <a:t>XXXX, His Company</a:t>
            </a:r>
            <a:endParaRPr lang="en-US" dirty="0">
              <a:solidFill>
                <a:srgbClr val="000000"/>
              </a:solidFill>
            </a:endParaRPr>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solidFill>
                  <a:srgbClr val="000000"/>
                </a:solidFill>
              </a:rPr>
              <a:t>Page </a:t>
            </a:r>
            <a:fld id="{E2D12AD0-39D7-481D-A90E-51416BE1228E}" type="slidenum">
              <a:rPr lang="en-US" smtClean="0">
                <a:solidFill>
                  <a:srgbClr val="000000"/>
                </a:solidFill>
              </a:rPr>
              <a:pPr>
                <a:defRPr/>
              </a:pPr>
              <a:t>27</a:t>
            </a:fld>
            <a:endParaRPr lang="en-US" dirty="0">
              <a:solidFill>
                <a:srgbClr val="000000"/>
              </a:solidFill>
            </a:endParaRPr>
          </a:p>
        </p:txBody>
      </p:sp>
    </p:spTree>
    <p:extLst>
      <p:ext uri="{BB962C8B-B14F-4D97-AF65-F5344CB8AC3E}">
        <p14:creationId xmlns:p14="http://schemas.microsoft.com/office/powerpoint/2010/main" val="11524080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xfrm>
            <a:off x="1104900" y="754063"/>
            <a:ext cx="4641850" cy="3481387"/>
          </a:xfrm>
          <a:prstGeom prst="rect">
            <a:avLst/>
          </a:prstGeom>
          <a:ln/>
        </p:spPr>
      </p:sp>
      <p:sp>
        <p:nvSpPr>
          <p:cNvPr id="16387" name="Notes Placeholder 2"/>
          <p:cNvSpPr>
            <a:spLocks noGrp="1"/>
          </p:cNvSpPr>
          <p:nvPr>
            <p:ph type="body" idx="1"/>
          </p:nvPr>
        </p:nvSpPr>
        <p:spPr>
          <a:noFill/>
          <a:ln/>
        </p:spPr>
        <p:txBody>
          <a:bodyPr/>
          <a:lstStyle/>
          <a:p>
            <a:pPr eaLnBrk="1" hangingPunct="1"/>
            <a:endParaRPr lang="en-US" dirty="0" smtClean="0"/>
          </a:p>
        </p:txBody>
      </p:sp>
      <p:sp>
        <p:nvSpPr>
          <p:cNvPr id="16388" name="Slide Number Placeholder 3"/>
          <p:cNvSpPr>
            <a:spLocks noGrp="1"/>
          </p:cNvSpPr>
          <p:nvPr>
            <p:ph type="sldNum" sz="quarter" idx="5"/>
          </p:nvPr>
        </p:nvSpPr>
        <p:spPr>
          <a:xfrm>
            <a:off x="3658444" y="8985250"/>
            <a:ext cx="76944" cy="184666"/>
          </a:xfrm>
          <a:prstGeom prst="rect">
            <a:avLst/>
          </a:prstGeom>
          <a:noFill/>
        </p:spPr>
        <p:txBody>
          <a:bodyPr/>
          <a:lstStyle/>
          <a:p>
            <a:fld id="{A5A66FE3-4EA4-4A7C-93CD-A0B5BA7A87B6}" type="slidenum">
              <a:rPr lang="en-US" smtClean="0"/>
              <a:pPr/>
              <a:t>3</a:t>
            </a:fld>
            <a:endParaRPr lang="en-US" dirty="0" smtClean="0"/>
          </a:p>
        </p:txBody>
      </p:sp>
    </p:spTree>
    <p:extLst>
      <p:ext uri="{BB962C8B-B14F-4D97-AF65-F5344CB8AC3E}">
        <p14:creationId xmlns:p14="http://schemas.microsoft.com/office/powerpoint/2010/main" val="18681833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p:cNvSpPr>
          <p:nvPr>
            <p:ph type="sldImg"/>
          </p:nvPr>
        </p:nvSpPr>
        <p:spPr bwMode="auto">
          <a:xfrm>
            <a:off x="1146175" y="695325"/>
            <a:ext cx="4641850" cy="3481388"/>
          </a:xfrm>
          <a:prstGeom prst="rect">
            <a:avLst/>
          </a:prstGeom>
          <a:noFill/>
          <a:ln w="12700">
            <a:solidFill>
              <a:srgbClr val="000000"/>
            </a:solidFill>
            <a:miter lim="800000"/>
            <a:headEnd/>
            <a:tailEnd/>
          </a:ln>
        </p:spPr>
      </p:sp>
      <p:sp>
        <p:nvSpPr>
          <p:cNvPr id="40963" name="Notes Placeholder 2"/>
          <p:cNvSpPr>
            <a:spLocks noGrp="1"/>
          </p:cNvSpPr>
          <p:nvPr>
            <p:ph type="body" idx="1"/>
          </p:nvPr>
        </p:nvSpPr>
        <p:spPr>
          <a:noFill/>
          <a:ln/>
        </p:spPr>
        <p:txBody>
          <a:bodyPr/>
          <a:lstStyle/>
          <a:p>
            <a:endParaRPr lang="en-US" dirty="0" smtClean="0"/>
          </a:p>
        </p:txBody>
      </p:sp>
      <p:sp>
        <p:nvSpPr>
          <p:cNvPr id="40964" name="Header Placeholder 3"/>
          <p:cNvSpPr>
            <a:spLocks noGrp="1"/>
          </p:cNvSpPr>
          <p:nvPr>
            <p:ph type="hdr" sz="quarter"/>
          </p:nvPr>
        </p:nvSpPr>
        <p:spPr>
          <a:noFill/>
        </p:spPr>
        <p:txBody>
          <a:bodyPr/>
          <a:lstStyle/>
          <a:p>
            <a:r>
              <a:rPr lang="en-US" dirty="0" smtClean="0"/>
              <a:t>doc.: IEEE 802.21-02/xxxr0</a:t>
            </a:r>
          </a:p>
        </p:txBody>
      </p:sp>
      <p:sp>
        <p:nvSpPr>
          <p:cNvPr id="40965" name="Date Placeholder 4"/>
          <p:cNvSpPr>
            <a:spLocks noGrp="1"/>
          </p:cNvSpPr>
          <p:nvPr>
            <p:ph type="dt" sz="quarter" idx="1"/>
          </p:nvPr>
        </p:nvSpPr>
        <p:spPr>
          <a:xfrm>
            <a:off x="654050" y="95250"/>
            <a:ext cx="1060450" cy="215900"/>
          </a:xfrm>
          <a:prstGeom prst="rect">
            <a:avLst/>
          </a:prstGeom>
          <a:noFill/>
        </p:spPr>
        <p:txBody>
          <a:bodyPr/>
          <a:lstStyle/>
          <a:p>
            <a:r>
              <a:rPr lang="en-US" dirty="0" smtClean="0"/>
              <a:t>Month 20xx</a:t>
            </a:r>
          </a:p>
        </p:txBody>
      </p:sp>
      <p:sp>
        <p:nvSpPr>
          <p:cNvPr id="40966" name="Footer Placeholder 5"/>
          <p:cNvSpPr>
            <a:spLocks noGrp="1"/>
          </p:cNvSpPr>
          <p:nvPr>
            <p:ph type="ftr" sz="quarter" idx="4"/>
          </p:nvPr>
        </p:nvSpPr>
        <p:spPr>
          <a:noFill/>
        </p:spPr>
        <p:txBody>
          <a:bodyPr/>
          <a:lstStyle/>
          <a:p>
            <a:pPr lvl="4"/>
            <a:r>
              <a:rPr lang="en-US" dirty="0" smtClean="0"/>
              <a:t>XXXX, His Company</a:t>
            </a:r>
          </a:p>
        </p:txBody>
      </p:sp>
      <p:sp>
        <p:nvSpPr>
          <p:cNvPr id="40967" name="Slide Number Placeholder 6"/>
          <p:cNvSpPr>
            <a:spLocks noGrp="1"/>
          </p:cNvSpPr>
          <p:nvPr>
            <p:ph type="sldNum" sz="quarter" idx="5"/>
          </p:nvPr>
        </p:nvSpPr>
        <p:spPr>
          <a:xfrm>
            <a:off x="3222625" y="8985250"/>
            <a:ext cx="512763" cy="182563"/>
          </a:xfrm>
          <a:prstGeom prst="rect">
            <a:avLst/>
          </a:prstGeom>
          <a:noFill/>
        </p:spPr>
        <p:txBody>
          <a:bodyPr/>
          <a:lstStyle/>
          <a:p>
            <a:r>
              <a:rPr lang="en-US" dirty="0" smtClean="0"/>
              <a:t>Page </a:t>
            </a:r>
            <a:fld id="{FD72ED04-A864-4DC0-A8CE-E9B26A560A8E}" type="slidenum">
              <a:rPr lang="en-US" smtClean="0"/>
              <a:pPr/>
              <a:t>4</a:t>
            </a:fld>
            <a:endParaRPr lang="en-US" dirty="0" smtClean="0"/>
          </a:p>
        </p:txBody>
      </p:sp>
    </p:spTree>
    <p:extLst>
      <p:ext uri="{BB962C8B-B14F-4D97-AF65-F5344CB8AC3E}">
        <p14:creationId xmlns:p14="http://schemas.microsoft.com/office/powerpoint/2010/main" val="14580756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5</a:t>
            </a:fld>
            <a:endParaRPr lang="en-US" dirty="0"/>
          </a:p>
        </p:txBody>
      </p:sp>
    </p:spTree>
    <p:extLst>
      <p:ext uri="{BB962C8B-B14F-4D97-AF65-F5344CB8AC3E}">
        <p14:creationId xmlns:p14="http://schemas.microsoft.com/office/powerpoint/2010/main" val="27573451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6</a:t>
            </a:fld>
            <a:endParaRPr lang="en-US" dirty="0"/>
          </a:p>
        </p:txBody>
      </p:sp>
    </p:spTree>
    <p:extLst>
      <p:ext uri="{BB962C8B-B14F-4D97-AF65-F5344CB8AC3E}">
        <p14:creationId xmlns:p14="http://schemas.microsoft.com/office/powerpoint/2010/main" val="13448130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7</a:t>
            </a:fld>
            <a:endParaRPr lang="en-US" dirty="0"/>
          </a:p>
        </p:txBody>
      </p:sp>
    </p:spTree>
    <p:extLst>
      <p:ext uri="{BB962C8B-B14F-4D97-AF65-F5344CB8AC3E}">
        <p14:creationId xmlns:p14="http://schemas.microsoft.com/office/powerpoint/2010/main" val="14405784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p>
            <a:r>
              <a:rPr lang="en-US" dirty="0" smtClean="0"/>
              <a:t>doc.: IEEE 802.21-02/xxxr0</a:t>
            </a:r>
          </a:p>
        </p:txBody>
      </p:sp>
      <p:sp>
        <p:nvSpPr>
          <p:cNvPr id="41987"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1988" name="Rectangle 6"/>
          <p:cNvSpPr>
            <a:spLocks noGrp="1" noChangeArrowheads="1"/>
          </p:cNvSpPr>
          <p:nvPr>
            <p:ph type="ftr" sz="quarter" idx="4"/>
          </p:nvPr>
        </p:nvSpPr>
        <p:spPr>
          <a:noFill/>
        </p:spPr>
        <p:txBody>
          <a:bodyPr/>
          <a:lstStyle/>
          <a:p>
            <a:pPr lvl="4"/>
            <a:r>
              <a:rPr lang="en-US" dirty="0" smtClean="0"/>
              <a:t>XXXX, His Company</a:t>
            </a:r>
          </a:p>
        </p:txBody>
      </p:sp>
      <p:sp>
        <p:nvSpPr>
          <p:cNvPr id="41989"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4459728C-1439-493F-A35A-B1BCF95AB4CE}" type="slidenum">
              <a:rPr lang="en-US" smtClean="0"/>
              <a:pPr/>
              <a:t>8</a:t>
            </a:fld>
            <a:endParaRPr lang="en-US" dirty="0" smtClean="0"/>
          </a:p>
        </p:txBody>
      </p:sp>
      <p:sp>
        <p:nvSpPr>
          <p:cNvPr id="41990"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dirty="0"/>
          </a:p>
        </p:txBody>
      </p:sp>
      <p:sp>
        <p:nvSpPr>
          <p:cNvPr id="41991"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dirty="0"/>
              <a:t>17</a:t>
            </a:r>
          </a:p>
        </p:txBody>
      </p:sp>
      <p:sp>
        <p:nvSpPr>
          <p:cNvPr id="41992"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dirty="0"/>
          </a:p>
        </p:txBody>
      </p:sp>
      <p:sp>
        <p:nvSpPr>
          <p:cNvPr id="41993"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dirty="0"/>
          </a:p>
        </p:txBody>
      </p:sp>
      <p:sp>
        <p:nvSpPr>
          <p:cNvPr id="41994"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1995"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dirty="0" smtClean="0"/>
          </a:p>
        </p:txBody>
      </p:sp>
    </p:spTree>
    <p:extLst>
      <p:ext uri="{BB962C8B-B14F-4D97-AF65-F5344CB8AC3E}">
        <p14:creationId xmlns:p14="http://schemas.microsoft.com/office/powerpoint/2010/main" val="23694409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p:spPr>
        <p:txBody>
          <a:bodyPr/>
          <a:lstStyle/>
          <a:p>
            <a:r>
              <a:rPr lang="en-US" dirty="0" smtClean="0"/>
              <a:t>doc.: IEEE 802.21-02/xxxr0</a:t>
            </a:r>
          </a:p>
        </p:txBody>
      </p:sp>
      <p:sp>
        <p:nvSpPr>
          <p:cNvPr id="43011"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3012" name="Rectangle 6"/>
          <p:cNvSpPr>
            <a:spLocks noGrp="1" noChangeArrowheads="1"/>
          </p:cNvSpPr>
          <p:nvPr>
            <p:ph type="ftr" sz="quarter" idx="4"/>
          </p:nvPr>
        </p:nvSpPr>
        <p:spPr>
          <a:noFill/>
        </p:spPr>
        <p:txBody>
          <a:bodyPr/>
          <a:lstStyle/>
          <a:p>
            <a:pPr lvl="4"/>
            <a:r>
              <a:rPr lang="en-US" dirty="0" smtClean="0"/>
              <a:t>XXXX, His Company</a:t>
            </a:r>
          </a:p>
        </p:txBody>
      </p:sp>
      <p:sp>
        <p:nvSpPr>
          <p:cNvPr id="43013"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9FB3E486-5714-4476-87EF-E6E194B853B1}" type="slidenum">
              <a:rPr lang="en-US" smtClean="0"/>
              <a:pPr/>
              <a:t>9</a:t>
            </a:fld>
            <a:endParaRPr lang="en-US" dirty="0" smtClean="0"/>
          </a:p>
        </p:txBody>
      </p:sp>
      <p:sp>
        <p:nvSpPr>
          <p:cNvPr id="43014"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dirty="0"/>
          </a:p>
        </p:txBody>
      </p:sp>
      <p:sp>
        <p:nvSpPr>
          <p:cNvPr id="43015"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dirty="0"/>
              <a:t>26</a:t>
            </a:r>
          </a:p>
        </p:txBody>
      </p:sp>
      <p:sp>
        <p:nvSpPr>
          <p:cNvPr id="43016"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dirty="0"/>
          </a:p>
        </p:txBody>
      </p:sp>
      <p:sp>
        <p:nvSpPr>
          <p:cNvPr id="43017"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dirty="0"/>
          </a:p>
        </p:txBody>
      </p:sp>
      <p:sp>
        <p:nvSpPr>
          <p:cNvPr id="43018"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3019"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dirty="0" smtClean="0"/>
          </a:p>
        </p:txBody>
      </p:sp>
    </p:spTree>
    <p:extLst>
      <p:ext uri="{BB962C8B-B14F-4D97-AF65-F5344CB8AC3E}">
        <p14:creationId xmlns:p14="http://schemas.microsoft.com/office/powerpoint/2010/main" val="7182119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0"/>
          </p:nvPr>
        </p:nvSpPr>
        <p:spPr/>
        <p:txBody>
          <a:bodyPr/>
          <a:lstStyle/>
          <a:p>
            <a:pPr>
              <a:defRPr/>
            </a:pPr>
            <a:r>
              <a:rPr lang="en-US" dirty="0" smtClean="0"/>
              <a:t>Slide </a:t>
            </a:r>
            <a:fld id="{F3D7A4F0-0FCF-4224-B81A-51E9E7009AFE}" type="slidenum">
              <a:rPr lang="en-US" smtClean="0"/>
              <a:pPr>
                <a:defRPr/>
              </a:pPr>
              <a:t>‹#›</a:t>
            </a:fld>
            <a:endParaRPr lang="en-US" dirty="0"/>
          </a:p>
        </p:txBody>
      </p:sp>
      <p:sp>
        <p:nvSpPr>
          <p:cNvPr id="7" name="Footer Placeholder 6"/>
          <p:cNvSpPr>
            <a:spLocks noGrp="1"/>
          </p:cNvSpPr>
          <p:nvPr>
            <p:ph type="ftr" sz="quarter" idx="11"/>
          </p:nvPr>
        </p:nvSpPr>
        <p:spPr/>
        <p:txBody>
          <a:bodyPr/>
          <a:lstStyle/>
          <a:p>
            <a:pPr>
              <a:defRPr/>
            </a:pPr>
            <a:r>
              <a:rPr lang="pt-BR" smtClean="0"/>
              <a:t>Subir Das, Chair, IEEE 802.21</a:t>
            </a:r>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Date Placeholder 3"/>
          <p:cNvSpPr>
            <a:spLocks noGrp="1"/>
          </p:cNvSpPr>
          <p:nvPr>
            <p:ph type="dt" sz="half" idx="12"/>
          </p:nvPr>
        </p:nvSpPr>
        <p:spPr>
          <a:xfrm>
            <a:off x="685800" y="6477000"/>
            <a:ext cx="1219200" cy="212724"/>
          </a:xfrm>
          <a:prstGeom prst="rect">
            <a:avLst/>
          </a:prstGeom>
        </p:spPr>
        <p:txBody>
          <a:bodyPr/>
          <a:lstStyle>
            <a:lvl1pPr>
              <a:defRPr/>
            </a:lvl1pPr>
          </a:lstStyle>
          <a:p>
            <a:pPr>
              <a:defRPr/>
            </a:pPr>
            <a:r>
              <a:rPr lang="en-US" dirty="0" smtClean="0"/>
              <a:t>Jan 2016</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7" name="Slide Number Placeholder 6"/>
          <p:cNvSpPr>
            <a:spLocks noGrp="1"/>
          </p:cNvSpPr>
          <p:nvPr>
            <p:ph type="sldNum" sz="quarter" idx="10"/>
          </p:nvPr>
        </p:nvSpPr>
        <p:spPr/>
        <p:txBody>
          <a:bodyPr/>
          <a:lstStyle/>
          <a:p>
            <a:pPr>
              <a:defRPr/>
            </a:pPr>
            <a:r>
              <a:rPr lang="en-US" dirty="0" smtClean="0"/>
              <a:t>Slide </a:t>
            </a:r>
            <a:fld id="{F3D7A4F0-0FCF-4224-B81A-51E9E7009AFE}" type="slidenum">
              <a:rPr lang="en-US" smtClean="0"/>
              <a:pPr>
                <a:defRPr/>
              </a:pPr>
              <a:t>‹#›</a:t>
            </a:fld>
            <a:endParaRPr lang="en-US" dirty="0"/>
          </a:p>
        </p:txBody>
      </p:sp>
      <p:sp>
        <p:nvSpPr>
          <p:cNvPr id="8" name="Footer Placeholder 7"/>
          <p:cNvSpPr>
            <a:spLocks noGrp="1"/>
          </p:cNvSpPr>
          <p:nvPr>
            <p:ph type="ftr" sz="quarter" idx="11"/>
          </p:nvPr>
        </p:nvSpPr>
        <p:spPr/>
        <p:txBody>
          <a:bodyPr/>
          <a:lstStyle/>
          <a:p>
            <a:pPr>
              <a:defRPr/>
            </a:pPr>
            <a:r>
              <a:rPr lang="pt-BR" smtClean="0"/>
              <a:t>Subir Das, Chair, IEEE 802.21</a:t>
            </a:r>
            <a:endParaRPr lang="en-US" dirty="0"/>
          </a:p>
        </p:txBody>
      </p:sp>
      <p:sp>
        <p:nvSpPr>
          <p:cNvPr id="6" name="Date Placeholder 3"/>
          <p:cNvSpPr>
            <a:spLocks noGrp="1"/>
          </p:cNvSpPr>
          <p:nvPr>
            <p:ph type="dt" sz="half" idx="12"/>
          </p:nvPr>
        </p:nvSpPr>
        <p:spPr>
          <a:xfrm>
            <a:off x="685800" y="6477000"/>
            <a:ext cx="1219200" cy="212724"/>
          </a:xfrm>
          <a:prstGeom prst="rect">
            <a:avLst/>
          </a:prstGeom>
        </p:spPr>
        <p:txBody>
          <a:bodyPr/>
          <a:lstStyle>
            <a:lvl1pPr>
              <a:defRPr/>
            </a:lvl1pPr>
          </a:lstStyle>
          <a:p>
            <a:pPr>
              <a:defRPr/>
            </a:pPr>
            <a:r>
              <a:rPr lang="en-US" dirty="0" smtClean="0"/>
              <a:t>Nov  2014</a:t>
            </a:r>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04800"/>
            <a:ext cx="1676400" cy="276999"/>
          </a:xfrm>
          <a:prstGeom prst="rect">
            <a:avLst/>
          </a:prstGeom>
          <a:ln/>
        </p:spPr>
        <p:txBody>
          <a:bodyPr/>
          <a:lstStyle>
            <a:lvl1pPr>
              <a:defRPr/>
            </a:lvl1pPr>
          </a:lstStyle>
          <a:p>
            <a:pPr>
              <a:defRPr/>
            </a:pPr>
            <a:r>
              <a:rPr lang="en-US" dirty="0" smtClean="0"/>
              <a:t>March 2017</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D. Stanley, HP Enterprise</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dirty="0"/>
              <a:t>Slide </a:t>
            </a:r>
            <a:fld id="{4F8DB7B0-6F79-49ED-8154-EC3DF243439D}" type="slidenum">
              <a:rPr lang="en-US"/>
              <a:pPr>
                <a:defRPr/>
              </a:pPr>
              <a:t>‹#›</a:t>
            </a:fld>
            <a:endParaRPr lang="en-US" dirty="0"/>
          </a:p>
        </p:txBody>
      </p:sp>
    </p:spTree>
    <p:extLst>
      <p:ext uri="{BB962C8B-B14F-4D97-AF65-F5344CB8AC3E}">
        <p14:creationId xmlns:p14="http://schemas.microsoft.com/office/powerpoint/2010/main" val="8308517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0"/>
          </p:nvPr>
        </p:nvSpPr>
        <p:spPr/>
        <p:txBody>
          <a:bodyPr/>
          <a:lstStyle/>
          <a:p>
            <a:pPr>
              <a:defRPr/>
            </a:pPr>
            <a:r>
              <a:rPr lang="en-US" dirty="0" smtClean="0">
                <a:solidFill>
                  <a:srgbClr val="000000"/>
                </a:solidFill>
              </a:rPr>
              <a:t>Slide </a:t>
            </a:r>
            <a:fld id="{F3D7A4F0-0FCF-4224-B81A-51E9E7009AFE}" type="slidenum">
              <a:rPr lang="en-US" smtClean="0">
                <a:solidFill>
                  <a:srgbClr val="000000"/>
                </a:solidFill>
              </a:rPr>
              <a:pPr>
                <a:defRPr/>
              </a:pPr>
              <a:t>‹#›</a:t>
            </a:fld>
            <a:endParaRPr lang="en-US" dirty="0">
              <a:solidFill>
                <a:srgbClr val="000000"/>
              </a:solidFill>
            </a:endParaRPr>
          </a:p>
        </p:txBody>
      </p:sp>
      <p:sp>
        <p:nvSpPr>
          <p:cNvPr id="7" name="Footer Placeholder 6"/>
          <p:cNvSpPr>
            <a:spLocks noGrp="1"/>
          </p:cNvSpPr>
          <p:nvPr>
            <p:ph type="ftr" sz="quarter" idx="11"/>
          </p:nvPr>
        </p:nvSpPr>
        <p:spPr/>
        <p:txBody>
          <a:bodyPr/>
          <a:lstStyle/>
          <a:p>
            <a:pPr>
              <a:defRPr/>
            </a:pPr>
            <a:r>
              <a:rPr lang="pt-BR" smtClean="0">
                <a:solidFill>
                  <a:srgbClr val="000000"/>
                </a:solidFill>
              </a:rPr>
              <a:t>Subir Das, Chair, IEEE 802.21</a:t>
            </a:r>
            <a:endParaRPr lang="en-US" dirty="0">
              <a:solidFill>
                <a:srgbClr val="000000"/>
              </a:solidFill>
            </a:endParaRPr>
          </a:p>
        </p:txBody>
      </p:sp>
      <p:sp>
        <p:nvSpPr>
          <p:cNvPr id="8" name="Title 7"/>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3600388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solidFill>
                  <a:srgbClr val="000000"/>
                </a:solidFill>
              </a:rPr>
              <a:t>Subir Das, Chair, IEEE 802.21</a:t>
            </a:r>
            <a:endParaRPr lang="en-US" dirty="0">
              <a:solidFill>
                <a:srgbClr val="000000"/>
              </a:solidFill>
            </a:endParaRPr>
          </a:p>
        </p:txBody>
      </p:sp>
      <p:sp>
        <p:nvSpPr>
          <p:cNvPr id="4" name="Slide Number Placeholder 3"/>
          <p:cNvSpPr>
            <a:spLocks noGrp="1"/>
          </p:cNvSpPr>
          <p:nvPr>
            <p:ph type="sldNum" sz="quarter" idx="11"/>
          </p:nvPr>
        </p:nvSpPr>
        <p:spPr/>
        <p:txBody>
          <a:bodyPr/>
          <a:lstStyle/>
          <a:p>
            <a:pPr>
              <a:defRPr/>
            </a:pPr>
            <a:r>
              <a:rPr lang="en-US" dirty="0" smtClean="0">
                <a:solidFill>
                  <a:srgbClr val="000000"/>
                </a:solidFill>
              </a:rPr>
              <a:t>Slide </a:t>
            </a:r>
            <a:fld id="{F3D7A4F0-0FCF-4224-B81A-51E9E7009AFE}"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0484363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solidFill>
                  <a:srgbClr val="000000"/>
                </a:solidFill>
              </a:rPr>
              <a:t>Subir Das, Chair, IEEE 802.21</a:t>
            </a:r>
            <a:endParaRPr lang="en-US" dirty="0">
              <a:solidFill>
                <a:srgbClr val="000000"/>
              </a:solidFill>
            </a:endParaRPr>
          </a:p>
        </p:txBody>
      </p:sp>
      <p:sp>
        <p:nvSpPr>
          <p:cNvPr id="4" name="Slide Number Placeholder 3"/>
          <p:cNvSpPr>
            <a:spLocks noGrp="1"/>
          </p:cNvSpPr>
          <p:nvPr>
            <p:ph type="sldNum" sz="quarter" idx="11"/>
          </p:nvPr>
        </p:nvSpPr>
        <p:spPr/>
        <p:txBody>
          <a:bodyPr/>
          <a:lstStyle/>
          <a:p>
            <a:pPr>
              <a:defRPr/>
            </a:pPr>
            <a:r>
              <a:rPr lang="en-US" dirty="0" smtClean="0">
                <a:solidFill>
                  <a:srgbClr val="000000"/>
                </a:solidFill>
              </a:rPr>
              <a:t>Slide </a:t>
            </a:r>
            <a:fld id="{F3D7A4F0-0FCF-4224-B81A-51E9E7009AFE}"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360018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7772400" cy="1066800"/>
          </a:xfr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914400" y="377825"/>
            <a:ext cx="768350" cy="215900"/>
          </a:xfrm>
          <a:prstGeom prst="rect">
            <a:avLst/>
          </a:prstGeom>
        </p:spPr>
        <p:txBody>
          <a:bodyPr/>
          <a:lstStyle/>
          <a:p>
            <a:pPr>
              <a:defRPr/>
            </a:pPr>
            <a:r>
              <a:rPr lang="en-US" dirty="0" smtClean="0">
                <a:solidFill>
                  <a:srgbClr val="000000"/>
                </a:solidFill>
              </a:rPr>
              <a:t>July 2012</a:t>
            </a:r>
            <a:endParaRPr lang="en-US" dirty="0">
              <a:solidFill>
                <a:srgbClr val="000000"/>
              </a:solidFill>
            </a:endParaRPr>
          </a:p>
        </p:txBody>
      </p:sp>
      <p:sp>
        <p:nvSpPr>
          <p:cNvPr id="4" name="Footer Placeholder 3"/>
          <p:cNvSpPr>
            <a:spLocks noGrp="1"/>
          </p:cNvSpPr>
          <p:nvPr>
            <p:ph type="ftr" sz="quarter" idx="11"/>
          </p:nvPr>
        </p:nvSpPr>
        <p:spPr/>
        <p:txBody>
          <a:bodyPr/>
          <a:lstStyle/>
          <a:p>
            <a:pPr>
              <a:defRPr/>
            </a:pPr>
            <a:r>
              <a:rPr lang="pt-BR" smtClean="0">
                <a:solidFill>
                  <a:srgbClr val="000000"/>
                </a:solidFill>
              </a:rPr>
              <a:t>Subir Das, Chair, IEEE 802.21</a:t>
            </a:r>
            <a:endParaRPr lang="en-US" dirty="0">
              <a:solidFill>
                <a:srgbClr val="000000"/>
              </a:solidFill>
            </a:endParaRPr>
          </a:p>
        </p:txBody>
      </p:sp>
      <p:sp>
        <p:nvSpPr>
          <p:cNvPr id="5" name="Slide Number Placeholder 4"/>
          <p:cNvSpPr>
            <a:spLocks noGrp="1"/>
          </p:cNvSpPr>
          <p:nvPr>
            <p:ph type="sldNum" sz="quarter" idx="12"/>
          </p:nvPr>
        </p:nvSpPr>
        <p:spPr/>
        <p:txBody>
          <a:bodyPr/>
          <a:lstStyle/>
          <a:p>
            <a:pPr>
              <a:defRPr/>
            </a:pPr>
            <a:r>
              <a:rPr lang="en-US" dirty="0" smtClean="0">
                <a:solidFill>
                  <a:srgbClr val="000000"/>
                </a:solidFill>
              </a:rPr>
              <a:t>Slide </a:t>
            </a:r>
            <a:fld id="{F3D7A4F0-0FCF-4224-B81A-51E9E7009AFE}"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6101626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pPr>
              <a:defRPr/>
            </a:pPr>
            <a:r>
              <a:rPr lang="pt-BR" smtClean="0">
                <a:solidFill>
                  <a:srgbClr val="000000"/>
                </a:solidFill>
              </a:rPr>
              <a:t>Subir Das, Chair, IEEE 802.21</a:t>
            </a:r>
            <a:endParaRPr lang="en-US" dirty="0">
              <a:solidFill>
                <a:srgbClr val="000000"/>
              </a:solidFill>
            </a:endParaRPr>
          </a:p>
        </p:txBody>
      </p:sp>
      <p:sp>
        <p:nvSpPr>
          <p:cNvPr id="5" name="Slide Number Placeholder 4"/>
          <p:cNvSpPr>
            <a:spLocks noGrp="1"/>
          </p:cNvSpPr>
          <p:nvPr>
            <p:ph type="sldNum" sz="quarter" idx="12"/>
          </p:nvPr>
        </p:nvSpPr>
        <p:spPr/>
        <p:txBody>
          <a:bodyPr/>
          <a:lstStyle/>
          <a:p>
            <a:pPr>
              <a:defRPr/>
            </a:pPr>
            <a:r>
              <a:rPr lang="en-US" dirty="0" smtClean="0">
                <a:solidFill>
                  <a:srgbClr val="000000"/>
                </a:solidFill>
              </a:rPr>
              <a:t>Slide </a:t>
            </a:r>
            <a:fld id="{F3D7A4F0-0FCF-4224-B81A-51E9E7009AFE}"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7522749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914400" y="377825"/>
            <a:ext cx="768350" cy="215900"/>
          </a:xfrm>
          <a:prstGeom prst="rect">
            <a:avLst/>
          </a:prstGeom>
          <a:ln/>
        </p:spPr>
        <p:txBody>
          <a:bodyPr/>
          <a:lstStyle>
            <a:lvl1pPr>
              <a:defRPr/>
            </a:lvl1pPr>
          </a:lstStyle>
          <a:p>
            <a:pPr>
              <a:defRPr/>
            </a:pPr>
            <a:r>
              <a:rPr lang="en-US" dirty="0" smtClean="0">
                <a:solidFill>
                  <a:srgbClr val="000000"/>
                </a:solidFill>
              </a:rPr>
              <a:t>July 2012</a:t>
            </a:r>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pt-BR" smtClean="0">
                <a:solidFill>
                  <a:srgbClr val="000000"/>
                </a:solidFill>
              </a:rPr>
              <a:t>Subir Das, Chair, IEEE 802.21</a:t>
            </a:r>
            <a:endParaRPr lang="en-US"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r>
              <a:rPr lang="en-US" dirty="0">
                <a:solidFill>
                  <a:srgbClr val="000000"/>
                </a:solidFill>
              </a:rPr>
              <a:t>Slide </a:t>
            </a:r>
            <a:fld id="{3CBDE478-540A-4533-B630-5289DA16E16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1730634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66800"/>
          </a:xfr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914400" y="377825"/>
            <a:ext cx="768350" cy="215900"/>
          </a:xfrm>
          <a:prstGeom prst="rect">
            <a:avLst/>
          </a:prstGeom>
        </p:spPr>
        <p:txBody>
          <a:bodyPr/>
          <a:lstStyle>
            <a:lvl1pPr>
              <a:defRPr/>
            </a:lvl1pPr>
          </a:lstStyle>
          <a:p>
            <a:pPr>
              <a:defRPr/>
            </a:pPr>
            <a:r>
              <a:rPr lang="en-US" dirty="0" smtClean="0">
                <a:solidFill>
                  <a:srgbClr val="000000"/>
                </a:solidFill>
              </a:rPr>
              <a:t>July 2012</a:t>
            </a:r>
            <a:endParaRPr lang="en-US" dirty="0">
              <a:solidFill>
                <a:srgbClr val="000000"/>
              </a:solidFill>
            </a:endParaRPr>
          </a:p>
        </p:txBody>
      </p:sp>
      <p:sp>
        <p:nvSpPr>
          <p:cNvPr id="4" name="Footer Placeholder 3"/>
          <p:cNvSpPr>
            <a:spLocks noGrp="1"/>
          </p:cNvSpPr>
          <p:nvPr>
            <p:ph type="ftr" sz="quarter" idx="11"/>
          </p:nvPr>
        </p:nvSpPr>
        <p:spPr/>
        <p:txBody>
          <a:bodyPr/>
          <a:lstStyle>
            <a:lvl1pPr>
              <a:defRPr/>
            </a:lvl1pPr>
          </a:lstStyle>
          <a:p>
            <a:pPr>
              <a:defRPr/>
            </a:pPr>
            <a:r>
              <a:rPr lang="pt-BR" smtClean="0">
                <a:solidFill>
                  <a:srgbClr val="000000"/>
                </a:solidFill>
              </a:rPr>
              <a:t>Subir Das, Chair, IEEE 802.21</a:t>
            </a:r>
            <a:endParaRPr lang="en-US" dirty="0">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pPr>
              <a:defRPr/>
            </a:pPr>
            <a:r>
              <a:rPr lang="en-US" dirty="0">
                <a:solidFill>
                  <a:srgbClr val="000000"/>
                </a:solidFill>
              </a:rPr>
              <a:t>Slide </a:t>
            </a:r>
            <a:fld id="{43DACD2F-9786-486C-9E92-757D70B8C56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6295389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6661150" y="6475413"/>
            <a:ext cx="1949450" cy="184150"/>
          </a:xfrm>
        </p:spPr>
        <p:txBody>
          <a:bodyPr/>
          <a:lstStyle>
            <a:lvl1pPr>
              <a:defRPr/>
            </a:lvl1pPr>
          </a:lstStyle>
          <a:p>
            <a:pPr>
              <a:defRPr/>
            </a:pPr>
            <a:r>
              <a:rPr lang="pt-BR" smtClean="0">
                <a:solidFill>
                  <a:srgbClr val="000000"/>
                </a:solidFill>
              </a:rPr>
              <a:t>Subir Das, Chair, IEEE 802.21</a:t>
            </a:r>
            <a:endParaRPr lang="en-US"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pPr>
              <a:defRPr/>
            </a:pPr>
            <a:r>
              <a:rPr lang="en-US" dirty="0">
                <a:solidFill>
                  <a:srgbClr val="000000"/>
                </a:solidFill>
              </a:rPr>
              <a:t>Slide </a:t>
            </a:r>
            <a:fld id="{55EAE60E-B8AB-4C07-8727-0B4A640A876B}"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169990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dirty="0"/>
          </a:p>
        </p:txBody>
      </p:sp>
      <p:sp>
        <p:nvSpPr>
          <p:cNvPr id="4" name="Slide Number Placeholder 3"/>
          <p:cNvSpPr>
            <a:spLocks noGrp="1"/>
          </p:cNvSpPr>
          <p:nvPr>
            <p:ph type="sldNum" sz="quarter" idx="11"/>
          </p:nvPr>
        </p:nvSpPr>
        <p:spPr/>
        <p:txBody>
          <a:bodyPr/>
          <a:lstStyle/>
          <a:p>
            <a:pPr>
              <a:defRPr/>
            </a:pPr>
            <a:r>
              <a:rPr lang="en-US" dirty="0" smtClean="0"/>
              <a:t>Slide </a:t>
            </a:r>
            <a:fld id="{F3D7A4F0-0FCF-4224-B81A-51E9E7009AFE}" type="slidenum">
              <a:rPr lang="en-US" smtClean="0"/>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dirty="0" smtClean="0">
                <a:solidFill>
                  <a:srgbClr val="000000"/>
                </a:solidFill>
              </a:rPr>
              <a:t>July 2012</a:t>
            </a:r>
            <a:endParaRPr 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pPr>
              <a:defRPr/>
            </a:pPr>
            <a:r>
              <a:rPr lang="pt-BR" smtClean="0">
                <a:solidFill>
                  <a:srgbClr val="000000"/>
                </a:solidFill>
              </a:rPr>
              <a:t>Subir Das, Chair, IEEE 802.21</a:t>
            </a:r>
            <a:endParaRPr lang="en-US"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pPr>
              <a:defRPr/>
            </a:pPr>
            <a:r>
              <a:rPr lang="en-US" dirty="0">
                <a:solidFill>
                  <a:srgbClr val="000000"/>
                </a:solidFill>
              </a:rPr>
              <a:t>Slide </a:t>
            </a:r>
            <a:fld id="{C1AE6C48-FC0E-4C0A-A7D2-A12BE0BB3FFE}"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1526783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dirty="0" smtClean="0">
                <a:solidFill>
                  <a:srgbClr val="000000"/>
                </a:solidFill>
              </a:rPr>
              <a:t>July 2012</a:t>
            </a:r>
            <a:endParaRPr lang="en-US" dirty="0">
              <a:solidFill>
                <a:srgbClr val="000000"/>
              </a:solidFill>
            </a:endParaRPr>
          </a:p>
        </p:txBody>
      </p:sp>
      <p:sp>
        <p:nvSpPr>
          <p:cNvPr id="6" name="Footer Placeholder 5"/>
          <p:cNvSpPr>
            <a:spLocks noGrp="1"/>
          </p:cNvSpPr>
          <p:nvPr>
            <p:ph type="ftr" sz="quarter" idx="11"/>
          </p:nvPr>
        </p:nvSpPr>
        <p:spPr/>
        <p:txBody>
          <a:bodyPr/>
          <a:lstStyle>
            <a:lvl1pPr>
              <a:defRPr/>
            </a:lvl1pPr>
          </a:lstStyle>
          <a:p>
            <a:pPr>
              <a:defRPr/>
            </a:pPr>
            <a:r>
              <a:rPr lang="pt-BR" smtClean="0">
                <a:solidFill>
                  <a:srgbClr val="000000"/>
                </a:solidFill>
              </a:rPr>
              <a:t>Subir Das, Chair, IEEE 802.21</a:t>
            </a:r>
            <a:endParaRPr lang="en-US" dirty="0">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pPr>
              <a:defRPr/>
            </a:pPr>
            <a:r>
              <a:rPr lang="en-US" dirty="0">
                <a:solidFill>
                  <a:srgbClr val="000000"/>
                </a:solidFill>
              </a:rPr>
              <a:t>Slide </a:t>
            </a:r>
            <a:fld id="{0A1EC890-31EC-487D-AA60-02B691D82D1F}"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0257434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dirty="0" smtClean="0">
                <a:solidFill>
                  <a:srgbClr val="000000"/>
                </a:solidFill>
              </a:rPr>
              <a:t>July 2012</a:t>
            </a:r>
            <a:endParaRPr lang="en-US" dirty="0">
              <a:solidFill>
                <a:srgbClr val="000000"/>
              </a:solidFill>
            </a:endParaRPr>
          </a:p>
        </p:txBody>
      </p:sp>
      <p:sp>
        <p:nvSpPr>
          <p:cNvPr id="8" name="Footer Placeholder 7"/>
          <p:cNvSpPr>
            <a:spLocks noGrp="1"/>
          </p:cNvSpPr>
          <p:nvPr>
            <p:ph type="ftr" sz="quarter" idx="11"/>
          </p:nvPr>
        </p:nvSpPr>
        <p:spPr/>
        <p:txBody>
          <a:bodyPr/>
          <a:lstStyle>
            <a:lvl1pPr>
              <a:defRPr/>
            </a:lvl1pPr>
          </a:lstStyle>
          <a:p>
            <a:pPr>
              <a:defRPr/>
            </a:pPr>
            <a:r>
              <a:rPr lang="pt-BR" smtClean="0">
                <a:solidFill>
                  <a:srgbClr val="000000"/>
                </a:solidFill>
              </a:rPr>
              <a:t>Subir Das, Chair, IEEE 802.21</a:t>
            </a:r>
            <a:endParaRPr lang="en-US" dirty="0">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pPr>
              <a:defRPr/>
            </a:pPr>
            <a:r>
              <a:rPr lang="en-US" dirty="0">
                <a:solidFill>
                  <a:srgbClr val="000000"/>
                </a:solidFill>
              </a:rPr>
              <a:t>Slide </a:t>
            </a:r>
            <a:fld id="{EA519437-B6E0-45D2-ADBE-CED11A2324BD}"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51895449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dirty="0" smtClean="0">
                <a:solidFill>
                  <a:srgbClr val="000000"/>
                </a:solidFill>
              </a:rPr>
              <a:t>July 2012</a:t>
            </a:r>
            <a:endParaRPr lang="en-US" dirty="0">
              <a:solidFill>
                <a:srgbClr val="000000"/>
              </a:solidFill>
            </a:endParaRPr>
          </a:p>
        </p:txBody>
      </p:sp>
      <p:sp>
        <p:nvSpPr>
          <p:cNvPr id="4" name="Footer Placeholder 3"/>
          <p:cNvSpPr>
            <a:spLocks noGrp="1"/>
          </p:cNvSpPr>
          <p:nvPr>
            <p:ph type="ftr" sz="quarter" idx="11"/>
          </p:nvPr>
        </p:nvSpPr>
        <p:spPr/>
        <p:txBody>
          <a:bodyPr/>
          <a:lstStyle>
            <a:lvl1pPr>
              <a:defRPr/>
            </a:lvl1pPr>
          </a:lstStyle>
          <a:p>
            <a:pPr>
              <a:defRPr/>
            </a:pPr>
            <a:r>
              <a:rPr lang="pt-BR" smtClean="0">
                <a:solidFill>
                  <a:srgbClr val="000000"/>
                </a:solidFill>
              </a:rPr>
              <a:t>Subir Das, Chair, IEEE 802.21</a:t>
            </a:r>
            <a:endParaRPr lang="en-US" dirty="0">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pPr>
              <a:defRPr/>
            </a:pPr>
            <a:r>
              <a:rPr lang="en-US" dirty="0">
                <a:solidFill>
                  <a:srgbClr val="000000"/>
                </a:solidFill>
              </a:rPr>
              <a:t>Slide </a:t>
            </a:r>
            <a:fld id="{5F31B28D-59C5-4D92-A491-E66C7A6F60AE}"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53488428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dirty="0" smtClean="0">
                <a:solidFill>
                  <a:srgbClr val="000000"/>
                </a:solidFill>
              </a:rPr>
              <a:t>July 2012</a:t>
            </a:r>
            <a:endParaRPr lang="en-US" dirty="0">
              <a:solidFill>
                <a:srgbClr val="000000"/>
              </a:solidFill>
            </a:endParaRPr>
          </a:p>
        </p:txBody>
      </p:sp>
      <p:sp>
        <p:nvSpPr>
          <p:cNvPr id="3" name="Footer Placeholder 2"/>
          <p:cNvSpPr>
            <a:spLocks noGrp="1"/>
          </p:cNvSpPr>
          <p:nvPr>
            <p:ph type="ftr" sz="quarter" idx="11"/>
          </p:nvPr>
        </p:nvSpPr>
        <p:spPr/>
        <p:txBody>
          <a:bodyPr/>
          <a:lstStyle>
            <a:lvl1pPr>
              <a:defRPr/>
            </a:lvl1pPr>
          </a:lstStyle>
          <a:p>
            <a:pPr>
              <a:defRPr/>
            </a:pPr>
            <a:r>
              <a:rPr lang="pt-BR" smtClean="0">
                <a:solidFill>
                  <a:srgbClr val="000000"/>
                </a:solidFill>
              </a:rPr>
              <a:t>Subir Das, Chair, IEEE 802.21</a:t>
            </a:r>
            <a:endParaRPr lang="en-US" dirty="0">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pPr>
              <a:defRPr/>
            </a:pPr>
            <a:r>
              <a:rPr lang="en-US" dirty="0">
                <a:solidFill>
                  <a:srgbClr val="000000"/>
                </a:solidFill>
              </a:rPr>
              <a:t>Slide </a:t>
            </a:r>
            <a:fld id="{C922C443-5D96-4DE7-99CD-7C5E19B8A471}"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67192334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dirty="0" smtClean="0">
                <a:solidFill>
                  <a:srgbClr val="000000"/>
                </a:solidFill>
              </a:rPr>
              <a:t>July 2012</a:t>
            </a:r>
            <a:endParaRPr lang="en-US" dirty="0">
              <a:solidFill>
                <a:srgbClr val="000000"/>
              </a:solidFill>
            </a:endParaRPr>
          </a:p>
        </p:txBody>
      </p:sp>
      <p:sp>
        <p:nvSpPr>
          <p:cNvPr id="6" name="Footer Placeholder 5"/>
          <p:cNvSpPr>
            <a:spLocks noGrp="1"/>
          </p:cNvSpPr>
          <p:nvPr>
            <p:ph type="ftr" sz="quarter" idx="11"/>
          </p:nvPr>
        </p:nvSpPr>
        <p:spPr/>
        <p:txBody>
          <a:bodyPr/>
          <a:lstStyle>
            <a:lvl1pPr>
              <a:defRPr/>
            </a:lvl1pPr>
          </a:lstStyle>
          <a:p>
            <a:pPr>
              <a:defRPr/>
            </a:pPr>
            <a:r>
              <a:rPr lang="pt-BR" smtClean="0">
                <a:solidFill>
                  <a:srgbClr val="000000"/>
                </a:solidFill>
              </a:rPr>
              <a:t>Subir Das, Chair, IEEE 802.21</a:t>
            </a:r>
            <a:endParaRPr lang="en-US" dirty="0">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pPr>
              <a:defRPr/>
            </a:pPr>
            <a:r>
              <a:rPr lang="en-US" dirty="0">
                <a:solidFill>
                  <a:srgbClr val="000000"/>
                </a:solidFill>
              </a:rPr>
              <a:t>Slide </a:t>
            </a:r>
            <a:fld id="{0955A4B1-4EFB-4DEF-816B-559E5062D28F}"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87467640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dirty="0" smtClean="0">
                <a:solidFill>
                  <a:srgbClr val="000000"/>
                </a:solidFill>
              </a:rPr>
              <a:t>July 2012</a:t>
            </a:r>
            <a:endParaRPr lang="en-US" dirty="0">
              <a:solidFill>
                <a:srgbClr val="000000"/>
              </a:solidFill>
            </a:endParaRPr>
          </a:p>
        </p:txBody>
      </p:sp>
      <p:sp>
        <p:nvSpPr>
          <p:cNvPr id="6" name="Footer Placeholder 5"/>
          <p:cNvSpPr>
            <a:spLocks noGrp="1"/>
          </p:cNvSpPr>
          <p:nvPr>
            <p:ph type="ftr" sz="quarter" idx="11"/>
          </p:nvPr>
        </p:nvSpPr>
        <p:spPr/>
        <p:txBody>
          <a:bodyPr/>
          <a:lstStyle>
            <a:lvl1pPr>
              <a:defRPr/>
            </a:lvl1pPr>
          </a:lstStyle>
          <a:p>
            <a:pPr>
              <a:defRPr/>
            </a:pPr>
            <a:r>
              <a:rPr lang="pt-BR" smtClean="0">
                <a:solidFill>
                  <a:srgbClr val="000000"/>
                </a:solidFill>
              </a:rPr>
              <a:t>Subir Das, Chair, IEEE 802.21</a:t>
            </a:r>
            <a:endParaRPr lang="en-US" dirty="0">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pPr>
              <a:defRPr/>
            </a:pPr>
            <a:r>
              <a:rPr lang="en-US" dirty="0">
                <a:solidFill>
                  <a:srgbClr val="000000"/>
                </a:solidFill>
              </a:rPr>
              <a:t>Slide </a:t>
            </a:r>
            <a:fld id="{6825E2F7-1D07-407B-992F-AC7D2817658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13394514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dirty="0" smtClean="0">
                <a:solidFill>
                  <a:srgbClr val="000000"/>
                </a:solidFill>
              </a:rPr>
              <a:t>July 2012</a:t>
            </a:r>
            <a:endParaRPr 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pPr>
              <a:defRPr/>
            </a:pPr>
            <a:r>
              <a:rPr lang="pt-BR" smtClean="0">
                <a:solidFill>
                  <a:srgbClr val="000000"/>
                </a:solidFill>
              </a:rPr>
              <a:t>Subir Das, Chair, IEEE 802.21</a:t>
            </a:r>
            <a:endParaRPr lang="en-US"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pPr>
              <a:defRPr/>
            </a:pPr>
            <a:r>
              <a:rPr lang="en-US" dirty="0">
                <a:solidFill>
                  <a:srgbClr val="000000"/>
                </a:solidFill>
              </a:rPr>
              <a:t>Slide </a:t>
            </a:r>
            <a:fld id="{374FAE21-1B12-43B9-9130-C41EEF43AB05}"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03513041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dirty="0" smtClean="0">
                <a:solidFill>
                  <a:srgbClr val="000000"/>
                </a:solidFill>
              </a:rPr>
              <a:t>July 2012</a:t>
            </a:r>
            <a:endParaRPr 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pPr>
              <a:defRPr/>
            </a:pPr>
            <a:r>
              <a:rPr lang="pt-BR" smtClean="0">
                <a:solidFill>
                  <a:srgbClr val="000000"/>
                </a:solidFill>
              </a:rPr>
              <a:t>Subir Das, Chair, IEEE 802.21</a:t>
            </a:r>
            <a:endParaRPr lang="en-US"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pPr>
              <a:defRPr/>
            </a:pPr>
            <a:r>
              <a:rPr lang="en-US" dirty="0">
                <a:solidFill>
                  <a:srgbClr val="000000"/>
                </a:solidFill>
              </a:rPr>
              <a:t>Slide </a:t>
            </a:r>
            <a:fld id="{95E68F9D-EE77-4604-80A2-5FFC8BC1321E}"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32855100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7" name="Slide Number Placeholder 6"/>
          <p:cNvSpPr>
            <a:spLocks noGrp="1"/>
          </p:cNvSpPr>
          <p:nvPr>
            <p:ph type="sldNum" sz="quarter" idx="10"/>
          </p:nvPr>
        </p:nvSpPr>
        <p:spPr/>
        <p:txBody>
          <a:bodyPr/>
          <a:lstStyle/>
          <a:p>
            <a:pPr>
              <a:defRPr/>
            </a:pPr>
            <a:r>
              <a:rPr lang="en-US" dirty="0" smtClean="0">
                <a:solidFill>
                  <a:srgbClr val="000000"/>
                </a:solidFill>
              </a:rPr>
              <a:t>Slide </a:t>
            </a:r>
            <a:fld id="{F3D7A4F0-0FCF-4224-B81A-51E9E7009AFE}" type="slidenum">
              <a:rPr lang="en-US" smtClean="0">
                <a:solidFill>
                  <a:srgbClr val="000000"/>
                </a:solidFill>
              </a:rPr>
              <a:pPr>
                <a:defRPr/>
              </a:pPr>
              <a:t>‹#›</a:t>
            </a:fld>
            <a:endParaRPr lang="en-US" dirty="0">
              <a:solidFill>
                <a:srgbClr val="000000"/>
              </a:solidFill>
            </a:endParaRPr>
          </a:p>
        </p:txBody>
      </p:sp>
      <p:sp>
        <p:nvSpPr>
          <p:cNvPr id="8" name="Footer Placeholder 7"/>
          <p:cNvSpPr>
            <a:spLocks noGrp="1"/>
          </p:cNvSpPr>
          <p:nvPr>
            <p:ph type="ftr" sz="quarter" idx="11"/>
          </p:nvPr>
        </p:nvSpPr>
        <p:spPr/>
        <p:txBody>
          <a:bodyPr/>
          <a:lstStyle/>
          <a:p>
            <a:pPr>
              <a:defRPr/>
            </a:pPr>
            <a:r>
              <a:rPr lang="pt-BR" smtClean="0">
                <a:solidFill>
                  <a:srgbClr val="000000"/>
                </a:solidFill>
              </a:rPr>
              <a:t>Subir Das, Chair, IEEE 802.21</a:t>
            </a:r>
            <a:endParaRPr lang="en-US" dirty="0">
              <a:solidFill>
                <a:srgbClr val="000000"/>
              </a:solidFill>
            </a:endParaRPr>
          </a:p>
        </p:txBody>
      </p:sp>
    </p:spTree>
    <p:extLst>
      <p:ext uri="{BB962C8B-B14F-4D97-AF65-F5344CB8AC3E}">
        <p14:creationId xmlns:p14="http://schemas.microsoft.com/office/powerpoint/2010/main" val="205187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dirty="0"/>
          </a:p>
        </p:txBody>
      </p:sp>
      <p:sp>
        <p:nvSpPr>
          <p:cNvPr id="4" name="Slide Number Placeholder 3"/>
          <p:cNvSpPr>
            <a:spLocks noGrp="1"/>
          </p:cNvSpPr>
          <p:nvPr>
            <p:ph type="sldNum" sz="quarter" idx="11"/>
          </p:nvPr>
        </p:nvSpPr>
        <p:spPr/>
        <p:txBody>
          <a:bodyPr/>
          <a:lstStyle/>
          <a:p>
            <a:pPr>
              <a:defRPr/>
            </a:pPr>
            <a:r>
              <a:rPr lang="en-US" dirty="0" smtClean="0"/>
              <a:t>Slide </a:t>
            </a:r>
            <a:fld id="{F3D7A4F0-0FCF-4224-B81A-51E9E7009AFE}" type="slidenum">
              <a:rPr lang="en-US"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6661150" y="6475413"/>
            <a:ext cx="1949450" cy="184150"/>
          </a:xfrm>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55EAE60E-B8AB-4C07-8727-0B4A640A876B}"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C1AE6C48-FC0E-4C0A-A7D2-A12BE0BB3FFE}"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7" name="Slide Number Placeholder 6"/>
          <p:cNvSpPr>
            <a:spLocks noGrp="1"/>
          </p:cNvSpPr>
          <p:nvPr>
            <p:ph type="sldNum" sz="quarter" idx="12"/>
          </p:nvPr>
        </p:nvSpPr>
        <p:spPr/>
        <p:txBody>
          <a:bodyPr/>
          <a:lstStyle>
            <a:lvl1pPr>
              <a:defRPr/>
            </a:lvl1pPr>
          </a:lstStyle>
          <a:p>
            <a:pPr>
              <a:defRPr/>
            </a:pPr>
            <a:r>
              <a:rPr lang="en-US" dirty="0"/>
              <a:t>Slide </a:t>
            </a:r>
            <a:fld id="{0A1EC890-31EC-487D-AA60-02B691D82D1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7" name="Slide Number Placeholder 6"/>
          <p:cNvSpPr>
            <a:spLocks noGrp="1"/>
          </p:cNvSpPr>
          <p:nvPr>
            <p:ph type="sldNum" sz="quarter" idx="12"/>
          </p:nvPr>
        </p:nvSpPr>
        <p:spPr/>
        <p:txBody>
          <a:bodyPr/>
          <a:lstStyle>
            <a:lvl1pPr>
              <a:defRPr/>
            </a:lvl1pPr>
          </a:lstStyle>
          <a:p>
            <a:pPr>
              <a:defRPr/>
            </a:pPr>
            <a:r>
              <a:rPr lang="en-US" dirty="0"/>
              <a:t>Slide </a:t>
            </a:r>
            <a:fld id="{0955A4B1-4EFB-4DEF-816B-559E5062D28F}"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374FAE21-1B12-43B9-9130-C41EEF43AB05}" type="slidenum">
              <a:rPr lang="en-US"/>
              <a:pPr>
                <a:defRPr/>
              </a:pPr>
              <a:t>‹#›</a:t>
            </a:fld>
            <a:endParaRPr lang="en-US" dirty="0"/>
          </a:p>
        </p:txBody>
      </p:sp>
      <p:sp>
        <p:nvSpPr>
          <p:cNvPr id="7"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Jan 2016</a:t>
            </a:r>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95E68F9D-EE77-4604-80A2-5FFC8BC1321E}"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3" Type="http://schemas.openxmlformats.org/officeDocument/2006/relationships/slideLayout" Target="../slideLayouts/slideLayout14.xml"/><Relationship Id="rId21" Type="http://schemas.openxmlformats.org/officeDocument/2006/relationships/image" Target="../media/image2.png"/><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2" descr="802logo"/>
          <p:cNvPicPr>
            <a:picLocks noChangeAspect="1" noChangeArrowheads="1"/>
          </p:cNvPicPr>
          <p:nvPr/>
        </p:nvPicPr>
        <p:blipFill>
          <a:blip r:embed="rId13" cstate="print"/>
          <a:srcRect/>
          <a:stretch>
            <a:fillRect/>
          </a:stretch>
        </p:blipFill>
        <p:spPr bwMode="auto">
          <a:xfrm>
            <a:off x="8382000" y="60325"/>
            <a:ext cx="754063" cy="777875"/>
          </a:xfrm>
          <a:prstGeom prst="rect">
            <a:avLst/>
          </a:prstGeom>
          <a:noFill/>
          <a:ln w="9525">
            <a:noFill/>
            <a:miter lim="800000"/>
            <a:headEnd/>
            <a:tailEnd/>
          </a:ln>
        </p:spPr>
      </p:pic>
      <p:pic>
        <p:nvPicPr>
          <p:cNvPr id="1027" name="Picture 13" descr="smllieee"/>
          <p:cNvPicPr>
            <a:picLocks noChangeAspect="1" noChangeArrowheads="1"/>
          </p:cNvPicPr>
          <p:nvPr/>
        </p:nvPicPr>
        <p:blipFill>
          <a:blip r:embed="rId14" cstate="print"/>
          <a:srcRect/>
          <a:stretch>
            <a:fillRect/>
          </a:stretch>
        </p:blipFill>
        <p:spPr bwMode="auto">
          <a:xfrm>
            <a:off x="76200" y="57150"/>
            <a:ext cx="754063" cy="857250"/>
          </a:xfrm>
          <a:prstGeom prst="rect">
            <a:avLst/>
          </a:prstGeom>
          <a:noFill/>
          <a:ln w="9525">
            <a:noFill/>
            <a:miter lim="800000"/>
            <a:headEnd/>
            <a:tailEnd/>
          </a:ln>
        </p:spPr>
      </p:pic>
      <p:sp>
        <p:nvSpPr>
          <p:cNvPr id="1028" name="Rectangle 2"/>
          <p:cNvSpPr>
            <a:spLocks noGrp="1" noChangeArrowheads="1"/>
          </p:cNvSpPr>
          <p:nvPr>
            <p:ph type="title"/>
          </p:nvPr>
        </p:nvSpPr>
        <p:spPr bwMode="auto">
          <a:xfrm>
            <a:off x="609600" y="7620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 name="Rectangle 5"/>
          <p:cNvSpPr>
            <a:spLocks noGrp="1" noChangeArrowheads="1"/>
          </p:cNvSpPr>
          <p:nvPr>
            <p:ph type="ftr" sz="quarter" idx="3"/>
          </p:nvPr>
        </p:nvSpPr>
        <p:spPr bwMode="auto">
          <a:xfrm>
            <a:off x="6711950" y="6475413"/>
            <a:ext cx="18986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pt-BR" smtClean="0"/>
              <a:t>Subir Das, Chair, IEEE 802.21</a:t>
            </a:r>
            <a:endParaRPr lang="en-US" dirty="0"/>
          </a:p>
        </p:txBody>
      </p:sp>
      <p:sp>
        <p:nvSpPr>
          <p:cNvPr id="1030" name="Rectangle 6"/>
          <p:cNvSpPr>
            <a:spLocks noGrp="1" noChangeArrowheads="1"/>
          </p:cNvSpPr>
          <p:nvPr>
            <p:ph type="sldNum" sz="quarter" idx="4"/>
          </p:nvPr>
        </p:nvSpPr>
        <p:spPr bwMode="auto">
          <a:xfrm>
            <a:off x="4344988" y="6475413"/>
            <a:ext cx="5286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dirty="0"/>
              <a:t>Slide </a:t>
            </a:r>
            <a:fld id="{F3D7A4F0-0FCF-4224-B81A-51E9E7009AFE}" type="slidenum">
              <a:rPr lang="en-US"/>
              <a:pPr>
                <a:defRPr/>
              </a:pPr>
              <a:t>‹#›</a:t>
            </a:fld>
            <a:endParaRPr lang="en-US" dirty="0"/>
          </a:p>
        </p:txBody>
      </p:sp>
      <p:sp>
        <p:nvSpPr>
          <p:cNvPr id="1031" name="Rectangle 7"/>
          <p:cNvSpPr>
            <a:spLocks noChangeArrowheads="1"/>
          </p:cNvSpPr>
          <p:nvPr/>
        </p:nvSpPr>
        <p:spPr bwMode="auto">
          <a:xfrm>
            <a:off x="3623722" y="394156"/>
            <a:ext cx="4651916" cy="215444"/>
          </a:xfrm>
          <a:prstGeom prst="rect">
            <a:avLst/>
          </a:prstGeom>
          <a:noFill/>
          <a:ln w="9525">
            <a:noFill/>
            <a:miter lim="800000"/>
            <a:headEnd/>
            <a:tailEnd/>
          </a:ln>
          <a:effectLst/>
        </p:spPr>
        <p:txBody>
          <a:bodyPr wrap="none" lIns="0" tIns="0" rIns="0" bIns="0" anchor="b">
            <a:spAutoFit/>
          </a:bodyPr>
          <a:lstStyle/>
          <a:p>
            <a:pPr marL="457200" lvl="4" algn="r">
              <a:defRPr/>
            </a:pPr>
            <a:r>
              <a:rPr lang="en-US" sz="1400" b="1" dirty="0" smtClean="0"/>
              <a:t>21-17-0013-00-Session#7-Opening_Plenary_Notes.ppt</a:t>
            </a:r>
            <a:endParaRPr lang="en-US" sz="1400" b="1" dirty="0"/>
          </a:p>
        </p:txBody>
      </p:sp>
      <p:sp>
        <p:nvSpPr>
          <p:cNvPr id="1033" name="Rectangle 9"/>
          <p:cNvSpPr>
            <a:spLocks noChangeArrowheads="1"/>
          </p:cNvSpPr>
          <p:nvPr/>
        </p:nvSpPr>
        <p:spPr bwMode="auto">
          <a:xfrm>
            <a:off x="685800" y="6475413"/>
            <a:ext cx="0" cy="182562"/>
          </a:xfrm>
          <a:prstGeom prst="rect">
            <a:avLst/>
          </a:prstGeom>
          <a:noFill/>
          <a:ln w="9525">
            <a:noFill/>
            <a:miter lim="800000"/>
            <a:headEnd/>
            <a:tailEnd/>
          </a:ln>
          <a:effectLst/>
        </p:spPr>
        <p:txBody>
          <a:bodyPr wrap="none" lIns="0" tIns="0" rIns="0" bIns="0">
            <a:spAutoFit/>
          </a:bodyPr>
          <a:lstStyle/>
          <a:p>
            <a:pPr>
              <a:defRPr/>
            </a:pP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3" name="Line 10"/>
          <p:cNvSpPr>
            <a:spLocks noChangeShapeType="1"/>
          </p:cNvSpPr>
          <p:nvPr/>
        </p:nvSpPr>
        <p:spPr bwMode="auto">
          <a:xfrm>
            <a:off x="609600" y="6096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849" r:id="rId1"/>
    <p:sldLayoutId id="2147483864" r:id="rId2"/>
    <p:sldLayoutId id="2147483865" r:id="rId3"/>
    <p:sldLayoutId id="2147483851" r:id="rId4"/>
    <p:sldLayoutId id="2147483852" r:id="rId5"/>
    <p:sldLayoutId id="2147483853" r:id="rId6"/>
    <p:sldLayoutId id="2147483857" r:id="rId7"/>
    <p:sldLayoutId id="2147483859" r:id="rId8"/>
    <p:sldLayoutId id="2147483860" r:id="rId9"/>
    <p:sldLayoutId id="2147483861" r:id="rId10"/>
    <p:sldLayoutId id="2147483885" r:id="rId11"/>
  </p:sldLayoutIdLst>
  <p:timing>
    <p:tnLst>
      <p:par>
        <p:cTn id="1" dur="indefinite" restart="never" nodeType="tmRoot"/>
      </p:par>
    </p:tnLst>
  </p:timing>
  <p:hf sldNum="0"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2" descr="802logo"/>
          <p:cNvPicPr>
            <a:picLocks noChangeAspect="1" noChangeArrowheads="1"/>
          </p:cNvPicPr>
          <p:nvPr userDrawn="1"/>
        </p:nvPicPr>
        <p:blipFill>
          <a:blip r:embed="rId20" cstate="print"/>
          <a:srcRect/>
          <a:stretch>
            <a:fillRect/>
          </a:stretch>
        </p:blipFill>
        <p:spPr bwMode="auto">
          <a:xfrm>
            <a:off x="8382000" y="60325"/>
            <a:ext cx="754063" cy="777875"/>
          </a:xfrm>
          <a:prstGeom prst="rect">
            <a:avLst/>
          </a:prstGeom>
          <a:noFill/>
          <a:ln w="9525">
            <a:noFill/>
            <a:miter lim="800000"/>
            <a:headEnd/>
            <a:tailEnd/>
          </a:ln>
        </p:spPr>
      </p:pic>
      <p:pic>
        <p:nvPicPr>
          <p:cNvPr id="1027" name="Picture 13" descr="smllieee"/>
          <p:cNvPicPr>
            <a:picLocks noChangeAspect="1" noChangeArrowheads="1"/>
          </p:cNvPicPr>
          <p:nvPr userDrawn="1"/>
        </p:nvPicPr>
        <p:blipFill>
          <a:blip r:embed="rId21" cstate="print"/>
          <a:srcRect/>
          <a:stretch>
            <a:fillRect/>
          </a:stretch>
        </p:blipFill>
        <p:spPr bwMode="auto">
          <a:xfrm>
            <a:off x="76200" y="57150"/>
            <a:ext cx="754063" cy="857250"/>
          </a:xfrm>
          <a:prstGeom prst="rect">
            <a:avLst/>
          </a:prstGeom>
          <a:noFill/>
          <a:ln w="9525">
            <a:noFill/>
            <a:miter lim="800000"/>
            <a:headEnd/>
            <a:tailEnd/>
          </a:ln>
        </p:spPr>
      </p:pic>
      <p:sp>
        <p:nvSpPr>
          <p:cNvPr id="1028" name="Rectangle 2"/>
          <p:cNvSpPr>
            <a:spLocks noGrp="1" noChangeArrowheads="1"/>
          </p:cNvSpPr>
          <p:nvPr>
            <p:ph type="title"/>
          </p:nvPr>
        </p:nvSpPr>
        <p:spPr bwMode="auto">
          <a:xfrm>
            <a:off x="609600" y="7620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a:t>
            </a:r>
            <a:r>
              <a:rPr lang="en-US" dirty="0" err="1" smtClean="0"/>
              <a:t>styl</a:t>
            </a:r>
            <a:endParaRPr lang="en-US" dirty="0" smtClean="0"/>
          </a:p>
        </p:txBody>
      </p:sp>
      <p:sp>
        <p:nvSpPr>
          <p:cNvPr id="102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 name="Rectangle 5"/>
          <p:cNvSpPr>
            <a:spLocks noGrp="1" noChangeArrowheads="1"/>
          </p:cNvSpPr>
          <p:nvPr>
            <p:ph type="ftr" sz="quarter" idx="3"/>
          </p:nvPr>
        </p:nvSpPr>
        <p:spPr bwMode="auto">
          <a:xfrm>
            <a:off x="6711950" y="6475413"/>
            <a:ext cx="18986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pt-BR" smtClean="0">
                <a:solidFill>
                  <a:srgbClr val="000000"/>
                </a:solidFill>
              </a:rPr>
              <a:t>Subir Das, Chair, IEEE 802.21</a:t>
            </a:r>
            <a:endParaRPr lang="en-US" dirty="0">
              <a:solidFill>
                <a:srgbClr val="000000"/>
              </a:solidFill>
            </a:endParaRPr>
          </a:p>
        </p:txBody>
      </p:sp>
      <p:sp>
        <p:nvSpPr>
          <p:cNvPr id="1030" name="Rectangle 6"/>
          <p:cNvSpPr>
            <a:spLocks noGrp="1" noChangeArrowheads="1"/>
          </p:cNvSpPr>
          <p:nvPr>
            <p:ph type="sldNum" sz="quarter" idx="4"/>
          </p:nvPr>
        </p:nvSpPr>
        <p:spPr bwMode="auto">
          <a:xfrm>
            <a:off x="4344988" y="6475413"/>
            <a:ext cx="5286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dirty="0">
                <a:solidFill>
                  <a:srgbClr val="000000"/>
                </a:solidFill>
              </a:rPr>
              <a:t>Slide </a:t>
            </a:r>
            <a:fld id="{F3D7A4F0-0FCF-4224-B81A-51E9E7009AFE}" type="slidenum">
              <a:rPr lang="en-US">
                <a:solidFill>
                  <a:srgbClr val="000000"/>
                </a:solidFill>
              </a:rPr>
              <a:pPr>
                <a:defRPr/>
              </a:pPr>
              <a:t>‹#›</a:t>
            </a:fld>
            <a:endParaRPr lang="en-US" dirty="0">
              <a:solidFill>
                <a:srgbClr val="000000"/>
              </a:solidFill>
            </a:endParaRPr>
          </a:p>
        </p:txBody>
      </p:sp>
      <p:sp>
        <p:nvSpPr>
          <p:cNvPr id="1031" name="Rectangle 7"/>
          <p:cNvSpPr>
            <a:spLocks noChangeArrowheads="1"/>
          </p:cNvSpPr>
          <p:nvPr/>
        </p:nvSpPr>
        <p:spPr bwMode="auto">
          <a:xfrm>
            <a:off x="3283886" y="394156"/>
            <a:ext cx="4991752" cy="215444"/>
          </a:xfrm>
          <a:prstGeom prst="rect">
            <a:avLst/>
          </a:prstGeom>
          <a:noFill/>
          <a:ln w="9525">
            <a:noFill/>
            <a:miter lim="800000"/>
            <a:headEnd/>
            <a:tailEnd/>
          </a:ln>
          <a:effectLst/>
        </p:spPr>
        <p:txBody>
          <a:bodyPr wrap="none" lIns="0" tIns="0" rIns="0" bIns="0" anchor="b">
            <a:spAutoFit/>
          </a:bodyPr>
          <a:lstStyle/>
          <a:p>
            <a:pPr marL="457200" lvl="4" algn="r">
              <a:defRPr/>
            </a:pPr>
            <a:r>
              <a:rPr lang="en-US" sz="1400" b="1" dirty="0" smtClean="0">
                <a:solidFill>
                  <a:srgbClr val="000000"/>
                </a:solidFill>
              </a:rPr>
              <a:t>21-17-0006-00-0000-Session#78-Closing_Plenary_Notes.ppt</a:t>
            </a:r>
            <a:endParaRPr lang="en-US" sz="1400" b="1" dirty="0">
              <a:solidFill>
                <a:srgbClr val="000000"/>
              </a:solidFill>
            </a:endParaRPr>
          </a:p>
        </p:txBody>
      </p:sp>
      <p:sp>
        <p:nvSpPr>
          <p:cNvPr id="1033" name="Rectangle 9"/>
          <p:cNvSpPr>
            <a:spLocks noChangeArrowheads="1"/>
          </p:cNvSpPr>
          <p:nvPr/>
        </p:nvSpPr>
        <p:spPr bwMode="auto">
          <a:xfrm>
            <a:off x="685800" y="6475413"/>
            <a:ext cx="0" cy="182562"/>
          </a:xfrm>
          <a:prstGeom prst="rect">
            <a:avLst/>
          </a:prstGeom>
          <a:noFill/>
          <a:ln w="9525">
            <a:noFill/>
            <a:miter lim="800000"/>
            <a:headEnd/>
            <a:tailEnd/>
          </a:ln>
          <a:effectLst/>
        </p:spPr>
        <p:txBody>
          <a:bodyPr wrap="none" lIns="0" tIns="0" rIns="0" bIns="0">
            <a:spAutoFit/>
          </a:bodyPr>
          <a:lstStyle/>
          <a:p>
            <a:pPr>
              <a:defRPr/>
            </a:pPr>
            <a:endParaRPr lang="en-US" dirty="0">
              <a:solidFill>
                <a:srgbClr val="000000"/>
              </a:solidFill>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solidFill>
                <a:srgbClr val="000000"/>
              </a:solidFill>
            </a:endParaRPr>
          </a:p>
        </p:txBody>
      </p:sp>
      <p:sp>
        <p:nvSpPr>
          <p:cNvPr id="13" name="Line 10"/>
          <p:cNvSpPr>
            <a:spLocks noChangeShapeType="1"/>
          </p:cNvSpPr>
          <p:nvPr userDrawn="1"/>
        </p:nvSpPr>
        <p:spPr bwMode="auto">
          <a:xfrm>
            <a:off x="609600" y="6096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solidFill>
                <a:srgbClr val="000000"/>
              </a:solidFill>
            </a:endParaRPr>
          </a:p>
        </p:txBody>
      </p:sp>
    </p:spTree>
    <p:extLst>
      <p:ext uri="{BB962C8B-B14F-4D97-AF65-F5344CB8AC3E}">
        <p14:creationId xmlns:p14="http://schemas.microsoft.com/office/powerpoint/2010/main" val="319317549"/>
      </p:ext>
    </p:extLst>
  </p:cSld>
  <p:clrMap bg1="lt1" tx1="dk1" bg2="lt2" tx2="dk2" accent1="accent1" accent2="accent2" accent3="accent3" accent4="accent4" accent5="accent5" accent6="accent6" hlink="hlink" folHlink="folHlink"/>
  <p:sldLayoutIdLst>
    <p:sldLayoutId id="2147483867" r:id="rId1"/>
    <p:sldLayoutId id="2147483868" r:id="rId2"/>
    <p:sldLayoutId id="2147483869" r:id="rId3"/>
    <p:sldLayoutId id="2147483870" r:id="rId4"/>
    <p:sldLayoutId id="2147483871" r:id="rId5"/>
    <p:sldLayoutId id="2147483872" r:id="rId6"/>
    <p:sldLayoutId id="2147483873" r:id="rId7"/>
    <p:sldLayoutId id="2147483874" r:id="rId8"/>
    <p:sldLayoutId id="2147483875" r:id="rId9"/>
    <p:sldLayoutId id="2147483876" r:id="rId10"/>
    <p:sldLayoutId id="2147483877" r:id="rId11"/>
    <p:sldLayoutId id="2147483878" r:id="rId12"/>
    <p:sldLayoutId id="2147483879" r:id="rId13"/>
    <p:sldLayoutId id="2147483880" r:id="rId14"/>
    <p:sldLayoutId id="2147483881" r:id="rId15"/>
    <p:sldLayoutId id="2147483882" r:id="rId16"/>
    <p:sldLayoutId id="2147483883" r:id="rId17"/>
    <p:sldLayoutId id="2147483884" r:id="rId18"/>
  </p:sldLayoutIdLst>
  <p:hf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12.xml"/><Relationship Id="rId1" Type="http://schemas.openxmlformats.org/officeDocument/2006/relationships/slideLayout" Target="../slideLayouts/slideLayout11.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15.xml"/><Relationship Id="rId1" Type="http://schemas.openxmlformats.org/officeDocument/2006/relationships/slideLayout" Target="../slideLayouts/slideLayout4.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8.xml"/><Relationship Id="rId1" Type="http://schemas.openxmlformats.org/officeDocument/2006/relationships/slideLayout" Target="../slideLayouts/slideLayout4.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19.xml"/><Relationship Id="rId1" Type="http://schemas.openxmlformats.org/officeDocument/2006/relationships/slideLayout" Target="../slideLayouts/slideLayout4.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8" Type="http://schemas.openxmlformats.org/officeDocument/2006/relationships/hyperlink" Target="http://standards.ieee.org/about/sasb/0316sasbmin.pdf" TargetMode="External"/><Relationship Id="rId3" Type="http://schemas.openxmlformats.org/officeDocument/2006/relationships/notesSlide" Target="../notesSlides/notesSlide20.xml"/><Relationship Id="rId7" Type="http://schemas.openxmlformats.org/officeDocument/2006/relationships/hyperlink" Target="http://standards.ieee.org/about/sasb/0616sasbmin.pdf" TargetMode="External"/><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hyperlink" Target="http://standards.ieee.org/about/sasb/0916sasbmin.pdf" TargetMode="External"/><Relationship Id="rId5" Type="http://schemas.openxmlformats.org/officeDocument/2006/relationships/hyperlink" Target="http://standards.ieee.org/about/sasb/1216sasbmin.pdf" TargetMode="External"/><Relationship Id="rId10" Type="http://schemas.openxmlformats.org/officeDocument/2006/relationships/image" Target="../media/image4.wmf"/><Relationship Id="rId4" Type="http://schemas.openxmlformats.org/officeDocument/2006/relationships/hyperlink" Target="http://standards.ieee.org/develop/policies/policy_rev.pdf" TargetMode="External"/><Relationship Id="rId9" Type="http://schemas.openxmlformats.org/officeDocument/2006/relationships/oleObject" Target="../embeddings/oleObject1.bin"/></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hyperlink" Target="http://arinex.com.au/ieee2017/" TargetMode="External"/><Relationship Id="rId2" Type="http://schemas.openxmlformats.org/officeDocument/2006/relationships/notesSlide" Target="../notesSlides/notesSlide26.xml"/><Relationship Id="rId1" Type="http://schemas.openxmlformats.org/officeDocument/2006/relationships/slideLayout" Target="../slideLayouts/slideLayout19.xml"/><Relationship Id="rId5" Type="http://schemas.openxmlformats.org/officeDocument/2006/relationships/hyperlink" Target="http://arinex.com.au/ieee2017/accommodation/" TargetMode="External"/><Relationship Id="rId4" Type="http://schemas.openxmlformats.org/officeDocument/2006/relationships/hyperlink" Target="https://arinex.eventsair.com/ieee-2017/form8/Site/Register" TargetMode="Externa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2727" y="914400"/>
            <a:ext cx="7848600" cy="5227168"/>
          </a:xfrm>
          <a:prstGeom prst="rect">
            <a:avLst/>
          </a:prstGeom>
        </p:spPr>
      </p:pic>
      <p:sp>
        <p:nvSpPr>
          <p:cNvPr id="16389" name="Rectangle 2"/>
          <p:cNvSpPr>
            <a:spLocks noGrp="1" noChangeArrowheads="1"/>
          </p:cNvSpPr>
          <p:nvPr>
            <p:ph type="ctrTitle"/>
          </p:nvPr>
        </p:nvSpPr>
        <p:spPr>
          <a:xfrm>
            <a:off x="778099" y="1165538"/>
            <a:ext cx="7848600" cy="3505200"/>
          </a:xfrm>
        </p:spPr>
        <p:txBody>
          <a:bodyPr/>
          <a:lstStyle/>
          <a:p>
            <a:r>
              <a:rPr lang="en-US" sz="5400" b="1" dirty="0" smtClean="0">
                <a:solidFill>
                  <a:srgbClr val="FFC000"/>
                </a:solidFill>
                <a:latin typeface="Arial" charset="0"/>
              </a:rPr>
              <a:t>IEEE 802.21</a:t>
            </a:r>
            <a:br>
              <a:rPr lang="en-US" sz="5400" b="1" dirty="0" smtClean="0">
                <a:solidFill>
                  <a:srgbClr val="FFC000"/>
                </a:solidFill>
                <a:latin typeface="Arial" charset="0"/>
              </a:rPr>
            </a:br>
            <a:r>
              <a:rPr lang="en-US" b="1" dirty="0" smtClean="0">
                <a:solidFill>
                  <a:srgbClr val="FFC000"/>
                </a:solidFill>
                <a:latin typeface="Arial" charset="0"/>
              </a:rPr>
              <a:t>Session #</a:t>
            </a:r>
            <a:r>
              <a:rPr lang="en-US" b="1" dirty="0" smtClean="0">
                <a:solidFill>
                  <a:srgbClr val="FFC000"/>
                </a:solidFill>
                <a:latin typeface="Arial" charset="0"/>
              </a:rPr>
              <a:t>79, </a:t>
            </a:r>
            <a:r>
              <a:rPr lang="en-US" b="1" dirty="0" smtClean="0">
                <a:solidFill>
                  <a:srgbClr val="FFC000"/>
                </a:solidFill>
                <a:latin typeface="Arial" charset="0"/>
              </a:rPr>
              <a:t/>
            </a:r>
            <a:br>
              <a:rPr lang="en-US" b="1" dirty="0" smtClean="0">
                <a:solidFill>
                  <a:srgbClr val="FFC000"/>
                </a:solidFill>
                <a:latin typeface="Arial" charset="0"/>
              </a:rPr>
            </a:br>
            <a:r>
              <a:rPr lang="en-US" b="1" dirty="0" smtClean="0">
                <a:solidFill>
                  <a:srgbClr val="FFC000"/>
                </a:solidFill>
                <a:latin typeface="Arial" charset="0"/>
              </a:rPr>
              <a:t>Vancouver, BC, Canada</a:t>
            </a:r>
            <a:r>
              <a:rPr lang="en-US" b="1" dirty="0" smtClean="0">
                <a:solidFill>
                  <a:srgbClr val="FFC000"/>
                </a:solidFill>
                <a:latin typeface="Arial" charset="0"/>
              </a:rPr>
              <a:t/>
            </a:r>
            <a:br>
              <a:rPr lang="en-US" b="1" dirty="0" smtClean="0">
                <a:solidFill>
                  <a:srgbClr val="FFC000"/>
                </a:solidFill>
                <a:latin typeface="Arial" charset="0"/>
              </a:rPr>
            </a:br>
            <a:r>
              <a:rPr lang="en-US" b="1" dirty="0" smtClean="0">
                <a:solidFill>
                  <a:srgbClr val="FFC000"/>
                </a:solidFill>
                <a:latin typeface="Arial" charset="0"/>
              </a:rPr>
              <a:t>WG </a:t>
            </a:r>
            <a:r>
              <a:rPr lang="en-US" sz="3200" b="1" dirty="0" smtClean="0">
                <a:solidFill>
                  <a:srgbClr val="FFC000"/>
                </a:solidFill>
                <a:latin typeface="Arial" charset="0"/>
              </a:rPr>
              <a:t>Opening Plenary</a:t>
            </a:r>
          </a:p>
        </p:txBody>
      </p:sp>
      <p:sp>
        <p:nvSpPr>
          <p:cNvPr id="8" name="Footer Placeholder 4"/>
          <p:cNvSpPr txBox="1">
            <a:spLocks/>
          </p:cNvSpPr>
          <p:nvPr/>
        </p:nvSpPr>
        <p:spPr>
          <a:xfrm>
            <a:off x="6324600" y="6475412"/>
            <a:ext cx="2286000" cy="382588"/>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1" i="0" u="none" strike="noStrike" kern="1200" cap="none" spc="0" normalizeH="0" baseline="0" noProof="0" dirty="0" smtClean="0">
                <a:ln>
                  <a:noFill/>
                </a:ln>
                <a:solidFill>
                  <a:srgbClr val="FFC000"/>
                </a:solidFill>
                <a:effectLst/>
                <a:uLnTx/>
                <a:uFillTx/>
                <a:latin typeface="Times New Roman" pitchFamily="18" charset="0"/>
                <a:ea typeface="+mn-ea"/>
                <a:cs typeface="+mn-cs"/>
              </a:rPr>
              <a:t>     Subir Das, Chair 802.21 WG</a:t>
            </a:r>
            <a:endParaRPr kumimoji="0" lang="en-US" sz="1200" b="1" i="0" u="none" strike="noStrike" kern="1200" cap="none" spc="0" normalizeH="0" baseline="0" noProof="0" dirty="0" smtClean="0">
              <a:ln>
                <a:noFill/>
              </a:ln>
              <a:solidFill>
                <a:srgbClr val="FFC000"/>
              </a:solidFill>
              <a:effectLst/>
              <a:uLnTx/>
              <a:uFillTx/>
              <a:latin typeface="Times New Roman" pitchFamily="18" charset="0"/>
              <a:ea typeface="+mn-ea"/>
              <a:cs typeface="+mn-cs"/>
            </a:endParaRPr>
          </a:p>
        </p:txBody>
      </p:sp>
      <p:sp>
        <p:nvSpPr>
          <p:cNvPr id="6" name="Rectangle 3"/>
          <p:cNvSpPr>
            <a:spLocks noGrp="1" noChangeArrowheads="1"/>
          </p:cNvSpPr>
          <p:nvPr>
            <p:ph type="subTitle" idx="1"/>
          </p:nvPr>
        </p:nvSpPr>
        <p:spPr>
          <a:xfrm>
            <a:off x="838200" y="4888069"/>
            <a:ext cx="6858000" cy="1066800"/>
          </a:xfrm>
        </p:spPr>
        <p:txBody>
          <a:bodyPr/>
          <a:lstStyle/>
          <a:p>
            <a:pPr eaLnBrk="1" hangingPunct="1"/>
            <a:r>
              <a:rPr lang="en-US" sz="2800" b="1" dirty="0" smtClean="0">
                <a:solidFill>
                  <a:srgbClr val="FFC000"/>
                </a:solidFill>
                <a:latin typeface="Arial" charset="0"/>
              </a:rPr>
              <a:t>Subir Das</a:t>
            </a:r>
          </a:p>
          <a:p>
            <a:pPr eaLnBrk="1" hangingPunct="1"/>
            <a:r>
              <a:rPr lang="en-US" sz="2800" b="1" dirty="0" smtClean="0">
                <a:solidFill>
                  <a:srgbClr val="FFC000"/>
                </a:solidFill>
                <a:latin typeface="Arial" charset="0"/>
              </a:rPr>
              <a:t>sdas at appcomsci dot com</a:t>
            </a:r>
          </a:p>
        </p:txBody>
      </p:sp>
      <p:sp>
        <p:nvSpPr>
          <p:cNvPr id="7" name="Date Placeholder 3"/>
          <p:cNvSpPr txBox="1">
            <a:spLocks/>
          </p:cNvSpPr>
          <p:nvPr/>
        </p:nvSpPr>
        <p:spPr>
          <a:xfrm>
            <a:off x="685800" y="6475412"/>
            <a:ext cx="1295400" cy="214312"/>
          </a:xfrm>
          <a:prstGeom prst="rect">
            <a:avLst/>
          </a:prstGeom>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b="1" dirty="0" smtClean="0">
                <a:solidFill>
                  <a:srgbClr val="FFC000"/>
                </a:solidFill>
              </a:rPr>
              <a:t>Mar</a:t>
            </a:r>
            <a:r>
              <a:rPr lang="en-US" b="1" dirty="0" smtClean="0">
                <a:solidFill>
                  <a:srgbClr val="FFC000"/>
                </a:solidFill>
              </a:rPr>
              <a:t> </a:t>
            </a:r>
            <a:r>
              <a:rPr kumimoji="0" lang="en-US" sz="1200" b="1" i="0" u="none" strike="noStrike" kern="1200" cap="none" spc="0" normalizeH="0" baseline="0" noProof="0" dirty="0" smtClean="0">
                <a:ln>
                  <a:noFill/>
                </a:ln>
                <a:solidFill>
                  <a:srgbClr val="FFC000"/>
                </a:solidFill>
                <a:effectLst/>
                <a:uLnTx/>
                <a:uFillTx/>
              </a:rPr>
              <a:t>201</a:t>
            </a:r>
            <a:r>
              <a:rPr lang="en-US" b="1" dirty="0" smtClean="0">
                <a:solidFill>
                  <a:srgbClr val="FFC000"/>
                </a:solidFill>
              </a:rPr>
              <a:t>7</a:t>
            </a:r>
            <a:r>
              <a:rPr lang="en-US" b="1" dirty="0" smtClean="0">
                <a:solidFill>
                  <a:srgbClr val="FFC000"/>
                </a:solidFill>
              </a:rPr>
              <a:t>	</a:t>
            </a:r>
            <a:endParaRPr kumimoji="0" lang="en-US" sz="1200" b="1" i="0" u="none" strike="noStrike" kern="1200" cap="none" spc="0" normalizeH="0" baseline="0" noProof="0" dirty="0">
              <a:ln>
                <a:noFill/>
              </a:ln>
              <a:solidFill>
                <a:srgbClr val="FFC000"/>
              </a:solidFill>
              <a:effectLst/>
              <a:uLnTx/>
              <a:uFillTx/>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body" idx="1"/>
          </p:nvPr>
        </p:nvSpPr>
        <p:spPr>
          <a:xfrm>
            <a:off x="228600" y="762000"/>
            <a:ext cx="8686800" cy="5638800"/>
          </a:xfrm>
          <a:noFill/>
        </p:spPr>
        <p:txBody>
          <a:bodyPr lIns="90487" tIns="44450" rIns="90487" bIns="44450"/>
          <a:lstStyle/>
          <a:p>
            <a:pPr>
              <a:lnSpc>
                <a:spcPct val="80000"/>
              </a:lnSpc>
              <a:spcAft>
                <a:spcPct val="30000"/>
              </a:spcAft>
              <a:buFontTx/>
              <a:buNone/>
            </a:pPr>
            <a:r>
              <a:rPr lang="en-US" sz="1800" b="1" dirty="0" smtClean="0"/>
              <a:t>	The IEEE-SA strongly recommends that at each WG meeting the chair or a designee:</a:t>
            </a:r>
            <a:endParaRPr lang="en-US" sz="1800" dirty="0" smtClean="0"/>
          </a:p>
          <a:p>
            <a:pPr lvl="1">
              <a:lnSpc>
                <a:spcPct val="80000"/>
              </a:lnSpc>
            </a:pPr>
            <a:r>
              <a:rPr lang="en-US" sz="1400" b="1" dirty="0" smtClean="0"/>
              <a:t>Show slides #1 through #4 of this presentation</a:t>
            </a:r>
          </a:p>
          <a:p>
            <a:pPr lvl="1">
              <a:lnSpc>
                <a:spcPct val="80000"/>
              </a:lnSpc>
            </a:pPr>
            <a:r>
              <a:rPr lang="en-US" sz="1400" b="1" dirty="0" smtClean="0"/>
              <a:t>Advise the WG attendees that:</a:t>
            </a:r>
            <a:r>
              <a:rPr lang="en-US" sz="1400" dirty="0" smtClean="0"/>
              <a:t> </a:t>
            </a:r>
          </a:p>
          <a:p>
            <a:pPr lvl="2">
              <a:lnSpc>
                <a:spcPct val="80000"/>
              </a:lnSpc>
            </a:pPr>
            <a:r>
              <a:rPr lang="en-US" sz="1400" dirty="0" smtClean="0"/>
              <a:t>The IEEE’s patent policy is consistent with the ANSI patent policy and is described in Clause 6 of the </a:t>
            </a:r>
            <a:r>
              <a:rPr lang="en-US" sz="1400" i="1" dirty="0" smtClean="0"/>
              <a:t>IEEE-SA Standards Board Bylaws</a:t>
            </a:r>
            <a:r>
              <a:rPr lang="en-US" sz="1400" dirty="0" smtClean="0"/>
              <a:t>;</a:t>
            </a:r>
          </a:p>
          <a:p>
            <a:pPr lvl="2">
              <a:lnSpc>
                <a:spcPct val="80000"/>
              </a:lnSpc>
            </a:pPr>
            <a:r>
              <a:rPr lang="en-US" sz="1400" dirty="0" smtClean="0"/>
              <a:t>Early identification of patent claims which may be essential for the use of standards under development is strongly encouraged; </a:t>
            </a:r>
          </a:p>
          <a:p>
            <a:pPr lvl="2">
              <a:lnSpc>
                <a:spcPct val="80000"/>
              </a:lnSpc>
            </a:pPr>
            <a:r>
              <a:rPr lang="en-US" sz="14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smtClean="0"/>
            </a:br>
            <a:endParaRPr lang="en-US" sz="1400" dirty="0" smtClean="0"/>
          </a:p>
          <a:p>
            <a:pPr lvl="1">
              <a:lnSpc>
                <a:spcPct val="20000"/>
              </a:lnSpc>
            </a:pPr>
            <a:r>
              <a:rPr lang="en-US" sz="1400" b="1" dirty="0" smtClean="0"/>
              <a:t>Instruct the WG Secretary to record in the minutes of the relevant WG meeting:</a:t>
            </a:r>
            <a:r>
              <a:rPr lang="en-US" sz="900" dirty="0" smtClean="0"/>
              <a:t> </a:t>
            </a:r>
          </a:p>
          <a:p>
            <a:pPr lvl="2">
              <a:lnSpc>
                <a:spcPct val="80000"/>
              </a:lnSpc>
            </a:pPr>
            <a:r>
              <a:rPr lang="en-US" sz="1400" dirty="0" smtClean="0"/>
              <a:t>That the foregoing information was provided and that slides 1 through 4 (and this slide 0, if applicable) were shown; </a:t>
            </a:r>
          </a:p>
          <a:p>
            <a:pPr lvl="2">
              <a:lnSpc>
                <a:spcPct val="80000"/>
              </a:lnSpc>
            </a:pPr>
            <a:r>
              <a:rPr lang="en-US" sz="14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800" dirty="0" smtClean="0"/>
          </a:p>
          <a:p>
            <a:pPr lvl="1">
              <a:lnSpc>
                <a:spcPct val="80000"/>
              </a:lnSpc>
              <a:spcBef>
                <a:spcPct val="5000"/>
              </a:spcBef>
            </a:pPr>
            <a:r>
              <a:rPr lang="en-US" sz="14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400" dirty="0" smtClean="0"/>
              <a:t>It is recommended that the WG chair review the guidance in </a:t>
            </a:r>
            <a:r>
              <a:rPr lang="en-US" sz="1400" i="1" dirty="0" smtClean="0"/>
              <a:t>IEEE-SA Standards Board Operations Manual</a:t>
            </a:r>
            <a:r>
              <a:rPr lang="en-US" sz="1400" dirty="0" smtClean="0"/>
              <a:t> 6.3.5 and in FAQs 12 and 12a on inclusion of potential Essential Patent Claims by incorporation or by reference.</a:t>
            </a:r>
            <a:r>
              <a:rPr lang="en-US" sz="1400" dirty="0" smtClean="0">
                <a:solidFill>
                  <a:srgbClr val="FF3300"/>
                </a:solidFill>
              </a:rPr>
              <a:t> </a:t>
            </a:r>
          </a:p>
          <a:p>
            <a:pPr lvl="1">
              <a:lnSpc>
                <a:spcPct val="80000"/>
              </a:lnSpc>
              <a:spcBef>
                <a:spcPct val="5000"/>
              </a:spcBef>
              <a:buFontTx/>
              <a:buNone/>
            </a:pPr>
            <a:endParaRPr lang="en-US" sz="1200" dirty="0" smtClean="0"/>
          </a:p>
          <a:p>
            <a:pPr lvl="1">
              <a:lnSpc>
                <a:spcPct val="80000"/>
              </a:lnSpc>
              <a:spcBef>
                <a:spcPct val="5000"/>
              </a:spcBef>
              <a:buFontTx/>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5606" name="Rectangle 4"/>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4000" u="sng" dirty="0">
              <a:solidFill>
                <a:schemeClr val="tx2"/>
              </a:solidFill>
            </a:endParaRPr>
          </a:p>
        </p:txBody>
      </p:sp>
      <p:sp>
        <p:nvSpPr>
          <p:cNvPr id="25607" name="Rectangle 5"/>
          <p:cNvSpPr>
            <a:spLocks noChangeArrowheads="1"/>
          </p:cNvSpPr>
          <p:nvPr/>
        </p:nvSpPr>
        <p:spPr bwMode="auto">
          <a:xfrm>
            <a:off x="381000" y="990600"/>
            <a:ext cx="8458200" cy="5486400"/>
          </a:xfrm>
          <a:prstGeom prst="rect">
            <a:avLst/>
          </a:prstGeom>
          <a:noFill/>
          <a:ln w="9525">
            <a:noFill/>
            <a:miter lim="800000"/>
            <a:headEnd/>
            <a:tailEnd/>
          </a:ln>
        </p:spPr>
        <p:txBody>
          <a:bodyPr/>
          <a:lstStyle/>
          <a:p>
            <a:pPr marL="233363" indent="-180975">
              <a:spcBef>
                <a:spcPct val="20000"/>
              </a:spcBef>
              <a:buFontTx/>
              <a:buChar char="•"/>
            </a:pPr>
            <a:endParaRPr lang="en-GB" sz="1800" dirty="0"/>
          </a:p>
        </p:txBody>
      </p:sp>
      <p:sp>
        <p:nvSpPr>
          <p:cNvPr id="25608" name="Text Box 6"/>
          <p:cNvSpPr txBox="1">
            <a:spLocks noChangeArrowheads="1"/>
          </p:cNvSpPr>
          <p:nvPr/>
        </p:nvSpPr>
        <p:spPr bwMode="auto">
          <a:xfrm>
            <a:off x="762000" y="304800"/>
            <a:ext cx="1914525" cy="304800"/>
          </a:xfrm>
          <a:prstGeom prst="rect">
            <a:avLst/>
          </a:prstGeom>
          <a:noFill/>
          <a:ln w="9525">
            <a:noFill/>
            <a:miter lim="800000"/>
            <a:headEnd/>
            <a:tailEnd/>
          </a:ln>
        </p:spPr>
        <p:txBody>
          <a:bodyPr wrap="none">
            <a:spAutoFit/>
          </a:bodyPr>
          <a:lstStyle/>
          <a:p>
            <a:r>
              <a:rPr lang="en-US" sz="1400" b="1" dirty="0"/>
              <a:t>(Optional to be shown)</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2"/>
          <p:cNvSpPr>
            <a:spLocks noGrp="1" noChangeArrowheads="1"/>
          </p:cNvSpPr>
          <p:nvPr>
            <p:ph type="title"/>
          </p:nvPr>
        </p:nvSpPr>
        <p:spPr>
          <a:xfrm>
            <a:off x="381000" y="685800"/>
            <a:ext cx="8458200" cy="609600"/>
          </a:xfrm>
        </p:spPr>
        <p:txBody>
          <a:bodyPr/>
          <a:lstStyle/>
          <a:p>
            <a:r>
              <a:rPr lang="en-US" sz="3600" u="sng" dirty="0" smtClean="0"/>
              <a:t>Participants, Patents, and Duty to Inform</a:t>
            </a:r>
          </a:p>
        </p:txBody>
      </p:sp>
      <p:sp>
        <p:nvSpPr>
          <p:cNvPr id="26630"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dirty="0">
              <a:solidFill>
                <a:schemeClr val="tx2"/>
              </a:solidFill>
              <a:latin typeface="Helvetica" pitchFamily="34" charset="0"/>
            </a:endParaRPr>
          </a:p>
        </p:txBody>
      </p:sp>
      <p:sp>
        <p:nvSpPr>
          <p:cNvPr id="26631" name="Rectangle 4"/>
          <p:cNvSpPr>
            <a:spLocks noChangeArrowheads="1"/>
          </p:cNvSpPr>
          <p:nvPr/>
        </p:nvSpPr>
        <p:spPr bwMode="auto">
          <a:xfrm>
            <a:off x="533400" y="1295400"/>
            <a:ext cx="8229600" cy="51054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500" u="sng" dirty="0">
              <a:solidFill>
                <a:srgbClr val="FF0000"/>
              </a:solidFill>
            </a:endParaRPr>
          </a:p>
          <a:p>
            <a:pPr marL="230188" indent="-230188">
              <a:spcBef>
                <a:spcPct val="20000"/>
              </a:spcBef>
            </a:pPr>
            <a:r>
              <a:rPr lang="en-US" sz="1600" b="1" dirty="0"/>
              <a:t>	All participants in this meeting have certain obligations under the IEEE-SA Patent Policy.  Participants: </a:t>
            </a:r>
          </a:p>
          <a:p>
            <a:pPr marL="630238" lvl="1" indent="-285750">
              <a:spcBef>
                <a:spcPct val="20000"/>
              </a:spcBef>
              <a:buFontTx/>
              <a:buChar char="–"/>
            </a:pPr>
            <a:r>
              <a:rPr lang="en-US" sz="1600" b="1" dirty="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FontTx/>
              <a:buChar char="•"/>
            </a:pPr>
            <a:r>
              <a:rPr lang="en-US" sz="1400" b="1" dirty="0"/>
              <a:t>“Personal awareness” means that the participant “is personally aware that the holder may have a potential Essential Patent Claim,” even if the participant is not personally aware of the specific patents or</a:t>
            </a:r>
            <a:r>
              <a:rPr lang="en-US" sz="1400" b="1" dirty="0">
                <a:solidFill>
                  <a:srgbClr val="FF3300"/>
                </a:solidFill>
              </a:rPr>
              <a:t> </a:t>
            </a:r>
            <a:r>
              <a:rPr lang="en-US" sz="1400" b="1" dirty="0"/>
              <a:t>patent claims</a:t>
            </a:r>
          </a:p>
          <a:p>
            <a:pPr marL="630238" lvl="1" indent="-285750">
              <a:spcBef>
                <a:spcPct val="20000"/>
              </a:spcBef>
              <a:buFontTx/>
              <a:buChar char="–"/>
            </a:pPr>
            <a:r>
              <a:rPr lang="en-US" sz="1600" b="1" dirty="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FontTx/>
              <a:buChar char="–"/>
            </a:pPr>
            <a:r>
              <a:rPr lang="en-US" sz="1600" b="1" dirty="0"/>
              <a:t>The above does not apply if the patent</a:t>
            </a:r>
            <a:r>
              <a:rPr lang="en-US" sz="1600" b="1" dirty="0">
                <a:solidFill>
                  <a:srgbClr val="FF3300"/>
                </a:solidFill>
              </a:rPr>
              <a:t> </a:t>
            </a:r>
            <a:r>
              <a:rPr lang="en-US" sz="1600" b="1" dirty="0"/>
              <a:t>claim is already the subject of an Accepted Letter of Assurance that applies to the proposed standard(s) under consideration by this group</a:t>
            </a:r>
          </a:p>
          <a:p>
            <a:pPr marL="230188" indent="-230188">
              <a:spcBef>
                <a:spcPct val="20000"/>
              </a:spcBef>
            </a:pPr>
            <a:r>
              <a:rPr lang="en-GB" sz="1600" dirty="0"/>
              <a:t>		Quoted text excerpted from IEEE-SA Standards Board Bylaws subclause 6.2</a:t>
            </a:r>
            <a:endParaRPr lang="en-US" sz="1600" dirty="0"/>
          </a:p>
          <a:p>
            <a:pPr marL="230188" indent="-230188">
              <a:spcBef>
                <a:spcPct val="20000"/>
              </a:spcBef>
              <a:buFontTx/>
              <a:buChar char="•"/>
            </a:pPr>
            <a:r>
              <a:rPr lang="en-US" sz="1600" b="1" dirty="0"/>
              <a:t>Early identification of holders of potential Essential Patent Claims is strongly encouraged</a:t>
            </a:r>
          </a:p>
          <a:p>
            <a:pPr marL="230188" indent="-230188">
              <a:spcBef>
                <a:spcPct val="20000"/>
              </a:spcBef>
              <a:buFontTx/>
              <a:buChar char="•"/>
            </a:pPr>
            <a:r>
              <a:rPr lang="en-US" sz="1600" b="1" dirty="0"/>
              <a:t>No duty to perform a patent search</a:t>
            </a:r>
            <a:endParaRPr lang="en-GB" sz="1600" b="1" dirty="0"/>
          </a:p>
        </p:txBody>
      </p:sp>
      <p:sp>
        <p:nvSpPr>
          <p:cNvPr id="26632"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dirty="0"/>
              <a:t>Slide #1</a:t>
            </a:r>
            <a:endParaRPr lang="en-US" sz="2400" dirty="0"/>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p>
            <a:r>
              <a:rPr lang="en-US" dirty="0" smtClean="0"/>
              <a:t>March 2017</a:t>
            </a:r>
            <a:endParaRPr lang="en-US" dirty="0"/>
          </a:p>
        </p:txBody>
      </p:sp>
      <p:sp>
        <p:nvSpPr>
          <p:cNvPr id="5123" name="Footer Placeholder 2"/>
          <p:cNvSpPr>
            <a:spLocks noGrp="1"/>
          </p:cNvSpPr>
          <p:nvPr>
            <p:ph type="ftr" sz="quarter" idx="11"/>
          </p:nvPr>
        </p:nvSpPr>
        <p:spPr>
          <a:noFill/>
        </p:spPr>
        <p:txBody>
          <a:bodyPr/>
          <a:lstStyle/>
          <a:p>
            <a:r>
              <a:rPr lang="en-US" dirty="0" smtClean="0"/>
              <a:t>D. Stanley, HP Enterprise</a:t>
            </a:r>
            <a:endParaRPr lang="en-US" dirty="0"/>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dirty="0" smtClean="0"/>
              <a:t>Patent Related Links</a:t>
            </a:r>
            <a:endParaRPr lang="en-US" sz="2800" u="sng" dirty="0"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 typeface="Monotype Sorts"/>
              <a:buNone/>
            </a:pPr>
            <a:r>
              <a:rPr lang="en-US" sz="1800" dirty="0" smtClean="0">
                <a:cs typeface="Times New Roman" pitchFamily="18" charset="0"/>
              </a:rPr>
              <a:t>	</a:t>
            </a:r>
            <a:r>
              <a:rPr lang="en-US" altLang="en-US" sz="2400" dirty="0">
                <a:solidFill>
                  <a:schemeClr val="accent6">
                    <a:lumMod val="75000"/>
                  </a:schemeClr>
                </a:solidFill>
                <a:cs typeface="Times New Roman" pitchFamily="18" charset="0"/>
              </a:rPr>
              <a:t>All participants should be familiar with their obligations under the IEEE-SA Policies &amp; Procedures for standards development.</a:t>
            </a:r>
          </a:p>
          <a:p>
            <a:pPr lvl="1">
              <a:lnSpc>
                <a:spcPct val="90000"/>
              </a:lnSpc>
              <a:buFont typeface="Monotype Sorts"/>
              <a:buNone/>
            </a:pPr>
            <a:r>
              <a:rPr lang="en-US" altLang="en-US" sz="2400" dirty="0">
                <a:solidFill>
                  <a:schemeClr val="accent6">
                    <a:lumMod val="75000"/>
                  </a:schemeClr>
                </a:solidFill>
                <a:cs typeface="Times New Roman" pitchFamily="18" charset="0"/>
              </a:rPr>
              <a:t>	Patent Policy is stated in these sources:</a:t>
            </a:r>
          </a:p>
          <a:p>
            <a:pPr lvl="1">
              <a:lnSpc>
                <a:spcPct val="90000"/>
              </a:lnSpc>
              <a:buFont typeface="Monotype Sorts"/>
              <a:buNone/>
            </a:pPr>
            <a:r>
              <a:rPr lang="en-GB" altLang="en-US" sz="2400" dirty="0">
                <a:solidFill>
                  <a:schemeClr val="accent6">
                    <a:lumMod val="75000"/>
                  </a:schemeClr>
                </a:solidFill>
              </a:rPr>
              <a:t>		IEEE-SA Standards Boards Bylaws</a:t>
            </a:r>
          </a:p>
          <a:p>
            <a:pPr lvl="1">
              <a:lnSpc>
                <a:spcPct val="90000"/>
              </a:lnSpc>
              <a:buFont typeface="Monotype Sorts"/>
              <a:buNone/>
            </a:pPr>
            <a:r>
              <a:rPr lang="en-US" altLang="en-US" sz="2100" dirty="0">
                <a:solidFill>
                  <a:schemeClr val="accent6">
                    <a:lumMod val="75000"/>
                  </a:schemeClr>
                </a:solidFill>
              </a:rPr>
              <a:t>		</a:t>
            </a:r>
            <a:r>
              <a:rPr lang="en-US" altLang="en-US" sz="2100" i="1" dirty="0">
                <a:solidFill>
                  <a:schemeClr val="accent6">
                    <a:lumMod val="75000"/>
                  </a:schemeClr>
                </a:solidFill>
                <a:hlinkClick r:id="rId3"/>
              </a:rPr>
              <a:t>http://</a:t>
            </a:r>
            <a:r>
              <a:rPr lang="en-US" altLang="en-US" sz="2100" i="1" dirty="0" smtClean="0">
                <a:solidFill>
                  <a:schemeClr val="accent6">
                    <a:lumMod val="75000"/>
                  </a:schemeClr>
                </a:solidFill>
                <a:hlinkClick r:id="rId3"/>
              </a:rPr>
              <a:t>standards.ieee.org/develop/policies/bylaws/sect6-7.html#6</a:t>
            </a:r>
            <a:r>
              <a:rPr lang="en-US" altLang="en-US" sz="2100" i="1" dirty="0" smtClean="0">
                <a:solidFill>
                  <a:schemeClr val="accent6">
                    <a:lumMod val="75000"/>
                  </a:schemeClr>
                </a:solidFill>
              </a:rPr>
              <a:t> </a:t>
            </a:r>
            <a:endParaRPr lang="en-US" altLang="en-US" sz="2100" i="1" dirty="0">
              <a:solidFill>
                <a:schemeClr val="accent6">
                  <a:lumMod val="75000"/>
                </a:schemeClr>
              </a:solidFill>
            </a:endParaRPr>
          </a:p>
          <a:p>
            <a:pPr lvl="1">
              <a:lnSpc>
                <a:spcPct val="90000"/>
              </a:lnSpc>
              <a:buFont typeface="Monotype Sorts"/>
              <a:buNone/>
            </a:pPr>
            <a:r>
              <a:rPr lang="en-GB" altLang="en-US" sz="2400" dirty="0">
                <a:solidFill>
                  <a:schemeClr val="accent6">
                    <a:lumMod val="75000"/>
                  </a:schemeClr>
                </a:solidFill>
              </a:rPr>
              <a:t>		IEEE-SA Standards Board Operations Manual</a:t>
            </a:r>
          </a:p>
          <a:p>
            <a:pPr lvl="1">
              <a:lnSpc>
                <a:spcPct val="90000"/>
              </a:lnSpc>
              <a:buFont typeface="Monotype Sorts"/>
              <a:buNone/>
            </a:pPr>
            <a:r>
              <a:rPr lang="en-US" altLang="en-US" sz="2400" dirty="0">
                <a:solidFill>
                  <a:schemeClr val="accent6">
                    <a:lumMod val="75000"/>
                  </a:schemeClr>
                </a:solidFill>
              </a:rPr>
              <a:t>		</a:t>
            </a:r>
            <a:r>
              <a:rPr lang="en-US" altLang="en-US" sz="2100" i="1" dirty="0">
                <a:solidFill>
                  <a:schemeClr val="accent6">
                    <a:lumMod val="75000"/>
                  </a:schemeClr>
                </a:solidFill>
                <a:hlinkClick r:id="rId4"/>
              </a:rPr>
              <a:t>http://</a:t>
            </a:r>
            <a:r>
              <a:rPr lang="en-US" altLang="en-US" sz="2100" i="1" dirty="0" smtClean="0">
                <a:solidFill>
                  <a:schemeClr val="accent6">
                    <a:lumMod val="75000"/>
                  </a:schemeClr>
                </a:solidFill>
                <a:hlinkClick r:id="rId4"/>
              </a:rPr>
              <a:t>standards.ieee.org/develop/policies/opman/sect6.html#6.3</a:t>
            </a:r>
            <a:r>
              <a:rPr lang="en-US" altLang="en-US" sz="2100" i="1" dirty="0" smtClean="0">
                <a:solidFill>
                  <a:schemeClr val="accent6">
                    <a:lumMod val="75000"/>
                  </a:schemeClr>
                </a:solidFill>
              </a:rPr>
              <a:t> </a:t>
            </a:r>
            <a:endParaRPr lang="en-US" altLang="en-US" sz="2400" dirty="0">
              <a:solidFill>
                <a:schemeClr val="accent6">
                  <a:lumMod val="75000"/>
                </a:schemeClr>
              </a:solidFill>
            </a:endParaRPr>
          </a:p>
          <a:p>
            <a:pPr lvl="1">
              <a:lnSpc>
                <a:spcPct val="90000"/>
              </a:lnSpc>
              <a:buFont typeface="Monotype Sorts"/>
              <a:buNone/>
            </a:pPr>
            <a:r>
              <a:rPr lang="en-US" altLang="en-US" sz="2400" dirty="0">
                <a:solidFill>
                  <a:schemeClr val="accent6">
                    <a:lumMod val="75000"/>
                  </a:schemeClr>
                </a:solidFill>
                <a:cs typeface="Times New Roman" pitchFamily="18" charset="0"/>
              </a:rPr>
              <a:t>	Material about the patent policy is available at</a:t>
            </a:r>
            <a:r>
              <a:rPr lang="en-US" altLang="en-US" sz="2400" dirty="0">
                <a:solidFill>
                  <a:schemeClr val="accent6">
                    <a:lumMod val="75000"/>
                  </a:schemeClr>
                </a:solidFill>
              </a:rPr>
              <a:t> </a:t>
            </a:r>
          </a:p>
          <a:p>
            <a:pPr lvl="1">
              <a:lnSpc>
                <a:spcPct val="90000"/>
              </a:lnSpc>
              <a:buFont typeface="Monotype Sorts"/>
              <a:buNone/>
            </a:pPr>
            <a:r>
              <a:rPr lang="en-US" altLang="en-US" sz="2400" dirty="0">
                <a:solidFill>
                  <a:schemeClr val="accent6">
                    <a:lumMod val="75000"/>
                  </a:schemeClr>
                </a:solidFill>
              </a:rPr>
              <a:t>		</a:t>
            </a:r>
            <a:r>
              <a:rPr lang="en-US" altLang="en-US" sz="2100" i="1" dirty="0">
                <a:solidFill>
                  <a:schemeClr val="accent6">
                    <a:lumMod val="75000"/>
                  </a:schemeClr>
                </a:solidFill>
                <a:hlinkClick r:id="rId5"/>
              </a:rPr>
              <a:t>http://</a:t>
            </a:r>
            <a:r>
              <a:rPr lang="en-US" altLang="en-US" sz="2100" i="1" dirty="0" smtClean="0">
                <a:solidFill>
                  <a:schemeClr val="accent6">
                    <a:lumMod val="75000"/>
                  </a:schemeClr>
                </a:solidFill>
                <a:hlinkClick r:id="rId5"/>
              </a:rPr>
              <a:t>standards.ieee.org/about/sasb/patcom/materials.html</a:t>
            </a:r>
            <a:r>
              <a:rPr lang="en-US" altLang="en-US" sz="2100" i="1" dirty="0" smtClean="0">
                <a:solidFill>
                  <a:schemeClr val="accent6">
                    <a:lumMod val="75000"/>
                  </a:schemeClr>
                </a:solidFill>
              </a:rPr>
              <a:t> </a:t>
            </a:r>
            <a:endParaRPr lang="en-US" altLang="en-US" sz="2100" i="1" dirty="0">
              <a:solidFill>
                <a:schemeClr val="accent6">
                  <a:lumMod val="75000"/>
                </a:schemeClr>
              </a:solidFill>
            </a:endParaRPr>
          </a:p>
        </p:txBody>
      </p:sp>
      <p:sp>
        <p:nvSpPr>
          <p:cNvPr id="5127" name="Rectangle 7"/>
          <p:cNvSpPr>
            <a:spLocks noChangeArrowheads="1"/>
          </p:cNvSpPr>
          <p:nvPr/>
        </p:nvSpPr>
        <p:spPr bwMode="auto">
          <a:xfrm>
            <a:off x="685800" y="4876800"/>
            <a:ext cx="7772400" cy="1421928"/>
          </a:xfrm>
          <a:prstGeom prst="rect">
            <a:avLst/>
          </a:prstGeom>
          <a:noFill/>
          <a:ln w="9525">
            <a:noFill/>
            <a:miter lim="800000"/>
            <a:headEnd/>
            <a:tailEnd/>
          </a:ln>
        </p:spPr>
        <p:txBody>
          <a:bodyPr>
            <a:spAutoFit/>
          </a:bodyPr>
          <a:lstStyle/>
          <a:p>
            <a:r>
              <a:rPr lang="en-US" altLang="en-US" sz="1600" b="1" dirty="0">
                <a:solidFill>
                  <a:schemeClr val="accent6">
                    <a:lumMod val="75000"/>
                  </a:schemeClr>
                </a:solidFill>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600" b="1" dirty="0">
              <a:solidFill>
                <a:schemeClr val="accent6">
                  <a:lumMod val="75000"/>
                </a:schemeClr>
              </a:solidFill>
            </a:endParaRPr>
          </a:p>
          <a:p>
            <a:pPr algn="ctr">
              <a:lnSpc>
                <a:spcPct val="80000"/>
              </a:lnSpc>
              <a:buFont typeface="Monotype Sorts"/>
              <a:buNone/>
            </a:pPr>
            <a:r>
              <a:rPr lang="en-US" altLang="en-US" sz="1600" b="1" dirty="0">
                <a:solidFill>
                  <a:schemeClr val="accent6">
                    <a:lumMod val="75000"/>
                  </a:schemeClr>
                </a:solidFill>
              </a:rPr>
              <a:t>This slide set is available at </a:t>
            </a:r>
            <a:r>
              <a:rPr lang="en-US" altLang="en-US" sz="1600" b="1" dirty="0">
                <a:solidFill>
                  <a:schemeClr val="accent6">
                    <a:lumMod val="75000"/>
                  </a:schemeClr>
                </a:solidFill>
                <a:hlinkClick r:id="rId6"/>
              </a:rPr>
              <a:t>https://</a:t>
            </a:r>
            <a:r>
              <a:rPr lang="en-US" altLang="en-US" sz="1600" b="1" dirty="0" smtClean="0">
                <a:solidFill>
                  <a:schemeClr val="accent6">
                    <a:lumMod val="75000"/>
                  </a:schemeClr>
                </a:solidFill>
                <a:hlinkClick r:id="rId6"/>
              </a:rPr>
              <a:t>development.standards.ieee.org/myproject/Public/mytools/mob/slideset.ppt</a:t>
            </a:r>
            <a:r>
              <a:rPr lang="en-US" altLang="en-US" sz="1600" b="1" dirty="0" smtClean="0">
                <a:solidFill>
                  <a:schemeClr val="accent6">
                    <a:lumMod val="75000"/>
                  </a:schemeClr>
                </a:solidFill>
              </a:rPr>
              <a:t> </a:t>
            </a:r>
            <a:endParaRPr lang="en-US" altLang="en-US" sz="1600" b="1" dirty="0">
              <a:solidFill>
                <a:schemeClr val="accent6">
                  <a:lumMod val="75000"/>
                </a:schemeClr>
              </a:solidFill>
            </a:endParaRPr>
          </a:p>
        </p:txBody>
      </p:sp>
      <p:sp>
        <p:nvSpPr>
          <p:cNvPr id="2" name="Slide Number Placeholder 1"/>
          <p:cNvSpPr>
            <a:spLocks noGrp="1"/>
          </p:cNvSpPr>
          <p:nvPr>
            <p:ph type="sldNum" sz="quarter" idx="12"/>
          </p:nvPr>
        </p:nvSpPr>
        <p:spPr/>
        <p:txBody>
          <a:bodyPr/>
          <a:lstStyle/>
          <a:p>
            <a:pPr>
              <a:defRPr/>
            </a:pPr>
            <a:r>
              <a:rPr lang="en-US" dirty="0" smtClean="0"/>
              <a:t>Slide </a:t>
            </a:r>
            <a:fld id="{4F8DB7B0-6F79-49ED-8154-EC3DF243439D}" type="slidenum">
              <a:rPr lang="en-US" smtClean="0"/>
              <a:pPr>
                <a:defRPr/>
              </a:pPr>
              <a:t>12</a:t>
            </a:fld>
            <a:endParaRPr lang="en-US" dirty="0"/>
          </a:p>
        </p:txBody>
      </p:sp>
    </p:spTree>
    <p:extLst>
      <p:ext uri="{BB962C8B-B14F-4D97-AF65-F5344CB8AC3E}">
        <p14:creationId xmlns:p14="http://schemas.microsoft.com/office/powerpoint/2010/main" val="1417563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2"/>
          <p:cNvSpPr>
            <a:spLocks noGrp="1" noChangeArrowheads="1"/>
          </p:cNvSpPr>
          <p:nvPr>
            <p:ph type="title"/>
          </p:nvPr>
        </p:nvSpPr>
        <p:spPr>
          <a:xfrm>
            <a:off x="304800" y="609600"/>
            <a:ext cx="8686800" cy="1143000"/>
          </a:xfrm>
        </p:spPr>
        <p:txBody>
          <a:bodyPr/>
          <a:lstStyle/>
          <a:p>
            <a:r>
              <a:rPr lang="en-US" sz="4000" dirty="0" smtClean="0"/>
              <a:t>Call for Potentially Essential Patents</a:t>
            </a:r>
          </a:p>
        </p:txBody>
      </p:sp>
      <p:sp>
        <p:nvSpPr>
          <p:cNvPr id="28678" name="Rectangle 3"/>
          <p:cNvSpPr>
            <a:spLocks noGrp="1" noChangeArrowheads="1"/>
          </p:cNvSpPr>
          <p:nvPr>
            <p:ph type="body" idx="1"/>
          </p:nvPr>
        </p:nvSpPr>
        <p:spPr>
          <a:xfrm>
            <a:off x="685800" y="1828800"/>
            <a:ext cx="7772400" cy="4267200"/>
          </a:xfrm>
        </p:spPr>
        <p:txBody>
          <a:bodyPr/>
          <a:lstStyle/>
          <a:p>
            <a:r>
              <a:rPr lang="en-US" sz="2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dirty="0" smtClean="0"/>
              <a:t>Either speak up now or</a:t>
            </a:r>
          </a:p>
          <a:p>
            <a:pPr lvl="1"/>
            <a:r>
              <a:rPr lang="en-US" sz="2000" dirty="0" smtClean="0"/>
              <a:t>Provide the chair of this group with the identity of the holder(s) of any and all such claims as soon as possible or</a:t>
            </a:r>
          </a:p>
          <a:p>
            <a:pPr lvl="1"/>
            <a:r>
              <a:rPr lang="en-US" sz="2000" dirty="0" smtClean="0"/>
              <a:t>Cause an LOA to be submitted</a:t>
            </a:r>
          </a:p>
        </p:txBody>
      </p:sp>
      <p:sp>
        <p:nvSpPr>
          <p:cNvPr id="28679" name="Text Box 4"/>
          <p:cNvSpPr txBox="1">
            <a:spLocks noChangeArrowheads="1"/>
          </p:cNvSpPr>
          <p:nvPr/>
        </p:nvSpPr>
        <p:spPr bwMode="auto">
          <a:xfrm>
            <a:off x="762000" y="228600"/>
            <a:ext cx="952500" cy="366713"/>
          </a:xfrm>
          <a:prstGeom prst="rect">
            <a:avLst/>
          </a:prstGeom>
          <a:noFill/>
          <a:ln w="9525">
            <a:noFill/>
            <a:miter lim="800000"/>
            <a:headEnd/>
            <a:tailEnd/>
          </a:ln>
        </p:spPr>
        <p:txBody>
          <a:bodyPr wrap="none">
            <a:spAutoFit/>
          </a:bodyPr>
          <a:lstStyle/>
          <a:p>
            <a:r>
              <a:rPr lang="en-US" sz="1800" b="1" u="sng" dirty="0"/>
              <a:t>Slide #3</a:t>
            </a:r>
          </a:p>
        </p:txBody>
      </p:sp>
      <p:sp>
        <p:nvSpPr>
          <p:cNvPr id="9"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2"/>
          <p:cNvSpPr>
            <a:spLocks noGrp="1" noChangeArrowheads="1"/>
          </p:cNvSpPr>
          <p:nvPr>
            <p:ph type="title"/>
          </p:nvPr>
        </p:nvSpPr>
        <p:spPr>
          <a:xfrm>
            <a:off x="381000" y="838200"/>
            <a:ext cx="8458200" cy="609600"/>
          </a:xfrm>
        </p:spPr>
        <p:txBody>
          <a:bodyPr/>
          <a:lstStyle/>
          <a:p>
            <a:r>
              <a:rPr lang="en-US" sz="3600" u="sng" dirty="0" smtClean="0"/>
              <a:t>Other Guidelines for IEEE WG Meetings</a:t>
            </a:r>
          </a:p>
        </p:txBody>
      </p:sp>
      <p:sp>
        <p:nvSpPr>
          <p:cNvPr id="29702"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dirty="0">
              <a:solidFill>
                <a:schemeClr val="tx2"/>
              </a:solidFill>
              <a:latin typeface="Helvetica" pitchFamily="34" charset="0"/>
            </a:endParaRPr>
          </a:p>
        </p:txBody>
      </p:sp>
      <p:sp>
        <p:nvSpPr>
          <p:cNvPr id="29703" name="Rectangle 4"/>
          <p:cNvSpPr>
            <a:spLocks noChangeArrowheads="1"/>
          </p:cNvSpPr>
          <p:nvPr/>
        </p:nvSpPr>
        <p:spPr bwMode="auto">
          <a:xfrm>
            <a:off x="533400" y="1600200"/>
            <a:ext cx="8229600" cy="46482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700" u="sng" dirty="0">
              <a:solidFill>
                <a:srgbClr val="FF0000"/>
              </a:solidFill>
            </a:endParaRPr>
          </a:p>
          <a:p>
            <a:pPr marL="230188" indent="-230188">
              <a:lnSpc>
                <a:spcPct val="80000"/>
              </a:lnSpc>
              <a:spcBef>
                <a:spcPct val="20000"/>
              </a:spcBef>
              <a:spcAft>
                <a:spcPct val="40000"/>
              </a:spcAft>
              <a:buFontTx/>
              <a:buChar char="•"/>
            </a:pPr>
            <a:r>
              <a:rPr lang="en-US" sz="1800" b="1" dirty="0"/>
              <a:t>All IEEE-SA standards meetings shall be conducted in compliance with all applicable laws, including antitrust and competition laws. </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the interpretation, validity, or essentiality of patents/patent claims. </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specific license rates, terms, or conditions.</a:t>
            </a:r>
          </a:p>
          <a:p>
            <a:pPr marL="1143000" lvl="2" indent="-228600">
              <a:lnSpc>
                <a:spcPct val="80000"/>
              </a:lnSpc>
              <a:spcBef>
                <a:spcPct val="20000"/>
              </a:spcBef>
              <a:spcAft>
                <a:spcPct val="40000"/>
              </a:spcAft>
              <a:buFontTx/>
              <a:buChar char="•"/>
            </a:pPr>
            <a:r>
              <a:rPr lang="en-US" sz="1400" dirty="0"/>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FontTx/>
              <a:buChar char="–"/>
            </a:pPr>
            <a:r>
              <a:rPr lang="en-GB" sz="1400" dirty="0"/>
              <a:t>Technical considerations remain primary focus</a:t>
            </a:r>
            <a:endParaRPr lang="en-US" sz="1400" dirty="0"/>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or engage in the fixing of product prices, allocation of customers, or division of sales markets.</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the status or substance of ongoing or threatened litigation.</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be silent if inappropriate topics are discussed </a:t>
            </a:r>
            <a:r>
              <a:rPr lang="en-US" sz="1600" b="1" dirty="0">
                <a:latin typeface="Arial" charset="0"/>
              </a:rPr>
              <a:t>…</a:t>
            </a:r>
            <a:r>
              <a:rPr lang="en-US" sz="1600" b="1" dirty="0"/>
              <a:t> do formally object.</a:t>
            </a:r>
          </a:p>
          <a:p>
            <a:pPr marL="230188" indent="-230188" algn="ctr">
              <a:lnSpc>
                <a:spcPct val="80000"/>
              </a:lnSpc>
              <a:spcBef>
                <a:spcPct val="20000"/>
              </a:spcBef>
            </a:pPr>
            <a:r>
              <a:rPr lang="en-US" sz="1000" b="1" dirty="0"/>
              <a:t>---------------------------------------------------------------   </a:t>
            </a:r>
            <a:endParaRPr lang="en-US" b="1" dirty="0"/>
          </a:p>
          <a:p>
            <a:pPr marL="230188" indent="-230188" algn="ctr">
              <a:lnSpc>
                <a:spcPct val="80000"/>
              </a:lnSpc>
              <a:spcBef>
                <a:spcPct val="20000"/>
              </a:spcBef>
            </a:pPr>
            <a:r>
              <a:rPr lang="en-US" b="1" dirty="0"/>
              <a:t>See </a:t>
            </a:r>
            <a:r>
              <a:rPr lang="en-US" b="1" i="1" dirty="0"/>
              <a:t>IEEE-SA Standards Board Operations Manual</a:t>
            </a:r>
            <a:r>
              <a:rPr lang="en-US" b="1" dirty="0"/>
              <a:t>, clause 5.3.10 and </a:t>
            </a:r>
            <a:r>
              <a:rPr lang="en-GB" b="1" dirty="0"/>
              <a:t>“Promoting Competition and Innovation: What You Need to Know about the IEEE Standards Association's Antitrust and Competition Policy”</a:t>
            </a:r>
            <a:r>
              <a:rPr lang="en-US" b="1" dirty="0"/>
              <a:t> for more details.</a:t>
            </a:r>
          </a:p>
        </p:txBody>
      </p:sp>
      <p:sp>
        <p:nvSpPr>
          <p:cNvPr id="29704"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dirty="0"/>
              <a:t>Slide #4</a:t>
            </a:r>
            <a:endParaRPr lang="en-US" sz="2400" dirty="0"/>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dirty="0" smtClean="0"/>
              <a:t>March 2017</a:t>
            </a:r>
            <a:endParaRPr lang="en-GB" dirty="0"/>
          </a:p>
        </p:txBody>
      </p:sp>
      <p:sp>
        <p:nvSpPr>
          <p:cNvPr id="5" name="Footer Placeholder 4"/>
          <p:cNvSpPr>
            <a:spLocks noGrp="1"/>
          </p:cNvSpPr>
          <p:nvPr>
            <p:ph type="ftr" idx="4294967295"/>
          </p:nvPr>
        </p:nvSpPr>
        <p:spPr>
          <a:xfrm>
            <a:off x="6143636" y="6475413"/>
            <a:ext cx="2398702" cy="180975"/>
          </a:xfrm>
          <a:prstGeom prst="rect">
            <a:avLst/>
          </a:prstGeom>
        </p:spPr>
        <p:txBody>
          <a:bodyPr/>
          <a:lstStyle/>
          <a:p>
            <a:r>
              <a:rPr lang="en-GB" dirty="0" smtClean="0"/>
              <a:t>D. Stanley, HP Enterprise</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15</a:t>
            </a:fld>
            <a:endParaRPr lang="en-GB" dirty="0"/>
          </a:p>
        </p:txBody>
      </p:sp>
      <p:sp>
        <p:nvSpPr>
          <p:cNvPr id="10241" name="Rectangle 1"/>
          <p:cNvSpPr>
            <a:spLocks noGrp="1" noChangeArrowheads="1"/>
          </p:cNvSpPr>
          <p:nvPr>
            <p:ph type="title"/>
          </p:nvPr>
        </p:nvSpPr>
        <p:spPr>
          <a:xfrm>
            <a:off x="533400" y="636977"/>
            <a:ext cx="8305800" cy="1160462"/>
          </a:xfrm>
          <a:ln/>
        </p:spPr>
        <p:txBody>
          <a:bodyPr lIns="90000" tIns="46800" rIns="90000" bIns="46800"/>
          <a:lstStyle/>
          <a:p>
            <a:r>
              <a:rPr lang="en-US" dirty="0" smtClean="0"/>
              <a:t>Participation in IEEE 802 Meetings</a:t>
            </a:r>
            <a:endParaRPr lang="en-US" dirty="0"/>
          </a:p>
        </p:txBody>
      </p:sp>
      <p:sp>
        <p:nvSpPr>
          <p:cNvPr id="10242" name="Rectangle 2"/>
          <p:cNvSpPr>
            <a:spLocks noGrp="1" noChangeArrowheads="1"/>
          </p:cNvSpPr>
          <p:nvPr>
            <p:ph type="body" idx="1"/>
          </p:nvPr>
        </p:nvSpPr>
        <p:spPr>
          <a:xfrm>
            <a:off x="685800" y="1676400"/>
            <a:ext cx="8001000" cy="4495800"/>
          </a:xfrm>
          <a:ln/>
        </p:spPr>
        <p:txBody>
          <a:bodyPr/>
          <a:lstStyle/>
          <a:p>
            <a:pPr marL="0" indent="0">
              <a:buNone/>
            </a:pPr>
            <a:r>
              <a:rPr lang="en-US" sz="1800" dirty="0"/>
              <a:t>All participation in IEEE 802 Working Group meetings is on an individual basis</a:t>
            </a:r>
          </a:p>
          <a:p>
            <a:pPr marL="0" indent="0">
              <a:buNone/>
            </a:pPr>
            <a:r>
              <a:rPr lang="en-GB" sz="1400" i="1" dirty="0"/>
              <a:t>•     </a:t>
            </a:r>
            <a:r>
              <a:rPr lang="en-GB" sz="1600" i="1" dirty="0" smtClean="0"/>
              <a:t>Participants </a:t>
            </a:r>
            <a:r>
              <a:rPr lang="en-GB" sz="1600" i="1" dirty="0"/>
              <a:t>in the IEEE standards development individual process shall act based on their qualifications and experience</a:t>
            </a:r>
            <a:r>
              <a:rPr lang="en-GB" sz="1600" i="1" dirty="0" smtClean="0"/>
              <a:t>. (</a:t>
            </a:r>
            <a:r>
              <a:rPr lang="en-GB" sz="1600" i="1" dirty="0" smtClean="0">
                <a:hlinkClick r:id="rId3"/>
              </a:rPr>
              <a:t>https</a:t>
            </a:r>
            <a:r>
              <a:rPr lang="en-GB" sz="1600" i="1" dirty="0">
                <a:hlinkClick r:id="rId3"/>
              </a:rPr>
              <a:t>://</a:t>
            </a:r>
            <a:r>
              <a:rPr lang="en-GB" sz="1600" i="1" dirty="0" smtClean="0">
                <a:hlinkClick r:id="rId3"/>
              </a:rPr>
              <a:t>standards.ieee.org/develop/policies/bylaws/sb_bylaws.pdf</a:t>
            </a:r>
            <a:r>
              <a:rPr lang="en-GB" sz="1600" i="1" dirty="0" smtClean="0"/>
              <a:t>  section </a:t>
            </a:r>
            <a:r>
              <a:rPr lang="en-GB" sz="1600" i="1" dirty="0"/>
              <a:t>5.2.1)</a:t>
            </a:r>
            <a:endParaRPr lang="en-US" sz="1600" dirty="0"/>
          </a:p>
          <a:p>
            <a:pPr marL="0" indent="0">
              <a:buNone/>
            </a:pPr>
            <a:r>
              <a:rPr lang="en-US" sz="1600" dirty="0" smtClean="0"/>
              <a:t>•</a:t>
            </a:r>
            <a:r>
              <a:rPr lang="en-US" sz="1600" dirty="0"/>
              <a:t>    </a:t>
            </a:r>
            <a:r>
              <a:rPr lang="en-US" sz="1600" i="1" dirty="0" smtClean="0"/>
              <a:t>IEEE 802 </a:t>
            </a:r>
            <a:r>
              <a:rPr lang="en-GB" sz="1600" i="1" dirty="0" smtClean="0"/>
              <a:t>Working </a:t>
            </a:r>
            <a:r>
              <a:rPr lang="en-GB" sz="1600" i="1" dirty="0"/>
              <a:t>Group membership is by </a:t>
            </a:r>
            <a:r>
              <a:rPr lang="en-GB" sz="1600" i="1" dirty="0" smtClean="0"/>
              <a:t>individual; </a:t>
            </a:r>
            <a:r>
              <a:rPr lang="en-GB" sz="1600" i="1" dirty="0"/>
              <a:t>“Working Group members shall participate in the consensus process in a manner consistent with their professional expert opinion as individuals, and not as organizational representatives”. </a:t>
            </a:r>
            <a:r>
              <a:rPr lang="en-GB" sz="1600" i="1" dirty="0" smtClean="0"/>
              <a:t>(</a:t>
            </a:r>
            <a:r>
              <a:rPr lang="en-GB" sz="1600" i="1" u="sng" dirty="0" smtClean="0">
                <a:hlinkClick r:id="rId4"/>
              </a:rPr>
              <a:t>http</a:t>
            </a:r>
            <a:r>
              <a:rPr lang="en-GB" sz="1600" i="1" u="sng" dirty="0">
                <a:hlinkClick r:id="rId4"/>
              </a:rPr>
              <a:t>://</a:t>
            </a:r>
            <a:r>
              <a:rPr lang="en-GB" sz="1600" i="1" u="sng" dirty="0" smtClean="0">
                <a:hlinkClick r:id="rId4"/>
              </a:rPr>
              <a:t>ieee802.org/PNP/approved/IEEE_802_WG_PandP_v19.pdf</a:t>
            </a:r>
            <a:r>
              <a:rPr lang="en-GB" sz="1600" i="1" dirty="0" smtClean="0"/>
              <a:t> section 4.2.1)</a:t>
            </a:r>
            <a:endParaRPr lang="en-US" sz="1600" dirty="0"/>
          </a:p>
          <a:p>
            <a:pPr>
              <a:buFont typeface="Arial" panose="020B0604020202020204" pitchFamily="34" charset="0"/>
              <a:buChar char="•"/>
            </a:pPr>
            <a:r>
              <a:rPr lang="en-US" sz="1400" dirty="0" smtClean="0"/>
              <a:t>You </a:t>
            </a:r>
            <a:r>
              <a:rPr lang="en-US" sz="1400" dirty="0"/>
              <a:t>have an obligation to act and vote as an individual and not under the direction of any other individual or group. Your obligation to act and vote as an individual applies in all cases, </a:t>
            </a:r>
            <a:r>
              <a:rPr lang="en-US" sz="1400" dirty="0" smtClean="0"/>
              <a:t>regardless </a:t>
            </a:r>
            <a:r>
              <a:rPr lang="en-US" sz="1400" dirty="0"/>
              <a:t>of any external commitments, agreements, contracts, or orders</a:t>
            </a:r>
            <a:r>
              <a:rPr lang="en-US" sz="1400" dirty="0" smtClean="0"/>
              <a:t>. </a:t>
            </a:r>
          </a:p>
          <a:p>
            <a:pPr>
              <a:buFont typeface="Arial" panose="020B0604020202020204" pitchFamily="34" charset="0"/>
              <a:buChar char="•"/>
            </a:pPr>
            <a:r>
              <a:rPr lang="en-US" sz="1400" dirty="0" smtClean="0"/>
              <a:t>You </a:t>
            </a:r>
            <a:r>
              <a:rPr lang="en-US" sz="1400" dirty="0"/>
              <a:t>shall not direct the actions or votes of any other member of an IEEE 802 Working Group or retaliate against any other member for their actions or votes within IEEE 802 Working Group meetings</a:t>
            </a:r>
            <a:r>
              <a:rPr lang="en-US" sz="1400" dirty="0" smtClean="0"/>
              <a:t>, see </a:t>
            </a:r>
            <a:r>
              <a:rPr lang="en-US" sz="1400" u="sng" dirty="0">
                <a:hlinkClick r:id="rId5"/>
              </a:rPr>
              <a:t>https://standards.ieee.org/develop/policies/bylaws/sb_bylaws.pdf </a:t>
            </a:r>
            <a:r>
              <a:rPr lang="en-US" sz="1400" dirty="0" smtClean="0"/>
              <a:t> section 5.2.1.3 and </a:t>
            </a:r>
            <a:r>
              <a:rPr lang="en-GB" sz="1400" u="sng" dirty="0" smtClean="0">
                <a:hlinkClick r:id="rId4"/>
              </a:rPr>
              <a:t>http</a:t>
            </a:r>
            <a:r>
              <a:rPr lang="en-GB" sz="1400" u="sng" dirty="0">
                <a:hlinkClick r:id="rId4"/>
              </a:rPr>
              <a:t>://ieee802.org/PNP/approved/IEEE_802_WG_PandP_v19.pdf</a:t>
            </a:r>
            <a:r>
              <a:rPr lang="en-GB" sz="1400" dirty="0"/>
              <a:t>  section </a:t>
            </a:r>
            <a:r>
              <a:rPr lang="en-GB" sz="1400" dirty="0" smtClean="0"/>
              <a:t>3.4.1, list item x</a:t>
            </a:r>
            <a:endParaRPr lang="en-US" sz="1400" dirty="0"/>
          </a:p>
          <a:p>
            <a:pPr marL="0" indent="0">
              <a:buNone/>
            </a:pPr>
            <a:r>
              <a:rPr lang="en-US" sz="1800" dirty="0" smtClean="0"/>
              <a:t>By </a:t>
            </a:r>
            <a:r>
              <a:rPr lang="en-US" sz="1800" dirty="0"/>
              <a:t>participating in IEEE 802 meetings, you accept these requirements. </a:t>
            </a:r>
            <a:r>
              <a:rPr lang="en-US" sz="1800" dirty="0" smtClean="0"/>
              <a:t> If </a:t>
            </a:r>
            <a:r>
              <a:rPr lang="en-US" sz="1800" dirty="0"/>
              <a:t>you do not agree to these policies then you shall not participate.</a:t>
            </a:r>
          </a:p>
          <a:p>
            <a:endParaRPr lang="en-US" sz="3600" dirty="0"/>
          </a:p>
        </p:txBody>
      </p:sp>
    </p:spTree>
    <p:extLst>
      <p:ext uri="{BB962C8B-B14F-4D97-AF65-F5344CB8AC3E}">
        <p14:creationId xmlns:p14="http://schemas.microsoft.com/office/powerpoint/2010/main" val="29688365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Rectangle 2"/>
          <p:cNvSpPr>
            <a:spLocks noGrp="1" noChangeArrowheads="1"/>
          </p:cNvSpPr>
          <p:nvPr>
            <p:ph type="title"/>
          </p:nvPr>
        </p:nvSpPr>
        <p:spPr>
          <a:xfrm>
            <a:off x="381000" y="609600"/>
            <a:ext cx="8305800" cy="609600"/>
          </a:xfrm>
        </p:spPr>
        <p:txBody>
          <a:bodyPr/>
          <a:lstStyle/>
          <a:p>
            <a:r>
              <a:rPr lang="en-US" sz="2400" dirty="0" smtClean="0"/>
              <a:t>2.7 LMSC Chair’s Guidelines on Commercialism at meetings</a:t>
            </a:r>
          </a:p>
        </p:txBody>
      </p:sp>
      <p:sp>
        <p:nvSpPr>
          <p:cNvPr id="30726" name="Rectangle 3"/>
          <p:cNvSpPr>
            <a:spLocks noGrp="1" noChangeArrowheads="1"/>
          </p:cNvSpPr>
          <p:nvPr>
            <p:ph type="body" idx="1"/>
          </p:nvPr>
        </p:nvSpPr>
        <p:spPr>
          <a:xfrm>
            <a:off x="457200" y="1143000"/>
            <a:ext cx="8382000" cy="5257800"/>
          </a:xfrm>
        </p:spPr>
        <p:txBody>
          <a:bodyPr/>
          <a:lstStyle/>
          <a:p>
            <a:pPr>
              <a:lnSpc>
                <a:spcPct val="80000"/>
              </a:lnSpc>
            </a:pPr>
            <a:r>
              <a:rPr lang="en-US" sz="1800" b="1" dirty="0" smtClean="0"/>
              <a:t>http://www.ieee802.org/misc-docs/802_chair_guidelines_rev1.9.6.pdf</a:t>
            </a:r>
          </a:p>
          <a:p>
            <a:pPr>
              <a:lnSpc>
                <a:spcPct val="80000"/>
              </a:lnSpc>
            </a:pPr>
            <a:endParaRPr lang="en-US" sz="1800" b="1" dirty="0" smtClean="0"/>
          </a:p>
          <a:p>
            <a:pPr>
              <a:lnSpc>
                <a:spcPct val="80000"/>
              </a:lnSpc>
            </a:pPr>
            <a:r>
              <a:rPr lang="en-US" sz="1600" dirty="0" smtClean="0"/>
              <a:t>IEEE 802 Plenary Sessions are held to develop standards. Commercial activity in conjunction with these meetings is discouraged. The Executive Committee of IEEE 802 has expressed a clear desire to avoid product promotions, or anything that can be construed as a product promotion, at the IEEE 802 meetings. We do not want IEEE standards meetings to turn into trade shows, where vendors avail themselves of the opportunity to show their wares to a captive audience. Any discussion of pricing information in the IEEE 802 meeting can bring our body under suspicion of anti-trust violations and therefore cannot be allowed.</a:t>
            </a:r>
          </a:p>
          <a:p>
            <a:pPr>
              <a:lnSpc>
                <a:spcPct val="80000"/>
              </a:lnSpc>
            </a:pPr>
            <a:endParaRPr lang="en-US" sz="1600" dirty="0" smtClean="0"/>
          </a:p>
          <a:p>
            <a:pPr>
              <a:lnSpc>
                <a:spcPct val="80000"/>
              </a:lnSpc>
            </a:pPr>
            <a:r>
              <a:rPr lang="en-US" sz="1600" dirty="0" smtClean="0"/>
              <a:t>IEEE 802 meetings make no provision for hospitality suites, product demos, and receptions (collectively referred to as "vendor events"). However, if any vendor embarks on such an activity they are asked to adhere to the following guidelines:</a:t>
            </a:r>
          </a:p>
          <a:p>
            <a:pPr>
              <a:lnSpc>
                <a:spcPct val="80000"/>
              </a:lnSpc>
            </a:pPr>
            <a:r>
              <a:rPr lang="en-US" sz="1600" b="1" dirty="0" smtClean="0"/>
              <a:t>A) No announcements or notifications regarding vendor events should be made inside the IEEE 802 meeting rooms or in the vicinity of the IEEE 802 meeting rooms or IEEE 802 registration office</a:t>
            </a:r>
            <a:r>
              <a:rPr lang="en-US" sz="1600" dirty="0" smtClean="0"/>
              <a:t>.</a:t>
            </a:r>
          </a:p>
          <a:p>
            <a:pPr>
              <a:lnSpc>
                <a:spcPct val="80000"/>
              </a:lnSpc>
            </a:pPr>
            <a:r>
              <a:rPr lang="en-US" sz="1600" dirty="0" smtClean="0"/>
              <a:t>B) No brochures or other collateral material should be distributed inside the IEEE 802 meeting rooms, or in the adjacent areas that constitute the IEEE 802 meeting area. An exception is made for brochures and collateral related to current and upcoming meeting venues, such as travel brochures, and for IEEE publications.</a:t>
            </a:r>
          </a:p>
          <a:p>
            <a:pPr>
              <a:lnSpc>
                <a:spcPct val="80000"/>
              </a:lnSpc>
            </a:pPr>
            <a:r>
              <a:rPr lang="en-US" sz="1600" dirty="0" smtClean="0"/>
              <a:t>C) No posters outside IEEE 802 meeting rooms.</a:t>
            </a:r>
          </a:p>
          <a:p>
            <a:pPr>
              <a:lnSpc>
                <a:spcPct val="80000"/>
              </a:lnSpc>
            </a:pPr>
            <a:r>
              <a:rPr lang="en-US" sz="1600" dirty="0" smtClean="0"/>
              <a:t>D) No notification using IEEE WG EMAIL reflectors.</a:t>
            </a:r>
          </a:p>
          <a:p>
            <a:pPr>
              <a:lnSpc>
                <a:spcPct val="80000"/>
              </a:lnSpc>
            </a:pPr>
            <a:r>
              <a:rPr lang="en-US" sz="1600" dirty="0" smtClean="0"/>
              <a:t>E) No commercial mailing notification using the address lists obtained from IEEE or IEEE 802.</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2"/>
          <p:cNvSpPr>
            <a:spLocks noGrp="1" noChangeArrowheads="1"/>
          </p:cNvSpPr>
          <p:nvPr>
            <p:ph type="title"/>
          </p:nvPr>
        </p:nvSpPr>
        <p:spPr>
          <a:xfrm>
            <a:off x="685800" y="685800"/>
            <a:ext cx="7772400" cy="609600"/>
          </a:xfrm>
          <a:noFill/>
        </p:spPr>
        <p:txBody>
          <a:bodyPr lIns="90488" tIns="44450" rIns="90488" bIns="44450"/>
          <a:lstStyle/>
          <a:p>
            <a:r>
              <a:rPr lang="en-US" dirty="0" smtClean="0">
                <a:solidFill>
                  <a:schemeClr val="accent2"/>
                </a:solidFill>
                <a:latin typeface="Arial" charset="0"/>
              </a:rPr>
              <a:t>Copyright</a:t>
            </a:r>
          </a:p>
        </p:txBody>
      </p:sp>
      <p:sp>
        <p:nvSpPr>
          <p:cNvPr id="31750" name="Rectangle 3"/>
          <p:cNvSpPr>
            <a:spLocks noGrp="1" noChangeArrowheads="1"/>
          </p:cNvSpPr>
          <p:nvPr>
            <p:ph type="body" idx="1"/>
          </p:nvPr>
        </p:nvSpPr>
        <p:spPr>
          <a:xfrm>
            <a:off x="304800" y="1447800"/>
            <a:ext cx="7848600" cy="4648200"/>
          </a:xfrm>
          <a:noFill/>
        </p:spPr>
        <p:txBody>
          <a:bodyPr lIns="90488" tIns="44450" rIns="90488" bIns="44450"/>
          <a:lstStyle/>
          <a:p>
            <a:r>
              <a:rPr lang="en-US" sz="2800" dirty="0" smtClean="0">
                <a:latin typeface="Arial" charset="0"/>
              </a:rPr>
              <a:t>Under the current US copyright law — the author of information is deemed to own the copyright from the moment of creation</a:t>
            </a:r>
          </a:p>
          <a:p>
            <a:r>
              <a:rPr lang="en-US" sz="2800" dirty="0" smtClean="0">
                <a:latin typeface="Arial" charset="0"/>
              </a:rPr>
              <a:t>The IEEE Bylaws require </a:t>
            </a:r>
            <a:r>
              <a:rPr lang="en-US" sz="2800" b="1" i="1" u="sng" dirty="0" smtClean="0">
                <a:solidFill>
                  <a:schemeClr val="accent2"/>
                </a:solidFill>
                <a:latin typeface="Arial" charset="0"/>
              </a:rPr>
              <a:t>copyright of all material to be held by the IEEE</a:t>
            </a:r>
          </a:p>
          <a:p>
            <a:pPr lvl="1"/>
            <a:r>
              <a:rPr lang="en-US" sz="2400" dirty="0" smtClean="0">
                <a:latin typeface="Arial" charset="0"/>
              </a:rPr>
              <a:t>Must consult with IEEE for re-use of copyright material</a:t>
            </a:r>
          </a:p>
          <a:p>
            <a:r>
              <a:rPr lang="en-US" sz="2800" dirty="0" smtClean="0">
                <a:latin typeface="Arial" charset="0"/>
              </a:rPr>
              <a:t>The IEEE Standards accomplishes </a:t>
            </a:r>
            <a:r>
              <a:rPr lang="en-US" sz="2800" b="1" u="sng" dirty="0" smtClean="0">
                <a:solidFill>
                  <a:schemeClr val="accent2"/>
                </a:solidFill>
                <a:latin typeface="Arial" charset="0"/>
              </a:rPr>
              <a:t>transfer of copyright ownership through the Project Authorization Request (PAR) process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81799"/>
            <a:ext cx="7772400" cy="942201"/>
          </a:xfrm>
        </p:spPr>
        <p:txBody>
          <a:bodyPr/>
          <a:lstStyle/>
          <a:p>
            <a:r>
              <a:rPr lang="en-US" sz="4000" dirty="0" smtClean="0"/>
              <a:t>IEEE-SA </a:t>
            </a:r>
            <a:r>
              <a:rPr lang="en-US" sz="4000" dirty="0"/>
              <a:t>p</a:t>
            </a:r>
            <a:r>
              <a:rPr lang="en-US" sz="4000" dirty="0" smtClean="0"/>
              <a:t>olicy documents</a:t>
            </a:r>
            <a:endParaRPr lang="en-US" sz="4000" dirty="0"/>
          </a:p>
        </p:txBody>
      </p:sp>
      <p:sp>
        <p:nvSpPr>
          <p:cNvPr id="3" name="Content Placeholder 2"/>
          <p:cNvSpPr>
            <a:spLocks noGrp="1"/>
          </p:cNvSpPr>
          <p:nvPr>
            <p:ph idx="1"/>
          </p:nvPr>
        </p:nvSpPr>
        <p:spPr>
          <a:xfrm>
            <a:off x="457200" y="1524000"/>
            <a:ext cx="8458200" cy="5029200"/>
          </a:xfrm>
        </p:spPr>
        <p:txBody>
          <a:bodyPr/>
          <a:lstStyle/>
          <a:p>
            <a:r>
              <a:rPr lang="en-US" sz="2400" dirty="0" smtClean="0"/>
              <a:t>IEEE </a:t>
            </a:r>
            <a:r>
              <a:rPr lang="en-US" sz="2400" dirty="0" smtClean="0"/>
              <a:t>Code of Ethics</a:t>
            </a:r>
          </a:p>
          <a:p>
            <a:pPr lvl="1"/>
            <a:r>
              <a:rPr lang="en-US" sz="2000" dirty="0" smtClean="0">
                <a:hlinkClick r:id="rId3"/>
              </a:rPr>
              <a:t>http://www.ieee.org/about/corporate/governance/p7-8.html</a:t>
            </a:r>
            <a:r>
              <a:rPr lang="en-US" sz="2000" dirty="0" smtClean="0"/>
              <a:t> </a:t>
            </a:r>
          </a:p>
          <a:p>
            <a:r>
              <a:rPr lang="en-US" sz="2400" dirty="0" smtClean="0"/>
              <a:t>IEEE Standards Association (IEEE-SA) Affiliation FAQ</a:t>
            </a:r>
          </a:p>
          <a:p>
            <a:pPr lvl="1"/>
            <a:r>
              <a:rPr lang="en-US" sz="2000" dirty="0" smtClean="0">
                <a:hlinkClick r:id="rId4"/>
              </a:rPr>
              <a:t>http</a:t>
            </a:r>
            <a:r>
              <a:rPr lang="en-US" sz="2000" dirty="0">
                <a:hlinkClick r:id="rId4"/>
              </a:rPr>
              <a:t>://</a:t>
            </a:r>
            <a:r>
              <a:rPr lang="en-US" sz="2000" dirty="0" smtClean="0">
                <a:hlinkClick r:id="rId4"/>
              </a:rPr>
              <a:t>standards.ieee.org/faqs/affiliation.html</a:t>
            </a:r>
            <a:r>
              <a:rPr lang="en-US" sz="2000" dirty="0" smtClean="0"/>
              <a:t> </a:t>
            </a:r>
          </a:p>
          <a:p>
            <a:r>
              <a:rPr lang="en-US" sz="2400" dirty="0" smtClean="0"/>
              <a:t>Antitrust and </a:t>
            </a:r>
            <a:r>
              <a:rPr lang="en-US" sz="2400" dirty="0"/>
              <a:t>Competition </a:t>
            </a:r>
            <a:r>
              <a:rPr lang="en-US" sz="2400" dirty="0" smtClean="0"/>
              <a:t>Policy</a:t>
            </a:r>
          </a:p>
          <a:p>
            <a:pPr lvl="1"/>
            <a:r>
              <a:rPr lang="en-US" sz="2000" dirty="0" smtClean="0">
                <a:hlinkClick r:id="rId5"/>
              </a:rPr>
              <a:t>http</a:t>
            </a:r>
            <a:r>
              <a:rPr lang="en-US" sz="2000" dirty="0">
                <a:hlinkClick r:id="rId5"/>
              </a:rPr>
              <a:t>://</a:t>
            </a:r>
            <a:r>
              <a:rPr lang="en-US" sz="2000" dirty="0" smtClean="0">
                <a:hlinkClick r:id="rId5"/>
              </a:rPr>
              <a:t>standards.ieee.org/resources/antitrust-guidelines.pdf</a:t>
            </a:r>
            <a:r>
              <a:rPr lang="en-US" sz="2000" dirty="0" smtClean="0"/>
              <a:t>  </a:t>
            </a:r>
            <a:endParaRPr lang="en-US" sz="2000" dirty="0" smtClean="0">
              <a:hlinkClick r:id="rId6"/>
            </a:endParaRPr>
          </a:p>
          <a:p>
            <a:r>
              <a:rPr lang="en-US" sz="2000" dirty="0" smtClean="0"/>
              <a:t>Letter of Assurance Form</a:t>
            </a:r>
          </a:p>
          <a:p>
            <a:pPr lvl="1"/>
            <a:r>
              <a:rPr lang="en-US" sz="2000" dirty="0">
                <a:hlinkClick r:id="rId7"/>
              </a:rPr>
              <a:t>http://</a:t>
            </a:r>
            <a:r>
              <a:rPr lang="en-US" sz="2000" dirty="0" smtClean="0">
                <a:hlinkClick r:id="rId7"/>
              </a:rPr>
              <a:t>standards.ieee.org/develop/policies/bylaws/sect6-7.html#loa</a:t>
            </a:r>
            <a:r>
              <a:rPr lang="en-US" sz="2000" dirty="0" smtClean="0"/>
              <a:t> </a:t>
            </a:r>
          </a:p>
          <a:p>
            <a:pPr lvl="1"/>
            <a:r>
              <a:rPr lang="en-US" sz="2000" dirty="0" smtClean="0">
                <a:hlinkClick r:id="rId6"/>
              </a:rPr>
              <a:t>https</a:t>
            </a:r>
            <a:r>
              <a:rPr lang="en-US" sz="2000" dirty="0">
                <a:hlinkClick r:id="rId6"/>
              </a:rPr>
              <a:t>://development.standards.ieee.org/myproject/Public//mytools/mob/loa.pdf</a:t>
            </a:r>
            <a:endParaRPr lang="en-US" sz="2000" dirty="0" smtClean="0">
              <a:hlinkClick r:id="rId6"/>
            </a:endParaRPr>
          </a:p>
          <a:p>
            <a:r>
              <a:rPr lang="en-US" sz="2400" dirty="0" smtClean="0"/>
              <a:t>IEEE-SA Patent Committee FAQ &amp; Patent slides</a:t>
            </a:r>
          </a:p>
          <a:p>
            <a:pPr lvl="1"/>
            <a:r>
              <a:rPr lang="en-US" sz="2000" dirty="0" smtClean="0">
                <a:hlinkClick r:id="rId8"/>
              </a:rPr>
              <a:t>http</a:t>
            </a:r>
            <a:r>
              <a:rPr lang="en-US" sz="2000" dirty="0">
                <a:hlinkClick r:id="rId8"/>
              </a:rPr>
              <a:t>://</a:t>
            </a:r>
            <a:r>
              <a:rPr lang="en-US" sz="2000" dirty="0" smtClean="0">
                <a:hlinkClick r:id="rId8"/>
              </a:rPr>
              <a:t>standards.ieee.org/board/pat/faq.pdf</a:t>
            </a:r>
            <a:r>
              <a:rPr lang="en-US" sz="2000" dirty="0" smtClean="0"/>
              <a:t> and </a:t>
            </a:r>
            <a:r>
              <a:rPr lang="en-US" sz="2000" dirty="0" smtClean="0">
                <a:hlinkClick r:id="rId6"/>
              </a:rPr>
              <a:t>http</a:t>
            </a:r>
            <a:r>
              <a:rPr lang="en-US" sz="2000" dirty="0">
                <a:hlinkClick r:id="rId6"/>
              </a:rPr>
              <a:t>://</a:t>
            </a:r>
            <a:r>
              <a:rPr lang="en-US" sz="2000" dirty="0" smtClean="0">
                <a:hlinkClick r:id="rId6"/>
              </a:rPr>
              <a:t>standards.ieee.org/board/pat/pat-slideset.ppt</a:t>
            </a:r>
            <a:r>
              <a:rPr lang="en-US" sz="2000" dirty="0" smtClean="0"/>
              <a:t> </a:t>
            </a:r>
            <a:endParaRPr lang="en-US" sz="2000" dirty="0"/>
          </a:p>
          <a:p>
            <a:pPr>
              <a:buNone/>
            </a:pPr>
            <a:endParaRPr lang="en-GB" sz="1200" dirty="0" smtClean="0"/>
          </a:p>
        </p:txBody>
      </p:sp>
      <p:sp>
        <p:nvSpPr>
          <p:cNvPr id="4" name="Date Placeholder 3"/>
          <p:cNvSpPr>
            <a:spLocks noGrp="1"/>
          </p:cNvSpPr>
          <p:nvPr>
            <p:ph type="dt" sz="half" idx="4294967295"/>
          </p:nvPr>
        </p:nvSpPr>
        <p:spPr>
          <a:xfrm>
            <a:off x="685800" y="304800"/>
            <a:ext cx="1752600" cy="276999"/>
          </a:xfrm>
          <a:prstGeom prst="rect">
            <a:avLst/>
          </a:prstGeom>
        </p:spPr>
        <p:txBody>
          <a:bodyPr/>
          <a:lstStyle/>
          <a:p>
            <a:pPr>
              <a:defRPr/>
            </a:pPr>
            <a:r>
              <a:rPr lang="en-US" dirty="0" smtClean="0"/>
              <a:t>March 2017</a:t>
            </a:r>
            <a:endParaRPr lang="en-US" dirty="0"/>
          </a:p>
        </p:txBody>
      </p:sp>
      <p:sp>
        <p:nvSpPr>
          <p:cNvPr id="5" name="Footer Placeholder 4"/>
          <p:cNvSpPr>
            <a:spLocks noGrp="1"/>
          </p:cNvSpPr>
          <p:nvPr>
            <p:ph type="ftr" sz="quarter" idx="11"/>
          </p:nvPr>
        </p:nvSpPr>
        <p:spPr/>
        <p:txBody>
          <a:bodyPr/>
          <a:lstStyle/>
          <a:p>
            <a:pPr>
              <a:defRPr/>
            </a:pPr>
            <a:r>
              <a:rPr lang="en-US" dirty="0" smtClean="0"/>
              <a:t>D. Stanley, HP Enterprise</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8634B414-E725-475F-8EFC-03D12F3C5E1A}" type="slidenum">
              <a:rPr lang="en-US" smtClean="0"/>
              <a:pPr>
                <a:defRPr/>
              </a:pPr>
              <a:t>18</a:t>
            </a:fld>
            <a:endParaRPr lang="en-US" dirty="0"/>
          </a:p>
        </p:txBody>
      </p:sp>
    </p:spTree>
    <p:extLst>
      <p:ext uri="{BB962C8B-B14F-4D97-AF65-F5344CB8AC3E}">
        <p14:creationId xmlns:p14="http://schemas.microsoft.com/office/powerpoint/2010/main" val="24183306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56412"/>
            <a:ext cx="7772400" cy="1066800"/>
          </a:xfrm>
        </p:spPr>
        <p:txBody>
          <a:bodyPr/>
          <a:lstStyle/>
          <a:p>
            <a:r>
              <a:rPr lang="en-US" sz="4000" dirty="0" smtClean="0"/>
              <a:t>Current IEEE-SA Rule documents</a:t>
            </a:r>
            <a:endParaRPr lang="en-US" sz="4000" dirty="0"/>
          </a:p>
        </p:txBody>
      </p:sp>
      <p:sp>
        <p:nvSpPr>
          <p:cNvPr id="3" name="Content Placeholder 2"/>
          <p:cNvSpPr>
            <a:spLocks noGrp="1"/>
          </p:cNvSpPr>
          <p:nvPr>
            <p:ph idx="1"/>
          </p:nvPr>
        </p:nvSpPr>
        <p:spPr>
          <a:xfrm>
            <a:off x="685800" y="1600200"/>
            <a:ext cx="7772400" cy="4800600"/>
          </a:xfrm>
        </p:spPr>
        <p:txBody>
          <a:bodyPr/>
          <a:lstStyle/>
          <a:p>
            <a:r>
              <a:rPr lang="en-US" dirty="0" smtClean="0"/>
              <a:t>The </a:t>
            </a:r>
            <a:r>
              <a:rPr lang="en-US" dirty="0" smtClean="0"/>
              <a:t>current version of the IEEE-SA Standards Board Bylaws is available at: </a:t>
            </a:r>
          </a:p>
          <a:p>
            <a:pPr lvl="1">
              <a:buNone/>
            </a:pPr>
            <a:r>
              <a:rPr lang="en-US" sz="1600" dirty="0" smtClean="0">
                <a:hlinkClick r:id="rId3"/>
              </a:rPr>
              <a:t>http://standards.ieee.org/develop/policies/bylaws/index.html</a:t>
            </a:r>
            <a:r>
              <a:rPr lang="en-US" sz="1600" dirty="0" smtClean="0"/>
              <a:t> (HTML version) </a:t>
            </a:r>
          </a:p>
          <a:p>
            <a:pPr lvl="1">
              <a:buNone/>
            </a:pPr>
            <a:r>
              <a:rPr lang="en-US" sz="1600" dirty="0" smtClean="0">
                <a:hlinkClick r:id="rId4"/>
              </a:rPr>
              <a:t>http://standards.ieee.org/develop/policies/bylaws/sb_bylaws.pdf</a:t>
            </a:r>
            <a:r>
              <a:rPr lang="en-US" sz="1600" dirty="0" smtClean="0"/>
              <a:t> (PDF version)</a:t>
            </a:r>
            <a:r>
              <a:rPr lang="en-US" sz="1200" dirty="0" smtClean="0"/>
              <a:t> </a:t>
            </a:r>
          </a:p>
          <a:p>
            <a:pPr>
              <a:buNone/>
            </a:pPr>
            <a:r>
              <a:rPr lang="en-US" sz="1600" dirty="0" smtClean="0"/>
              <a:t/>
            </a:r>
            <a:br>
              <a:rPr lang="en-US" sz="1600" dirty="0" smtClean="0"/>
            </a:br>
            <a:endParaRPr lang="en-US" sz="1600" dirty="0" smtClean="0"/>
          </a:p>
          <a:p>
            <a:r>
              <a:rPr lang="en-US" dirty="0" smtClean="0"/>
              <a:t>The current version of the IEEE-SA Standards Board Operations Manual is available at: </a:t>
            </a:r>
          </a:p>
          <a:p>
            <a:pPr lvl="1">
              <a:buNone/>
            </a:pPr>
            <a:r>
              <a:rPr lang="en-US" sz="1600" dirty="0" smtClean="0">
                <a:hlinkClick r:id="rId5"/>
              </a:rPr>
              <a:t>http://standards.ieee.org/develop/policies/opman/index.html</a:t>
            </a:r>
            <a:r>
              <a:rPr lang="en-US" sz="1600" dirty="0" smtClean="0"/>
              <a:t> (HTML version) </a:t>
            </a:r>
          </a:p>
          <a:p>
            <a:pPr lvl="1">
              <a:buNone/>
            </a:pPr>
            <a:r>
              <a:rPr lang="en-US" sz="1600" dirty="0" smtClean="0">
                <a:hlinkClick r:id="rId6"/>
              </a:rPr>
              <a:t>http://standards.ieee.org/develop/policies/opman/sb_om.pdf</a:t>
            </a:r>
            <a:r>
              <a:rPr lang="en-US" sz="1600" dirty="0" smtClean="0"/>
              <a:t> (PDF version) </a:t>
            </a:r>
          </a:p>
          <a:p>
            <a:pPr>
              <a:buNone/>
            </a:pPr>
            <a:endParaRPr lang="en-GB" sz="1200" dirty="0" smtClean="0"/>
          </a:p>
        </p:txBody>
      </p:sp>
      <p:sp>
        <p:nvSpPr>
          <p:cNvPr id="4" name="Date Placeholder 3"/>
          <p:cNvSpPr>
            <a:spLocks noGrp="1"/>
          </p:cNvSpPr>
          <p:nvPr>
            <p:ph type="dt" sz="half" idx="4294967295"/>
          </p:nvPr>
        </p:nvSpPr>
        <p:spPr>
          <a:xfrm>
            <a:off x="685800" y="304800"/>
            <a:ext cx="1752600" cy="276999"/>
          </a:xfrm>
          <a:prstGeom prst="rect">
            <a:avLst/>
          </a:prstGeom>
        </p:spPr>
        <p:txBody>
          <a:bodyPr/>
          <a:lstStyle/>
          <a:p>
            <a:pPr>
              <a:defRPr/>
            </a:pPr>
            <a:r>
              <a:rPr lang="en-US" dirty="0" smtClean="0"/>
              <a:t>March 2017</a:t>
            </a:r>
            <a:endParaRPr lang="en-US" dirty="0"/>
          </a:p>
        </p:txBody>
      </p:sp>
      <p:sp>
        <p:nvSpPr>
          <p:cNvPr id="5" name="Footer Placeholder 4"/>
          <p:cNvSpPr>
            <a:spLocks noGrp="1"/>
          </p:cNvSpPr>
          <p:nvPr>
            <p:ph type="ftr" sz="quarter" idx="11"/>
          </p:nvPr>
        </p:nvSpPr>
        <p:spPr/>
        <p:txBody>
          <a:bodyPr/>
          <a:lstStyle/>
          <a:p>
            <a:pPr>
              <a:defRPr/>
            </a:pPr>
            <a:r>
              <a:rPr lang="en-US" dirty="0" smtClean="0"/>
              <a:t>D. Stanley, HP Enterprise</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8634B414-E725-475F-8EFC-03D12F3C5E1A}" type="slidenum">
              <a:rPr lang="en-US" smtClean="0"/>
              <a:pPr>
                <a:defRPr/>
              </a:pPr>
              <a:t>19</a:t>
            </a:fld>
            <a:endParaRPr lang="en-US" dirty="0"/>
          </a:p>
        </p:txBody>
      </p:sp>
    </p:spTree>
    <p:extLst>
      <p:ext uri="{BB962C8B-B14F-4D97-AF65-F5344CB8AC3E}">
        <p14:creationId xmlns:p14="http://schemas.microsoft.com/office/powerpoint/2010/main" val="42275503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2"/>
          <p:cNvSpPr>
            <a:spLocks noGrp="1" noChangeArrowheads="1"/>
          </p:cNvSpPr>
          <p:nvPr>
            <p:ph type="title"/>
          </p:nvPr>
        </p:nvSpPr>
        <p:spPr>
          <a:xfrm>
            <a:off x="987425" y="657225"/>
            <a:ext cx="7772400" cy="914400"/>
          </a:xfrm>
        </p:spPr>
        <p:txBody>
          <a:bodyPr/>
          <a:lstStyle/>
          <a:p>
            <a:r>
              <a:rPr lang="en-US" sz="3600" dirty="0" smtClean="0">
                <a:solidFill>
                  <a:schemeClr val="tx1"/>
                </a:solidFill>
                <a:latin typeface="Arial" charset="0"/>
              </a:rPr>
              <a:t>Session Time and Location  </a:t>
            </a:r>
            <a:br>
              <a:rPr lang="en-US" sz="3600" dirty="0" smtClean="0">
                <a:solidFill>
                  <a:schemeClr val="tx1"/>
                </a:solidFill>
                <a:latin typeface="Arial" charset="0"/>
              </a:rPr>
            </a:br>
            <a:endParaRPr lang="en-US" sz="1400" dirty="0" smtClean="0">
              <a:solidFill>
                <a:schemeClr val="tx1"/>
              </a:solidFill>
              <a:latin typeface="Arial" charset="0"/>
            </a:endParaRPr>
          </a:p>
        </p:txBody>
      </p:sp>
      <p:sp>
        <p:nvSpPr>
          <p:cNvPr id="19462" name="Text Box 47"/>
          <p:cNvSpPr txBox="1">
            <a:spLocks noChangeArrowheads="1"/>
          </p:cNvSpPr>
          <p:nvPr/>
        </p:nvSpPr>
        <p:spPr bwMode="auto">
          <a:xfrm>
            <a:off x="987424" y="5261205"/>
            <a:ext cx="7242175" cy="523220"/>
          </a:xfrm>
          <a:prstGeom prst="rect">
            <a:avLst/>
          </a:prstGeom>
          <a:noFill/>
          <a:ln w="9525">
            <a:noFill/>
            <a:miter lim="800000"/>
            <a:headEnd/>
            <a:tailEnd/>
          </a:ln>
        </p:spPr>
        <p:txBody>
          <a:bodyPr wrap="square">
            <a:spAutoFit/>
          </a:bodyPr>
          <a:lstStyle/>
          <a:p>
            <a:pPr eaLnBrk="1" hangingPunct="1"/>
            <a:r>
              <a:rPr lang="en-US" sz="1400" b="1" dirty="0" smtClean="0"/>
              <a:t>Default </a:t>
            </a:r>
            <a:r>
              <a:rPr lang="en-US" sz="1400" b="1" dirty="0"/>
              <a:t>Location</a:t>
            </a:r>
            <a:r>
              <a:rPr lang="en-US" sz="1400" dirty="0" smtClean="0"/>
              <a:t>: </a:t>
            </a:r>
            <a:r>
              <a:rPr lang="en-US" sz="1400" dirty="0" smtClean="0"/>
              <a:t>Brighton (4</a:t>
            </a:r>
            <a:r>
              <a:rPr lang="en-US" sz="1400" baseline="30000" dirty="0" smtClean="0"/>
              <a:t>th</a:t>
            </a:r>
            <a:r>
              <a:rPr lang="en-US" sz="1400" dirty="0" smtClean="0"/>
              <a:t> floor);  </a:t>
            </a:r>
            <a:r>
              <a:rPr lang="en-US" sz="1400" dirty="0" smtClean="0"/>
              <a:t>JTC1/SC6: </a:t>
            </a:r>
            <a:r>
              <a:rPr lang="en-US" sz="1400" dirty="0" smtClean="0"/>
              <a:t>Oxford, 3</a:t>
            </a:r>
            <a:r>
              <a:rPr lang="en-US" sz="1400" baseline="30000" dirty="0" smtClean="0"/>
              <a:t>rd</a:t>
            </a:r>
            <a:r>
              <a:rPr lang="en-US" sz="1400" dirty="0" smtClean="0"/>
              <a:t> Floor, Open Discussion/Tutorial: Regency CD (3</a:t>
            </a:r>
            <a:r>
              <a:rPr lang="en-US" sz="1400" baseline="30000" dirty="0" smtClean="0"/>
              <a:t>rd</a:t>
            </a:r>
            <a:r>
              <a:rPr lang="en-US" sz="1400" dirty="0" smtClean="0"/>
              <a:t> floor); </a:t>
            </a:r>
            <a:r>
              <a:rPr lang="en-US" sz="1400" dirty="0" smtClean="0"/>
              <a:t>Social</a:t>
            </a:r>
            <a:r>
              <a:rPr lang="en-US" sz="1400" dirty="0"/>
              <a:t>: </a:t>
            </a:r>
            <a:r>
              <a:rPr lang="en-US" sz="1400" dirty="0" smtClean="0"/>
              <a:t>Pacific Ballroom (Fairmont Conference Floor)</a:t>
            </a:r>
            <a:endParaRPr lang="en-US" sz="1400" dirty="0"/>
          </a:p>
        </p:txBody>
      </p:sp>
      <p:sp>
        <p:nvSpPr>
          <p:cNvPr id="19463" name="Rectangle 6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sz="2400" dirty="0"/>
          </a:p>
        </p:txBody>
      </p:sp>
      <p:sp>
        <p:nvSpPr>
          <p:cNvPr id="19520" name="Rectangle 5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dirty="0"/>
          </a:p>
        </p:txBody>
      </p:sp>
      <p:sp>
        <p:nvSpPr>
          <p:cNvPr id="19521" name="Rectangle 65"/>
          <p:cNvSpPr>
            <a:spLocks noChangeArrowheads="1"/>
          </p:cNvSpPr>
          <p:nvPr/>
        </p:nvSpPr>
        <p:spPr bwMode="auto">
          <a:xfrm>
            <a:off x="0" y="0"/>
            <a:ext cx="9144000" cy="457200"/>
          </a:xfrm>
          <a:prstGeom prst="rect">
            <a:avLst/>
          </a:prstGeom>
          <a:noFill/>
          <a:ln w="12700" cap="flat" cmpd="sng">
            <a:noFill/>
            <a:prstDash val="solid"/>
            <a:miter lim="800000"/>
            <a:headEnd type="none" w="sm" len="sm"/>
            <a:tailEnd type="none" w="sm" len="sm"/>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433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843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4"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1331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 name="Slide Number Placeholder 15"/>
          <p:cNvSpPr>
            <a:spLocks noGrp="1"/>
          </p:cNvSpPr>
          <p:nvPr>
            <p:ph type="sldNum" sz="quarter" idx="10"/>
          </p:nvPr>
        </p:nvSpPr>
        <p:spPr/>
        <p:txBody>
          <a:bodyPr/>
          <a:lstStyle/>
          <a:p>
            <a:pPr>
              <a:defRPr/>
            </a:pPr>
            <a:r>
              <a:rPr lang="en-US" dirty="0" smtClean="0"/>
              <a:t>Slide </a:t>
            </a:r>
            <a:fld id="{F3D7A4F0-0FCF-4224-B81A-51E9E7009AFE}" type="slidenum">
              <a:rPr lang="en-US" smtClean="0"/>
              <a:pPr>
                <a:defRPr/>
              </a:pPr>
              <a:t>2</a:t>
            </a:fld>
            <a:endParaRPr lang="en-US" dirty="0"/>
          </a:p>
        </p:txBody>
      </p:sp>
      <p:sp>
        <p:nvSpPr>
          <p:cNvPr id="2"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9" name="Rectangle 32"/>
          <p:cNvSpPr>
            <a:spLocks noChangeArrowheads="1"/>
          </p:cNvSpPr>
          <p:nvPr/>
        </p:nvSpPr>
        <p:spPr bwMode="auto">
          <a:xfrm>
            <a:off x="723900" y="5831788"/>
            <a:ext cx="7696200" cy="457200"/>
          </a:xfrm>
          <a:prstGeom prst="rect">
            <a:avLst/>
          </a:prstGeom>
          <a:noFill/>
          <a:ln w="9525">
            <a:noFill/>
            <a:miter lim="800000"/>
            <a:headEnd/>
            <a:tailEnd/>
          </a:ln>
        </p:spPr>
        <p:txBody>
          <a:bodyPr lIns="92075" tIns="46038" rIns="92075" bIns="46038"/>
          <a:lstStyle/>
          <a:p>
            <a:pPr marL="342900" indent="-342900">
              <a:spcBef>
                <a:spcPct val="20000"/>
              </a:spcBef>
              <a:buFont typeface="Arial" pitchFamily="34" charset="0"/>
              <a:buChar char="•"/>
            </a:pPr>
            <a:r>
              <a:rPr lang="en-US" sz="1600" dirty="0">
                <a:latin typeface="Arial" charset="0"/>
              </a:rPr>
              <a:t>The WG has </a:t>
            </a:r>
            <a:r>
              <a:rPr lang="en-US" sz="1600" dirty="0" smtClean="0">
                <a:latin typeface="Arial" charset="0"/>
              </a:rPr>
              <a:t>20 </a:t>
            </a:r>
            <a:r>
              <a:rPr lang="en-US" sz="1600" dirty="0">
                <a:latin typeface="Arial" charset="0"/>
              </a:rPr>
              <a:t>voting members </a:t>
            </a:r>
            <a:r>
              <a:rPr lang="en-US" sz="1600" dirty="0" smtClean="0">
                <a:latin typeface="Arial" charset="0"/>
              </a:rPr>
              <a:t> and no aspirant member as </a:t>
            </a:r>
            <a:r>
              <a:rPr lang="en-US" sz="1600" dirty="0">
                <a:latin typeface="Arial" charset="0"/>
              </a:rPr>
              <a:t>of this meeting</a:t>
            </a:r>
          </a:p>
        </p:txBody>
      </p:sp>
      <p:graphicFrame>
        <p:nvGraphicFramePr>
          <p:cNvPr id="5" name="Table 4"/>
          <p:cNvGraphicFramePr>
            <a:graphicFrameLocks noGrp="1"/>
          </p:cNvGraphicFramePr>
          <p:nvPr>
            <p:extLst>
              <p:ext uri="{D42A27DB-BD31-4B8C-83A1-F6EECF244321}">
                <p14:modId xmlns:p14="http://schemas.microsoft.com/office/powerpoint/2010/main" val="326098819"/>
              </p:ext>
            </p:extLst>
          </p:nvPr>
        </p:nvGraphicFramePr>
        <p:xfrm>
          <a:off x="723900" y="1447800"/>
          <a:ext cx="7880350" cy="3625393"/>
        </p:xfrm>
        <a:graphic>
          <a:graphicData uri="http://schemas.openxmlformats.org/drawingml/2006/table">
            <a:tbl>
              <a:tblPr firstRow="1" firstCol="1" bandRow="1">
                <a:tableStyleId>{5C22544A-7EE6-4342-B048-85BDC9FD1C3A}</a:tableStyleId>
              </a:tblPr>
              <a:tblGrid>
                <a:gridCol w="1289620"/>
                <a:gridCol w="1766754"/>
                <a:gridCol w="1451778"/>
                <a:gridCol w="1659780"/>
                <a:gridCol w="1712418"/>
              </a:tblGrid>
              <a:tr h="756115">
                <a:tc>
                  <a:txBody>
                    <a:bodyPr/>
                    <a:lstStyle/>
                    <a:p>
                      <a:pPr marL="0" marR="0">
                        <a:spcBef>
                          <a:spcPts val="0"/>
                        </a:spcBef>
                        <a:spcAft>
                          <a:spcPts val="0"/>
                        </a:spcAft>
                      </a:pPr>
                      <a:r>
                        <a:rPr lang="en-US" sz="1200" dirty="0">
                          <a:effectLst/>
                        </a:rPr>
                        <a:t> </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Monday </a:t>
                      </a:r>
                    </a:p>
                    <a:p>
                      <a:pPr marL="0" marR="0">
                        <a:spcBef>
                          <a:spcPts val="0"/>
                        </a:spcBef>
                        <a:spcAft>
                          <a:spcPts val="0"/>
                        </a:spcAft>
                      </a:pPr>
                      <a:r>
                        <a:rPr lang="en-US" sz="1200" dirty="0">
                          <a:effectLst/>
                        </a:rPr>
                        <a:t>(Mar 13, 2017) </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Tuesday </a:t>
                      </a:r>
                    </a:p>
                    <a:p>
                      <a:pPr marL="0" marR="0">
                        <a:spcBef>
                          <a:spcPts val="0"/>
                        </a:spcBef>
                        <a:spcAft>
                          <a:spcPts val="0"/>
                        </a:spcAft>
                      </a:pPr>
                      <a:r>
                        <a:rPr lang="en-US" sz="1200" dirty="0">
                          <a:effectLst/>
                        </a:rPr>
                        <a:t>(Mar 14, 2017) </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Wednesday </a:t>
                      </a:r>
                    </a:p>
                    <a:p>
                      <a:pPr marL="0" marR="0">
                        <a:spcBef>
                          <a:spcPts val="0"/>
                        </a:spcBef>
                        <a:spcAft>
                          <a:spcPts val="0"/>
                        </a:spcAft>
                      </a:pPr>
                      <a:r>
                        <a:rPr lang="en-US" sz="1200" dirty="0">
                          <a:effectLst/>
                        </a:rPr>
                        <a:t>(Mar 15, 2017) </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Thursday </a:t>
                      </a:r>
                    </a:p>
                    <a:p>
                      <a:pPr marL="0" marR="0">
                        <a:spcBef>
                          <a:spcPts val="0"/>
                        </a:spcBef>
                        <a:spcAft>
                          <a:spcPts val="0"/>
                        </a:spcAft>
                      </a:pPr>
                      <a:r>
                        <a:rPr lang="en-US" sz="1200" dirty="0">
                          <a:effectLst/>
                        </a:rPr>
                        <a:t>(Mar 16, 2017) </a:t>
                      </a:r>
                      <a:endParaRPr lang="en-US" sz="1200" dirty="0">
                        <a:effectLst/>
                        <a:latin typeface="Times New Roman" panose="02020603050405020304" pitchFamily="18" charset="0"/>
                        <a:ea typeface="Times New Roman" panose="02020603050405020304" pitchFamily="18" charset="0"/>
                      </a:endParaRPr>
                    </a:p>
                  </a:txBody>
                  <a:tcPr marL="9525" marR="9525" marT="9525" marB="0"/>
                </a:tc>
              </a:tr>
              <a:tr h="684858">
                <a:tc>
                  <a:txBody>
                    <a:bodyPr/>
                    <a:lstStyle/>
                    <a:p>
                      <a:pPr marL="0" marR="0">
                        <a:spcBef>
                          <a:spcPts val="0"/>
                        </a:spcBef>
                        <a:spcAft>
                          <a:spcPts val="0"/>
                        </a:spcAft>
                      </a:pPr>
                      <a:r>
                        <a:rPr lang="en-US" sz="1200" dirty="0">
                          <a:effectLst/>
                        </a:rPr>
                        <a:t>AM-1 </a:t>
                      </a:r>
                    </a:p>
                    <a:p>
                      <a:pPr marL="0" marR="0">
                        <a:spcBef>
                          <a:spcPts val="0"/>
                        </a:spcBef>
                        <a:spcAft>
                          <a:spcPts val="0"/>
                        </a:spcAft>
                      </a:pPr>
                      <a:r>
                        <a:rPr lang="en-US" sz="1200" dirty="0">
                          <a:effectLst/>
                        </a:rPr>
                        <a:t>8:00-10:00a </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IEEE 802  EC Opening Plenary </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  WG Session </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 N/A</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 N/A</a:t>
                      </a:r>
                      <a:endParaRPr lang="en-US" sz="1200" dirty="0">
                        <a:effectLst/>
                        <a:latin typeface="Times New Roman" panose="02020603050405020304" pitchFamily="18" charset="0"/>
                        <a:ea typeface="Times New Roman" panose="02020603050405020304" pitchFamily="18" charset="0"/>
                      </a:endParaRPr>
                    </a:p>
                  </a:txBody>
                  <a:tcPr marL="9525" marR="9525" marT="9525" marB="0"/>
                </a:tc>
              </a:tr>
              <a:tr h="492464">
                <a:tc>
                  <a:txBody>
                    <a:bodyPr/>
                    <a:lstStyle/>
                    <a:p>
                      <a:pPr marL="0" marR="0">
                        <a:spcBef>
                          <a:spcPts val="0"/>
                        </a:spcBef>
                        <a:spcAft>
                          <a:spcPts val="0"/>
                        </a:spcAft>
                      </a:pPr>
                      <a:r>
                        <a:rPr lang="en-US" sz="1200" dirty="0">
                          <a:effectLst/>
                        </a:rPr>
                        <a:t>AM-2 </a:t>
                      </a:r>
                    </a:p>
                    <a:p>
                      <a:pPr marL="0" marR="0">
                        <a:spcBef>
                          <a:spcPts val="0"/>
                        </a:spcBef>
                        <a:spcAft>
                          <a:spcPts val="0"/>
                        </a:spcAft>
                      </a:pPr>
                      <a:r>
                        <a:rPr lang="en-US" sz="1200" dirty="0">
                          <a:effectLst/>
                        </a:rPr>
                        <a:t>10:30-12:30 </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N/A</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 WG Session </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WG Session </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WG Closing Plenary</a:t>
                      </a:r>
                      <a:endParaRPr lang="en-US" sz="1200" dirty="0">
                        <a:effectLst/>
                        <a:latin typeface="Times New Roman" panose="02020603050405020304" pitchFamily="18" charset="0"/>
                        <a:ea typeface="Times New Roman" panose="02020603050405020304" pitchFamily="18" charset="0"/>
                      </a:endParaRPr>
                    </a:p>
                  </a:txBody>
                  <a:tcPr marL="9525" marR="9525" marT="9525" marB="0"/>
                </a:tc>
              </a:tr>
              <a:tr h="467921">
                <a:tc>
                  <a:txBody>
                    <a:bodyPr/>
                    <a:lstStyle/>
                    <a:p>
                      <a:pPr marL="0" marR="0">
                        <a:spcBef>
                          <a:spcPts val="0"/>
                        </a:spcBef>
                        <a:spcAft>
                          <a:spcPts val="0"/>
                        </a:spcAft>
                      </a:pPr>
                      <a:r>
                        <a:rPr lang="en-US" sz="1200" dirty="0">
                          <a:effectLst/>
                        </a:rPr>
                        <a:t>PM-1 </a:t>
                      </a:r>
                    </a:p>
                    <a:p>
                      <a:pPr marL="0" marR="0">
                        <a:spcBef>
                          <a:spcPts val="0"/>
                        </a:spcBef>
                        <a:spcAft>
                          <a:spcPts val="0"/>
                        </a:spcAft>
                      </a:pPr>
                      <a:r>
                        <a:rPr lang="en-US" sz="1200" dirty="0">
                          <a:effectLst/>
                        </a:rPr>
                        <a:t>1:30 – 3:30p </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WG Opening Plenary</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JTC1/SC6 Ad Hoc</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WG Session </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N/A</a:t>
                      </a:r>
                      <a:endParaRPr lang="en-US" sz="1200" dirty="0">
                        <a:effectLst/>
                        <a:latin typeface="Times New Roman" panose="02020603050405020304" pitchFamily="18" charset="0"/>
                        <a:ea typeface="Times New Roman" panose="02020603050405020304" pitchFamily="18" charset="0"/>
                      </a:endParaRPr>
                    </a:p>
                  </a:txBody>
                  <a:tcPr marL="9525" marR="9525" marT="9525" marB="0"/>
                </a:tc>
              </a:tr>
              <a:tr h="528092">
                <a:tc>
                  <a:txBody>
                    <a:bodyPr/>
                    <a:lstStyle/>
                    <a:p>
                      <a:pPr marL="0" marR="0">
                        <a:spcBef>
                          <a:spcPts val="0"/>
                        </a:spcBef>
                        <a:spcAft>
                          <a:spcPts val="0"/>
                        </a:spcAft>
                      </a:pPr>
                      <a:r>
                        <a:rPr lang="en-US" sz="1200" dirty="0">
                          <a:effectLst/>
                        </a:rPr>
                        <a:t>PM-2 </a:t>
                      </a:r>
                    </a:p>
                    <a:p>
                      <a:pPr marL="0" marR="0">
                        <a:spcBef>
                          <a:spcPts val="0"/>
                        </a:spcBef>
                        <a:spcAft>
                          <a:spcPts val="0"/>
                        </a:spcAft>
                      </a:pPr>
                      <a:r>
                        <a:rPr lang="en-US" sz="1200" dirty="0">
                          <a:effectLst/>
                        </a:rPr>
                        <a:t>4:00 – 6:00p </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NA</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NA</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 NA</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 N/A</a:t>
                      </a:r>
                      <a:endParaRPr lang="en-US" sz="1200" dirty="0">
                        <a:effectLst/>
                        <a:latin typeface="Times New Roman" panose="02020603050405020304" pitchFamily="18" charset="0"/>
                        <a:ea typeface="Times New Roman" panose="02020603050405020304" pitchFamily="18" charset="0"/>
                      </a:endParaRPr>
                    </a:p>
                  </a:txBody>
                  <a:tcPr marL="9525" marR="9525" marT="9525" marB="0"/>
                </a:tc>
              </a:tr>
              <a:tr h="695943">
                <a:tc>
                  <a:txBody>
                    <a:bodyPr/>
                    <a:lstStyle/>
                    <a:p>
                      <a:pPr marL="0" marR="0">
                        <a:spcBef>
                          <a:spcPts val="0"/>
                        </a:spcBef>
                        <a:spcAft>
                          <a:spcPts val="0"/>
                        </a:spcAft>
                      </a:pPr>
                      <a:r>
                        <a:rPr lang="en-US" sz="1200" dirty="0">
                          <a:effectLst/>
                        </a:rPr>
                        <a:t>EVE</a:t>
                      </a:r>
                    </a:p>
                    <a:p>
                      <a:pPr marL="0" marR="0">
                        <a:spcBef>
                          <a:spcPts val="0"/>
                        </a:spcBef>
                        <a:spcAft>
                          <a:spcPts val="0"/>
                        </a:spcAft>
                      </a:pPr>
                      <a:r>
                        <a:rPr lang="en-US" sz="1200" dirty="0">
                          <a:effectLst/>
                        </a:rPr>
                        <a:t>6:00-8:50p </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Open Discussion (6:00-7:20p)</a:t>
                      </a:r>
                    </a:p>
                    <a:p>
                      <a:pPr marL="0" marR="0">
                        <a:spcBef>
                          <a:spcPts val="0"/>
                        </a:spcBef>
                        <a:spcAft>
                          <a:spcPts val="0"/>
                        </a:spcAft>
                      </a:pPr>
                      <a:r>
                        <a:rPr lang="en-US" sz="1200" dirty="0">
                          <a:effectLst/>
                        </a:rPr>
                        <a:t>Tutorial #1</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NA</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Social (6:30-9p)</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N/A</a:t>
                      </a:r>
                      <a:endParaRPr lang="en-US" sz="1200" dirty="0">
                        <a:effectLst/>
                        <a:latin typeface="Times New Roman" panose="02020603050405020304" pitchFamily="18" charset="0"/>
                        <a:ea typeface="Times New Roman" panose="02020603050405020304" pitchFamily="18" charset="0"/>
                      </a:endParaRPr>
                    </a:p>
                  </a:txBody>
                  <a:tcPr marL="9525" marR="9525" marT="9525" marB="0"/>
                </a:tc>
              </a:tr>
            </a:tbl>
          </a:graphicData>
        </a:graphic>
      </p:graphicFrame>
    </p:spTree>
    <p:extLst>
      <p:ext uri="{BB962C8B-B14F-4D97-AF65-F5344CB8AC3E}">
        <p14:creationId xmlns:p14="http://schemas.microsoft.com/office/powerpoint/2010/main" val="35346188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8001000" cy="763587"/>
          </a:xfrm>
        </p:spPr>
        <p:txBody>
          <a:bodyPr/>
          <a:lstStyle/>
          <a:p>
            <a:r>
              <a:rPr lang="en-US" sz="3600" dirty="0" smtClean="0"/>
              <a:t>IEEE-SA Rule documents updates 2016</a:t>
            </a:r>
            <a:endParaRPr lang="en-US" sz="3600" dirty="0"/>
          </a:p>
        </p:txBody>
      </p:sp>
      <p:sp>
        <p:nvSpPr>
          <p:cNvPr id="3" name="Content Placeholder 2"/>
          <p:cNvSpPr>
            <a:spLocks noGrp="1"/>
          </p:cNvSpPr>
          <p:nvPr>
            <p:ph idx="1"/>
          </p:nvPr>
        </p:nvSpPr>
        <p:spPr>
          <a:xfrm>
            <a:off x="609889" y="1676400"/>
            <a:ext cx="7772400" cy="3733800"/>
          </a:xfrm>
        </p:spPr>
        <p:txBody>
          <a:bodyPr/>
          <a:lstStyle/>
          <a:p>
            <a:r>
              <a:rPr lang="en-US" dirty="0" smtClean="0"/>
              <a:t>The changes are listed here: </a:t>
            </a:r>
            <a:r>
              <a:rPr lang="en-US" sz="2000" u="sng" dirty="0" smtClean="0">
                <a:hlinkClick r:id="rId4"/>
              </a:rPr>
              <a:t>http</a:t>
            </a:r>
            <a:r>
              <a:rPr lang="en-US" sz="2000" u="sng" dirty="0">
                <a:hlinkClick r:id="rId4"/>
              </a:rPr>
              <a:t>://standards.ieee.org/develop/policies/policy_rev.pdf</a:t>
            </a:r>
            <a:endParaRPr lang="en-US" sz="2000" dirty="0"/>
          </a:p>
          <a:p>
            <a:r>
              <a:rPr lang="en-US" dirty="0" smtClean="0"/>
              <a:t> The Standards Board minutes are here:</a:t>
            </a:r>
          </a:p>
          <a:p>
            <a:pPr lvl="1"/>
            <a:r>
              <a:rPr lang="en-US" sz="2400" dirty="0">
                <a:hlinkClick r:id="rId5"/>
              </a:rPr>
              <a:t>http://</a:t>
            </a:r>
            <a:r>
              <a:rPr lang="en-US" sz="2400" dirty="0" smtClean="0">
                <a:hlinkClick r:id="rId5"/>
              </a:rPr>
              <a:t>standards.ieee.org/about/sasb/1216sasbmin.pdf</a:t>
            </a:r>
            <a:r>
              <a:rPr lang="en-US" sz="2400" dirty="0" smtClean="0"/>
              <a:t> </a:t>
            </a:r>
          </a:p>
          <a:p>
            <a:pPr lvl="1"/>
            <a:r>
              <a:rPr lang="en-US" sz="2400" dirty="0">
                <a:hlinkClick r:id="rId6"/>
              </a:rPr>
              <a:t>http://</a:t>
            </a:r>
            <a:r>
              <a:rPr lang="en-US" sz="2400" dirty="0" smtClean="0">
                <a:hlinkClick r:id="rId6"/>
              </a:rPr>
              <a:t>standards.ieee.org/about/sasb/0916sasbmin.pdf</a:t>
            </a:r>
            <a:r>
              <a:rPr lang="en-US" sz="2400" dirty="0" smtClean="0"/>
              <a:t> </a:t>
            </a:r>
          </a:p>
          <a:p>
            <a:pPr lvl="1"/>
            <a:r>
              <a:rPr lang="en-US" sz="2400" dirty="0">
                <a:hlinkClick r:id="rId7"/>
              </a:rPr>
              <a:t>http://</a:t>
            </a:r>
            <a:r>
              <a:rPr lang="en-US" sz="2400" dirty="0" smtClean="0">
                <a:hlinkClick r:id="rId7"/>
              </a:rPr>
              <a:t>standards.ieee.org/about/sasb/0616sasbmin.pdf</a:t>
            </a:r>
            <a:r>
              <a:rPr lang="en-US" sz="2400" dirty="0" smtClean="0"/>
              <a:t> </a:t>
            </a:r>
          </a:p>
          <a:p>
            <a:pPr lvl="1"/>
            <a:r>
              <a:rPr lang="en-US" sz="2400" dirty="0">
                <a:hlinkClick r:id="rId8"/>
              </a:rPr>
              <a:t>http://</a:t>
            </a:r>
            <a:r>
              <a:rPr lang="en-US" sz="2400" dirty="0" smtClean="0">
                <a:hlinkClick r:id="rId8"/>
              </a:rPr>
              <a:t>standards.ieee.org/about/sasb/0316sasbmin.pdf</a:t>
            </a:r>
            <a:r>
              <a:rPr lang="en-US" sz="2400" dirty="0" smtClean="0"/>
              <a:t> </a:t>
            </a:r>
          </a:p>
          <a:p>
            <a:pPr lvl="1"/>
            <a:endParaRPr lang="en-US" dirty="0" smtClean="0"/>
          </a:p>
          <a:p>
            <a:pPr>
              <a:buNone/>
            </a:pPr>
            <a:r>
              <a:rPr lang="en-US" dirty="0" smtClean="0"/>
              <a:t/>
            </a:r>
            <a:br>
              <a:rPr lang="en-US" dirty="0" smtClean="0"/>
            </a:br>
            <a:endParaRPr lang="en-US" dirty="0" smtClean="0"/>
          </a:p>
          <a:p>
            <a:pPr>
              <a:buNone/>
            </a:pPr>
            <a:endParaRPr lang="en-GB" sz="1200" dirty="0" smtClean="0"/>
          </a:p>
        </p:txBody>
      </p:sp>
      <p:sp>
        <p:nvSpPr>
          <p:cNvPr id="4" name="Date Placeholder 3"/>
          <p:cNvSpPr>
            <a:spLocks noGrp="1"/>
          </p:cNvSpPr>
          <p:nvPr>
            <p:ph type="dt" sz="half" idx="4294967295"/>
          </p:nvPr>
        </p:nvSpPr>
        <p:spPr>
          <a:xfrm>
            <a:off x="685800" y="304800"/>
            <a:ext cx="1752600" cy="276999"/>
          </a:xfrm>
          <a:prstGeom prst="rect">
            <a:avLst/>
          </a:prstGeom>
        </p:spPr>
        <p:txBody>
          <a:bodyPr/>
          <a:lstStyle/>
          <a:p>
            <a:pPr>
              <a:defRPr/>
            </a:pPr>
            <a:r>
              <a:rPr lang="en-US" dirty="0" smtClean="0"/>
              <a:t>March 2017</a:t>
            </a:r>
            <a:endParaRPr lang="en-US" dirty="0"/>
          </a:p>
        </p:txBody>
      </p:sp>
      <p:sp>
        <p:nvSpPr>
          <p:cNvPr id="5" name="Footer Placeholder 4"/>
          <p:cNvSpPr>
            <a:spLocks noGrp="1"/>
          </p:cNvSpPr>
          <p:nvPr>
            <p:ph type="ftr" sz="quarter" idx="11"/>
          </p:nvPr>
        </p:nvSpPr>
        <p:spPr/>
        <p:txBody>
          <a:bodyPr/>
          <a:lstStyle/>
          <a:p>
            <a:pPr>
              <a:defRPr/>
            </a:pPr>
            <a:r>
              <a:rPr lang="en-US" dirty="0" smtClean="0"/>
              <a:t>D. Stanley, HP Enterprise</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8634B414-E725-475F-8EFC-03D12F3C5E1A}" type="slidenum">
              <a:rPr lang="en-US" smtClean="0"/>
              <a:pPr>
                <a:defRPr/>
              </a:pPr>
              <a:t>20</a:t>
            </a:fld>
            <a:endParaRPr lang="en-US" dirty="0"/>
          </a:p>
        </p:txBody>
      </p:sp>
      <p:graphicFrame>
        <p:nvGraphicFramePr>
          <p:cNvPr id="7" name="Object 6"/>
          <p:cNvGraphicFramePr>
            <a:graphicFrameLocks noChangeAspect="1"/>
          </p:cNvGraphicFramePr>
          <p:nvPr>
            <p:extLst/>
          </p:nvPr>
        </p:nvGraphicFramePr>
        <p:xfrm>
          <a:off x="7467600" y="1676400"/>
          <a:ext cx="914400" cy="771525"/>
        </p:xfrm>
        <a:graphic>
          <a:graphicData uri="http://schemas.openxmlformats.org/presentationml/2006/ole">
            <mc:AlternateContent xmlns:mc="http://schemas.openxmlformats.org/markup-compatibility/2006">
              <mc:Choice xmlns:v="urn:schemas-microsoft-com:vml" Requires="v">
                <p:oleObj spid="_x0000_s4108" name="Packager Shell Object" showAsIcon="1" r:id="rId9" imgW="914400" imgH="771480" progId="Package">
                  <p:embed/>
                </p:oleObj>
              </mc:Choice>
              <mc:Fallback>
                <p:oleObj name="Packager Shell Object" showAsIcon="1" r:id="rId9" imgW="914400" imgH="771480" progId="Package">
                  <p:embed/>
                  <p:pic>
                    <p:nvPicPr>
                      <p:cNvPr id="0" name=""/>
                      <p:cNvPicPr/>
                      <p:nvPr/>
                    </p:nvPicPr>
                    <p:blipFill>
                      <a:blip r:embed="rId10"/>
                      <a:stretch>
                        <a:fillRect/>
                      </a:stretch>
                    </p:blipFill>
                    <p:spPr>
                      <a:xfrm>
                        <a:off x="7467600" y="16764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23222915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a:xfrm>
            <a:off x="609600" y="685800"/>
            <a:ext cx="7772400" cy="490538"/>
          </a:xfrm>
        </p:spPr>
        <p:txBody>
          <a:bodyPr/>
          <a:lstStyle/>
          <a:p>
            <a:r>
              <a:rPr lang="en-US" sz="3200" dirty="0" smtClean="0">
                <a:solidFill>
                  <a:schemeClr val="accent2"/>
                </a:solidFill>
                <a:latin typeface="Arial" charset="0"/>
              </a:rPr>
              <a:t>Work Status </a:t>
            </a:r>
          </a:p>
        </p:txBody>
      </p:sp>
      <p:sp>
        <p:nvSpPr>
          <p:cNvPr id="33797" name="Rectangle 3"/>
          <p:cNvSpPr>
            <a:spLocks noGrp="1" noChangeArrowheads="1"/>
          </p:cNvSpPr>
          <p:nvPr>
            <p:ph type="body" idx="1"/>
          </p:nvPr>
        </p:nvSpPr>
        <p:spPr>
          <a:xfrm>
            <a:off x="457200" y="2133600"/>
            <a:ext cx="8534400" cy="2438400"/>
          </a:xfrm>
        </p:spPr>
        <p:txBody>
          <a:bodyPr/>
          <a:lstStyle/>
          <a:p>
            <a:pPr>
              <a:lnSpc>
                <a:spcPct val="80000"/>
              </a:lnSpc>
              <a:buNone/>
            </a:pPr>
            <a:endParaRPr lang="en-US" sz="2000" dirty="0" smtClean="0">
              <a:latin typeface="Arial" charset="0"/>
            </a:endParaRPr>
          </a:p>
          <a:p>
            <a:pPr>
              <a:lnSpc>
                <a:spcPct val="80000"/>
              </a:lnSpc>
            </a:pPr>
            <a:r>
              <a:rPr lang="en-US" sz="2800" dirty="0" smtClean="0">
                <a:latin typeface="Arial" charset="0"/>
              </a:rPr>
              <a:t>Current projects are completed </a:t>
            </a:r>
          </a:p>
          <a:p>
            <a:pPr lvl="1">
              <a:lnSpc>
                <a:spcPct val="80000"/>
              </a:lnSpc>
            </a:pPr>
            <a:r>
              <a:rPr lang="en-US" sz="2400" dirty="0" smtClean="0">
                <a:latin typeface="Arial" charset="0"/>
              </a:rPr>
              <a:t>P802.21 was approved by IEEE-SA on February 14, 2017</a:t>
            </a:r>
          </a:p>
          <a:p>
            <a:pPr lvl="1">
              <a:lnSpc>
                <a:spcPct val="80000"/>
              </a:lnSpc>
            </a:pPr>
            <a:r>
              <a:rPr lang="en-US" sz="2400" dirty="0" smtClean="0">
                <a:latin typeface="Arial" charset="0"/>
              </a:rPr>
              <a:t>P802.21.1 was approved by IEEE-SA on February 14, 2017</a:t>
            </a:r>
            <a:endParaRPr lang="en-US" sz="2400" dirty="0" smtClean="0">
              <a:latin typeface="Arial" charset="0"/>
            </a:endParaRPr>
          </a:p>
          <a:p>
            <a:pPr lvl="2">
              <a:lnSpc>
                <a:spcPct val="80000"/>
              </a:lnSpc>
              <a:buNone/>
            </a:pPr>
            <a:endParaRPr lang="en-US" sz="1200" dirty="0" smtClean="0">
              <a:latin typeface="Arial" charset="0"/>
            </a:endParaRPr>
          </a:p>
          <a:p>
            <a:pPr marL="857250" lvl="2" indent="0">
              <a:lnSpc>
                <a:spcPct val="80000"/>
              </a:lnSpc>
              <a:buNone/>
            </a:pPr>
            <a:endParaRPr lang="en-US" sz="2000" dirty="0" smtClean="0">
              <a:latin typeface="Arial" charset="0"/>
            </a:endParaRPr>
          </a:p>
          <a:p>
            <a:pPr>
              <a:lnSpc>
                <a:spcPct val="80000"/>
              </a:lnSpc>
              <a:buNone/>
            </a:pPr>
            <a:endParaRPr lang="en-US" dirty="0" smtClean="0">
              <a:latin typeface="Arial" charset="0"/>
            </a:endParaRPr>
          </a:p>
          <a:p>
            <a:pPr lvl="1">
              <a:lnSpc>
                <a:spcPct val="80000"/>
              </a:lnSpc>
              <a:buNone/>
            </a:pPr>
            <a:endParaRPr lang="en-US" sz="1600" dirty="0" smtClean="0">
              <a:latin typeface="Arial" charset="0"/>
            </a:endParaRPr>
          </a:p>
          <a:p>
            <a:pPr lvl="1">
              <a:lnSpc>
                <a:spcPct val="80000"/>
              </a:lnSpc>
              <a:buNone/>
            </a:pPr>
            <a:endParaRPr lang="en-US" sz="1600" dirty="0" smtClean="0">
              <a:latin typeface="Arial" charset="0"/>
            </a:endParaRPr>
          </a:p>
          <a:p>
            <a:pPr lvl="2">
              <a:lnSpc>
                <a:spcPct val="80000"/>
              </a:lnSpc>
              <a:buNone/>
            </a:pPr>
            <a:endParaRPr lang="en-US" sz="1600" dirty="0" smtClean="0">
              <a:latin typeface="Arial" charset="0"/>
              <a:cs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dirty="0" smtClean="0"/>
              <a:t>Slide </a:t>
            </a:r>
            <a:fld id="{55EAE60E-B8AB-4C07-8727-0B4A640A876B}" type="slidenum">
              <a:rPr lang="en-US" smtClean="0"/>
              <a:pPr>
                <a:defRPr/>
              </a:pPr>
              <a:t>21</a:t>
            </a:fld>
            <a:endParaRPr lang="en-US" dirty="0"/>
          </a:p>
        </p:txBody>
      </p:sp>
      <p:sp>
        <p:nvSpPr>
          <p:cNvPr id="6" name="AutoShape 3"/>
          <p:cNvSpPr>
            <a:spLocks noChangeArrowheads="1"/>
          </p:cNvSpPr>
          <p:nvPr/>
        </p:nvSpPr>
        <p:spPr bwMode="auto">
          <a:xfrm rot="20082990">
            <a:off x="952875" y="2950814"/>
            <a:ext cx="7543051" cy="1009650"/>
          </a:xfrm>
          <a:prstGeom prst="roundRect">
            <a:avLst>
              <a:gd name="adj" fmla="val 16667"/>
            </a:avLst>
          </a:prstGeom>
          <a:solidFill>
            <a:srgbClr val="FF9900"/>
          </a:solidFill>
          <a:ln w="12700">
            <a:noFill/>
            <a:round/>
            <a:headEnd type="none" w="sm" len="sm"/>
            <a:tailEnd type="none" w="sm" len="sm"/>
          </a:ln>
        </p:spPr>
        <p:txBody>
          <a:bodyPr wrap="none" anchor="ctr"/>
          <a:lstStyle/>
          <a:p>
            <a:pPr algn="ctr" eaLnBrk="0" hangingPunct="0"/>
            <a:r>
              <a:rPr lang="en-US" altLang="ko-KR" sz="6000" b="1" dirty="0" smtClean="0">
                <a:solidFill>
                  <a:srgbClr val="000000"/>
                </a:solidFill>
                <a:latin typeface="Arial" charset="0"/>
                <a:ea typeface="Gulim" pitchFamily="34" charset="-127"/>
                <a:cs typeface="Arial" charset="0"/>
                <a:sym typeface="Wingdings" pitchFamily="2" charset="2"/>
              </a:rPr>
              <a:t>Congratulations!</a:t>
            </a:r>
            <a:endParaRPr lang="en-US" altLang="ko-KR" sz="6000" b="1" dirty="0">
              <a:solidFill>
                <a:srgbClr val="000000"/>
              </a:solidFill>
              <a:latin typeface="Arial" charset="0"/>
              <a:ea typeface="Gulim" pitchFamily="34" charset="-127"/>
              <a:cs typeface="Arial" charset="0"/>
              <a:sym typeface="Wingdings" pitchFamily="2" charset="2"/>
            </a:endParaRPr>
          </a:p>
        </p:txBody>
      </p:sp>
    </p:spTree>
    <p:extLst>
      <p:ext uri="{BB962C8B-B14F-4D97-AF65-F5344CB8AC3E}">
        <p14:creationId xmlns:p14="http://schemas.microsoft.com/office/powerpoint/2010/main" val="1471512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2"/>
          <p:cNvSpPr>
            <a:spLocks noGrp="1" noChangeArrowheads="1"/>
          </p:cNvSpPr>
          <p:nvPr>
            <p:ph type="title"/>
          </p:nvPr>
        </p:nvSpPr>
        <p:spPr>
          <a:xfrm>
            <a:off x="723106" y="914400"/>
            <a:ext cx="7772400" cy="533400"/>
          </a:xfrm>
        </p:spPr>
        <p:txBody>
          <a:bodyPr/>
          <a:lstStyle/>
          <a:p>
            <a:r>
              <a:rPr lang="en-US" sz="3200" dirty="0" smtClean="0">
                <a:solidFill>
                  <a:schemeClr val="accent2"/>
                </a:solidFill>
                <a:latin typeface="Arial" charset="0"/>
              </a:rPr>
              <a:t>Objectives for the </a:t>
            </a:r>
            <a:r>
              <a:rPr lang="en-US" sz="3200" dirty="0" smtClean="0">
                <a:solidFill>
                  <a:schemeClr val="accent2"/>
                </a:solidFill>
                <a:latin typeface="Arial" charset="0"/>
              </a:rPr>
              <a:t>March</a:t>
            </a:r>
            <a:r>
              <a:rPr lang="en-US" sz="3200" dirty="0" smtClean="0">
                <a:solidFill>
                  <a:schemeClr val="accent2"/>
                </a:solidFill>
                <a:latin typeface="Arial" charset="0"/>
              </a:rPr>
              <a:t> </a:t>
            </a:r>
            <a:r>
              <a:rPr lang="en-US" sz="3200" dirty="0" smtClean="0">
                <a:solidFill>
                  <a:schemeClr val="accent2"/>
                </a:solidFill>
                <a:latin typeface="Arial" charset="0"/>
              </a:rPr>
              <a:t>Meeting</a:t>
            </a:r>
          </a:p>
        </p:txBody>
      </p:sp>
      <p:sp>
        <p:nvSpPr>
          <p:cNvPr id="34822" name="Rectangle 3"/>
          <p:cNvSpPr>
            <a:spLocks noGrp="1" noChangeArrowheads="1"/>
          </p:cNvSpPr>
          <p:nvPr>
            <p:ph type="body" idx="1"/>
          </p:nvPr>
        </p:nvSpPr>
        <p:spPr>
          <a:xfrm>
            <a:off x="533400" y="1676400"/>
            <a:ext cx="8305800" cy="3505200"/>
          </a:xfrm>
        </p:spPr>
        <p:txBody>
          <a:bodyPr/>
          <a:lstStyle/>
          <a:p>
            <a:pPr marL="0" indent="0">
              <a:lnSpc>
                <a:spcPct val="90000"/>
              </a:lnSpc>
              <a:buNone/>
            </a:pPr>
            <a:r>
              <a:rPr lang="en-US" sz="2600" dirty="0" smtClean="0">
                <a:latin typeface="Arial" charset="0"/>
              </a:rPr>
              <a:t> </a:t>
            </a:r>
          </a:p>
          <a:p>
            <a:pPr>
              <a:lnSpc>
                <a:spcPct val="90000"/>
              </a:lnSpc>
            </a:pPr>
            <a:r>
              <a:rPr lang="en-US" sz="2600" dirty="0" smtClean="0">
                <a:latin typeface="Arial" charset="0"/>
              </a:rPr>
              <a:t>Submission of IEEE 802.21-2017 and IEEE 802.21.1- 2017 to ISO/JTC1/SC6 through PSDO process</a:t>
            </a:r>
          </a:p>
          <a:p>
            <a:pPr>
              <a:lnSpc>
                <a:spcPct val="90000"/>
              </a:lnSpc>
            </a:pPr>
            <a:r>
              <a:rPr lang="en-US" sz="2600" dirty="0" smtClean="0">
                <a:latin typeface="Arial" charset="0"/>
              </a:rPr>
              <a:t>Submit a corrigenda PAR on IEEE 802.21-2017</a:t>
            </a:r>
          </a:p>
          <a:p>
            <a:pPr>
              <a:lnSpc>
                <a:spcPct val="90000"/>
              </a:lnSpc>
            </a:pPr>
            <a:r>
              <a:rPr lang="en-US" sz="2600" dirty="0" smtClean="0">
                <a:latin typeface="Arial" charset="0"/>
              </a:rPr>
              <a:t>Presentation from </a:t>
            </a:r>
            <a:r>
              <a:rPr lang="en-US" sz="2800" dirty="0"/>
              <a:t>P3333.3</a:t>
            </a:r>
            <a:endParaRPr lang="en-US" sz="2600" dirty="0" smtClean="0">
              <a:latin typeface="Arial" charset="0"/>
            </a:endParaRPr>
          </a:p>
          <a:p>
            <a:pPr>
              <a:lnSpc>
                <a:spcPct val="90000"/>
              </a:lnSpc>
            </a:pPr>
            <a:r>
              <a:rPr lang="en-US" sz="2600" dirty="0" smtClean="0">
                <a:latin typeface="Arial" charset="0"/>
              </a:rPr>
              <a:t>Discussion on next </a:t>
            </a:r>
            <a:r>
              <a:rPr lang="en-US" sz="2600" dirty="0" smtClean="0">
                <a:latin typeface="Arial" charset="0"/>
              </a:rPr>
              <a:t>Steps  </a:t>
            </a:r>
            <a:endParaRPr lang="en-US" sz="2600" dirty="0">
              <a:latin typeface="Arial" charset="0"/>
            </a:endParaRPr>
          </a:p>
          <a:p>
            <a:pPr marL="857250" lvl="2" indent="0">
              <a:lnSpc>
                <a:spcPct val="90000"/>
              </a:lnSpc>
              <a:buNone/>
            </a:pPr>
            <a:r>
              <a:rPr lang="en-US" sz="1800" dirty="0" smtClean="0">
                <a:latin typeface="Arial" charset="0"/>
              </a:rPr>
              <a:t>	</a:t>
            </a:r>
            <a:endParaRPr lang="en-US" sz="1800" dirty="0">
              <a:latin typeface="Arial" charset="0"/>
            </a:endParaRPr>
          </a:p>
          <a:p>
            <a:pPr marL="857250" lvl="2" indent="0">
              <a:lnSpc>
                <a:spcPct val="90000"/>
              </a:lnSpc>
              <a:buNone/>
            </a:pPr>
            <a:endParaRPr lang="en-US" sz="1800" dirty="0" smtClean="0">
              <a:latin typeface="Arial" charset="0"/>
            </a:endParaRPr>
          </a:p>
          <a:p>
            <a:pPr marL="857250" lvl="2" indent="0">
              <a:lnSpc>
                <a:spcPct val="90000"/>
              </a:lnSpc>
              <a:buNone/>
            </a:pPr>
            <a:endParaRPr lang="en-US" sz="1800" dirty="0" smtClean="0">
              <a:latin typeface="Arial" charset="0"/>
            </a:endParaRPr>
          </a:p>
          <a:p>
            <a:pPr>
              <a:lnSpc>
                <a:spcPct val="90000"/>
              </a:lnSpc>
              <a:buNone/>
            </a:pPr>
            <a:endParaRPr lang="en-US" sz="2600" dirty="0" smtClean="0">
              <a:latin typeface="Arial" charset="0"/>
              <a:cs typeface="Arial" charset="0"/>
            </a:endParaRPr>
          </a:p>
          <a:p>
            <a:pPr lvl="1">
              <a:lnSpc>
                <a:spcPct val="90000"/>
              </a:lnSpc>
              <a:buNone/>
            </a:pPr>
            <a:endParaRPr lang="en-US" sz="2200" dirty="0" smtClean="0">
              <a:latin typeface="Arial" charset="0"/>
              <a:cs typeface="Arial" charset="0"/>
            </a:endParaRPr>
          </a:p>
          <a:p>
            <a:pPr lvl="2">
              <a:lnSpc>
                <a:spcPct val="90000"/>
              </a:lnSpc>
              <a:buFontTx/>
              <a:buNone/>
            </a:pPr>
            <a:r>
              <a:rPr lang="en-US" sz="1800" dirty="0" smtClean="0">
                <a:latin typeface="Arial" charset="0"/>
              </a:rPr>
              <a:t>	</a:t>
            </a:r>
          </a:p>
          <a:p>
            <a:pPr>
              <a:lnSpc>
                <a:spcPct val="90000"/>
              </a:lnSpc>
              <a:buNone/>
            </a:pPr>
            <a:endParaRPr lang="en-US" sz="1600" dirty="0" smtClean="0">
              <a:latin typeface="Arial" charset="0"/>
            </a:endParaRPr>
          </a:p>
          <a:p>
            <a:pPr lvl="1">
              <a:lnSpc>
                <a:spcPct val="90000"/>
              </a:lnSpc>
              <a:buNone/>
            </a:pPr>
            <a:endParaRPr lang="en-US" sz="2000"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dirty="0" smtClean="0"/>
              <a:t>Slide </a:t>
            </a:r>
            <a:fld id="{55EAE60E-B8AB-4C07-8727-0B4A640A876B}" type="slidenum">
              <a:rPr lang="en-US" smtClean="0"/>
              <a:pPr>
                <a:defRPr/>
              </a:pPr>
              <a:t>22</a:t>
            </a:fld>
            <a:endParaRPr lang="en-US" dirty="0"/>
          </a:p>
        </p:txBody>
      </p:sp>
    </p:spTree>
    <p:extLst>
      <p:ext uri="{BB962C8B-B14F-4D97-AF65-F5344CB8AC3E}">
        <p14:creationId xmlns:p14="http://schemas.microsoft.com/office/powerpoint/2010/main" val="22557757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2"/>
          <p:cNvSpPr>
            <a:spLocks noGrp="1" noChangeArrowheads="1"/>
          </p:cNvSpPr>
          <p:nvPr>
            <p:ph type="title"/>
          </p:nvPr>
        </p:nvSpPr>
        <p:spPr>
          <a:xfrm>
            <a:off x="698861" y="661554"/>
            <a:ext cx="7772400" cy="533400"/>
          </a:xfrm>
        </p:spPr>
        <p:txBody>
          <a:bodyPr/>
          <a:lstStyle/>
          <a:p>
            <a:r>
              <a:rPr lang="en-US" sz="3200" dirty="0" smtClean="0">
                <a:solidFill>
                  <a:schemeClr val="accent2"/>
                </a:solidFill>
                <a:latin typeface="Arial" charset="0"/>
              </a:rPr>
              <a:t>Tutorials Details </a:t>
            </a:r>
            <a:endParaRPr lang="en-US" sz="3200" dirty="0" smtClean="0">
              <a:solidFill>
                <a:schemeClr val="accent2"/>
              </a:solidFill>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dirty="0" smtClean="0"/>
              <a:t>Slide </a:t>
            </a:r>
            <a:fld id="{55EAE60E-B8AB-4C07-8727-0B4A640A876B}" type="slidenum">
              <a:rPr lang="en-US" smtClean="0"/>
              <a:pPr>
                <a:defRPr/>
              </a:pPr>
              <a:t>23</a:t>
            </a:fld>
            <a:endParaRPr lang="en-US" dirty="0"/>
          </a:p>
        </p:txBody>
      </p:sp>
      <p:sp>
        <p:nvSpPr>
          <p:cNvPr id="2" name="Content Placeholder 1"/>
          <p:cNvSpPr>
            <a:spLocks noGrp="1"/>
          </p:cNvSpPr>
          <p:nvPr>
            <p:ph idx="1"/>
          </p:nvPr>
        </p:nvSpPr>
        <p:spPr>
          <a:xfrm>
            <a:off x="533400" y="1194954"/>
            <a:ext cx="8382000" cy="5105400"/>
          </a:xfrm>
        </p:spPr>
        <p:txBody>
          <a:bodyPr/>
          <a:lstStyle/>
          <a:p>
            <a:r>
              <a:rPr lang="en-US" dirty="0"/>
              <a:t> </a:t>
            </a:r>
            <a:r>
              <a:rPr lang="en-US" sz="2800" dirty="0"/>
              <a:t>Open Discussion (</a:t>
            </a:r>
            <a:r>
              <a:rPr lang="en-US" sz="2800" dirty="0" smtClean="0"/>
              <a:t>6:30–7:20 </a:t>
            </a:r>
            <a:r>
              <a:rPr lang="en-US" sz="2800" dirty="0"/>
              <a:t>pm):  The impact of US travel restrictions on venue </a:t>
            </a:r>
            <a:r>
              <a:rPr lang="en-US" sz="2800" dirty="0" smtClean="0"/>
              <a:t>selection</a:t>
            </a:r>
          </a:p>
          <a:p>
            <a:pPr lvl="1"/>
            <a:r>
              <a:rPr lang="en-US" sz="2400" dirty="0" smtClean="0"/>
              <a:t>Problem</a:t>
            </a:r>
            <a:r>
              <a:rPr lang="en-US" sz="2400" dirty="0"/>
              <a:t>: U.S. Border crossing </a:t>
            </a:r>
            <a:r>
              <a:rPr lang="en-US" sz="2400" dirty="0" smtClean="0"/>
              <a:t>rules changed</a:t>
            </a:r>
            <a:r>
              <a:rPr lang="en-US" sz="2400" dirty="0"/>
              <a:t>, </a:t>
            </a:r>
            <a:r>
              <a:rPr lang="en-US" sz="2400" dirty="0" smtClean="0"/>
              <a:t>2017-01-27. Added </a:t>
            </a:r>
            <a:r>
              <a:rPr lang="en-US" sz="2400" dirty="0"/>
              <a:t>uncertainty to int'l travel</a:t>
            </a:r>
          </a:p>
          <a:p>
            <a:pPr lvl="1"/>
            <a:r>
              <a:rPr lang="en-US" sz="2400" dirty="0"/>
              <a:t>Issues: Will this affect 802 participation?</a:t>
            </a:r>
          </a:p>
          <a:p>
            <a:pPr lvl="1"/>
            <a:r>
              <a:rPr lang="en-US" sz="2400" dirty="0" smtClean="0"/>
              <a:t>Moderated </a:t>
            </a:r>
            <a:r>
              <a:rPr lang="en-US" sz="2400" dirty="0"/>
              <a:t>by Geoff Thompson, IEEE 802 EC Member Emeritus  </a:t>
            </a:r>
          </a:p>
          <a:p>
            <a:r>
              <a:rPr lang="en-US" sz="2800" dirty="0"/>
              <a:t>Tutorial #1 (7:30–8:50 pm):  An Introduction to 802.11’s Latest Standards </a:t>
            </a:r>
            <a:r>
              <a:rPr lang="en-US" sz="2800" dirty="0" smtClean="0"/>
              <a:t>Activities</a:t>
            </a:r>
          </a:p>
          <a:p>
            <a:pPr lvl="1"/>
            <a:r>
              <a:rPr lang="en-US" sz="2400" dirty="0" smtClean="0"/>
              <a:t>Presenters:</a:t>
            </a:r>
          </a:p>
          <a:p>
            <a:pPr lvl="2"/>
            <a:r>
              <a:rPr lang="en-US" sz="2000" dirty="0" smtClean="0"/>
              <a:t>Adrian Stephens (Intel),Osama Aboul-Magd</a:t>
            </a:r>
            <a:r>
              <a:rPr lang="en-US" sz="2000" dirty="0"/>
              <a:t> </a:t>
            </a:r>
            <a:r>
              <a:rPr lang="en-US" sz="2000" dirty="0" smtClean="0"/>
              <a:t>(Huawei) and</a:t>
            </a:r>
            <a:r>
              <a:rPr lang="en-US" sz="2000" dirty="0"/>
              <a:t> </a:t>
            </a:r>
            <a:r>
              <a:rPr lang="en-US" sz="2000" dirty="0" smtClean="0"/>
              <a:t>Minyoung Park (Intel)</a:t>
            </a:r>
            <a:endParaRPr lang="en-US" sz="2000" dirty="0"/>
          </a:p>
          <a:p>
            <a:endParaRPr lang="en-US" dirty="0"/>
          </a:p>
        </p:txBody>
      </p:sp>
    </p:spTree>
    <p:extLst>
      <p:ext uri="{BB962C8B-B14F-4D97-AF65-F5344CB8AC3E}">
        <p14:creationId xmlns:p14="http://schemas.microsoft.com/office/powerpoint/2010/main" val="17535664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2"/>
          <p:cNvSpPr>
            <a:spLocks noGrp="1" noChangeArrowheads="1"/>
          </p:cNvSpPr>
          <p:nvPr>
            <p:ph type="title"/>
          </p:nvPr>
        </p:nvSpPr>
        <p:spPr>
          <a:xfrm>
            <a:off x="723106" y="914400"/>
            <a:ext cx="7772400" cy="533400"/>
          </a:xfrm>
        </p:spPr>
        <p:txBody>
          <a:bodyPr/>
          <a:lstStyle/>
          <a:p>
            <a:r>
              <a:rPr lang="en-US" sz="3200" dirty="0" smtClean="0">
                <a:solidFill>
                  <a:schemeClr val="accent2"/>
                </a:solidFill>
                <a:latin typeface="Arial" charset="0"/>
              </a:rPr>
              <a:t>Objectives for the </a:t>
            </a:r>
            <a:r>
              <a:rPr lang="en-US" sz="3200" dirty="0" smtClean="0">
                <a:solidFill>
                  <a:schemeClr val="accent2"/>
                </a:solidFill>
                <a:latin typeface="Arial" charset="0"/>
              </a:rPr>
              <a:t>March</a:t>
            </a:r>
            <a:r>
              <a:rPr lang="en-US" sz="3200" dirty="0" smtClean="0">
                <a:solidFill>
                  <a:schemeClr val="accent2"/>
                </a:solidFill>
                <a:latin typeface="Arial" charset="0"/>
              </a:rPr>
              <a:t> </a:t>
            </a:r>
            <a:r>
              <a:rPr lang="en-US" sz="3200" dirty="0" smtClean="0">
                <a:solidFill>
                  <a:schemeClr val="accent2"/>
                </a:solidFill>
                <a:latin typeface="Arial" charset="0"/>
              </a:rPr>
              <a:t>Meeting</a:t>
            </a:r>
          </a:p>
        </p:txBody>
      </p:sp>
      <p:sp>
        <p:nvSpPr>
          <p:cNvPr id="34822" name="Rectangle 3"/>
          <p:cNvSpPr>
            <a:spLocks noGrp="1" noChangeArrowheads="1"/>
          </p:cNvSpPr>
          <p:nvPr>
            <p:ph type="body" idx="1"/>
          </p:nvPr>
        </p:nvSpPr>
        <p:spPr>
          <a:xfrm>
            <a:off x="533400" y="1676400"/>
            <a:ext cx="8305800" cy="3505200"/>
          </a:xfrm>
        </p:spPr>
        <p:txBody>
          <a:bodyPr/>
          <a:lstStyle/>
          <a:p>
            <a:pPr marL="0" indent="0">
              <a:lnSpc>
                <a:spcPct val="90000"/>
              </a:lnSpc>
              <a:buNone/>
            </a:pPr>
            <a:r>
              <a:rPr lang="en-US" sz="2600" dirty="0" smtClean="0">
                <a:latin typeface="Arial" charset="0"/>
              </a:rPr>
              <a:t> </a:t>
            </a:r>
          </a:p>
          <a:p>
            <a:pPr>
              <a:lnSpc>
                <a:spcPct val="90000"/>
              </a:lnSpc>
            </a:pPr>
            <a:r>
              <a:rPr lang="en-US" sz="2600" dirty="0" smtClean="0">
                <a:latin typeface="Arial" charset="0"/>
              </a:rPr>
              <a:t>Submission of IEEE 802.21-2017 and IEEE 802.21.1- 2017 to ISO/JTC1/SC6 through PSDO process</a:t>
            </a:r>
          </a:p>
          <a:p>
            <a:pPr>
              <a:lnSpc>
                <a:spcPct val="90000"/>
              </a:lnSpc>
            </a:pPr>
            <a:r>
              <a:rPr lang="en-US" sz="2600" dirty="0" smtClean="0">
                <a:latin typeface="Arial" charset="0"/>
              </a:rPr>
              <a:t>Submit a corrigenda PAR on IEEE 802.21-2017</a:t>
            </a:r>
          </a:p>
          <a:p>
            <a:pPr>
              <a:lnSpc>
                <a:spcPct val="90000"/>
              </a:lnSpc>
            </a:pPr>
            <a:r>
              <a:rPr lang="en-US" sz="2600" dirty="0" smtClean="0">
                <a:latin typeface="Arial" charset="0"/>
              </a:rPr>
              <a:t>Presentation from </a:t>
            </a:r>
            <a:r>
              <a:rPr lang="en-US" sz="2800" dirty="0"/>
              <a:t>P3333.3</a:t>
            </a:r>
            <a:endParaRPr lang="en-US" sz="2600" dirty="0" smtClean="0">
              <a:latin typeface="Arial" charset="0"/>
            </a:endParaRPr>
          </a:p>
          <a:p>
            <a:pPr>
              <a:lnSpc>
                <a:spcPct val="90000"/>
              </a:lnSpc>
            </a:pPr>
            <a:r>
              <a:rPr lang="en-US" sz="2600" dirty="0" smtClean="0">
                <a:latin typeface="Arial" charset="0"/>
              </a:rPr>
              <a:t>Discussion on next </a:t>
            </a:r>
            <a:r>
              <a:rPr lang="en-US" sz="2600" dirty="0" smtClean="0">
                <a:latin typeface="Arial" charset="0"/>
              </a:rPr>
              <a:t>Steps  </a:t>
            </a:r>
            <a:endParaRPr lang="en-US" sz="2600" dirty="0">
              <a:latin typeface="Arial" charset="0"/>
            </a:endParaRPr>
          </a:p>
          <a:p>
            <a:pPr marL="857250" lvl="2" indent="0">
              <a:lnSpc>
                <a:spcPct val="90000"/>
              </a:lnSpc>
              <a:buNone/>
            </a:pPr>
            <a:r>
              <a:rPr lang="en-US" sz="1800" dirty="0" smtClean="0">
                <a:latin typeface="Arial" charset="0"/>
              </a:rPr>
              <a:t>	</a:t>
            </a:r>
            <a:endParaRPr lang="en-US" sz="1800" dirty="0">
              <a:latin typeface="Arial" charset="0"/>
            </a:endParaRPr>
          </a:p>
          <a:p>
            <a:pPr marL="857250" lvl="2" indent="0">
              <a:lnSpc>
                <a:spcPct val="90000"/>
              </a:lnSpc>
              <a:buNone/>
            </a:pPr>
            <a:endParaRPr lang="en-US" sz="1800" dirty="0" smtClean="0">
              <a:latin typeface="Arial" charset="0"/>
            </a:endParaRPr>
          </a:p>
          <a:p>
            <a:pPr marL="857250" lvl="2" indent="0">
              <a:lnSpc>
                <a:spcPct val="90000"/>
              </a:lnSpc>
              <a:buNone/>
            </a:pPr>
            <a:endParaRPr lang="en-US" sz="1800" dirty="0" smtClean="0">
              <a:latin typeface="Arial" charset="0"/>
            </a:endParaRPr>
          </a:p>
          <a:p>
            <a:pPr>
              <a:lnSpc>
                <a:spcPct val="90000"/>
              </a:lnSpc>
              <a:buNone/>
            </a:pPr>
            <a:endParaRPr lang="en-US" sz="2600" dirty="0" smtClean="0">
              <a:latin typeface="Arial" charset="0"/>
              <a:cs typeface="Arial" charset="0"/>
            </a:endParaRPr>
          </a:p>
          <a:p>
            <a:pPr lvl="1">
              <a:lnSpc>
                <a:spcPct val="90000"/>
              </a:lnSpc>
              <a:buNone/>
            </a:pPr>
            <a:endParaRPr lang="en-US" sz="2200" dirty="0" smtClean="0">
              <a:latin typeface="Arial" charset="0"/>
              <a:cs typeface="Arial" charset="0"/>
            </a:endParaRPr>
          </a:p>
          <a:p>
            <a:pPr lvl="2">
              <a:lnSpc>
                <a:spcPct val="90000"/>
              </a:lnSpc>
              <a:buFontTx/>
              <a:buNone/>
            </a:pPr>
            <a:r>
              <a:rPr lang="en-US" sz="1800" dirty="0" smtClean="0">
                <a:latin typeface="Arial" charset="0"/>
              </a:rPr>
              <a:t>	</a:t>
            </a:r>
          </a:p>
          <a:p>
            <a:pPr>
              <a:lnSpc>
                <a:spcPct val="90000"/>
              </a:lnSpc>
              <a:buNone/>
            </a:pPr>
            <a:endParaRPr lang="en-US" sz="1600" dirty="0" smtClean="0">
              <a:latin typeface="Arial" charset="0"/>
            </a:endParaRPr>
          </a:p>
          <a:p>
            <a:pPr lvl="1">
              <a:lnSpc>
                <a:spcPct val="90000"/>
              </a:lnSpc>
              <a:buNone/>
            </a:pPr>
            <a:endParaRPr lang="en-US" sz="2000"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dirty="0" smtClean="0"/>
              <a:t>Slide </a:t>
            </a:r>
            <a:fld id="{55EAE60E-B8AB-4C07-8727-0B4A640A876B}" type="slidenum">
              <a:rPr lang="en-US" smtClean="0"/>
              <a:pPr>
                <a:defRPr/>
              </a:pPr>
              <a:t>24</a:t>
            </a:fld>
            <a:endParaRPr lang="en-US" dirty="0"/>
          </a:p>
        </p:txBody>
      </p:sp>
    </p:spTree>
    <p:extLst>
      <p:ext uri="{BB962C8B-B14F-4D97-AF65-F5344CB8AC3E}">
        <p14:creationId xmlns:p14="http://schemas.microsoft.com/office/powerpoint/2010/main" val="17394097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a:xfrm>
            <a:off x="228600" y="685800"/>
            <a:ext cx="8534400" cy="533400"/>
          </a:xfrm>
        </p:spPr>
        <p:txBody>
          <a:bodyPr/>
          <a:lstStyle/>
          <a:p>
            <a:r>
              <a:rPr lang="en-US" sz="3600" dirty="0" smtClean="0">
                <a:solidFill>
                  <a:schemeClr val="accent2"/>
                </a:solidFill>
              </a:rPr>
              <a:t>Future Sessions – 2017</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457200" y="1317625"/>
            <a:ext cx="8686800" cy="4625975"/>
          </a:xfrm>
        </p:spPr>
        <p:txBody>
          <a:bodyPr/>
          <a:lstStyle/>
          <a:p>
            <a:pPr>
              <a:lnSpc>
                <a:spcPct val="90000"/>
              </a:lnSpc>
            </a:pPr>
            <a:r>
              <a:rPr lang="en-US" sz="2400" b="1" dirty="0" smtClean="0">
                <a:solidFill>
                  <a:srgbClr val="0000FF"/>
                </a:solidFill>
              </a:rPr>
              <a:t>Interim</a:t>
            </a:r>
            <a:r>
              <a:rPr lang="en-US" sz="2400" b="1" dirty="0" smtClean="0">
                <a:solidFill>
                  <a:srgbClr val="0000FF"/>
                </a:solidFill>
              </a:rPr>
              <a:t>:  </a:t>
            </a:r>
            <a:r>
              <a:rPr lang="en-US" sz="2400" b="1" dirty="0">
                <a:solidFill>
                  <a:srgbClr val="0000FF"/>
                </a:solidFill>
              </a:rPr>
              <a:t>May </a:t>
            </a:r>
            <a:r>
              <a:rPr lang="en-US" sz="2400" b="1" dirty="0" smtClean="0">
                <a:solidFill>
                  <a:srgbClr val="0000FF"/>
                </a:solidFill>
              </a:rPr>
              <a:t>7-12, </a:t>
            </a:r>
            <a:r>
              <a:rPr lang="en-US" sz="2400" b="1" dirty="0">
                <a:solidFill>
                  <a:srgbClr val="0000FF"/>
                </a:solidFill>
              </a:rPr>
              <a:t>2017, Daejeon Convention </a:t>
            </a:r>
            <a:r>
              <a:rPr lang="en-US" sz="2400" b="1" dirty="0" smtClean="0">
                <a:solidFill>
                  <a:srgbClr val="0000FF"/>
                </a:solidFill>
              </a:rPr>
              <a:t>Center, </a:t>
            </a:r>
            <a:r>
              <a:rPr lang="en-US" sz="2400" b="1" dirty="0">
                <a:solidFill>
                  <a:srgbClr val="0000FF"/>
                </a:solidFill>
              </a:rPr>
              <a:t>Daejeon, Korea  </a:t>
            </a:r>
            <a:endParaRPr lang="en-US" sz="2400" b="1" dirty="0" smtClean="0">
              <a:solidFill>
                <a:srgbClr val="0000FF"/>
              </a:solidFill>
            </a:endParaRPr>
          </a:p>
          <a:p>
            <a:pPr lvl="1">
              <a:lnSpc>
                <a:spcPct val="90000"/>
              </a:lnSpc>
            </a:pPr>
            <a:r>
              <a:rPr lang="en-US" sz="1600" dirty="0" smtClean="0">
                <a:solidFill>
                  <a:srgbClr val="0000FF"/>
                </a:solidFill>
              </a:rPr>
              <a:t>Co-located with all wireless groups </a:t>
            </a:r>
          </a:p>
          <a:p>
            <a:pPr>
              <a:lnSpc>
                <a:spcPct val="90000"/>
              </a:lnSpc>
            </a:pPr>
            <a:r>
              <a:rPr lang="en-US" sz="2400" b="1" dirty="0" smtClean="0">
                <a:solidFill>
                  <a:srgbClr val="FF0000"/>
                </a:solidFill>
              </a:rPr>
              <a:t>Plenary:  </a:t>
            </a:r>
            <a:r>
              <a:rPr lang="en-US" sz="2400" b="1" dirty="0">
                <a:solidFill>
                  <a:srgbClr val="FF0000"/>
                </a:solidFill>
              </a:rPr>
              <a:t>July 9-14, 2017, Estrel Hotel and Convention Center, Berlin, </a:t>
            </a:r>
            <a:r>
              <a:rPr lang="en-US" sz="2400" b="1" dirty="0" smtClean="0">
                <a:solidFill>
                  <a:srgbClr val="FF0000"/>
                </a:solidFill>
              </a:rPr>
              <a:t>Germany </a:t>
            </a:r>
            <a:endParaRPr lang="en-US" sz="2400" b="1" dirty="0" smtClean="0">
              <a:solidFill>
                <a:schemeClr val="accent2"/>
              </a:solidFill>
            </a:endParaRPr>
          </a:p>
          <a:p>
            <a:pPr lvl="1">
              <a:lnSpc>
                <a:spcPct val="90000"/>
              </a:lnSpc>
            </a:pPr>
            <a:r>
              <a:rPr lang="en-US" sz="2000" dirty="0" smtClean="0">
                <a:solidFill>
                  <a:srgbClr val="FF0000"/>
                </a:solidFill>
              </a:rPr>
              <a:t>Co-located with all 802 groups</a:t>
            </a:r>
          </a:p>
          <a:p>
            <a:pPr>
              <a:lnSpc>
                <a:spcPct val="90000"/>
              </a:lnSpc>
            </a:pPr>
            <a:r>
              <a:rPr lang="en-US" sz="2400" b="1" dirty="0" smtClean="0">
                <a:solidFill>
                  <a:srgbClr val="0000FF"/>
                </a:solidFill>
              </a:rPr>
              <a:t>Interim: </a:t>
            </a:r>
            <a:r>
              <a:rPr lang="en-US" sz="2400" b="1" dirty="0">
                <a:solidFill>
                  <a:srgbClr val="0000FF"/>
                </a:solidFill>
              </a:rPr>
              <a:t>September 10-15,  2017, Hilton Waikoloa Village, Kona, HI, USA, 802 Wireless Interim </a:t>
            </a:r>
            <a:r>
              <a:rPr lang="en-US" sz="2400" b="1" dirty="0" smtClean="0">
                <a:solidFill>
                  <a:srgbClr val="0000FF"/>
                </a:solidFill>
              </a:rPr>
              <a:t>Session.</a:t>
            </a:r>
          </a:p>
          <a:p>
            <a:pPr lvl="1">
              <a:lnSpc>
                <a:spcPct val="90000"/>
              </a:lnSpc>
            </a:pPr>
            <a:r>
              <a:rPr lang="en-US" sz="1600" dirty="0" smtClean="0">
                <a:solidFill>
                  <a:srgbClr val="0000FF"/>
                </a:solidFill>
              </a:rPr>
              <a:t>Co-located with  all 802 wireless groups </a:t>
            </a:r>
            <a:endParaRPr lang="en-US" sz="1600" dirty="0" smtClean="0">
              <a:solidFill>
                <a:srgbClr val="FF0000"/>
              </a:solidFill>
            </a:endParaRPr>
          </a:p>
          <a:p>
            <a:pPr>
              <a:lnSpc>
                <a:spcPct val="90000"/>
              </a:lnSpc>
            </a:pPr>
            <a:r>
              <a:rPr lang="en-US" sz="2400" b="1" dirty="0" smtClean="0">
                <a:solidFill>
                  <a:srgbClr val="FF0000"/>
                </a:solidFill>
              </a:rPr>
              <a:t>Plenary: </a:t>
            </a:r>
            <a:r>
              <a:rPr lang="en-US" sz="2400" b="1" dirty="0">
                <a:solidFill>
                  <a:srgbClr val="FF0000"/>
                </a:solidFill>
              </a:rPr>
              <a:t>November 5-10, 2017, Caribe Hotel and Convention Center, Orlando, FL, </a:t>
            </a:r>
            <a:r>
              <a:rPr lang="en-US" sz="2400" b="1" dirty="0" smtClean="0">
                <a:solidFill>
                  <a:srgbClr val="FF0000"/>
                </a:solidFill>
              </a:rPr>
              <a:t>USA</a:t>
            </a:r>
            <a:endParaRPr lang="it-IT" sz="2400" b="1" dirty="0" smtClean="0">
              <a:solidFill>
                <a:srgbClr val="FF0000"/>
              </a:solidFill>
            </a:endParaRPr>
          </a:p>
          <a:p>
            <a:pPr lvl="1">
              <a:lnSpc>
                <a:spcPct val="90000"/>
              </a:lnSpc>
            </a:pPr>
            <a:r>
              <a:rPr lang="en-US" sz="2000" dirty="0" smtClean="0">
                <a:solidFill>
                  <a:srgbClr val="FF0000"/>
                </a:solidFill>
              </a:rPr>
              <a:t>Co-located with all 802 groups </a:t>
            </a:r>
          </a:p>
        </p:txBody>
      </p:sp>
      <p:sp>
        <p:nvSpPr>
          <p:cNvPr id="10" name="Footer Placeholder 4"/>
          <p:cNvSpPr txBox="1">
            <a:spLocks/>
          </p:cNvSpPr>
          <p:nvPr/>
        </p:nvSpPr>
        <p:spPr>
          <a:xfrm>
            <a:off x="6400800" y="6423025"/>
            <a:ext cx="2203450" cy="260350"/>
          </a:xfrm>
          <a:prstGeom prst="rect">
            <a:avLst/>
          </a:prstGeom>
          <a:noFill/>
        </p:spPr>
        <p:txBody>
          <a:bodyPr/>
          <a:lstStyle/>
          <a:p>
            <a:pPr>
              <a:defRPr/>
            </a:pPr>
            <a:r>
              <a:rPr lang="pt-BR" dirty="0" smtClean="0">
                <a:solidFill>
                  <a:srgbClr val="000000"/>
                </a:solidFill>
              </a:rPr>
              <a:t>  Subir Das, Chair 802.21 WG</a:t>
            </a:r>
            <a:endParaRPr lang="en-US" dirty="0" smtClean="0">
              <a:solidFill>
                <a:srgbClr val="000000"/>
              </a:solidFill>
            </a:endParaRPr>
          </a:p>
        </p:txBody>
      </p:sp>
    </p:spTree>
    <p:extLst>
      <p:ext uri="{BB962C8B-B14F-4D97-AF65-F5344CB8AC3E}">
        <p14:creationId xmlns:p14="http://schemas.microsoft.com/office/powerpoint/2010/main" val="305493569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2"/>
          <p:cNvSpPr>
            <a:spLocks noGrp="1" noChangeArrowheads="1"/>
          </p:cNvSpPr>
          <p:nvPr>
            <p:ph type="title"/>
          </p:nvPr>
        </p:nvSpPr>
        <p:spPr>
          <a:xfrm>
            <a:off x="723900" y="609600"/>
            <a:ext cx="7772400" cy="533400"/>
          </a:xfrm>
        </p:spPr>
        <p:txBody>
          <a:bodyPr/>
          <a:lstStyle/>
          <a:p>
            <a:r>
              <a:rPr lang="en-US" sz="3200" dirty="0" smtClean="0">
                <a:solidFill>
                  <a:schemeClr val="accent2"/>
                </a:solidFill>
                <a:latin typeface="Arial" charset="0"/>
              </a:rPr>
              <a:t>May Interim Meeting </a:t>
            </a:r>
            <a:r>
              <a:rPr lang="en-US" sz="3200" dirty="0" smtClean="0">
                <a:solidFill>
                  <a:schemeClr val="accent2"/>
                </a:solidFill>
                <a:latin typeface="Arial" charset="0"/>
              </a:rPr>
              <a:t>Logistics </a:t>
            </a:r>
          </a:p>
        </p:txBody>
      </p:sp>
      <p:sp>
        <p:nvSpPr>
          <p:cNvPr id="34822" name="Rectangle 3"/>
          <p:cNvSpPr>
            <a:spLocks noGrp="1" noChangeArrowheads="1"/>
          </p:cNvSpPr>
          <p:nvPr>
            <p:ph type="body" idx="1"/>
          </p:nvPr>
        </p:nvSpPr>
        <p:spPr>
          <a:xfrm>
            <a:off x="457200" y="1371600"/>
            <a:ext cx="8555847" cy="4800600"/>
          </a:xfrm>
        </p:spPr>
        <p:txBody>
          <a:bodyPr/>
          <a:lstStyle/>
          <a:p>
            <a:pPr>
              <a:lnSpc>
                <a:spcPct val="90000"/>
              </a:lnSpc>
              <a:buFont typeface="Arial" panose="020B0604020202020204" pitchFamily="34" charset="0"/>
              <a:buChar char="•"/>
            </a:pPr>
            <a:r>
              <a:rPr lang="en-US" sz="1800" b="1" dirty="0" smtClean="0"/>
              <a:t>IEEE </a:t>
            </a:r>
            <a:r>
              <a:rPr lang="en-US" sz="1800" b="1" dirty="0"/>
              <a:t>802 Wireless Interim </a:t>
            </a:r>
            <a:r>
              <a:rPr lang="en-US" sz="1800" b="1" dirty="0" smtClean="0"/>
              <a:t>Meeting</a:t>
            </a:r>
            <a:r>
              <a:rPr lang="en-US" sz="1800" dirty="0"/>
              <a:t> </a:t>
            </a:r>
            <a:r>
              <a:rPr lang="en-US" sz="1800" dirty="0" smtClean="0"/>
              <a:t>is Hosted </a:t>
            </a:r>
            <a:r>
              <a:rPr lang="en-US" sz="1800" dirty="0"/>
              <a:t>by </a:t>
            </a:r>
            <a:r>
              <a:rPr lang="en-US" sz="1800" dirty="0" smtClean="0"/>
              <a:t>ETRI, </a:t>
            </a:r>
            <a:r>
              <a:rPr lang="en-US" sz="1800" b="1" dirty="0" smtClean="0"/>
              <a:t>May </a:t>
            </a:r>
            <a:r>
              <a:rPr lang="en-US" sz="1800" b="1" dirty="0"/>
              <a:t>7-12, 2017</a:t>
            </a:r>
            <a:endParaRPr lang="en-US" sz="1800" dirty="0"/>
          </a:p>
          <a:p>
            <a:r>
              <a:rPr lang="en-US" sz="1800" b="1" dirty="0"/>
              <a:t>Daejeon Convention Centre, Daejeon, KOREA</a:t>
            </a:r>
            <a:endParaRPr lang="en-US" sz="1800" dirty="0"/>
          </a:p>
          <a:p>
            <a:pPr lvl="0"/>
            <a:r>
              <a:rPr lang="en-US" sz="1800" dirty="0" smtClean="0"/>
              <a:t>May </a:t>
            </a:r>
            <a:r>
              <a:rPr lang="en-US" sz="1800" dirty="0"/>
              <a:t>2017 Meeting Website: </a:t>
            </a:r>
            <a:r>
              <a:rPr lang="en-US" sz="1800" u="sng" dirty="0">
                <a:hlinkClick r:id="rId3"/>
              </a:rPr>
              <a:t>http://arinex.com.au/ieee2017/</a:t>
            </a:r>
            <a:r>
              <a:rPr lang="en-US" sz="1800" dirty="0"/>
              <a:t> </a:t>
            </a:r>
          </a:p>
          <a:p>
            <a:pPr lvl="0"/>
            <a:r>
              <a:rPr lang="en-US" sz="1800" b="1" dirty="0"/>
              <a:t>Interim Meeting Registration Form</a:t>
            </a:r>
            <a:r>
              <a:rPr lang="en-US" sz="1800" dirty="0"/>
              <a:t>: </a:t>
            </a:r>
            <a:r>
              <a:rPr lang="en-US" sz="1800" u="sng" dirty="0">
                <a:hlinkClick r:id="rId4"/>
              </a:rPr>
              <a:t>https://arinex.eventsair.com/ieee-2017/form8/Site/Register</a:t>
            </a:r>
            <a:r>
              <a:rPr lang="en-US" sz="1800" dirty="0"/>
              <a:t> </a:t>
            </a:r>
            <a:endParaRPr lang="en-US" sz="1800" dirty="0" smtClean="0"/>
          </a:p>
          <a:p>
            <a:r>
              <a:rPr lang="en-US" sz="1800" dirty="0"/>
              <a:t>Early-Bird Meeting Registration Deadline:  </a:t>
            </a:r>
            <a:r>
              <a:rPr lang="en-US" sz="1800" b="1" dirty="0"/>
              <a:t>March 29th</a:t>
            </a:r>
          </a:p>
          <a:p>
            <a:pPr lvl="0"/>
            <a:endParaRPr lang="en-US" sz="1800" dirty="0"/>
          </a:p>
          <a:p>
            <a:pPr lvl="0"/>
            <a:r>
              <a:rPr lang="en-US" sz="1800" dirty="0"/>
              <a:t>Hotel Booking Information and Form: </a:t>
            </a:r>
            <a:r>
              <a:rPr lang="en-US" sz="1800" u="sng" dirty="0">
                <a:hlinkClick r:id="rId5"/>
              </a:rPr>
              <a:t>http://arinex.com.au/ieee2017/accommodation/</a:t>
            </a:r>
            <a:r>
              <a:rPr lang="en-US" sz="1800" dirty="0"/>
              <a:t> </a:t>
            </a:r>
            <a:endParaRPr lang="en-US" sz="1800" dirty="0" smtClean="0"/>
          </a:p>
          <a:p>
            <a:pPr marL="0" lvl="0" indent="0">
              <a:buNone/>
            </a:pPr>
            <a:endParaRPr lang="en-US" sz="1800" dirty="0"/>
          </a:p>
          <a:p>
            <a:r>
              <a:rPr lang="en-US" sz="1800" b="1" dirty="0"/>
              <a:t>IMPORTANT INFORMATION</a:t>
            </a:r>
            <a:r>
              <a:rPr lang="en-US" sz="1800" dirty="0"/>
              <a:t/>
            </a:r>
            <a:br>
              <a:rPr lang="en-US" sz="1800" dirty="0"/>
            </a:br>
            <a:r>
              <a:rPr lang="en-US" sz="1800" dirty="0"/>
              <a:t>We have two hotels who have put rooms on hold for our group.  Please note that space at those two hotels are available on a first come first serve basis.  Please refer to </a:t>
            </a:r>
            <a:r>
              <a:rPr lang="en-US" sz="1800" u="sng" dirty="0">
                <a:hlinkClick r:id="rId5"/>
              </a:rPr>
              <a:t>http://arinex.com.au/ieee2017/accommodation/</a:t>
            </a:r>
            <a:r>
              <a:rPr lang="en-US" sz="1800" dirty="0"/>
              <a:t> regarding further details on how to book your hotel</a:t>
            </a:r>
            <a:r>
              <a:rPr lang="en-US" sz="1800" dirty="0" smtClean="0"/>
              <a:t>.</a:t>
            </a:r>
          </a:p>
          <a:p>
            <a:pPr marL="0" indent="0">
              <a:buNone/>
            </a:pPr>
            <a:endParaRPr lang="en-US" sz="1800" dirty="0"/>
          </a:p>
          <a:p>
            <a:pPr>
              <a:lnSpc>
                <a:spcPct val="90000"/>
              </a:lnSpc>
              <a:buFont typeface="Arial" panose="020B0604020202020204" pitchFamily="34" charset="0"/>
              <a:buChar char="•"/>
            </a:pPr>
            <a:endParaRPr lang="en-US" sz="1800" b="1" dirty="0" smtClean="0"/>
          </a:p>
          <a:p>
            <a:pPr lvl="1">
              <a:lnSpc>
                <a:spcPct val="90000"/>
              </a:lnSpc>
              <a:buNone/>
            </a:pPr>
            <a:endParaRPr lang="en-US" sz="2000" dirty="0" smtClean="0"/>
          </a:p>
          <a:p>
            <a:pPr lvl="1">
              <a:lnSpc>
                <a:spcPct val="90000"/>
              </a:lnSpc>
              <a:buNone/>
            </a:pPr>
            <a:endParaRPr lang="en-US" sz="2000"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a:defRPr/>
            </a:pPr>
            <a:r>
              <a:rPr lang="pt-BR" dirty="0" smtClean="0">
                <a:solidFill>
                  <a:srgbClr val="000000"/>
                </a:solidFill>
              </a:rPr>
              <a:t>  Subir Das, Chair 802.21 WG</a:t>
            </a:r>
            <a:endParaRPr lang="en-US" dirty="0" smtClean="0">
              <a:solidFill>
                <a:srgbClr val="000000"/>
              </a:solidFill>
            </a:endParaRPr>
          </a:p>
        </p:txBody>
      </p:sp>
      <p:sp>
        <p:nvSpPr>
          <p:cNvPr id="4" name="Rectangle 3"/>
          <p:cNvSpPr>
            <a:spLocks noChangeArrowheads="1"/>
          </p:cNvSpPr>
          <p:nvPr/>
        </p:nvSpPr>
        <p:spPr bwMode="auto">
          <a:xfrm>
            <a:off x="0" y="-323165"/>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ltLang="en-US" sz="1800" dirty="0" smtClean="0">
              <a:solidFill>
                <a:srgbClr val="000000"/>
              </a:solidFill>
              <a:latin typeface="Arial" panose="020B0604020202020204" pitchFamily="34" charset="0"/>
            </a:endParaRPr>
          </a:p>
          <a:p>
            <a:endParaRPr lang="en-US" altLang="en-US" sz="1800" dirty="0" smtClean="0">
              <a:solidFill>
                <a:srgbClr val="000000"/>
              </a:solidFill>
              <a:latin typeface="Arial" panose="020B0604020202020204" pitchFamily="34" charset="0"/>
            </a:endParaRPr>
          </a:p>
        </p:txBody>
      </p:sp>
    </p:spTree>
    <p:extLst>
      <p:ext uri="{BB962C8B-B14F-4D97-AF65-F5344CB8AC3E}">
        <p14:creationId xmlns:p14="http://schemas.microsoft.com/office/powerpoint/2010/main" val="384923073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2"/>
          <p:cNvSpPr>
            <a:spLocks noGrp="1" noChangeArrowheads="1"/>
          </p:cNvSpPr>
          <p:nvPr>
            <p:ph type="title"/>
          </p:nvPr>
        </p:nvSpPr>
        <p:spPr>
          <a:xfrm>
            <a:off x="762000" y="762000"/>
            <a:ext cx="7772400" cy="533400"/>
          </a:xfrm>
        </p:spPr>
        <p:txBody>
          <a:bodyPr/>
          <a:lstStyle/>
          <a:p>
            <a:r>
              <a:rPr lang="en-US" sz="3200" dirty="0" smtClean="0">
                <a:solidFill>
                  <a:schemeClr val="accent2"/>
                </a:solidFill>
                <a:latin typeface="Arial" charset="0"/>
              </a:rPr>
              <a:t>July Plenary </a:t>
            </a:r>
            <a:r>
              <a:rPr lang="en-US" sz="3200" dirty="0" smtClean="0">
                <a:solidFill>
                  <a:schemeClr val="accent2"/>
                </a:solidFill>
                <a:latin typeface="Arial" charset="0"/>
              </a:rPr>
              <a:t>Meeting </a:t>
            </a:r>
            <a:r>
              <a:rPr lang="en-US" sz="3200" dirty="0">
                <a:solidFill>
                  <a:schemeClr val="accent2"/>
                </a:solidFill>
                <a:latin typeface="Arial" charset="0"/>
              </a:rPr>
              <a:t>D</a:t>
            </a:r>
            <a:r>
              <a:rPr lang="en-US" sz="3200" dirty="0" smtClean="0">
                <a:solidFill>
                  <a:schemeClr val="accent2"/>
                </a:solidFill>
                <a:latin typeface="Arial" charset="0"/>
              </a:rPr>
              <a:t>etails</a:t>
            </a:r>
            <a:r>
              <a:rPr lang="en-US" sz="3200" dirty="0" smtClean="0">
                <a:solidFill>
                  <a:schemeClr val="accent2"/>
                </a:solidFill>
                <a:latin typeface="Arial" charset="0"/>
              </a:rPr>
              <a:t> </a:t>
            </a:r>
            <a:endParaRPr lang="en-US" sz="3200" dirty="0" smtClean="0">
              <a:solidFill>
                <a:schemeClr val="accent2"/>
              </a:solidFill>
              <a:latin typeface="Arial" charset="0"/>
            </a:endParaRPr>
          </a:p>
        </p:txBody>
      </p:sp>
      <p:sp>
        <p:nvSpPr>
          <p:cNvPr id="34822" name="Rectangle 3"/>
          <p:cNvSpPr>
            <a:spLocks noGrp="1" noChangeArrowheads="1"/>
          </p:cNvSpPr>
          <p:nvPr>
            <p:ph type="body" idx="1"/>
          </p:nvPr>
        </p:nvSpPr>
        <p:spPr>
          <a:xfrm>
            <a:off x="294076" y="1447800"/>
            <a:ext cx="8708247" cy="3886200"/>
          </a:xfrm>
        </p:spPr>
        <p:txBody>
          <a:bodyPr/>
          <a:lstStyle/>
          <a:p>
            <a:pPr>
              <a:spcBef>
                <a:spcPts val="0"/>
              </a:spcBef>
            </a:pPr>
            <a:r>
              <a:rPr lang="en-US" sz="2800" dirty="0" smtClean="0"/>
              <a:t>July 9-14, 2017</a:t>
            </a:r>
            <a:endParaRPr lang="en-US" sz="2800" dirty="0"/>
          </a:p>
          <a:p>
            <a:pPr lvl="1">
              <a:spcBef>
                <a:spcPts val="0"/>
              </a:spcBef>
            </a:pPr>
            <a:r>
              <a:rPr lang="en-GB" dirty="0"/>
              <a:t>Estrel Hotel and Convention Center, Berlin, Germany</a:t>
            </a:r>
          </a:p>
          <a:p>
            <a:pPr>
              <a:spcBef>
                <a:spcPts val="0"/>
              </a:spcBef>
            </a:pPr>
            <a:endParaRPr lang="en-GB" sz="900" dirty="0"/>
          </a:p>
          <a:p>
            <a:pPr lvl="1"/>
            <a:r>
              <a:rPr lang="en-US" dirty="0"/>
              <a:t>Registration </a:t>
            </a:r>
            <a:r>
              <a:rPr lang="en-US" dirty="0" smtClean="0"/>
              <a:t>is targeted </a:t>
            </a:r>
            <a:r>
              <a:rPr lang="en-US" dirty="0"/>
              <a:t>to Open </a:t>
            </a:r>
            <a:r>
              <a:rPr lang="en-US" b="1" dirty="0"/>
              <a:t>15 April 2017</a:t>
            </a:r>
          </a:p>
          <a:p>
            <a:pPr lvl="1"/>
            <a:r>
              <a:rPr lang="en-US" dirty="0"/>
              <a:t>Early-Bird Meeting Registration Deadline: </a:t>
            </a:r>
            <a:r>
              <a:rPr lang="en-US" b="1" dirty="0"/>
              <a:t>26 May 2017</a:t>
            </a:r>
            <a:endParaRPr lang="en-GB" b="1" dirty="0"/>
          </a:p>
          <a:p>
            <a:pPr marL="0" indent="0">
              <a:buNone/>
            </a:pPr>
            <a:endParaRPr lang="en-US" sz="1800" dirty="0"/>
          </a:p>
          <a:p>
            <a:pPr>
              <a:lnSpc>
                <a:spcPct val="90000"/>
              </a:lnSpc>
              <a:buFont typeface="Arial" panose="020B0604020202020204" pitchFamily="34" charset="0"/>
              <a:buChar char="•"/>
            </a:pPr>
            <a:endParaRPr lang="en-US" sz="1800" b="1" dirty="0" smtClean="0"/>
          </a:p>
          <a:p>
            <a:pPr lvl="1">
              <a:lnSpc>
                <a:spcPct val="90000"/>
              </a:lnSpc>
              <a:buNone/>
            </a:pPr>
            <a:endParaRPr lang="en-US" sz="2000" dirty="0" smtClean="0"/>
          </a:p>
          <a:p>
            <a:pPr lvl="1">
              <a:lnSpc>
                <a:spcPct val="90000"/>
              </a:lnSpc>
              <a:buNone/>
            </a:pPr>
            <a:endParaRPr lang="en-US" sz="2000"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a:defRPr/>
            </a:pPr>
            <a:r>
              <a:rPr lang="pt-BR" dirty="0" smtClean="0">
                <a:solidFill>
                  <a:srgbClr val="000000"/>
                </a:solidFill>
              </a:rPr>
              <a:t>  Subir Das, Chair 802.21 WG</a:t>
            </a:r>
            <a:endParaRPr lang="en-US" dirty="0" smtClean="0">
              <a:solidFill>
                <a:srgbClr val="000000"/>
              </a:solidFill>
            </a:endParaRPr>
          </a:p>
        </p:txBody>
      </p:sp>
      <p:sp>
        <p:nvSpPr>
          <p:cNvPr id="4" name="Rectangle 3"/>
          <p:cNvSpPr>
            <a:spLocks noChangeArrowheads="1"/>
          </p:cNvSpPr>
          <p:nvPr/>
        </p:nvSpPr>
        <p:spPr bwMode="auto">
          <a:xfrm>
            <a:off x="0" y="-323165"/>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ltLang="en-US" sz="1800" dirty="0" smtClean="0">
              <a:solidFill>
                <a:srgbClr val="000000"/>
              </a:solidFill>
              <a:latin typeface="Arial" panose="020B0604020202020204" pitchFamily="34" charset="0"/>
            </a:endParaRPr>
          </a:p>
          <a:p>
            <a:endParaRPr lang="en-US" altLang="en-US" sz="1800" dirty="0" smtClean="0">
              <a:solidFill>
                <a:srgbClr val="000000"/>
              </a:solidFill>
              <a:latin typeface="Arial" panose="020B0604020202020204" pitchFamily="34" charset="0"/>
            </a:endParaRPr>
          </a:p>
        </p:txBody>
      </p:sp>
    </p:spTree>
    <p:extLst>
      <p:ext uri="{BB962C8B-B14F-4D97-AF65-F5344CB8AC3E}">
        <p14:creationId xmlns:p14="http://schemas.microsoft.com/office/powerpoint/2010/main" val="27365241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2"/>
          <p:cNvSpPr>
            <a:spLocks noGrp="1" noChangeArrowheads="1"/>
          </p:cNvSpPr>
          <p:nvPr>
            <p:ph type="title"/>
          </p:nvPr>
        </p:nvSpPr>
        <p:spPr>
          <a:xfrm>
            <a:off x="685800" y="609600"/>
            <a:ext cx="7772400" cy="762000"/>
          </a:xfrm>
        </p:spPr>
        <p:txBody>
          <a:bodyPr/>
          <a:lstStyle/>
          <a:p>
            <a:pPr eaLnBrk="1" hangingPunct="1"/>
            <a:r>
              <a:rPr lang="en-US" dirty="0" smtClean="0">
                <a:solidFill>
                  <a:schemeClr val="accent2"/>
                </a:solidFill>
                <a:latin typeface="Arial" charset="0"/>
              </a:rPr>
              <a:t>802.21 WG Objective </a:t>
            </a:r>
          </a:p>
        </p:txBody>
      </p:sp>
      <p:sp>
        <p:nvSpPr>
          <p:cNvPr id="8197" name="Rectangle 3"/>
          <p:cNvSpPr>
            <a:spLocks noGrp="1" noChangeArrowheads="1"/>
          </p:cNvSpPr>
          <p:nvPr>
            <p:ph type="body" idx="1"/>
          </p:nvPr>
        </p:nvSpPr>
        <p:spPr>
          <a:xfrm>
            <a:off x="685800" y="1600200"/>
            <a:ext cx="8077200" cy="4495800"/>
          </a:xfrm>
        </p:spPr>
        <p:txBody>
          <a:bodyPr/>
          <a:lstStyle/>
          <a:p>
            <a:pPr eaLnBrk="1" hangingPunct="1"/>
            <a:r>
              <a:rPr lang="en-US" dirty="0"/>
              <a:t>IEEE 802.21 is developing </a:t>
            </a:r>
            <a:r>
              <a:rPr lang="en-US" dirty="0" smtClean="0"/>
              <a:t>an </a:t>
            </a:r>
            <a:r>
              <a:rPr lang="en-US" dirty="0"/>
              <a:t>extensible Media access Independent Services (MIS) framework (i.e., function and protocol) that enables the optimization of services including handover service when performed between heterogeneous IEEE 802 networks. It also facilitates these services when networking between IEEE 802 networks and Cellular networks</a:t>
            </a:r>
            <a:r>
              <a:rPr lang="en-US" dirty="0" smtClean="0"/>
              <a:t>. </a:t>
            </a:r>
            <a:endParaRPr lang="en-US" dirty="0" smtClean="0">
              <a:latin typeface="Arial" charset="0"/>
            </a:endParaRPr>
          </a:p>
        </p:txBody>
      </p:sp>
      <p:sp>
        <p:nvSpPr>
          <p:cNvPr id="7"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Slide Number Placeholder 7"/>
          <p:cNvSpPr>
            <a:spLocks noGrp="1"/>
          </p:cNvSpPr>
          <p:nvPr>
            <p:ph type="sldNum" sz="quarter" idx="12"/>
          </p:nvPr>
        </p:nvSpPr>
        <p:spPr/>
        <p:txBody>
          <a:bodyPr/>
          <a:lstStyle/>
          <a:p>
            <a:pPr>
              <a:defRPr/>
            </a:pPr>
            <a:r>
              <a:rPr lang="en-US" dirty="0" smtClean="0"/>
              <a:t>Slide </a:t>
            </a:r>
            <a:fld id="{55EAE60E-B8AB-4C07-8727-0B4A640A876B}" type="slidenum">
              <a:rPr lang="en-US" smtClean="0"/>
              <a:pPr>
                <a:defRPr/>
              </a:pPr>
              <a:t>3</a:t>
            </a:fld>
            <a:endParaRPr lang="en-US" dirty="0"/>
          </a:p>
        </p:txBody>
      </p:sp>
    </p:spTree>
    <p:extLst>
      <p:ext uri="{BB962C8B-B14F-4D97-AF65-F5344CB8AC3E}">
        <p14:creationId xmlns:p14="http://schemas.microsoft.com/office/powerpoint/2010/main" val="16314837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2"/>
          <p:cNvSpPr>
            <a:spLocks noGrp="1" noChangeArrowheads="1"/>
          </p:cNvSpPr>
          <p:nvPr>
            <p:ph type="ctrTitle"/>
          </p:nvPr>
        </p:nvSpPr>
        <p:spPr>
          <a:xfrm>
            <a:off x="685800" y="685800"/>
            <a:ext cx="7772400" cy="1447800"/>
          </a:xfrm>
        </p:spPr>
        <p:txBody>
          <a:bodyPr/>
          <a:lstStyle/>
          <a:p>
            <a:r>
              <a:rPr lang="en-US" sz="4000" b="1" dirty="0" smtClean="0">
                <a:latin typeface="Arial" charset="0"/>
              </a:rPr>
              <a:t>IEEE 802.21</a:t>
            </a:r>
            <a:br>
              <a:rPr lang="en-US" sz="4000" b="1" dirty="0" smtClean="0">
                <a:latin typeface="Arial" charset="0"/>
              </a:rPr>
            </a:br>
            <a:r>
              <a:rPr lang="en-US" sz="4000" b="1" dirty="0" smtClean="0">
                <a:latin typeface="Arial" charset="0"/>
              </a:rPr>
              <a:t>Meeting Server Details</a:t>
            </a:r>
          </a:p>
        </p:txBody>
      </p:sp>
      <p:sp>
        <p:nvSpPr>
          <p:cNvPr id="18438" name="Rectangle 3"/>
          <p:cNvSpPr>
            <a:spLocks noChangeArrowheads="1"/>
          </p:cNvSpPr>
          <p:nvPr/>
        </p:nvSpPr>
        <p:spPr bwMode="auto">
          <a:xfrm>
            <a:off x="914400" y="2305050"/>
            <a:ext cx="7391400" cy="381000"/>
          </a:xfrm>
          <a:prstGeom prst="rect">
            <a:avLst/>
          </a:prstGeom>
          <a:noFill/>
          <a:ln w="9525">
            <a:noFill/>
            <a:miter lim="800000"/>
            <a:headEnd/>
            <a:tailEnd/>
          </a:ln>
        </p:spPr>
        <p:txBody>
          <a:bodyPr/>
          <a:lstStyle/>
          <a:p>
            <a:pPr algn="ctr">
              <a:lnSpc>
                <a:spcPct val="80000"/>
              </a:lnSpc>
              <a:spcBef>
                <a:spcPct val="20000"/>
              </a:spcBef>
            </a:pPr>
            <a:r>
              <a:rPr lang="en-US" sz="3200" dirty="0"/>
              <a:t>http://mentor.ieee.org/802.21/documents</a:t>
            </a: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r>
              <a:rPr lang="en-US" sz="2800" dirty="0">
                <a:solidFill>
                  <a:srgbClr val="3399FF"/>
                </a:solidFill>
                <a:latin typeface="Arial" charset="0"/>
              </a:rPr>
              <a:t> </a:t>
            </a:r>
          </a:p>
        </p:txBody>
      </p:sp>
      <p:sp>
        <p:nvSpPr>
          <p:cNvPr id="5" name="Slide Number Placeholder 5"/>
          <p:cNvSpPr txBox="1">
            <a:spLocks/>
          </p:cNvSpPr>
          <p:nvPr/>
        </p:nvSpPr>
        <p:spPr>
          <a:xfrm>
            <a:off x="4038600" y="6477000"/>
            <a:ext cx="760412" cy="180975"/>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Slide </a:t>
            </a:r>
            <a:fld id="{CDF237D2-9025-4C3F-BEA0-3F53B88EEF65}" type="slidenum">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4</a:t>
            </a:fld>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2"/>
          <p:cNvSpPr>
            <a:spLocks noGrp="1" noChangeArrowheads="1"/>
          </p:cNvSpPr>
          <p:nvPr>
            <p:ph type="title"/>
          </p:nvPr>
        </p:nvSpPr>
        <p:spPr>
          <a:xfrm>
            <a:off x="685800" y="762000"/>
            <a:ext cx="7772400" cy="609600"/>
          </a:xfrm>
        </p:spPr>
        <p:txBody>
          <a:bodyPr/>
          <a:lstStyle/>
          <a:p>
            <a:r>
              <a:rPr lang="en-US" dirty="0" smtClean="0">
                <a:latin typeface="Arial" charset="0"/>
              </a:rPr>
              <a:t>Attendance</a:t>
            </a:r>
          </a:p>
        </p:txBody>
      </p:sp>
      <p:sp>
        <p:nvSpPr>
          <p:cNvPr id="20486" name="Rectangle 3"/>
          <p:cNvSpPr>
            <a:spLocks noGrp="1" noChangeArrowheads="1"/>
          </p:cNvSpPr>
          <p:nvPr>
            <p:ph type="body" idx="1"/>
          </p:nvPr>
        </p:nvSpPr>
        <p:spPr>
          <a:xfrm>
            <a:off x="381000" y="1600200"/>
            <a:ext cx="8534400" cy="4191000"/>
          </a:xfrm>
          <a:noFill/>
        </p:spPr>
        <p:txBody>
          <a:bodyPr wrap="square"/>
          <a:lstStyle/>
          <a:p>
            <a:pPr>
              <a:lnSpc>
                <a:spcPct val="80000"/>
              </a:lnSpc>
              <a:defRPr/>
            </a:pPr>
            <a:r>
              <a:rPr lang="en-US" sz="2400" dirty="0" smtClean="0"/>
              <a:t>Electronic Attendance ONLY</a:t>
            </a:r>
          </a:p>
          <a:p>
            <a:pPr>
              <a:lnSpc>
                <a:spcPct val="80000"/>
              </a:lnSpc>
              <a:defRPr/>
            </a:pPr>
            <a:r>
              <a:rPr lang="en-US" sz="2400" dirty="0" smtClean="0"/>
              <a:t>Electronic Attendance</a:t>
            </a:r>
          </a:p>
          <a:p>
            <a:pPr lvl="1">
              <a:lnSpc>
                <a:spcPct val="80000"/>
              </a:lnSpc>
              <a:defRPr/>
            </a:pPr>
            <a:r>
              <a:rPr lang="en-US" altLang="ja-JP" sz="2000" dirty="0" smtClean="0">
                <a:ea typeface="ＭＳ Ｐゴシック" charset="-128"/>
              </a:rPr>
              <a:t>IMAT System </a:t>
            </a:r>
            <a:r>
              <a:rPr lang="en-US" altLang="ja-JP" sz="1600" dirty="0" smtClean="0">
                <a:ea typeface="ＭＳ Ｐゴシック" charset="-128"/>
              </a:rPr>
              <a:t>  </a:t>
            </a:r>
          </a:p>
          <a:p>
            <a:pPr lvl="2">
              <a:lnSpc>
                <a:spcPct val="80000"/>
              </a:lnSpc>
              <a:defRPr/>
            </a:pPr>
            <a:r>
              <a:rPr lang="en-US" altLang="ja-JP" sz="1600" dirty="0" smtClean="0">
                <a:ea typeface="ＭＳ Ｐゴシック" charset="-128"/>
              </a:rPr>
              <a:t>https://imat.ieee.org/attendance</a:t>
            </a:r>
          </a:p>
          <a:p>
            <a:pPr lvl="2">
              <a:lnSpc>
                <a:spcPct val="80000"/>
              </a:lnSpc>
              <a:defRPr/>
            </a:pPr>
            <a:r>
              <a:rPr lang="en-US" sz="1600" dirty="0"/>
              <a:t>http://newton.meeting.verilan.com</a:t>
            </a:r>
            <a:endParaRPr lang="en-US" altLang="ja-JP" sz="1600" dirty="0" smtClean="0">
              <a:ea typeface="ＭＳ Ｐゴシック" charset="-128"/>
            </a:endParaRPr>
          </a:p>
          <a:p>
            <a:pPr lvl="1">
              <a:lnSpc>
                <a:spcPct val="80000"/>
              </a:lnSpc>
              <a:defRPr/>
            </a:pPr>
            <a:r>
              <a:rPr lang="en-US" sz="2000" dirty="0" smtClean="0">
                <a:latin typeface="Arial" charset="0"/>
              </a:rPr>
              <a:t>Mark attendance during every session </a:t>
            </a:r>
          </a:p>
          <a:p>
            <a:pPr>
              <a:lnSpc>
                <a:spcPct val="80000"/>
              </a:lnSpc>
              <a:defRPr/>
            </a:pPr>
            <a:r>
              <a:rPr lang="en-US" sz="2000" dirty="0" smtClean="0">
                <a:latin typeface="Arial" charset="0"/>
              </a:rPr>
              <a:t>Total number of 802.21 WG sessions: </a:t>
            </a:r>
            <a:r>
              <a:rPr lang="en-US" sz="2000" dirty="0" smtClean="0">
                <a:latin typeface="Arial" charset="0"/>
              </a:rPr>
              <a:t>07+02(extra</a:t>
            </a:r>
            <a:r>
              <a:rPr lang="en-US" sz="2000" dirty="0" smtClean="0">
                <a:latin typeface="Arial" charset="0"/>
              </a:rPr>
              <a:t>)</a:t>
            </a:r>
          </a:p>
          <a:p>
            <a:pPr>
              <a:lnSpc>
                <a:spcPct val="80000"/>
              </a:lnSpc>
              <a:defRPr/>
            </a:pPr>
            <a:r>
              <a:rPr lang="en-US" sz="2000" dirty="0">
                <a:latin typeface="Arial" charset="0"/>
              </a:rPr>
              <a:t>5</a:t>
            </a:r>
            <a:r>
              <a:rPr lang="en-US" sz="2000" dirty="0" smtClean="0">
                <a:latin typeface="Arial" charset="0"/>
              </a:rPr>
              <a:t> sessions for 75% attendance to be counted towards WG voting membership</a:t>
            </a:r>
          </a:p>
          <a:p>
            <a:pPr>
              <a:lnSpc>
                <a:spcPct val="80000"/>
              </a:lnSpc>
              <a:defRPr/>
            </a:pPr>
            <a:r>
              <a:rPr lang="en-US" sz="2000" dirty="0" smtClean="0">
                <a:latin typeface="Arial" charset="0"/>
              </a:rPr>
              <a:t>All attendance records are reported on the meeting minutes </a:t>
            </a:r>
          </a:p>
          <a:p>
            <a:pPr lvl="1">
              <a:lnSpc>
                <a:spcPct val="80000"/>
              </a:lnSpc>
              <a:defRPr/>
            </a:pPr>
            <a:r>
              <a:rPr lang="en-US" sz="1800" dirty="0" smtClean="0">
                <a:latin typeface="Arial" charset="0"/>
              </a:rPr>
              <a:t>Please check the attendance records for any errors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a:xfrm>
            <a:off x="685800" y="685800"/>
            <a:ext cx="7772400" cy="609600"/>
          </a:xfrm>
        </p:spPr>
        <p:txBody>
          <a:bodyPr/>
          <a:lstStyle/>
          <a:p>
            <a:r>
              <a:rPr lang="en-US" dirty="0" smtClean="0">
                <a:latin typeface="Arial" charset="0"/>
              </a:rPr>
              <a:t>Voting Membership</a:t>
            </a:r>
          </a:p>
        </p:txBody>
      </p:sp>
      <p:sp>
        <p:nvSpPr>
          <p:cNvPr id="21510" name="Rectangle 3"/>
          <p:cNvSpPr>
            <a:spLocks noGrp="1" noChangeArrowheads="1"/>
          </p:cNvSpPr>
          <p:nvPr>
            <p:ph type="body" idx="1"/>
          </p:nvPr>
        </p:nvSpPr>
        <p:spPr>
          <a:xfrm>
            <a:off x="685800" y="1524000"/>
            <a:ext cx="7848600" cy="4495800"/>
          </a:xfrm>
        </p:spPr>
        <p:txBody>
          <a:bodyPr/>
          <a:lstStyle/>
          <a:p>
            <a:pPr>
              <a:lnSpc>
                <a:spcPct val="90000"/>
              </a:lnSpc>
            </a:pPr>
            <a:r>
              <a:rPr lang="en-US" sz="2800" dirty="0" smtClean="0">
                <a:latin typeface="Arial" charset="0"/>
              </a:rPr>
              <a:t>802.21 Voting Membership described in</a:t>
            </a:r>
          </a:p>
          <a:p>
            <a:pPr lvl="1">
              <a:lnSpc>
                <a:spcPct val="90000"/>
              </a:lnSpc>
            </a:pPr>
            <a:r>
              <a:rPr lang="en-US" sz="2400" dirty="0" smtClean="0">
                <a:latin typeface="Arial" charset="0"/>
              </a:rPr>
              <a:t>DCN#: 21-06-0075-02-0000</a:t>
            </a:r>
          </a:p>
          <a:p>
            <a:pPr>
              <a:lnSpc>
                <a:spcPct val="90000"/>
              </a:lnSpc>
            </a:pPr>
            <a:r>
              <a:rPr lang="en-US" sz="2800" dirty="0" smtClean="0">
                <a:latin typeface="Arial" charset="0"/>
              </a:rPr>
              <a:t>Maintenance of Voting Membership</a:t>
            </a:r>
          </a:p>
          <a:p>
            <a:pPr lvl="1">
              <a:lnSpc>
                <a:spcPct val="90000"/>
              </a:lnSpc>
            </a:pPr>
            <a:r>
              <a:rPr lang="en-US" sz="2400" dirty="0" smtClean="0">
                <a:latin typeface="Arial" charset="0"/>
              </a:rPr>
              <a:t>Two Plenary sessions out of four consecutive Plenary sessions on a moving window basis</a:t>
            </a:r>
          </a:p>
          <a:p>
            <a:pPr lvl="1">
              <a:lnSpc>
                <a:spcPct val="90000"/>
              </a:lnSpc>
            </a:pPr>
            <a:r>
              <a:rPr lang="en-US" sz="2400" dirty="0" smtClean="0">
                <a:latin typeface="Arial" charset="0"/>
              </a:rPr>
              <a:t>One out of the two Plenary session requirement, could be substituted by an Interim session</a:t>
            </a:r>
          </a:p>
          <a:p>
            <a:pPr>
              <a:lnSpc>
                <a:spcPct val="90000"/>
              </a:lnSpc>
            </a:pPr>
            <a:r>
              <a:rPr lang="en-US" sz="2800" dirty="0" smtClean="0">
                <a:latin typeface="Arial" charset="0"/>
              </a:rPr>
              <a:t>WG Letter Ballots</a:t>
            </a:r>
          </a:p>
          <a:p>
            <a:pPr lvl="1">
              <a:lnSpc>
                <a:spcPct val="90000"/>
              </a:lnSpc>
            </a:pPr>
            <a:r>
              <a:rPr lang="en-US" sz="2400" dirty="0" smtClean="0">
                <a:latin typeface="Arial" charset="0"/>
              </a:rPr>
              <a:t>WG members are expected to vote on WG LBs</a:t>
            </a:r>
          </a:p>
          <a:p>
            <a:pPr lvl="1">
              <a:lnSpc>
                <a:spcPct val="90000"/>
              </a:lnSpc>
            </a:pPr>
            <a:r>
              <a:rPr lang="en-US" sz="2400" dirty="0" smtClean="0">
                <a:latin typeface="Arial" charset="0"/>
              </a:rPr>
              <a:t>Failure to vote on 2 out of last 3 WG LBs could result in loss of voting rights</a:t>
            </a:r>
            <a:endParaRPr lang="en-US" sz="2400" b="1"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2"/>
          <p:cNvSpPr>
            <a:spLocks noGrp="1" noChangeArrowheads="1"/>
          </p:cNvSpPr>
          <p:nvPr>
            <p:ph type="title"/>
          </p:nvPr>
        </p:nvSpPr>
        <p:spPr>
          <a:xfrm>
            <a:off x="685800" y="609600"/>
            <a:ext cx="7772400" cy="533400"/>
          </a:xfrm>
        </p:spPr>
        <p:txBody>
          <a:bodyPr/>
          <a:lstStyle/>
          <a:p>
            <a:r>
              <a:rPr lang="en-US" sz="3600" dirty="0" smtClean="0">
                <a:latin typeface="Arial" charset="0"/>
              </a:rPr>
              <a:t>Miscellaneous Meeting Logistics</a:t>
            </a:r>
          </a:p>
        </p:txBody>
      </p:sp>
      <p:sp>
        <p:nvSpPr>
          <p:cNvPr id="22534" name="Rectangle 3"/>
          <p:cNvSpPr>
            <a:spLocks noGrp="1" noChangeArrowheads="1"/>
          </p:cNvSpPr>
          <p:nvPr>
            <p:ph type="body" idx="1"/>
          </p:nvPr>
        </p:nvSpPr>
        <p:spPr>
          <a:xfrm>
            <a:off x="533400" y="1219200"/>
            <a:ext cx="8382000" cy="4800600"/>
          </a:xfrm>
        </p:spPr>
        <p:txBody>
          <a:bodyPr/>
          <a:lstStyle/>
          <a:p>
            <a:pPr>
              <a:lnSpc>
                <a:spcPct val="90000"/>
              </a:lnSpc>
            </a:pPr>
            <a:r>
              <a:rPr lang="en-US" sz="2000" dirty="0" smtClean="0">
                <a:latin typeface="Arial" charset="0"/>
              </a:rPr>
              <a:t>WG Documents</a:t>
            </a:r>
            <a:r>
              <a:rPr lang="en-US" sz="2000" dirty="0">
                <a:latin typeface="Arial" charset="0"/>
              </a:rPr>
              <a:t>: </a:t>
            </a:r>
            <a:r>
              <a:rPr lang="en-US" sz="2000" dirty="0"/>
              <a:t>http://newton.meeting.verilan.com</a:t>
            </a:r>
            <a:endParaRPr lang="en-US" sz="2000" dirty="0">
              <a:latin typeface="Arial" charset="0"/>
            </a:endParaRPr>
          </a:p>
          <a:p>
            <a:pPr>
              <a:lnSpc>
                <a:spcPct val="90000"/>
              </a:lnSpc>
            </a:pPr>
            <a:r>
              <a:rPr lang="en-US" sz="2000" dirty="0" smtClean="0">
                <a:latin typeface="Arial" charset="0"/>
              </a:rPr>
              <a:t>Mobile </a:t>
            </a:r>
            <a:r>
              <a:rPr lang="en-US" sz="2000" dirty="0" smtClean="0">
                <a:latin typeface="Arial" charset="0"/>
              </a:rPr>
              <a:t>Device website: http://802world.org/attendee</a:t>
            </a:r>
          </a:p>
          <a:p>
            <a:pPr>
              <a:lnSpc>
                <a:spcPct val="90000"/>
              </a:lnSpc>
            </a:pPr>
            <a:r>
              <a:rPr lang="en-US" sz="2000" dirty="0" smtClean="0">
                <a:latin typeface="Arial" charset="0"/>
              </a:rPr>
              <a:t>Twitter” @ieee802 </a:t>
            </a:r>
          </a:p>
          <a:p>
            <a:pPr>
              <a:lnSpc>
                <a:spcPct val="90000"/>
              </a:lnSpc>
            </a:pPr>
            <a:r>
              <a:rPr lang="en-US" sz="2000" dirty="0" smtClean="0">
                <a:latin typeface="Arial" pitchFamily="34" charset="0"/>
                <a:cs typeface="Arial" pitchFamily="34" charset="0"/>
              </a:rPr>
              <a:t>Guest Room  Internet is complimentary</a:t>
            </a:r>
            <a:r>
              <a:rPr lang="en-US" sz="2400" dirty="0" smtClean="0">
                <a:latin typeface="Arial" pitchFamily="34" charset="0"/>
                <a:cs typeface="Arial" pitchFamily="34" charset="0"/>
              </a:rPr>
              <a:t>; </a:t>
            </a:r>
            <a:r>
              <a:rPr lang="en-US" sz="2000" dirty="0" smtClean="0">
                <a:latin typeface="Arial" pitchFamily="34" charset="0"/>
                <a:cs typeface="Arial" pitchFamily="34" charset="0"/>
              </a:rPr>
              <a:t>code: </a:t>
            </a:r>
            <a:r>
              <a:rPr lang="en-US" sz="1800" dirty="0" smtClean="0">
                <a:latin typeface="Arial" pitchFamily="34" charset="0"/>
                <a:cs typeface="Arial" pitchFamily="34" charset="0"/>
              </a:rPr>
              <a:t>available upon checking</a:t>
            </a:r>
            <a:endParaRPr lang="en-US" sz="1600" dirty="0" smtClean="0">
              <a:latin typeface="Arial" pitchFamily="34" charset="0"/>
              <a:cs typeface="Arial" pitchFamily="34" charset="0"/>
            </a:endParaRPr>
          </a:p>
          <a:p>
            <a:pPr>
              <a:lnSpc>
                <a:spcPct val="90000"/>
              </a:lnSpc>
            </a:pPr>
            <a:r>
              <a:rPr lang="en-US" sz="2000" dirty="0" smtClean="0">
                <a:latin typeface="Arial" pitchFamily="34" charset="0"/>
                <a:cs typeface="Arial" pitchFamily="34" charset="0"/>
              </a:rPr>
              <a:t>Meeting Place Network: </a:t>
            </a:r>
            <a:r>
              <a:rPr lang="en-US" sz="2000" dirty="0"/>
              <a:t>verilan-secure</a:t>
            </a:r>
            <a:r>
              <a:rPr lang="en-US" sz="2000" dirty="0" smtClean="0">
                <a:latin typeface="Arial" pitchFamily="34" charset="0"/>
                <a:cs typeface="Arial" pitchFamily="34" charset="0"/>
              </a:rPr>
              <a:t> </a:t>
            </a:r>
            <a:r>
              <a:rPr lang="en-US" sz="2000" dirty="0" smtClean="0">
                <a:latin typeface="Arial" pitchFamily="34" charset="0"/>
                <a:cs typeface="Arial" pitchFamily="34" charset="0"/>
              </a:rPr>
              <a:t>; Access code: ieeeieee</a:t>
            </a:r>
          </a:p>
          <a:p>
            <a:pPr>
              <a:lnSpc>
                <a:spcPct val="90000"/>
              </a:lnSpc>
            </a:pPr>
            <a:r>
              <a:rPr lang="en-US" sz="2000" dirty="0" smtClean="0">
                <a:latin typeface="Arial" pitchFamily="34" charset="0"/>
                <a:cs typeface="Arial" pitchFamily="34" charset="0"/>
              </a:rPr>
              <a:t>Network help desk: Located </a:t>
            </a:r>
            <a:r>
              <a:rPr lang="en-US" sz="2000" dirty="0"/>
              <a:t>near the Registration </a:t>
            </a:r>
            <a:r>
              <a:rPr lang="en-US" sz="2000" dirty="0" smtClean="0"/>
              <a:t>Desk; Regency Foyer</a:t>
            </a:r>
            <a:endParaRPr lang="en-US" sz="2000" dirty="0" smtClean="0">
              <a:latin typeface="Arial" pitchFamily="34" charset="0"/>
              <a:cs typeface="Arial" pitchFamily="34" charset="0"/>
            </a:endParaRPr>
          </a:p>
          <a:p>
            <a:pPr>
              <a:lnSpc>
                <a:spcPct val="90000"/>
              </a:lnSpc>
            </a:pPr>
            <a:r>
              <a:rPr lang="en-US" sz="2000" dirty="0" smtClean="0">
                <a:latin typeface="Arial" charset="0"/>
              </a:rPr>
              <a:t>Food and Beverages Service: </a:t>
            </a:r>
            <a:r>
              <a:rPr lang="en-US" sz="2000" dirty="0" smtClean="0">
                <a:latin typeface="Arial" charset="0"/>
              </a:rPr>
              <a:t>Regency Foyer (HRV)</a:t>
            </a:r>
            <a:endParaRPr lang="en-US" sz="2000" dirty="0">
              <a:latin typeface="Arial" charset="0"/>
            </a:endParaRPr>
          </a:p>
          <a:p>
            <a:pPr lvl="1">
              <a:lnSpc>
                <a:spcPct val="90000"/>
              </a:lnSpc>
            </a:pPr>
            <a:r>
              <a:rPr lang="en-US" sz="1800" dirty="0" smtClean="0">
                <a:latin typeface="Arial" charset="0"/>
              </a:rPr>
              <a:t>Continental </a:t>
            </a:r>
            <a:r>
              <a:rPr lang="en-US" sz="1800" dirty="0" smtClean="0">
                <a:latin typeface="Arial" charset="0"/>
              </a:rPr>
              <a:t>Breakfast: </a:t>
            </a:r>
            <a:r>
              <a:rPr lang="en-US" sz="1800" dirty="0" smtClean="0">
                <a:latin typeface="Arial" charset="0"/>
              </a:rPr>
              <a:t>7:30-9:00AM;</a:t>
            </a:r>
            <a:endParaRPr lang="en-US" sz="1800" dirty="0">
              <a:latin typeface="Arial" charset="0"/>
            </a:endParaRPr>
          </a:p>
          <a:p>
            <a:pPr lvl="1">
              <a:lnSpc>
                <a:spcPct val="90000"/>
              </a:lnSpc>
            </a:pPr>
            <a:r>
              <a:rPr lang="en-US" sz="1800" dirty="0" smtClean="0">
                <a:latin typeface="Arial" charset="0"/>
              </a:rPr>
              <a:t>Morning Coffee/Tea : </a:t>
            </a:r>
            <a:r>
              <a:rPr lang="en-US" sz="1800" dirty="0" smtClean="0">
                <a:latin typeface="Arial" charset="0"/>
              </a:rPr>
              <a:t>9:00AM </a:t>
            </a:r>
            <a:r>
              <a:rPr lang="en-US" sz="1800" dirty="0" smtClean="0">
                <a:latin typeface="Arial" charset="0"/>
              </a:rPr>
              <a:t>– </a:t>
            </a:r>
            <a:r>
              <a:rPr lang="en-US" sz="1800" dirty="0" smtClean="0">
                <a:latin typeface="Arial" charset="0"/>
              </a:rPr>
              <a:t>11:00 </a:t>
            </a:r>
            <a:r>
              <a:rPr lang="en-US" sz="1800" dirty="0" smtClean="0">
                <a:latin typeface="Arial" charset="0"/>
              </a:rPr>
              <a:t>AM</a:t>
            </a:r>
          </a:p>
          <a:p>
            <a:pPr lvl="1">
              <a:lnSpc>
                <a:spcPct val="90000"/>
              </a:lnSpc>
            </a:pPr>
            <a:r>
              <a:rPr lang="en-US" sz="1800" dirty="0" smtClean="0">
                <a:latin typeface="Arial" charset="0"/>
              </a:rPr>
              <a:t>Afternoon </a:t>
            </a:r>
            <a:r>
              <a:rPr lang="en-US" sz="1800" dirty="0" smtClean="0">
                <a:latin typeface="Arial" charset="0"/>
              </a:rPr>
              <a:t>Coffee/Tea: </a:t>
            </a:r>
            <a:r>
              <a:rPr lang="en-US" sz="1800" dirty="0" smtClean="0">
                <a:latin typeface="Arial" charset="0"/>
              </a:rPr>
              <a:t>2:00- </a:t>
            </a:r>
            <a:r>
              <a:rPr lang="en-US" sz="1800" dirty="0" smtClean="0">
                <a:latin typeface="Arial" charset="0"/>
              </a:rPr>
              <a:t>4:00 </a:t>
            </a:r>
            <a:r>
              <a:rPr lang="en-US" sz="1800" dirty="0" smtClean="0">
                <a:latin typeface="Arial" charset="0"/>
              </a:rPr>
              <a:t>PM</a:t>
            </a:r>
          </a:p>
          <a:p>
            <a:pPr lvl="1">
              <a:lnSpc>
                <a:spcPct val="90000"/>
              </a:lnSpc>
            </a:pPr>
            <a:r>
              <a:rPr lang="en-US" sz="1800" dirty="0" smtClean="0">
                <a:latin typeface="Arial" charset="0"/>
              </a:rPr>
              <a:t>Snack at 3:30 PM</a:t>
            </a:r>
            <a:endParaRPr lang="en-US" sz="1800" dirty="0" smtClean="0">
              <a:latin typeface="Arial" charset="0"/>
            </a:endParaRPr>
          </a:p>
          <a:p>
            <a:pPr>
              <a:lnSpc>
                <a:spcPct val="90000"/>
              </a:lnSpc>
            </a:pPr>
            <a:r>
              <a:rPr lang="en-US" sz="2000" dirty="0" smtClean="0">
                <a:latin typeface="Arial" charset="0"/>
              </a:rPr>
              <a:t>Social Event: Wednesday, </a:t>
            </a:r>
            <a:r>
              <a:rPr lang="en-US" sz="2000" dirty="0" smtClean="0">
                <a:latin typeface="Arial" charset="0"/>
              </a:rPr>
              <a:t>March 15</a:t>
            </a:r>
            <a:r>
              <a:rPr lang="en-US" sz="2000" baseline="30000" dirty="0" smtClean="0">
                <a:latin typeface="Arial" charset="0"/>
              </a:rPr>
              <a:t>th</a:t>
            </a:r>
            <a:r>
              <a:rPr lang="en-US" sz="2000" dirty="0">
                <a:latin typeface="Arial" charset="0"/>
              </a:rPr>
              <a:t>, </a:t>
            </a:r>
            <a:r>
              <a:rPr lang="en-US" sz="2000" dirty="0" smtClean="0">
                <a:latin typeface="Arial" charset="0"/>
              </a:rPr>
              <a:t>Time: 6:30-9:30PM  </a:t>
            </a:r>
          </a:p>
          <a:p>
            <a:pPr lvl="1">
              <a:lnSpc>
                <a:spcPct val="90000"/>
              </a:lnSpc>
            </a:pPr>
            <a:r>
              <a:rPr lang="en-US" sz="1800" dirty="0" smtClean="0">
                <a:latin typeface="Arial" charset="0"/>
              </a:rPr>
              <a:t>Location: </a:t>
            </a:r>
            <a:r>
              <a:rPr lang="en-US" sz="1800" dirty="0">
                <a:latin typeface="Arial" charset="0"/>
              </a:rPr>
              <a:t>Fairmont Hotel </a:t>
            </a:r>
            <a:r>
              <a:rPr lang="en-US" sz="1800" dirty="0" smtClean="0">
                <a:latin typeface="Arial" charset="0"/>
              </a:rPr>
              <a:t>Vancouver, Pacific </a:t>
            </a:r>
            <a:r>
              <a:rPr lang="en-US" sz="1800" dirty="0">
                <a:latin typeface="Arial" charset="0"/>
              </a:rPr>
              <a:t>Ballroom (</a:t>
            </a:r>
            <a:r>
              <a:rPr lang="en-US" sz="1800" dirty="0" smtClean="0">
                <a:latin typeface="Arial" charset="0"/>
              </a:rPr>
              <a:t>One </a:t>
            </a:r>
            <a:r>
              <a:rPr lang="en-US" sz="1800" dirty="0" smtClean="0">
                <a:latin typeface="Arial" charset="0"/>
              </a:rPr>
              <a:t>complimentary </a:t>
            </a:r>
            <a:r>
              <a:rPr lang="en-US" sz="1800" dirty="0" smtClean="0">
                <a:latin typeface="Arial" charset="0"/>
              </a:rPr>
              <a:t>Drink </a:t>
            </a:r>
            <a:r>
              <a:rPr lang="en-US" sz="1800" dirty="0" smtClean="0">
                <a:latin typeface="Arial" charset="0"/>
              </a:rPr>
              <a:t>Ticket per person)</a:t>
            </a:r>
            <a:endParaRPr lang="en-US" sz="1400"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2"/>
          <p:cNvSpPr>
            <a:spLocks noGrp="1" noChangeArrowheads="1"/>
          </p:cNvSpPr>
          <p:nvPr>
            <p:ph type="title"/>
          </p:nvPr>
        </p:nvSpPr>
        <p:spPr>
          <a:xfrm>
            <a:off x="685800" y="685800"/>
            <a:ext cx="7772400" cy="685800"/>
          </a:xfrm>
          <a:noFill/>
        </p:spPr>
        <p:txBody>
          <a:bodyPr/>
          <a:lstStyle/>
          <a:p>
            <a:r>
              <a:rPr lang="en-US" sz="3600" dirty="0" smtClean="0">
                <a:solidFill>
                  <a:schemeClr val="accent2"/>
                </a:solidFill>
                <a:latin typeface="Arial" charset="0"/>
              </a:rPr>
              <a:t>Registration and Media Recording</a:t>
            </a:r>
          </a:p>
        </p:txBody>
      </p:sp>
      <p:sp>
        <p:nvSpPr>
          <p:cNvPr id="23558" name="Rectangle 3"/>
          <p:cNvSpPr>
            <a:spLocks noGrp="1" noChangeArrowheads="1"/>
          </p:cNvSpPr>
          <p:nvPr>
            <p:ph type="body" idx="1"/>
          </p:nvPr>
        </p:nvSpPr>
        <p:spPr>
          <a:xfrm>
            <a:off x="685800" y="1676400"/>
            <a:ext cx="7772400" cy="4572000"/>
          </a:xfrm>
          <a:noFill/>
        </p:spPr>
        <p:txBody>
          <a:bodyPr/>
          <a:lstStyle/>
          <a:p>
            <a:pPr>
              <a:lnSpc>
                <a:spcPct val="80000"/>
              </a:lnSpc>
            </a:pPr>
            <a:r>
              <a:rPr lang="en-US" sz="2400" dirty="0" smtClean="0">
                <a:latin typeface="Arial" charset="0"/>
              </a:rPr>
              <a:t>Each Attendee must provide contact information and pay conference fee</a:t>
            </a:r>
          </a:p>
          <a:p>
            <a:pPr>
              <a:lnSpc>
                <a:spcPct val="80000"/>
              </a:lnSpc>
            </a:pPr>
            <a:r>
              <a:rPr lang="en-US" sz="2400" dirty="0" smtClean="0">
                <a:solidFill>
                  <a:schemeClr val="accent2"/>
                </a:solidFill>
                <a:latin typeface="Arial" charset="0"/>
              </a:rPr>
              <a:t>Conference fee</a:t>
            </a:r>
            <a:r>
              <a:rPr lang="en-US" sz="2400" dirty="0" smtClean="0">
                <a:latin typeface="Arial" charset="0"/>
              </a:rPr>
              <a:t> has to be </a:t>
            </a:r>
            <a:r>
              <a:rPr lang="en-US" sz="2400" dirty="0" smtClean="0">
                <a:solidFill>
                  <a:schemeClr val="accent2"/>
                </a:solidFill>
                <a:latin typeface="Arial" charset="0"/>
              </a:rPr>
              <a:t>paid through</a:t>
            </a:r>
            <a:r>
              <a:rPr lang="en-US" sz="2400" dirty="0" smtClean="0">
                <a:latin typeface="Arial" charset="0"/>
              </a:rPr>
              <a:t> the </a:t>
            </a:r>
            <a:r>
              <a:rPr lang="en-US" sz="2400" dirty="0" smtClean="0">
                <a:solidFill>
                  <a:schemeClr val="accent2"/>
                </a:solidFill>
                <a:latin typeface="Arial" charset="0"/>
              </a:rPr>
              <a:t>registration desk at the </a:t>
            </a:r>
            <a:r>
              <a:rPr lang="en-US" sz="2400" dirty="0" smtClean="0">
                <a:latin typeface="Arial" charset="0"/>
              </a:rPr>
              <a:t>hotel or </a:t>
            </a:r>
            <a:r>
              <a:rPr lang="en-US" sz="2400" dirty="0" smtClean="0">
                <a:solidFill>
                  <a:schemeClr val="accent2"/>
                </a:solidFill>
                <a:latin typeface="Arial" charset="0"/>
              </a:rPr>
              <a:t>through sponsor</a:t>
            </a:r>
          </a:p>
          <a:p>
            <a:pPr>
              <a:lnSpc>
                <a:spcPct val="80000"/>
              </a:lnSpc>
            </a:pPr>
            <a:r>
              <a:rPr lang="en-US" sz="2400" dirty="0" smtClean="0">
                <a:solidFill>
                  <a:schemeClr val="accent2"/>
                </a:solidFill>
                <a:latin typeface="Arial" charset="0"/>
              </a:rPr>
              <a:t>Failure to pay conference fee</a:t>
            </a:r>
            <a:r>
              <a:rPr lang="en-US" sz="2400" dirty="0" smtClean="0">
                <a:latin typeface="Arial" charset="0"/>
              </a:rPr>
              <a:t> results in </a:t>
            </a:r>
            <a:r>
              <a:rPr lang="en-US" sz="2400" dirty="0" smtClean="0">
                <a:solidFill>
                  <a:schemeClr val="accent2"/>
                </a:solidFill>
                <a:latin typeface="Arial" charset="0"/>
              </a:rPr>
              <a:t>loss </a:t>
            </a:r>
            <a:r>
              <a:rPr lang="en-US" sz="2400" dirty="0" smtClean="0">
                <a:latin typeface="Arial" charset="0"/>
              </a:rPr>
              <a:t>of credit for </a:t>
            </a:r>
            <a:r>
              <a:rPr lang="en-US" sz="2400" dirty="0" smtClean="0">
                <a:solidFill>
                  <a:schemeClr val="accent2"/>
                </a:solidFill>
                <a:latin typeface="Arial" charset="0"/>
              </a:rPr>
              <a:t>voting rights</a:t>
            </a:r>
          </a:p>
          <a:p>
            <a:pPr>
              <a:lnSpc>
                <a:spcPct val="80000"/>
              </a:lnSpc>
            </a:pPr>
            <a:r>
              <a:rPr lang="en-US" sz="2400" dirty="0" smtClean="0">
                <a:latin typeface="Arial" charset="0"/>
              </a:rPr>
              <a:t>Photography not permitted unless approved by WG Chair</a:t>
            </a:r>
          </a:p>
          <a:p>
            <a:pPr>
              <a:lnSpc>
                <a:spcPct val="80000"/>
              </a:lnSpc>
            </a:pPr>
            <a:r>
              <a:rPr lang="en-US" sz="2400" dirty="0" smtClean="0">
                <a:latin typeface="Arial" charset="0"/>
              </a:rPr>
              <a:t>Audio taping of IEEE 802.21 meetings is NOT allowed</a:t>
            </a:r>
          </a:p>
          <a:p>
            <a:pPr>
              <a:lnSpc>
                <a:spcPct val="80000"/>
              </a:lnSpc>
            </a:pPr>
            <a:r>
              <a:rPr lang="en-US" sz="2400" dirty="0" smtClean="0">
                <a:latin typeface="Arial" charset="0"/>
              </a:rPr>
              <a:t>Media – Press and Analyst briefings</a:t>
            </a:r>
          </a:p>
          <a:p>
            <a:pPr lvl="1">
              <a:lnSpc>
                <a:spcPct val="80000"/>
              </a:lnSpc>
            </a:pPr>
            <a:r>
              <a:rPr lang="en-US" sz="2000" dirty="0" smtClean="0">
                <a:latin typeface="Arial" charset="0"/>
              </a:rPr>
              <a:t>Only the 802.21 WG Chair and WG Vice-Chair are allowed to give verbal statements/interviews to the media on behalf of the IEEE 802.21 working group</a:t>
            </a:r>
            <a:endParaRPr lang="en-US" sz="2000" dirty="0" smtClean="0">
              <a:solidFill>
                <a:schemeClr val="accent2"/>
              </a:solidFill>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2"/>
          <p:cNvSpPr>
            <a:spLocks noGrp="1" noChangeArrowheads="1"/>
          </p:cNvSpPr>
          <p:nvPr>
            <p:ph type="title"/>
          </p:nvPr>
        </p:nvSpPr>
        <p:spPr>
          <a:xfrm>
            <a:off x="685800" y="685800"/>
            <a:ext cx="7772400" cy="838200"/>
          </a:xfrm>
          <a:noFill/>
        </p:spPr>
        <p:txBody>
          <a:bodyPr/>
          <a:lstStyle/>
          <a:p>
            <a:r>
              <a:rPr lang="en-US" dirty="0" smtClean="0"/>
              <a:t>	</a:t>
            </a:r>
            <a:r>
              <a:rPr lang="en-US" dirty="0" smtClean="0">
                <a:latin typeface="Arial" charset="0"/>
              </a:rPr>
              <a:t>Membership &amp; Anti-Trust</a:t>
            </a:r>
          </a:p>
        </p:txBody>
      </p:sp>
      <p:sp>
        <p:nvSpPr>
          <p:cNvPr id="24582" name="Rectangle 3"/>
          <p:cNvSpPr>
            <a:spLocks noGrp="1" noChangeArrowheads="1"/>
          </p:cNvSpPr>
          <p:nvPr>
            <p:ph type="body" idx="1"/>
          </p:nvPr>
        </p:nvSpPr>
        <p:spPr>
          <a:xfrm>
            <a:off x="685800" y="1828800"/>
            <a:ext cx="7772400" cy="3817938"/>
          </a:xfrm>
          <a:noFill/>
        </p:spPr>
        <p:txBody>
          <a:bodyPr/>
          <a:lstStyle/>
          <a:p>
            <a:r>
              <a:rPr lang="en-US" sz="2800" dirty="0" smtClean="0">
                <a:latin typeface="Arial" charset="0"/>
              </a:rPr>
              <a:t>Individual membership</a:t>
            </a:r>
          </a:p>
          <a:p>
            <a:pPr lvl="1"/>
            <a:r>
              <a:rPr lang="en-US" sz="2400" dirty="0" smtClean="0">
                <a:latin typeface="Arial" charset="0"/>
              </a:rPr>
              <a:t>In all IEEE standards meetings, </a:t>
            </a:r>
            <a:r>
              <a:rPr lang="en-US" sz="2400" b="1" i="1" u="sng" dirty="0" smtClean="0">
                <a:solidFill>
                  <a:schemeClr val="accent2"/>
                </a:solidFill>
                <a:latin typeface="Arial" charset="0"/>
              </a:rPr>
              <a:t>membership is by individual</a:t>
            </a:r>
            <a:r>
              <a:rPr lang="en-US" sz="2400" dirty="0" smtClean="0">
                <a:latin typeface="Arial" charset="0"/>
              </a:rPr>
              <a:t>, hence you do </a:t>
            </a:r>
            <a:r>
              <a:rPr lang="en-US" sz="2400" b="1" dirty="0" smtClean="0">
                <a:solidFill>
                  <a:schemeClr val="accent2"/>
                </a:solidFill>
                <a:latin typeface="Arial" charset="0"/>
              </a:rPr>
              <a:t>not</a:t>
            </a:r>
            <a:r>
              <a:rPr lang="en-US" sz="2400" dirty="0" smtClean="0">
                <a:latin typeface="Arial" charset="0"/>
              </a:rPr>
              <a:t> represent a </a:t>
            </a:r>
            <a:r>
              <a:rPr lang="en-US" sz="2400" b="1" dirty="0" smtClean="0">
                <a:solidFill>
                  <a:schemeClr val="accent2"/>
                </a:solidFill>
                <a:latin typeface="Arial" charset="0"/>
              </a:rPr>
              <a:t>company or organization</a:t>
            </a:r>
            <a:r>
              <a:rPr lang="en-US" sz="2400" dirty="0" smtClean="0">
                <a:latin typeface="Arial" charset="0"/>
              </a:rPr>
              <a:t>.</a:t>
            </a:r>
          </a:p>
          <a:p>
            <a:pPr lvl="1"/>
            <a:endParaRPr lang="en-US" sz="2400" dirty="0" smtClean="0">
              <a:latin typeface="Arial" charset="0"/>
            </a:endParaRPr>
          </a:p>
          <a:p>
            <a:r>
              <a:rPr lang="en-US" sz="2800" dirty="0" smtClean="0">
                <a:latin typeface="Arial" charset="0"/>
              </a:rPr>
              <a:t>Anti-Trust laws</a:t>
            </a:r>
          </a:p>
          <a:p>
            <a:pPr lvl="1"/>
            <a:r>
              <a:rPr lang="en-US" sz="2400" dirty="0" smtClean="0">
                <a:latin typeface="Arial" charset="0"/>
              </a:rPr>
              <a:t>The Anti-Trust laws forbid the </a:t>
            </a:r>
            <a:r>
              <a:rPr lang="en-US" sz="2400" b="1" i="1" u="sng" dirty="0" smtClean="0">
                <a:solidFill>
                  <a:schemeClr val="accent2"/>
                </a:solidFill>
                <a:latin typeface="Arial" charset="0"/>
              </a:rPr>
              <a:t>discussion of prices</a:t>
            </a:r>
            <a:r>
              <a:rPr lang="en-US" sz="2400" dirty="0" smtClean="0">
                <a:latin typeface="Arial" charset="0"/>
              </a:rPr>
              <a:t> within our meetings.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PowerPointTemplate-Landscape">
  <a:themeElements>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PowerPointTemplate-Landscap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PowerPointTemplate-Landscap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PowerPointTemplate-Landscap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PowerPointTemplate-Landscap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PowerPointTemplate-Landscap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PowerPointTemplate-Landscap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PowerPointTemplate-Landscap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802.11PowerPointTemplate-Landscape">
  <a:themeElements>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PowerPointTemplate-Landscap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PowerPointTemplate-Landscap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PowerPointTemplate-Landscap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PowerPointTemplate-Landscap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PowerPointTemplate-Landscap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PowerPointTemplate-Landscap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PowerPointTemplate-Landscap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Settings\PaulLambert.WOODSIDENET\My Documents\references\IEEE\templates\802.11PowerPointTemplate-Landscape.pot</Template>
  <TotalTime>87014</TotalTime>
  <Words>2200</Words>
  <Application>Microsoft Office PowerPoint</Application>
  <PresentationFormat>On-screen Show (4:3)</PresentationFormat>
  <Paragraphs>436</Paragraphs>
  <Slides>27</Slides>
  <Notes>27</Notes>
  <HiddenSlides>0</HiddenSlides>
  <MMClips>0</MMClips>
  <ScaleCrop>false</ScaleCrop>
  <HeadingPairs>
    <vt:vector size="8" baseType="variant">
      <vt:variant>
        <vt:lpstr>Fonts Used</vt:lpstr>
      </vt:variant>
      <vt:variant>
        <vt:i4>7</vt:i4>
      </vt:variant>
      <vt:variant>
        <vt:lpstr>Theme</vt:lpstr>
      </vt:variant>
      <vt:variant>
        <vt:i4>2</vt:i4>
      </vt:variant>
      <vt:variant>
        <vt:lpstr>Embedded OLE Servers</vt:lpstr>
      </vt:variant>
      <vt:variant>
        <vt:i4>1</vt:i4>
      </vt:variant>
      <vt:variant>
        <vt:lpstr>Slide Titles</vt:lpstr>
      </vt:variant>
      <vt:variant>
        <vt:i4>27</vt:i4>
      </vt:variant>
    </vt:vector>
  </HeadingPairs>
  <TitlesOfParts>
    <vt:vector size="37" baseType="lpstr">
      <vt:lpstr>Gulim</vt:lpstr>
      <vt:lpstr>MS PGothic</vt:lpstr>
      <vt:lpstr>Arial</vt:lpstr>
      <vt:lpstr>Helvetica</vt:lpstr>
      <vt:lpstr>Monotype Sorts</vt:lpstr>
      <vt:lpstr>Times New Roman</vt:lpstr>
      <vt:lpstr>Wingdings</vt:lpstr>
      <vt:lpstr>802.11PowerPointTemplate-Landscape</vt:lpstr>
      <vt:lpstr>1_802.11PowerPointTemplate-Landscape</vt:lpstr>
      <vt:lpstr>Packager Shell Object</vt:lpstr>
      <vt:lpstr>IEEE 802.21 Session #79,  Vancouver, BC, Canada WG Opening Plenary</vt:lpstr>
      <vt:lpstr>Session Time and Location   </vt:lpstr>
      <vt:lpstr>802.21 WG Objective </vt:lpstr>
      <vt:lpstr>IEEE 802.21 Meeting Server Details</vt:lpstr>
      <vt:lpstr>Attendance</vt:lpstr>
      <vt:lpstr>Voting Membership</vt:lpstr>
      <vt:lpstr>Miscellaneous Meeting Logistics</vt:lpstr>
      <vt:lpstr>Registration and Media Recording</vt:lpstr>
      <vt:lpstr> Membership &amp; Anti-Trust</vt:lpstr>
      <vt:lpstr>PowerPoint Presentation</vt:lpstr>
      <vt:lpstr>Participants, Patents, and Duty to Inform</vt:lpstr>
      <vt:lpstr>Patent Related Links</vt:lpstr>
      <vt:lpstr>Call for Potentially Essential Patents</vt:lpstr>
      <vt:lpstr>Other Guidelines for IEEE WG Meetings</vt:lpstr>
      <vt:lpstr>Participation in IEEE 802 Meetings</vt:lpstr>
      <vt:lpstr>2.7 LMSC Chair’s Guidelines on Commercialism at meetings</vt:lpstr>
      <vt:lpstr>Copyright</vt:lpstr>
      <vt:lpstr>IEEE-SA policy documents</vt:lpstr>
      <vt:lpstr>Current IEEE-SA Rule documents</vt:lpstr>
      <vt:lpstr>IEEE-SA Rule documents updates 2016</vt:lpstr>
      <vt:lpstr>Work Status </vt:lpstr>
      <vt:lpstr>Objectives for the March Meeting</vt:lpstr>
      <vt:lpstr>Tutorials Details </vt:lpstr>
      <vt:lpstr>Objectives for the March Meeting</vt:lpstr>
      <vt:lpstr>Future Sessions – 2017 </vt:lpstr>
      <vt:lpstr>May Interim Meeting Logistics </vt:lpstr>
      <vt:lpstr>July Plenary Meeting Details </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802.21 Opening Session</dc:title>
  <dc:creator>Subir Das</dc:creator>
  <cp:lastModifiedBy>travel</cp:lastModifiedBy>
  <cp:revision>838</cp:revision>
  <cp:lastPrinted>1998-02-10T13:28:06Z</cp:lastPrinted>
  <dcterms:created xsi:type="dcterms:W3CDTF">2002-07-08T22:03:28Z</dcterms:created>
  <dcterms:modified xsi:type="dcterms:W3CDTF">2017-03-13T18:21:35Z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1384146180</vt:lpwstr>
  </property>
  <property fmtid="{D5CDD505-2E9C-101B-9397-08002B2CF9AE}" pid="3" name="_ms_pID_725343">
    <vt:lpwstr>(2)Jb+k64ZYbW0P/naL/E/ynQR1kPQKE0YjV07+a7jsTsnN6F1PYQ9vSV5UlTr7OUbnMpLz9d6l_x000d_
oaBHoPZYxNs8XEBf6IVE6cDP9fvHn9BQd6zW1ju8kKdkBGUd26aLfRwnMFEMIazSD1eAIAvC_x000d_
RzD5s0fdBZrdh3s+sdbhrku9Z220v4+rbt5LSBaiPrQs6KyrbUmxX3NgS3+tNUs1bvxrD/NQ_x000d_
8Gy7S54H3KBmXdp02S</vt:lpwstr>
  </property>
  <property fmtid="{D5CDD505-2E9C-101B-9397-08002B2CF9AE}" pid="4" name="_ms_pID_7253431">
    <vt:lpwstr>M=</vt:lpwstr>
  </property>
</Properties>
</file>