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0"/>
  </p:notesMasterIdLst>
  <p:handoutMasterIdLst>
    <p:handoutMasterId r:id="rId21"/>
  </p:handoutMasterIdLst>
  <p:sldIdLst>
    <p:sldId id="413" r:id="rId2"/>
    <p:sldId id="481" r:id="rId3"/>
    <p:sldId id="475" r:id="rId4"/>
    <p:sldId id="432" r:id="rId5"/>
    <p:sldId id="400" r:id="rId6"/>
    <p:sldId id="401" r:id="rId7"/>
    <p:sldId id="402" r:id="rId8"/>
    <p:sldId id="403" r:id="rId9"/>
    <p:sldId id="404" r:id="rId10"/>
    <p:sldId id="405" r:id="rId11"/>
    <p:sldId id="406" r:id="rId12"/>
    <p:sldId id="408" r:id="rId13"/>
    <p:sldId id="409" r:id="rId14"/>
    <p:sldId id="410" r:id="rId15"/>
    <p:sldId id="411" r:id="rId16"/>
    <p:sldId id="476" r:id="rId17"/>
    <p:sldId id="477" r:id="rId18"/>
    <p:sldId id="46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FF99"/>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79" d="100"/>
          <a:sy n="79" d="100"/>
        </p:scale>
        <p:origin x="1332" y="39"/>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3606"/>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935521" y="7540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13</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14</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15</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2445008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3532947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3740259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3569211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1868183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21-17-0004-00-Session#78-Opening_Plenary_Notes.ppt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914400"/>
            <a:ext cx="8610600" cy="5257800"/>
          </a:xfrm>
          <a:prstGeom prst="rect">
            <a:avLst/>
          </a:prstGeom>
        </p:spPr>
      </p:pic>
      <p:sp>
        <p:nvSpPr>
          <p:cNvPr id="16389" name="Rectangle 2"/>
          <p:cNvSpPr>
            <a:spLocks noGrp="1" noChangeArrowheads="1"/>
          </p:cNvSpPr>
          <p:nvPr>
            <p:ph type="ctrTitle"/>
          </p:nvPr>
        </p:nvSpPr>
        <p:spPr>
          <a:xfrm>
            <a:off x="778099" y="1165538"/>
            <a:ext cx="7848600" cy="3505200"/>
          </a:xfrm>
        </p:spPr>
        <p:txBody>
          <a:bodyPr/>
          <a:lstStyle/>
          <a:p>
            <a:r>
              <a:rPr lang="en-US" sz="5400" b="1" dirty="0" smtClean="0">
                <a:solidFill>
                  <a:schemeClr val="accent2"/>
                </a:solidFill>
                <a:latin typeface="Arial" charset="0"/>
              </a:rPr>
              <a:t>IEEE 802.21</a:t>
            </a:r>
            <a:br>
              <a:rPr lang="en-US" sz="5400" b="1" dirty="0" smtClean="0">
                <a:solidFill>
                  <a:schemeClr val="accent2"/>
                </a:solidFill>
                <a:latin typeface="Arial" charset="0"/>
              </a:rPr>
            </a:br>
            <a:r>
              <a:rPr lang="en-US" b="1" dirty="0" smtClean="0">
                <a:solidFill>
                  <a:schemeClr val="accent2"/>
                </a:solidFill>
                <a:latin typeface="Arial" charset="0"/>
              </a:rPr>
              <a:t>Session #</a:t>
            </a:r>
            <a:r>
              <a:rPr lang="en-US" b="1" dirty="0" smtClean="0">
                <a:solidFill>
                  <a:schemeClr val="accent2"/>
                </a:solidFill>
                <a:latin typeface="Arial" charset="0"/>
              </a:rPr>
              <a:t>78, </a:t>
            </a:r>
            <a:r>
              <a:rPr lang="en-US" b="1" dirty="0" smtClean="0">
                <a:solidFill>
                  <a:schemeClr val="accent2"/>
                </a:solidFill>
                <a:latin typeface="Arial" charset="0"/>
              </a:rPr>
              <a:t/>
            </a:r>
            <a:br>
              <a:rPr lang="en-US" b="1" dirty="0" smtClean="0">
                <a:solidFill>
                  <a:schemeClr val="accent2"/>
                </a:solidFill>
                <a:latin typeface="Arial" charset="0"/>
              </a:rPr>
            </a:br>
            <a:r>
              <a:rPr lang="en-US" b="1" dirty="0" smtClean="0">
                <a:solidFill>
                  <a:schemeClr val="accent2"/>
                </a:solidFill>
                <a:latin typeface="Arial" charset="0"/>
              </a:rPr>
              <a:t>Atlanta, GA, </a:t>
            </a:r>
            <a:r>
              <a:rPr lang="en-US" b="1" dirty="0" smtClean="0">
                <a:solidFill>
                  <a:schemeClr val="accent2"/>
                </a:solidFill>
                <a:latin typeface="Arial" charset="0"/>
              </a:rPr>
              <a:t>USA</a:t>
            </a:r>
            <a:br>
              <a:rPr lang="en-US" b="1" dirty="0" smtClean="0">
                <a:solidFill>
                  <a:schemeClr val="accent2"/>
                </a:solidFill>
                <a:latin typeface="Arial" charset="0"/>
              </a:rPr>
            </a:br>
            <a:r>
              <a:rPr lang="en-US" b="1" dirty="0" smtClean="0">
                <a:solidFill>
                  <a:schemeClr val="accent2"/>
                </a:solidFill>
                <a:latin typeface="Arial" charset="0"/>
              </a:rPr>
              <a:t>WG </a:t>
            </a:r>
            <a:r>
              <a:rPr lang="en-US" sz="3200" b="1" dirty="0" smtClean="0">
                <a:solidFill>
                  <a:schemeClr val="accent2"/>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Subir Das, Chair 802.21 WG</a:t>
            </a:r>
            <a:endParaRPr kumimoji="0" lang="en-US" sz="1200" b="1" i="0" u="none" strike="noStrike" kern="1200" cap="none" spc="0" normalizeH="0" baseline="0" noProof="0" dirty="0" smtClean="0">
              <a:ln>
                <a:noFill/>
              </a:ln>
              <a:solidFill>
                <a:srgbClr val="FFC000"/>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838200" y="4888069"/>
            <a:ext cx="6858000" cy="1066800"/>
          </a:xfrm>
        </p:spPr>
        <p:txBody>
          <a:bodyPr/>
          <a:lstStyle/>
          <a:p>
            <a:pPr eaLnBrk="1" hangingPunct="1"/>
            <a:r>
              <a:rPr lang="en-US" sz="2800" b="1" dirty="0" smtClean="0">
                <a:solidFill>
                  <a:schemeClr val="accent2"/>
                </a:solidFill>
                <a:latin typeface="Arial" charset="0"/>
              </a:rPr>
              <a:t>Subir Das</a:t>
            </a:r>
          </a:p>
          <a:p>
            <a:pPr eaLnBrk="1" hangingPunct="1"/>
            <a:r>
              <a:rPr lang="en-US" sz="2800" b="1" dirty="0" smtClean="0">
                <a:solidFill>
                  <a:schemeClr val="accent2"/>
                </a:solidFill>
                <a:latin typeface="Arial" charset="0"/>
              </a:rPr>
              <a:t>sdas at appcomsci dot com</a:t>
            </a:r>
          </a:p>
        </p:txBody>
      </p:sp>
      <p:sp>
        <p:nvSpPr>
          <p:cNvPr id="7" name="Date Placeholder 3"/>
          <p:cNvSpPr txBox="1">
            <a:spLocks/>
          </p:cNvSpPr>
          <p:nvPr/>
        </p:nvSpPr>
        <p:spPr>
          <a:xfrm>
            <a:off x="685800" y="6475412"/>
            <a:ext cx="1295400" cy="214312"/>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solidFill>
                  <a:srgbClr val="FFC000"/>
                </a:solidFill>
              </a:rPr>
              <a:t>Jan</a:t>
            </a:r>
            <a:r>
              <a:rPr lang="en-US" b="1" dirty="0" smtClean="0">
                <a:solidFill>
                  <a:srgbClr val="FFC000"/>
                </a:solidFill>
              </a:rPr>
              <a:t> </a:t>
            </a:r>
            <a:r>
              <a:rPr kumimoji="0" lang="en-US" sz="1200" b="1" i="0" u="none" strike="noStrike" kern="1200" cap="none" spc="0" normalizeH="0" baseline="0" noProof="0" dirty="0" smtClean="0">
                <a:ln>
                  <a:noFill/>
                </a:ln>
                <a:solidFill>
                  <a:srgbClr val="FFC000"/>
                </a:solidFill>
                <a:effectLst/>
                <a:uLnTx/>
                <a:uFillTx/>
              </a:rPr>
              <a:t>2016</a:t>
            </a:r>
            <a:r>
              <a:rPr lang="en-US" b="1" dirty="0" smtClean="0">
                <a:solidFill>
                  <a:srgbClr val="FFC000"/>
                </a:solidFill>
              </a:rPr>
              <a:t>7	</a:t>
            </a:r>
            <a:endParaRPr kumimoji="0" lang="en-US" sz="1200" b="1" i="0" u="none" strike="noStrike" kern="1200" cap="none" spc="0" normalizeH="0" baseline="0" noProof="0" dirty="0">
              <a:ln>
                <a:noFill/>
              </a:ln>
              <a:solidFill>
                <a:srgbClr val="FFC000"/>
              </a:solidFill>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51054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8006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800" dirty="0" smtClean="0">
                <a:latin typeface="Arial" charset="0"/>
              </a:rPr>
              <a:t>802.21m  Revision Project </a:t>
            </a:r>
          </a:p>
          <a:p>
            <a:pPr lvl="2">
              <a:lnSpc>
                <a:spcPct val="80000"/>
              </a:lnSpc>
            </a:pPr>
            <a:r>
              <a:rPr lang="en-US" sz="2000" dirty="0" smtClean="0">
                <a:latin typeface="Arial" charset="0"/>
              </a:rPr>
              <a:t>Draft has been submitted for RevCom review</a:t>
            </a:r>
            <a:endParaRPr lang="en-US" sz="2000" dirty="0" smtClean="0">
              <a:latin typeface="Arial" charset="0"/>
            </a:endParaRPr>
          </a:p>
          <a:p>
            <a:pPr lvl="1">
              <a:lnSpc>
                <a:spcPct val="80000"/>
              </a:lnSpc>
            </a:pPr>
            <a:r>
              <a:rPr lang="en-US" sz="2400" dirty="0" smtClean="0">
                <a:latin typeface="Arial" charset="0"/>
              </a:rPr>
              <a:t>802.21.1 Use cases and Services </a:t>
            </a:r>
          </a:p>
          <a:p>
            <a:pPr lvl="2">
              <a:lnSpc>
                <a:spcPct val="80000"/>
              </a:lnSpc>
            </a:pPr>
            <a:r>
              <a:rPr lang="en-US" sz="2000" dirty="0">
                <a:latin typeface="Arial" charset="0"/>
              </a:rPr>
              <a:t>Draft has been submitted for RevCom </a:t>
            </a:r>
            <a:r>
              <a:rPr lang="en-US" sz="2000" dirty="0" smtClean="0">
                <a:latin typeface="Arial" charset="0"/>
              </a:rPr>
              <a:t>review</a:t>
            </a:r>
          </a:p>
          <a:p>
            <a:pPr>
              <a:lnSpc>
                <a:spcPct val="80000"/>
              </a:lnSpc>
            </a:pPr>
            <a:r>
              <a:rPr lang="en-US" sz="2800" dirty="0" smtClean="0">
                <a:latin typeface="Arial" charset="0"/>
              </a:rPr>
              <a:t>Both drafts are in January RevCom Agenda</a:t>
            </a:r>
          </a:p>
          <a:p>
            <a:pPr>
              <a:lnSpc>
                <a:spcPct val="80000"/>
              </a:lnSpc>
            </a:pPr>
            <a:endParaRPr lang="en-US" sz="2800" dirty="0">
              <a:latin typeface="Arial" charset="0"/>
            </a:endParaRPr>
          </a:p>
          <a:p>
            <a:pPr>
              <a:lnSpc>
                <a:spcPct val="80000"/>
              </a:lnSpc>
            </a:pPr>
            <a:r>
              <a:rPr lang="en-US" sz="2800" dirty="0" smtClean="0">
                <a:latin typeface="Arial" charset="0"/>
              </a:rPr>
              <a:t>Both drafts have been submitted to ISO/JTC1/SC6 Secretary for initial circulation to their members </a:t>
            </a: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extLst>
      <p:ext uri="{BB962C8B-B14F-4D97-AF65-F5344CB8AC3E}">
        <p14:creationId xmlns:p14="http://schemas.microsoft.com/office/powerpoint/2010/main" val="54083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January</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533400" y="19050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WG </a:t>
            </a:r>
            <a:r>
              <a:rPr lang="en-US" sz="2600" dirty="0" smtClean="0">
                <a:latin typeface="Arial" charset="0"/>
              </a:rPr>
              <a:t>Group </a:t>
            </a:r>
            <a:r>
              <a:rPr lang="en-US" sz="2600" dirty="0" smtClean="0">
                <a:latin typeface="Arial" charset="0"/>
              </a:rPr>
              <a:t>Activities </a:t>
            </a:r>
          </a:p>
          <a:p>
            <a:pPr lvl="2">
              <a:lnSpc>
                <a:spcPct val="90000"/>
              </a:lnSpc>
            </a:pPr>
            <a:r>
              <a:rPr lang="en-US" sz="2000" dirty="0" smtClean="0">
                <a:latin typeface="Arial" charset="0"/>
              </a:rPr>
              <a:t>Discuss next steps for ISO/</a:t>
            </a:r>
            <a:r>
              <a:rPr lang="en-US" sz="2000" dirty="0" smtClean="0">
                <a:latin typeface="Arial" charset="0"/>
              </a:rPr>
              <a:t>JTC1/SC6</a:t>
            </a:r>
          </a:p>
          <a:p>
            <a:pPr lvl="2">
              <a:lnSpc>
                <a:spcPct val="90000"/>
              </a:lnSpc>
            </a:pPr>
            <a:r>
              <a:rPr lang="en-US" sz="2000" dirty="0" smtClean="0">
                <a:latin typeface="Arial" charset="0"/>
              </a:rPr>
              <a:t>Discuss any issues with the implementation of the draft </a:t>
            </a:r>
          </a:p>
          <a:p>
            <a:pPr lvl="2">
              <a:lnSpc>
                <a:spcPct val="90000"/>
              </a:lnSpc>
            </a:pPr>
            <a:r>
              <a:rPr lang="en-US" sz="2000" dirty="0" smtClean="0">
                <a:latin typeface="Arial" charset="0"/>
              </a:rPr>
              <a:t>Discuss future activity </a:t>
            </a:r>
          </a:p>
          <a:p>
            <a:pPr marL="857250" lvl="2" indent="0">
              <a:lnSpc>
                <a:spcPct val="90000"/>
              </a:lnSpc>
              <a:buNone/>
            </a:pPr>
            <a:endParaRPr lang="en-US" sz="1800" dirty="0" smtClean="0">
              <a:latin typeface="Arial" charset="0"/>
            </a:endParaRPr>
          </a:p>
          <a:p>
            <a:pPr>
              <a:lnSpc>
                <a:spcPct val="90000"/>
              </a:lnSpc>
            </a:pPr>
            <a:r>
              <a:rPr lang="en-US" sz="2600" dirty="0" smtClean="0">
                <a:latin typeface="Arial" charset="0"/>
              </a:rPr>
              <a:t>Next Steps  </a:t>
            </a:r>
            <a:r>
              <a:rPr lang="en-US" sz="2600" dirty="0" smtClean="0">
                <a:latin typeface="Arial" charset="0"/>
              </a:rPr>
              <a:t>of the WG </a:t>
            </a:r>
            <a:endParaRPr lang="en-US" sz="2600" dirty="0">
              <a:latin typeface="Arial" charset="0"/>
            </a:endParaRPr>
          </a:p>
          <a:p>
            <a:pPr marL="857250" lvl="2" indent="0">
              <a:lnSpc>
                <a:spcPct val="90000"/>
              </a:lnSpc>
              <a:buNone/>
            </a:pPr>
            <a:r>
              <a:rPr lang="en-US" sz="1800" dirty="0" smtClean="0">
                <a:latin typeface="Arial" charset="0"/>
              </a:rPr>
              <a:t>	</a:t>
            </a:r>
            <a:endParaRPr lang="en-US" sz="18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16414765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86800" cy="51054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a:t>
            </a:r>
            <a:r>
              <a:rPr lang="en-US" sz="2400" b="1" dirty="0">
                <a:solidFill>
                  <a:srgbClr val="FF0000"/>
                </a:solidFill>
              </a:rPr>
              <a:t>March 12-17, 2017, Hyatt Regency </a:t>
            </a:r>
            <a:r>
              <a:rPr lang="en-US" sz="2400" b="1" dirty="0" smtClean="0">
                <a:solidFill>
                  <a:srgbClr val="FF0000"/>
                </a:solidFill>
              </a:rPr>
              <a:t>Vancouver</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a:t>
            </a:r>
            <a:r>
              <a:rPr lang="en-US" sz="2400" b="1" dirty="0" smtClean="0">
                <a:solidFill>
                  <a:srgbClr val="0000FF"/>
                </a:solidFill>
              </a:rPr>
              <a:t>7-12</a:t>
            </a:r>
            <a:r>
              <a:rPr lang="en-US" sz="2400" b="1" dirty="0" smtClean="0">
                <a:solidFill>
                  <a:srgbClr val="0000FF"/>
                </a:solidFill>
              </a:rPr>
              <a:t>, </a:t>
            </a:r>
            <a:r>
              <a:rPr lang="en-US" sz="2400" b="1" dirty="0">
                <a:solidFill>
                  <a:srgbClr val="0000FF"/>
                </a:solidFill>
              </a:rPr>
              <a:t>2017, Daejeon Convention </a:t>
            </a:r>
            <a:r>
              <a:rPr lang="en-US" sz="2400" b="1" dirty="0" smtClean="0">
                <a:solidFill>
                  <a:srgbClr val="0000FF"/>
                </a:solidFill>
              </a:rPr>
              <a:t>Center, </a:t>
            </a:r>
            <a:r>
              <a:rPr lang="en-US" sz="2400" b="1" dirty="0">
                <a:solidFill>
                  <a:srgbClr val="0000FF"/>
                </a:solidFill>
              </a:rPr>
              <a:t>Daejeon, Korea  </a:t>
            </a:r>
            <a:endParaRPr lang="en-US" sz="2400" b="1" dirty="0" smtClean="0">
              <a:solidFill>
                <a:srgbClr val="0000FF"/>
              </a:solidFill>
            </a:endParaRP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23025"/>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3054935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609600" y="5332413"/>
            <a:ext cx="8153401" cy="584775"/>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dirty="0" smtClean="0"/>
              <a:t>Mexico city, </a:t>
            </a:r>
            <a:r>
              <a:rPr lang="en-US" sz="1600" dirty="0"/>
              <a:t>Third floor; JTC1/SC6- Ivy </a:t>
            </a:r>
            <a:r>
              <a:rPr lang="en-US" sz="1600" dirty="0" err="1"/>
              <a:t>Ivy</a:t>
            </a:r>
            <a:r>
              <a:rPr lang="en-US" sz="1600" dirty="0"/>
              <a:t> </a:t>
            </a:r>
            <a:r>
              <a:rPr lang="en-US" sz="1600" dirty="0" smtClean="0"/>
              <a:t>I&amp;II, Lobby Level, </a:t>
            </a:r>
          </a:p>
          <a:p>
            <a:pPr algn="ctr" eaLnBrk="1" hangingPunct="1"/>
            <a:r>
              <a:rPr lang="en-US" sz="1600" dirty="0" smtClean="0"/>
              <a:t>802.24-Cascade; Lower Lobby </a:t>
            </a:r>
            <a:r>
              <a:rPr lang="en-US" sz="1600" dirty="0" smtClean="0"/>
              <a:t>  </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20</a:t>
            </a:r>
            <a:r>
              <a:rPr lang="en-US" sz="1600" dirty="0" smtClean="0">
                <a:latin typeface="Arial" charset="0"/>
              </a:rPr>
              <a:t> </a:t>
            </a:r>
            <a:r>
              <a:rPr lang="en-US" sz="1600" dirty="0">
                <a:latin typeface="Arial" charset="0"/>
              </a:rPr>
              <a:t>voting members  and </a:t>
            </a:r>
            <a:r>
              <a:rPr lang="en-US" sz="1600" dirty="0" smtClean="0">
                <a:latin typeface="Arial" charset="0"/>
              </a:rPr>
              <a:t>one</a:t>
            </a:r>
            <a:r>
              <a:rPr lang="en-US" sz="1600" dirty="0" smtClean="0">
                <a:latin typeface="Arial" charset="0"/>
              </a:rPr>
              <a:t> </a:t>
            </a:r>
            <a:r>
              <a:rPr lang="en-US" sz="1600" dirty="0">
                <a:latin typeface="Arial" charset="0"/>
              </a:rPr>
              <a:t>aspirant member as of this </a:t>
            </a:r>
            <a:r>
              <a:rPr lang="en-US" sz="1600" dirty="0" smtClean="0">
                <a:latin typeface="Arial" charset="0"/>
              </a:rPr>
              <a:t>meeting</a:t>
            </a:r>
            <a:endParaRPr lang="en-US" sz="1600" dirty="0">
              <a:latin typeface="Arial" charset="0"/>
            </a:endParaRPr>
          </a:p>
        </p:txBody>
      </p:sp>
      <p:sp>
        <p:nvSpPr>
          <p:cNvPr id="21"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Jan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6" name="Table 5"/>
          <p:cNvGraphicFramePr>
            <a:graphicFrameLocks noGrp="1"/>
          </p:cNvGraphicFramePr>
          <p:nvPr>
            <p:extLst>
              <p:ext uri="{D42A27DB-BD31-4B8C-83A1-F6EECF244321}">
                <p14:modId xmlns:p14="http://schemas.microsoft.com/office/powerpoint/2010/main" val="615839002"/>
              </p:ext>
            </p:extLst>
          </p:nvPr>
        </p:nvGraphicFramePr>
        <p:xfrm>
          <a:off x="1143000" y="1660922"/>
          <a:ext cx="7238999" cy="3556874"/>
        </p:xfrm>
        <a:graphic>
          <a:graphicData uri="http://schemas.openxmlformats.org/drawingml/2006/table">
            <a:tbl>
              <a:tblPr firstRow="1" firstCol="1" bandRow="1">
                <a:tableStyleId>{5C22544A-7EE6-4342-B048-85BDC9FD1C3A}</a:tableStyleId>
              </a:tblPr>
              <a:tblGrid>
                <a:gridCol w="1184663">
                  <a:extLst>
                    <a:ext uri="{9D8B030D-6E8A-4147-A177-3AD203B41FA5}">
                      <a16:colId xmlns:a16="http://schemas.microsoft.com/office/drawing/2014/main" val="4244940027"/>
                    </a:ext>
                  </a:extLst>
                </a:gridCol>
                <a:gridCol w="1622964">
                  <a:extLst>
                    <a:ext uri="{9D8B030D-6E8A-4147-A177-3AD203B41FA5}">
                      <a16:colId xmlns:a16="http://schemas.microsoft.com/office/drawing/2014/main" val="691515533"/>
                    </a:ext>
                  </a:extLst>
                </a:gridCol>
                <a:gridCol w="1333623">
                  <a:extLst>
                    <a:ext uri="{9D8B030D-6E8A-4147-A177-3AD203B41FA5}">
                      <a16:colId xmlns:a16="http://schemas.microsoft.com/office/drawing/2014/main" val="1473393216"/>
                    </a:ext>
                  </a:extLst>
                </a:gridCol>
                <a:gridCol w="1524698">
                  <a:extLst>
                    <a:ext uri="{9D8B030D-6E8A-4147-A177-3AD203B41FA5}">
                      <a16:colId xmlns:a16="http://schemas.microsoft.com/office/drawing/2014/main" val="2014175310"/>
                    </a:ext>
                  </a:extLst>
                </a:gridCol>
                <a:gridCol w="1573051">
                  <a:extLst>
                    <a:ext uri="{9D8B030D-6E8A-4147-A177-3AD203B41FA5}">
                      <a16:colId xmlns:a16="http://schemas.microsoft.com/office/drawing/2014/main" val="80691421"/>
                    </a:ext>
                  </a:extLst>
                </a:gridCol>
              </a:tblGrid>
              <a:tr h="914597">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(Jan 16,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(Jan 17,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(Jan 18,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(Jan 19, 2017)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984614760"/>
                  </a:ext>
                </a:extLst>
              </a:tr>
              <a:tr h="841813">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Opening Plenary (8:00- 9:00am)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 </a:t>
                      </a:r>
                      <a:r>
                        <a:rPr lang="en-US" sz="1200" dirty="0" smtClean="0">
                          <a:effectLst/>
                        </a:rPr>
                        <a:t>WG Session and Closing Plenary</a:t>
                      </a:r>
                      <a:endParaRPr lang="en-US" sz="1200" dirty="0" smtClean="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019852542"/>
                  </a:ext>
                </a:extLst>
              </a:tr>
              <a:tr h="595686">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smtClean="0">
                          <a:effectLst/>
                          <a:latin typeface="+mn-lt"/>
                          <a:ea typeface="+mn-ea"/>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843288660"/>
                  </a:ext>
                </a:extLst>
              </a:tr>
              <a:tr h="565997">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and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096556620"/>
                  </a:ext>
                </a:extLst>
              </a:tr>
              <a:tr h="638781">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TAG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TAG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802.24 TAG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324887204"/>
                  </a:ext>
                </a:extLst>
              </a:tr>
            </a:tbl>
          </a:graphicData>
        </a:graphic>
      </p:graphicFrame>
    </p:spTree>
    <p:extLst>
      <p:ext uri="{BB962C8B-B14F-4D97-AF65-F5344CB8AC3E}">
        <p14:creationId xmlns:p14="http://schemas.microsoft.com/office/powerpoint/2010/main" val="1593526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1631483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rPr>
              <a:t>https://imat.ieee.org/attendance</a:t>
            </a:r>
          </a:p>
          <a:p>
            <a:pPr lvl="2">
              <a:lnSpc>
                <a:spcPct val="80000"/>
              </a:lnSpc>
              <a:defRPr/>
            </a:pPr>
            <a:r>
              <a:rPr lang="en-US" altLang="ja-JP" sz="1600" dirty="0">
                <a:ea typeface="ＭＳ Ｐゴシック" charset="-128"/>
              </a:rPr>
              <a:t>http://ieee802.linespeed.io/</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a:t>
            </a:r>
            <a:r>
              <a:rPr lang="en-US" sz="2000" dirty="0" smtClean="0">
                <a:latin typeface="Arial" charset="0"/>
              </a:rPr>
              <a:t>number of 802.21 WG sessions: </a:t>
            </a:r>
            <a:r>
              <a:rPr lang="en-US" sz="2000" dirty="0" smtClean="0">
                <a:latin typeface="Arial" charset="0"/>
              </a:rPr>
              <a:t>07+01(extra)</a:t>
            </a:r>
            <a:endParaRPr lang="en-US" sz="2000" dirty="0" smtClean="0">
              <a:latin typeface="Arial" charset="0"/>
            </a:endParaRPr>
          </a:p>
          <a:p>
            <a:pPr>
              <a:lnSpc>
                <a:spcPct val="80000"/>
              </a:lnSpc>
              <a:defRPr/>
            </a:pPr>
            <a:r>
              <a:rPr lang="en-US" sz="2000" dirty="0">
                <a:latin typeface="Arial" charset="0"/>
              </a:rPr>
              <a:t>5</a:t>
            </a:r>
            <a:r>
              <a:rPr lang="en-US" sz="2000" dirty="0" smtClean="0">
                <a:latin typeface="Arial" charset="0"/>
              </a:rPr>
              <a:t>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533400" y="1219200"/>
            <a:ext cx="8382000" cy="4800600"/>
          </a:xfrm>
        </p:spPr>
        <p:txBody>
          <a:bodyPr/>
          <a:lstStyle/>
          <a:p>
            <a:pPr>
              <a:lnSpc>
                <a:spcPct val="90000"/>
              </a:lnSpc>
            </a:pPr>
            <a:r>
              <a:rPr lang="en-US" sz="2000" dirty="0" smtClean="0">
                <a:latin typeface="Arial" charset="0"/>
              </a:rPr>
              <a:t>WG Documents</a:t>
            </a:r>
            <a:r>
              <a:rPr lang="en-US" sz="2000" dirty="0">
                <a:latin typeface="Arial" charset="0"/>
              </a:rPr>
              <a:t>: </a:t>
            </a:r>
            <a:r>
              <a:rPr lang="en-US" sz="2000" dirty="0" smtClean="0">
                <a:latin typeface="Arial" charset="0"/>
              </a:rPr>
              <a:t>http</a:t>
            </a:r>
            <a:r>
              <a:rPr lang="en-US" sz="2000" dirty="0">
                <a:latin typeface="Arial" charset="0"/>
              </a:rPr>
              <a:t>://ieee802.linespeed.io/</a:t>
            </a:r>
            <a:endParaRPr lang="en-US" sz="2000" dirty="0" smtClean="0">
              <a:latin typeface="Arial" charset="0"/>
            </a:endParaRPr>
          </a:p>
          <a:p>
            <a:pPr>
              <a:lnSpc>
                <a:spcPct val="90000"/>
              </a:lnSpc>
            </a:pPr>
            <a:r>
              <a:rPr lang="en-US" sz="2000" dirty="0" smtClean="0">
                <a:latin typeface="Arial" charset="0"/>
              </a:rPr>
              <a:t>Mobile Device website: http://802world.org/attendee</a:t>
            </a:r>
          </a:p>
          <a:p>
            <a:pPr>
              <a:lnSpc>
                <a:spcPct val="90000"/>
              </a:lnSpc>
            </a:pPr>
            <a:r>
              <a:rPr lang="en-US" sz="2000" dirty="0" smtClean="0">
                <a:latin typeface="Arial" charset="0"/>
              </a:rPr>
              <a:t>Twitter</a:t>
            </a:r>
            <a:r>
              <a:rPr lang="en-US" sz="2000" dirty="0" smtClean="0">
                <a:latin typeface="Arial" charset="0"/>
              </a:rPr>
              <a:t>” @ieee802 </a:t>
            </a:r>
          </a:p>
          <a:p>
            <a:pPr>
              <a:lnSpc>
                <a:spcPct val="90000"/>
              </a:lnSpc>
            </a:pPr>
            <a:r>
              <a:rPr lang="en-US" sz="2000" dirty="0" smtClean="0">
                <a:latin typeface="Arial" pitchFamily="34" charset="0"/>
                <a:cs typeface="Arial" pitchFamily="34" charset="0"/>
              </a:rPr>
              <a:t>Guest Room  Internet is complimentary</a:t>
            </a:r>
            <a:r>
              <a:rPr lang="en-US" sz="2400" dirty="0" smtClean="0">
                <a:latin typeface="Arial" pitchFamily="34" charset="0"/>
                <a:cs typeface="Arial" pitchFamily="34" charset="0"/>
              </a:rPr>
              <a:t>; </a:t>
            </a:r>
            <a:r>
              <a:rPr lang="en-US" sz="2000" dirty="0" smtClean="0">
                <a:latin typeface="Arial" pitchFamily="34" charset="0"/>
                <a:cs typeface="Arial" pitchFamily="34" charset="0"/>
              </a:rPr>
              <a:t>code: </a:t>
            </a:r>
            <a:r>
              <a:rPr lang="en-US" sz="1800" dirty="0" smtClean="0">
                <a:latin typeface="Arial" pitchFamily="34" charset="0"/>
                <a:cs typeface="Arial" pitchFamily="34" charset="0"/>
              </a:rPr>
              <a:t>available upon checking</a:t>
            </a:r>
            <a:endParaRPr lang="en-US" sz="16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Meeting Place Network: </a:t>
            </a:r>
            <a:r>
              <a:rPr lang="en-US" sz="2000" dirty="0" smtClean="0">
                <a:latin typeface="Arial" pitchFamily="34" charset="0"/>
                <a:cs typeface="Arial" pitchFamily="34" charset="0"/>
              </a:rPr>
              <a:t>IEEE802</a:t>
            </a:r>
            <a:r>
              <a:rPr lang="en-US" sz="2000" dirty="0" smtClean="0">
                <a:latin typeface="Arial" pitchFamily="34" charset="0"/>
                <a:cs typeface="Arial" pitchFamily="34" charset="0"/>
              </a:rPr>
              <a:t> </a:t>
            </a:r>
            <a:r>
              <a:rPr lang="en-US" sz="2000" dirty="0" smtClean="0">
                <a:latin typeface="Arial" pitchFamily="34" charset="0"/>
                <a:cs typeface="Arial" pitchFamily="34" charset="0"/>
              </a:rPr>
              <a:t>; Access code: ieeeieee</a:t>
            </a:r>
          </a:p>
          <a:p>
            <a:pPr>
              <a:lnSpc>
                <a:spcPct val="90000"/>
              </a:lnSpc>
            </a:pPr>
            <a:r>
              <a:rPr lang="en-US" sz="2000" dirty="0" smtClean="0">
                <a:latin typeface="Arial" pitchFamily="34" charset="0"/>
                <a:cs typeface="Arial" pitchFamily="34" charset="0"/>
              </a:rPr>
              <a:t>Network help desk: Located </a:t>
            </a:r>
            <a:r>
              <a:rPr lang="en-US" sz="2000" dirty="0">
                <a:latin typeface="Arial" pitchFamily="34" charset="0"/>
                <a:cs typeface="Arial" pitchFamily="34" charset="0"/>
              </a:rPr>
              <a:t>in </a:t>
            </a:r>
            <a:r>
              <a:rPr lang="en-US" sz="2000" dirty="0">
                <a:latin typeface="Arial" pitchFamily="34" charset="0"/>
                <a:cs typeface="Arial" pitchFamily="34" charset="0"/>
              </a:rPr>
              <a:t>Cassis A Lower </a:t>
            </a:r>
            <a:r>
              <a:rPr lang="en-US" sz="2000" dirty="0" smtClean="0">
                <a:latin typeface="Arial" pitchFamily="34" charset="0"/>
                <a:cs typeface="Arial" pitchFamily="34" charset="0"/>
              </a:rPr>
              <a:t>Lobby</a:t>
            </a:r>
          </a:p>
          <a:p>
            <a:pPr>
              <a:lnSpc>
                <a:spcPct val="90000"/>
              </a:lnSpc>
            </a:pPr>
            <a:r>
              <a:rPr lang="en-US" sz="2000" dirty="0" smtClean="0">
                <a:latin typeface="Arial" charset="0"/>
              </a:rPr>
              <a:t>Food </a:t>
            </a:r>
            <a:r>
              <a:rPr lang="en-US" sz="2000" dirty="0" smtClean="0">
                <a:latin typeface="Arial" charset="0"/>
              </a:rPr>
              <a:t>and Beverages Service: </a:t>
            </a:r>
          </a:p>
          <a:p>
            <a:pPr lvl="1">
              <a:lnSpc>
                <a:spcPct val="90000"/>
              </a:lnSpc>
            </a:pPr>
            <a:r>
              <a:rPr lang="en-US" sz="1800" dirty="0" smtClean="0">
                <a:latin typeface="Arial" charset="0"/>
              </a:rPr>
              <a:t>Continental Breakfast: </a:t>
            </a:r>
            <a:r>
              <a:rPr lang="en-US" sz="1800" dirty="0">
                <a:latin typeface="Arial" charset="0"/>
              </a:rPr>
              <a:t>7:15-8:30AM; Grand Ballroom Foyer &amp;</a:t>
            </a:r>
          </a:p>
          <a:p>
            <a:pPr lvl="1">
              <a:lnSpc>
                <a:spcPct val="90000"/>
              </a:lnSpc>
            </a:pPr>
            <a:r>
              <a:rPr lang="en-US" sz="1800" dirty="0" smtClean="0">
                <a:latin typeface="Arial" charset="0"/>
              </a:rPr>
              <a:t>Morning </a:t>
            </a:r>
            <a:r>
              <a:rPr lang="en-US" sz="1800" dirty="0" smtClean="0">
                <a:latin typeface="Arial" charset="0"/>
              </a:rPr>
              <a:t>Coffee/Tea : </a:t>
            </a:r>
            <a:r>
              <a:rPr lang="en-US" sz="1800" dirty="0" smtClean="0">
                <a:latin typeface="Arial" charset="0"/>
              </a:rPr>
              <a:t>9:30AM </a:t>
            </a:r>
            <a:r>
              <a:rPr lang="en-US" sz="1800" dirty="0" smtClean="0">
                <a:latin typeface="Arial" charset="0"/>
              </a:rPr>
              <a:t>– </a:t>
            </a:r>
            <a:r>
              <a:rPr lang="en-US" sz="1800" dirty="0" smtClean="0">
                <a:latin typeface="Arial" charset="0"/>
              </a:rPr>
              <a:t>10:30 AM</a:t>
            </a:r>
          </a:p>
          <a:p>
            <a:pPr lvl="1">
              <a:lnSpc>
                <a:spcPct val="90000"/>
              </a:lnSpc>
            </a:pPr>
            <a:r>
              <a:rPr lang="en-US" sz="1800" dirty="0" smtClean="0">
                <a:latin typeface="Arial" charset="0"/>
              </a:rPr>
              <a:t>Lunch: 12:00-1:30PM; </a:t>
            </a:r>
            <a:r>
              <a:rPr lang="en-US" sz="1800" dirty="0">
                <a:latin typeface="Arial" charset="0"/>
              </a:rPr>
              <a:t>Grand Ballroom Foyer &amp;</a:t>
            </a:r>
          </a:p>
          <a:p>
            <a:pPr lvl="1">
              <a:lnSpc>
                <a:spcPct val="90000"/>
              </a:lnSpc>
            </a:pPr>
            <a:r>
              <a:rPr lang="en-US" sz="1800" dirty="0">
                <a:latin typeface="Arial" charset="0"/>
              </a:rPr>
              <a:t>Grand Ballroom </a:t>
            </a:r>
            <a:r>
              <a:rPr lang="en-US" sz="1800" dirty="0" smtClean="0">
                <a:latin typeface="Arial" charset="0"/>
              </a:rPr>
              <a:t>III</a:t>
            </a:r>
          </a:p>
          <a:p>
            <a:pPr lvl="1">
              <a:lnSpc>
                <a:spcPct val="90000"/>
              </a:lnSpc>
            </a:pPr>
            <a:r>
              <a:rPr lang="en-US" sz="1800" dirty="0" smtClean="0">
                <a:latin typeface="Arial" charset="0"/>
              </a:rPr>
              <a:t>Afternoon </a:t>
            </a:r>
            <a:r>
              <a:rPr lang="en-US" sz="1800" dirty="0" smtClean="0">
                <a:latin typeface="Arial" charset="0"/>
              </a:rPr>
              <a:t>Coffee/Tea: </a:t>
            </a:r>
            <a:r>
              <a:rPr lang="en-US" sz="1800" dirty="0" smtClean="0">
                <a:latin typeface="Arial" charset="0"/>
              </a:rPr>
              <a:t>3:00- </a:t>
            </a:r>
            <a:r>
              <a:rPr lang="en-US" sz="1800" dirty="0" smtClean="0">
                <a:latin typeface="Arial" charset="0"/>
              </a:rPr>
              <a:t>4:00 </a:t>
            </a:r>
            <a:r>
              <a:rPr lang="en-US" sz="1800" dirty="0" smtClean="0">
                <a:latin typeface="Arial" charset="0"/>
              </a:rPr>
              <a:t>PM</a:t>
            </a:r>
          </a:p>
          <a:p>
            <a:pPr>
              <a:lnSpc>
                <a:spcPct val="90000"/>
              </a:lnSpc>
            </a:pPr>
            <a:r>
              <a:rPr lang="en-US" sz="2000" dirty="0" smtClean="0">
                <a:latin typeface="Arial" charset="0"/>
              </a:rPr>
              <a:t>Social </a:t>
            </a:r>
            <a:r>
              <a:rPr lang="en-US" sz="2000" dirty="0" smtClean="0">
                <a:latin typeface="Arial" charset="0"/>
              </a:rPr>
              <a:t>Event: </a:t>
            </a:r>
            <a:r>
              <a:rPr lang="en-US" sz="2000" dirty="0" smtClean="0">
                <a:latin typeface="Arial" charset="0"/>
              </a:rPr>
              <a:t>Wednesday</a:t>
            </a:r>
            <a:r>
              <a:rPr lang="en-US" sz="2000" dirty="0" smtClean="0">
                <a:latin typeface="Arial" charset="0"/>
              </a:rPr>
              <a:t>, January 18</a:t>
            </a:r>
            <a:r>
              <a:rPr lang="en-US" sz="2000" baseline="30000" dirty="0" smtClean="0">
                <a:latin typeface="Arial" charset="0"/>
              </a:rPr>
              <a:t>th</a:t>
            </a:r>
            <a:r>
              <a:rPr lang="en-US" sz="2000" dirty="0">
                <a:latin typeface="Arial" charset="0"/>
              </a:rPr>
              <a:t>, </a:t>
            </a:r>
            <a:r>
              <a:rPr lang="en-US" sz="2000" dirty="0" smtClean="0">
                <a:latin typeface="Arial" charset="0"/>
              </a:rPr>
              <a:t>Time</a:t>
            </a:r>
            <a:r>
              <a:rPr lang="en-US" sz="2000" dirty="0" smtClean="0">
                <a:latin typeface="Arial" charset="0"/>
              </a:rPr>
              <a:t>: 6:30-9:30PM  </a:t>
            </a:r>
          </a:p>
          <a:p>
            <a:pPr lvl="1">
              <a:lnSpc>
                <a:spcPct val="90000"/>
              </a:lnSpc>
            </a:pPr>
            <a:r>
              <a:rPr lang="en-US" sz="1800" dirty="0" smtClean="0">
                <a:latin typeface="Arial" charset="0"/>
              </a:rPr>
              <a:t>Location: Grand Hyatt </a:t>
            </a:r>
            <a:r>
              <a:rPr lang="en-US" sz="1800" dirty="0" smtClean="0">
                <a:latin typeface="Arial" charset="0"/>
              </a:rPr>
              <a:t>Atlanta</a:t>
            </a:r>
            <a:r>
              <a:rPr lang="en-US" sz="1800" dirty="0">
                <a:latin typeface="Arial" charset="0"/>
              </a:rPr>
              <a:t> (there are NO </a:t>
            </a:r>
            <a:r>
              <a:rPr lang="en-US" sz="1800" dirty="0" smtClean="0">
                <a:latin typeface="Arial" charset="0"/>
              </a:rPr>
              <a:t>complimentary Drink </a:t>
            </a:r>
            <a:r>
              <a:rPr lang="en-US" sz="1800" dirty="0">
                <a:latin typeface="Arial" charset="0"/>
              </a:rPr>
              <a:t>Tickets)</a:t>
            </a:r>
            <a:endParaRPr lang="en-US" sz="1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85558</TotalTime>
  <Words>1647</Words>
  <Application>Microsoft Office PowerPoint</Application>
  <PresentationFormat>On-screen Show (4:3)</PresentationFormat>
  <Paragraphs>293</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MS PGothic</vt:lpstr>
      <vt:lpstr>Arial</vt:lpstr>
      <vt:lpstr>Helvetica</vt:lpstr>
      <vt:lpstr>Times New Roman</vt:lpstr>
      <vt:lpstr>802.11PowerPointTemplate-Landscape</vt:lpstr>
      <vt:lpstr>IEEE 802.21 Session #78,  Atlanta, GA, USA WG Opening Plenary</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Work Status </vt:lpstr>
      <vt:lpstr>Objectives for the January Meeting</vt:lpstr>
      <vt:lpstr>Future Sessions – 2017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820</cp:revision>
  <cp:lastPrinted>1998-02-10T13:28:06Z</cp:lastPrinted>
  <dcterms:created xsi:type="dcterms:W3CDTF">2002-07-08T22:03:28Z</dcterms:created>
  <dcterms:modified xsi:type="dcterms:W3CDTF">2017-01-16T15:58:00Z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