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867" r:id="rId2"/>
  </p:sldMasterIdLst>
  <p:notesMasterIdLst>
    <p:notesMasterId r:id="rId8"/>
  </p:notesMasterIdLst>
  <p:handoutMasterIdLst>
    <p:handoutMasterId r:id="rId9"/>
  </p:handoutMasterIdLst>
  <p:sldIdLst>
    <p:sldId id="396" r:id="rId3"/>
    <p:sldId id="413" r:id="rId4"/>
    <p:sldId id="408" r:id="rId5"/>
    <p:sldId id="389" r:id="rId6"/>
    <p:sldId id="41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46" autoAdjust="0"/>
    <p:restoredTop sz="86431" autoAdjust="0"/>
  </p:normalViewPr>
  <p:slideViewPr>
    <p:cSldViewPr>
      <p:cViewPr varScale="1">
        <p:scale>
          <a:sx n="79" d="100"/>
          <a:sy n="79" d="100"/>
        </p:scale>
        <p:origin x="783" y="39"/>
      </p:cViewPr>
      <p:guideLst>
        <p:guide orient="horz" pos="2160"/>
        <p:guide pos="2880"/>
      </p:guideLst>
    </p:cSldViewPr>
  </p:slideViewPr>
  <p:outlineViewPr>
    <p:cViewPr>
      <p:scale>
        <a:sx n="33" d="100"/>
        <a:sy n="33" d="100"/>
      </p:scale>
      <p:origin x="276" y="1836"/>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8" d="100"/>
          <a:sy n="48" d="100"/>
        </p:scale>
        <p:origin x="2742"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38354607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7661"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7306150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8700" y="601663"/>
            <a:ext cx="4641850" cy="3481387"/>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a:t>
            </a:fld>
            <a:endParaRPr lang="en-US" dirty="0"/>
          </a:p>
        </p:txBody>
      </p:sp>
    </p:spTree>
    <p:extLst>
      <p:ext uri="{BB962C8B-B14F-4D97-AF65-F5344CB8AC3E}">
        <p14:creationId xmlns:p14="http://schemas.microsoft.com/office/powerpoint/2010/main" val="2984552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xfrm>
            <a:off x="693738" y="4408488"/>
            <a:ext cx="5546725" cy="4176712"/>
          </a:xfrm>
          <a:prstGeom prst="rect">
            <a:avLst/>
          </a:prstGeom>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2</a:t>
            </a:fld>
            <a:endParaRPr lang="en-US" dirty="0" smtClean="0"/>
          </a:p>
        </p:txBody>
      </p:sp>
    </p:spTree>
    <p:extLst>
      <p:ext uri="{BB962C8B-B14F-4D97-AF65-F5344CB8AC3E}">
        <p14:creationId xmlns:p14="http://schemas.microsoft.com/office/powerpoint/2010/main" val="45309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3</a:t>
            </a:fld>
            <a:endParaRPr lang="en-US" dirty="0"/>
          </a:p>
        </p:txBody>
      </p:sp>
    </p:spTree>
    <p:extLst>
      <p:ext uri="{BB962C8B-B14F-4D97-AF65-F5344CB8AC3E}">
        <p14:creationId xmlns:p14="http://schemas.microsoft.com/office/powerpoint/2010/main" val="376063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23226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839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                                 Subir Das, Chair 802.21 WG</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9" name="Slide Number Placeholder 8"/>
          <p:cNvSpPr>
            <a:spLocks noGrp="1"/>
          </p:cNvSpPr>
          <p:nvPr>
            <p:ph type="sldNum" sz="quarter" idx="12"/>
          </p:nvPr>
        </p:nvSpPr>
        <p:spPr/>
        <p:txBody>
          <a:bodyPr/>
          <a:lstStyle>
            <a:lvl1pPr>
              <a:defRPr/>
            </a:lvl1pPr>
          </a:lstStyle>
          <a:p>
            <a:pPr>
              <a:defRPr/>
            </a:pPr>
            <a:r>
              <a:rPr lang="en-US" dirty="0"/>
              <a:t>Slide </a:t>
            </a:r>
            <a:fld id="{EA519437-B6E0-45D2-ADBE-CED11A2324B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5F31B28D-59C5-4D92-A491-E66C7A6F60A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4" name="Slide Number Placeholder 3"/>
          <p:cNvSpPr>
            <a:spLocks noGrp="1"/>
          </p:cNvSpPr>
          <p:nvPr>
            <p:ph type="sldNum" sz="quarter" idx="12"/>
          </p:nvPr>
        </p:nvSpPr>
        <p:spPr/>
        <p:txBody>
          <a:bodyPr/>
          <a:lstStyle>
            <a:lvl1pPr>
              <a:defRPr/>
            </a:lvl1pPr>
          </a:lstStyle>
          <a:p>
            <a:pPr>
              <a:defRPr/>
            </a:pPr>
            <a:r>
              <a:rPr lang="en-US" dirty="0"/>
              <a:t>Slide </a:t>
            </a:r>
            <a:fld id="{C922C443-5D96-4DE7-99CD-7C5E19B8A47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6825E2F7-1D07-407B-992F-AC7D28176587}"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                                 Subir Das, Chair 802.21 WG</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54071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extLst>
      <p:ext uri="{BB962C8B-B14F-4D97-AF65-F5344CB8AC3E}">
        <p14:creationId xmlns:p14="http://schemas.microsoft.com/office/powerpoint/2010/main" val="2943997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extLst>
      <p:ext uri="{BB962C8B-B14F-4D97-AF65-F5344CB8AC3E}">
        <p14:creationId xmlns:p14="http://schemas.microsoft.com/office/powerpoint/2010/main" val="24878348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dirty="0" smtClean="0"/>
              <a:t>July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extLst>
      <p:ext uri="{BB962C8B-B14F-4D97-AF65-F5344CB8AC3E}">
        <p14:creationId xmlns:p14="http://schemas.microsoft.com/office/powerpoint/2010/main" val="1790376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extLst>
      <p:ext uri="{BB962C8B-B14F-4D97-AF65-F5344CB8AC3E}">
        <p14:creationId xmlns:p14="http://schemas.microsoft.com/office/powerpoint/2010/main" val="30351985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dirty="0"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3CBDE478-540A-4533-B630-5289DA16E16C}" type="slidenum">
              <a:rPr lang="en-US"/>
              <a:pPr>
                <a:defRPr/>
              </a:pPr>
              <a:t>‹#›</a:t>
            </a:fld>
            <a:endParaRPr lang="en-US" dirty="0"/>
          </a:p>
        </p:txBody>
      </p:sp>
    </p:spTree>
    <p:extLst>
      <p:ext uri="{BB962C8B-B14F-4D97-AF65-F5344CB8AC3E}">
        <p14:creationId xmlns:p14="http://schemas.microsoft.com/office/powerpoint/2010/main" val="3485199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dirty="0" smtClean="0"/>
              <a:t>July 2012</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43DACD2F-9786-486C-9E92-757D70B8C56C}" type="slidenum">
              <a:rPr lang="en-US"/>
              <a:pPr>
                <a:defRPr/>
              </a:pPr>
              <a:t>‹#›</a:t>
            </a:fld>
            <a:endParaRPr lang="en-US" dirty="0"/>
          </a:p>
        </p:txBody>
      </p:sp>
    </p:spTree>
    <p:extLst>
      <p:ext uri="{BB962C8B-B14F-4D97-AF65-F5344CB8AC3E}">
        <p14:creationId xmlns:p14="http://schemas.microsoft.com/office/powerpoint/2010/main" val="9943477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extLst>
      <p:ext uri="{BB962C8B-B14F-4D97-AF65-F5344CB8AC3E}">
        <p14:creationId xmlns:p14="http://schemas.microsoft.com/office/powerpoint/2010/main" val="24961571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extLst>
      <p:ext uri="{BB962C8B-B14F-4D97-AF65-F5344CB8AC3E}">
        <p14:creationId xmlns:p14="http://schemas.microsoft.com/office/powerpoint/2010/main" val="5146576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t>July 2012</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extLst>
      <p:ext uri="{BB962C8B-B14F-4D97-AF65-F5344CB8AC3E}">
        <p14:creationId xmlns:p14="http://schemas.microsoft.com/office/powerpoint/2010/main" val="2136194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t>July 2012</a:t>
            </a:r>
            <a:endParaRPr lang="en-US" dirty="0"/>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9" name="Slide Number Placeholder 8"/>
          <p:cNvSpPr>
            <a:spLocks noGrp="1"/>
          </p:cNvSpPr>
          <p:nvPr>
            <p:ph type="sldNum" sz="quarter" idx="12"/>
          </p:nvPr>
        </p:nvSpPr>
        <p:spPr/>
        <p:txBody>
          <a:bodyPr/>
          <a:lstStyle>
            <a:lvl1pPr>
              <a:defRPr/>
            </a:lvl1pPr>
          </a:lstStyle>
          <a:p>
            <a:pPr>
              <a:defRPr/>
            </a:pPr>
            <a:r>
              <a:rPr lang="en-US" dirty="0"/>
              <a:t>Slide </a:t>
            </a:r>
            <a:fld id="{EA519437-B6E0-45D2-ADBE-CED11A2324BD}" type="slidenum">
              <a:rPr lang="en-US"/>
              <a:pPr>
                <a:defRPr/>
              </a:pPr>
              <a:t>‹#›</a:t>
            </a:fld>
            <a:endParaRPr lang="en-US" dirty="0"/>
          </a:p>
        </p:txBody>
      </p:sp>
    </p:spTree>
    <p:extLst>
      <p:ext uri="{BB962C8B-B14F-4D97-AF65-F5344CB8AC3E}">
        <p14:creationId xmlns:p14="http://schemas.microsoft.com/office/powerpoint/2010/main" val="639688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t>July 2012</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5F31B28D-59C5-4D92-A491-E66C7A6F60AE}" type="slidenum">
              <a:rPr lang="en-US"/>
              <a:pPr>
                <a:defRPr/>
              </a:pPr>
              <a:t>‹#›</a:t>
            </a:fld>
            <a:endParaRPr lang="en-US" dirty="0"/>
          </a:p>
        </p:txBody>
      </p:sp>
    </p:spTree>
    <p:extLst>
      <p:ext uri="{BB962C8B-B14F-4D97-AF65-F5344CB8AC3E}">
        <p14:creationId xmlns:p14="http://schemas.microsoft.com/office/powerpoint/2010/main" val="25885903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t>July 2012</a:t>
            </a:r>
            <a:endParaRPr lang="en-US" dirty="0"/>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4" name="Slide Number Placeholder 3"/>
          <p:cNvSpPr>
            <a:spLocks noGrp="1"/>
          </p:cNvSpPr>
          <p:nvPr>
            <p:ph type="sldNum" sz="quarter" idx="12"/>
          </p:nvPr>
        </p:nvSpPr>
        <p:spPr/>
        <p:txBody>
          <a:bodyPr/>
          <a:lstStyle>
            <a:lvl1pPr>
              <a:defRPr/>
            </a:lvl1pPr>
          </a:lstStyle>
          <a:p>
            <a:pPr>
              <a:defRPr/>
            </a:pPr>
            <a:r>
              <a:rPr lang="en-US" dirty="0"/>
              <a:t>Slide </a:t>
            </a:r>
            <a:fld id="{C922C443-5D96-4DE7-99CD-7C5E19B8A471}" type="slidenum">
              <a:rPr lang="en-US"/>
              <a:pPr>
                <a:defRPr/>
              </a:pPr>
              <a:t>‹#›</a:t>
            </a:fld>
            <a:endParaRPr lang="en-US" dirty="0"/>
          </a:p>
        </p:txBody>
      </p:sp>
    </p:spTree>
    <p:extLst>
      <p:ext uri="{BB962C8B-B14F-4D97-AF65-F5344CB8AC3E}">
        <p14:creationId xmlns:p14="http://schemas.microsoft.com/office/powerpoint/2010/main" val="2013309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t>July 2012</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extLst>
      <p:ext uri="{BB962C8B-B14F-4D97-AF65-F5344CB8AC3E}">
        <p14:creationId xmlns:p14="http://schemas.microsoft.com/office/powerpoint/2010/main" val="39625072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t>July 2012</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6825E2F7-1D07-407B-992F-AC7D28176587}" type="slidenum">
              <a:rPr lang="en-US"/>
              <a:pPr>
                <a:defRPr/>
              </a:pPr>
              <a:t>‹#›</a:t>
            </a:fld>
            <a:endParaRPr lang="en-US" dirty="0"/>
          </a:p>
        </p:txBody>
      </p:sp>
    </p:spTree>
    <p:extLst>
      <p:ext uri="{BB962C8B-B14F-4D97-AF65-F5344CB8AC3E}">
        <p14:creationId xmlns:p14="http://schemas.microsoft.com/office/powerpoint/2010/main" val="40064036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Tree>
    <p:extLst>
      <p:ext uri="{BB962C8B-B14F-4D97-AF65-F5344CB8AC3E}">
        <p14:creationId xmlns:p14="http://schemas.microsoft.com/office/powerpoint/2010/main" val="41448886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extLst>
      <p:ext uri="{BB962C8B-B14F-4D97-AF65-F5344CB8AC3E}">
        <p14:creationId xmlns:p14="http://schemas.microsoft.com/office/powerpoint/2010/main" val="7093457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Tree>
    <p:extLst>
      <p:ext uri="{BB962C8B-B14F-4D97-AF65-F5344CB8AC3E}">
        <p14:creationId xmlns:p14="http://schemas.microsoft.com/office/powerpoint/2010/main" val="44917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                                 Subir Das, Chair 802.21 WG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3CBDE478-540A-4533-B630-5289DA16E16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43DACD2F-9786-486C-9E92-757D70B8C56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2.png"/><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image" Target="../media/image1.png"/><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theme" Target="../theme/theme2.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1"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2"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                                 Subir Das, Chair 802.21 WG</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06704" y="394156"/>
            <a:ext cx="4768934"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21-17-0003-00-0000-Joint_Plenary_Opening_Report.ppt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6" r:id="rId2"/>
    <p:sldLayoutId id="2147483864" r:id="rId3"/>
    <p:sldLayoutId id="2147483865" r:id="rId4"/>
    <p:sldLayoutId id="2147483862" r:id="rId5"/>
    <p:sldLayoutId id="2147483863" r:id="rId6"/>
    <p:sldLayoutId id="2147483837"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 id="2147483860" r:id="rId18"/>
    <p:sldLayoutId id="2147483861" r:id="rId19"/>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a:t>
            </a:r>
            <a:r>
              <a:rPr lang="en-US" dirty="0" err="1" smtClean="0"/>
              <a:t>styl</a:t>
            </a:r>
            <a:endParaRPr lang="en-US" dirty="0" smtClean="0"/>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293760" y="394156"/>
            <a:ext cx="4981878"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21-16-0117-00-0000-Session#77-Closing_Plenary_Notes.ppt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19642404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 id="2147483883" r:id="rId16"/>
    <p:sldLayoutId id="2147483884" r:id="rId17"/>
    <p:sldLayoutId id="2147483885"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152400" y="609600"/>
            <a:ext cx="8610600" cy="4038600"/>
          </a:xfrm>
        </p:spPr>
        <p:txBody>
          <a:bodyPr/>
          <a:lstStyle/>
          <a:p>
            <a:pPr eaLnBrk="1" hangingPunct="1"/>
            <a:r>
              <a:rPr lang="en-US" sz="4000" b="1" dirty="0" smtClean="0">
                <a:solidFill>
                  <a:schemeClr val="accent2"/>
                </a:solidFill>
                <a:latin typeface="Arial" charset="0"/>
              </a:rPr>
              <a:t>802 Wireless Joint Opening Plenary</a:t>
            </a:r>
            <a:br>
              <a:rPr lang="en-US" sz="4000" b="1" dirty="0" smtClean="0">
                <a:solidFill>
                  <a:schemeClr val="accent2"/>
                </a:solidFill>
                <a:latin typeface="Arial" charset="0"/>
              </a:rPr>
            </a:br>
            <a:r>
              <a:rPr lang="en-US" sz="4000" dirty="0" smtClean="0">
                <a:solidFill>
                  <a:schemeClr val="accent2"/>
                </a:solidFill>
                <a:latin typeface="Arial" charset="0"/>
              </a:rPr>
              <a:t/>
            </a:r>
            <a:br>
              <a:rPr lang="en-US" sz="4000" dirty="0" smtClean="0">
                <a:solidFill>
                  <a:schemeClr val="accent2"/>
                </a:solidFill>
                <a:latin typeface="Arial" charset="0"/>
              </a:rPr>
            </a:br>
            <a:r>
              <a:rPr lang="en-US" sz="3600" b="1" dirty="0" smtClean="0">
                <a:solidFill>
                  <a:schemeClr val="accent2"/>
                </a:solidFill>
                <a:latin typeface="Arial" charset="0"/>
              </a:rPr>
              <a:t>IEEE 802.21 </a:t>
            </a:r>
            <a:br>
              <a:rPr lang="en-US" sz="3600" b="1" dirty="0" smtClean="0">
                <a:solidFill>
                  <a:schemeClr val="accent2"/>
                </a:solidFill>
                <a:latin typeface="Arial" charset="0"/>
              </a:rPr>
            </a:br>
            <a:r>
              <a:rPr lang="en-US" sz="3600" b="1" dirty="0" smtClean="0">
                <a:solidFill>
                  <a:schemeClr val="accent2"/>
                </a:solidFill>
                <a:latin typeface="Arial" charset="0"/>
              </a:rPr>
              <a:t>Media Independent Handover Services</a:t>
            </a:r>
            <a:br>
              <a:rPr lang="en-US" sz="3600" b="1" dirty="0" smtClean="0">
                <a:solidFill>
                  <a:schemeClr val="accent2"/>
                </a:solidFill>
                <a:latin typeface="Arial" charset="0"/>
              </a:rPr>
            </a:br>
            <a:r>
              <a:rPr lang="en-US" sz="3600" b="1" dirty="0" smtClean="0">
                <a:solidFill>
                  <a:schemeClr val="accent2"/>
                </a:solidFill>
                <a:latin typeface="Arial" charset="0"/>
              </a:rPr>
              <a:t>Session #</a:t>
            </a:r>
            <a:r>
              <a:rPr lang="en-US" sz="3600" b="1" dirty="0" smtClean="0">
                <a:solidFill>
                  <a:schemeClr val="accent2"/>
                </a:solidFill>
                <a:latin typeface="Arial" charset="0"/>
              </a:rPr>
              <a:t>78, January, 2017</a:t>
            </a:r>
            <a:r>
              <a:rPr lang="en-US" sz="3600" b="1" dirty="0" smtClean="0">
                <a:latin typeface="Arial" charset="0"/>
              </a:rPr>
              <a:t/>
            </a:r>
            <a:br>
              <a:rPr lang="en-US" sz="3600" b="1" dirty="0" smtClean="0">
                <a:latin typeface="Arial" charset="0"/>
              </a:rPr>
            </a:br>
            <a:r>
              <a:rPr lang="en-US" sz="3200" b="1" dirty="0" smtClean="0">
                <a:solidFill>
                  <a:schemeClr val="accent2"/>
                </a:solidFill>
                <a:latin typeface="Arial" charset="0"/>
              </a:rPr>
              <a:t>Atlanta</a:t>
            </a:r>
            <a:r>
              <a:rPr lang="en-US" sz="3200" b="1" dirty="0" smtClean="0">
                <a:solidFill>
                  <a:schemeClr val="accent2"/>
                </a:solidFill>
                <a:latin typeface="Arial" charset="0"/>
              </a:rPr>
              <a:t>, GA, USA</a:t>
            </a:r>
            <a:endParaRPr lang="en-US" sz="3200" b="1" dirty="0" smtClean="0">
              <a:solidFill>
                <a:schemeClr val="accent2"/>
              </a:solidFill>
              <a:latin typeface="Arial" charset="0"/>
            </a:endParaRPr>
          </a:p>
        </p:txBody>
      </p:sp>
      <p:sp>
        <p:nvSpPr>
          <p:cNvPr id="4100" name="Rectangle 3"/>
          <p:cNvSpPr>
            <a:spLocks noGrp="1" noChangeArrowheads="1"/>
          </p:cNvSpPr>
          <p:nvPr>
            <p:ph type="subTitle" idx="1"/>
          </p:nvPr>
        </p:nvSpPr>
        <p:spPr>
          <a:xfrm>
            <a:off x="1371600" y="4953000"/>
            <a:ext cx="6858000" cy="1066800"/>
          </a:xfrm>
        </p:spPr>
        <p:txBody>
          <a:bodyPr/>
          <a:lstStyle/>
          <a:p>
            <a:pPr eaLnBrk="1" hangingPunct="1"/>
            <a:r>
              <a:rPr lang="en-US" sz="2800" b="1" dirty="0" smtClean="0">
                <a:solidFill>
                  <a:schemeClr val="accent2"/>
                </a:solidFill>
                <a:latin typeface="Arial" charset="0"/>
              </a:rPr>
              <a:t>Subir Das</a:t>
            </a:r>
          </a:p>
          <a:p>
            <a:pPr eaLnBrk="1" hangingPunct="1"/>
            <a:r>
              <a:rPr lang="en-US" sz="2800" b="1" dirty="0" smtClean="0">
                <a:solidFill>
                  <a:schemeClr val="accent2"/>
                </a:solidFill>
                <a:latin typeface="Arial" charset="0"/>
              </a:rPr>
              <a:t>sdas at  appcomsci dot com</a:t>
            </a:r>
          </a:p>
        </p:txBody>
      </p:sp>
      <p:sp>
        <p:nvSpPr>
          <p:cNvPr id="6"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389789" y="1600200"/>
            <a:ext cx="8214461" cy="3733800"/>
          </a:xfrm>
        </p:spPr>
        <p:txBody>
          <a:bodyPr/>
          <a:lstStyle/>
          <a:p>
            <a:pPr algn="just" eaLnBrk="1" hangingPunct="1"/>
            <a:r>
              <a:rPr lang="en-US" sz="2800" dirty="0"/>
              <a:t>IEEE 802.21 is developing an 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endParaRPr lang="en-US" sz="2800"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a:t>
            </a:fld>
            <a:endParaRPr lang="en-US" dirty="0"/>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Jan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66387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Task </a:t>
            </a:r>
            <a:r>
              <a:rPr lang="en-US" sz="3200" dirty="0" smtClean="0">
                <a:solidFill>
                  <a:schemeClr val="accent2"/>
                </a:solidFill>
                <a:latin typeface="Arial" charset="0"/>
              </a:rPr>
              <a:t>Groups and Status  </a:t>
            </a:r>
          </a:p>
        </p:txBody>
      </p:sp>
      <p:sp>
        <p:nvSpPr>
          <p:cNvPr id="33797" name="Rectangle 3"/>
          <p:cNvSpPr>
            <a:spLocks noGrp="1" noChangeArrowheads="1"/>
          </p:cNvSpPr>
          <p:nvPr>
            <p:ph type="body" idx="1"/>
          </p:nvPr>
        </p:nvSpPr>
        <p:spPr>
          <a:xfrm>
            <a:off x="381000" y="1600200"/>
            <a:ext cx="8534400" cy="3962400"/>
          </a:xfrm>
        </p:spPr>
        <p:txBody>
          <a:bodyPr/>
          <a:lstStyle/>
          <a:p>
            <a:pPr>
              <a:lnSpc>
                <a:spcPct val="80000"/>
              </a:lnSpc>
              <a:buNone/>
            </a:pPr>
            <a:endParaRPr lang="en-US" dirty="0" smtClean="0">
              <a:latin typeface="Arial" charset="0"/>
            </a:endParaRPr>
          </a:p>
          <a:p>
            <a:pPr>
              <a:lnSpc>
                <a:spcPct val="80000"/>
              </a:lnSpc>
            </a:pPr>
            <a:r>
              <a:rPr lang="en-US" dirty="0" smtClean="0">
                <a:latin typeface="Arial" charset="0"/>
              </a:rPr>
              <a:t>802.21m  - Revision Project </a:t>
            </a:r>
            <a:endParaRPr lang="en-US" dirty="0" smtClean="0">
              <a:latin typeface="Arial" charset="0"/>
            </a:endParaRPr>
          </a:p>
          <a:p>
            <a:pPr>
              <a:lnSpc>
                <a:spcPct val="80000"/>
              </a:lnSpc>
              <a:buNone/>
            </a:pPr>
            <a:endParaRPr lang="en-US" dirty="0" smtClean="0">
              <a:latin typeface="Arial" charset="0"/>
            </a:endParaRPr>
          </a:p>
          <a:p>
            <a:pPr>
              <a:lnSpc>
                <a:spcPct val="80000"/>
              </a:lnSpc>
            </a:pPr>
            <a:r>
              <a:rPr lang="en-US" dirty="0" smtClean="0">
                <a:latin typeface="Arial" charset="0"/>
              </a:rPr>
              <a:t>802.21.1 - Use cases and Services</a:t>
            </a:r>
          </a:p>
          <a:p>
            <a:pPr>
              <a:lnSpc>
                <a:spcPct val="80000"/>
              </a:lnSpc>
            </a:pPr>
            <a:endParaRPr lang="en-US" dirty="0">
              <a:latin typeface="Arial" charset="0"/>
            </a:endParaRPr>
          </a:p>
          <a:p>
            <a:pPr>
              <a:lnSpc>
                <a:spcPct val="80000"/>
              </a:lnSpc>
            </a:pPr>
            <a:r>
              <a:rPr lang="en-US" dirty="0" smtClean="0">
                <a:latin typeface="Arial" charset="0"/>
              </a:rPr>
              <a:t>Both </a:t>
            </a:r>
            <a:r>
              <a:rPr lang="en-US" dirty="0" smtClean="0">
                <a:latin typeface="Arial" charset="0"/>
              </a:rPr>
              <a:t>drafts are </a:t>
            </a:r>
            <a:r>
              <a:rPr lang="en-US" dirty="0" smtClean="0">
                <a:latin typeface="Arial" charset="0"/>
              </a:rPr>
              <a:t>in upcoming R</a:t>
            </a:r>
            <a:r>
              <a:rPr lang="en-US" dirty="0" smtClean="0">
                <a:latin typeface="Arial" charset="0"/>
              </a:rPr>
              <a:t>evCom agenda </a:t>
            </a:r>
          </a:p>
          <a:p>
            <a:pPr marL="0" indent="0">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
        <p:nvSpPr>
          <p:cNvPr id="6" name="Date Placeholder 3"/>
          <p:cNvSpPr txBox="1">
            <a:spLocks/>
          </p:cNvSpPr>
          <p:nvPr/>
        </p:nvSpPr>
        <p:spPr>
          <a:xfrm>
            <a:off x="685800" y="6472312"/>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Jan</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609600" y="5332413"/>
            <a:ext cx="8153401" cy="584775"/>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a:t>
            </a:r>
            <a:r>
              <a:rPr lang="en-US" sz="1600" dirty="0" smtClean="0"/>
              <a:t>Mexico city, </a:t>
            </a:r>
            <a:r>
              <a:rPr lang="en-US" sz="1600" dirty="0"/>
              <a:t>Third floor; JTC1/SC6- </a:t>
            </a:r>
            <a:r>
              <a:rPr lang="en-US" sz="1600" dirty="0" smtClean="0"/>
              <a:t>Ivy I&amp;II, Lobby Level, </a:t>
            </a:r>
          </a:p>
          <a:p>
            <a:pPr algn="ctr" eaLnBrk="1" hangingPunct="1"/>
            <a:r>
              <a:rPr lang="en-US" sz="1600" dirty="0" smtClean="0"/>
              <a:t>802.24-Cascade; Lower Lobby </a:t>
            </a:r>
            <a:r>
              <a:rPr lang="en-US" sz="1600" dirty="0" smtClean="0"/>
              <a:t>  </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4</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799" y="5941149"/>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20</a:t>
            </a:r>
            <a:r>
              <a:rPr lang="en-US" sz="1600" dirty="0" smtClean="0">
                <a:latin typeface="Arial" charset="0"/>
              </a:rPr>
              <a:t> </a:t>
            </a:r>
            <a:r>
              <a:rPr lang="en-US" sz="1600" dirty="0">
                <a:latin typeface="Arial" charset="0"/>
              </a:rPr>
              <a:t>voting members  and </a:t>
            </a:r>
            <a:r>
              <a:rPr lang="en-US" sz="1600" dirty="0" smtClean="0">
                <a:latin typeface="Arial" charset="0"/>
              </a:rPr>
              <a:t>one</a:t>
            </a:r>
            <a:r>
              <a:rPr lang="en-US" sz="1600" dirty="0" smtClean="0">
                <a:latin typeface="Arial" charset="0"/>
              </a:rPr>
              <a:t> </a:t>
            </a:r>
            <a:r>
              <a:rPr lang="en-US" sz="1600" dirty="0">
                <a:latin typeface="Arial" charset="0"/>
              </a:rPr>
              <a:t>aspirant member as of this </a:t>
            </a:r>
            <a:r>
              <a:rPr lang="en-US" sz="1600" dirty="0" smtClean="0">
                <a:latin typeface="Arial" charset="0"/>
              </a:rPr>
              <a:t>meeting</a:t>
            </a:r>
            <a:endParaRPr lang="en-US" sz="1600" dirty="0">
              <a:latin typeface="Arial" charset="0"/>
            </a:endParaRPr>
          </a:p>
        </p:txBody>
      </p:sp>
      <p:sp>
        <p:nvSpPr>
          <p:cNvPr id="21"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Jan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3974400334"/>
              </p:ext>
            </p:extLst>
          </p:nvPr>
        </p:nvGraphicFramePr>
        <p:xfrm>
          <a:off x="1143000" y="1660922"/>
          <a:ext cx="7238999" cy="3556874"/>
        </p:xfrm>
        <a:graphic>
          <a:graphicData uri="http://schemas.openxmlformats.org/drawingml/2006/table">
            <a:tbl>
              <a:tblPr firstRow="1" firstCol="1" bandRow="1">
                <a:tableStyleId>{5C22544A-7EE6-4342-B048-85BDC9FD1C3A}</a:tableStyleId>
              </a:tblPr>
              <a:tblGrid>
                <a:gridCol w="1184663">
                  <a:extLst>
                    <a:ext uri="{9D8B030D-6E8A-4147-A177-3AD203B41FA5}">
                      <a16:colId xmlns:a16="http://schemas.microsoft.com/office/drawing/2014/main" val="4244940027"/>
                    </a:ext>
                  </a:extLst>
                </a:gridCol>
                <a:gridCol w="1622964">
                  <a:extLst>
                    <a:ext uri="{9D8B030D-6E8A-4147-A177-3AD203B41FA5}">
                      <a16:colId xmlns:a16="http://schemas.microsoft.com/office/drawing/2014/main" val="691515533"/>
                    </a:ext>
                  </a:extLst>
                </a:gridCol>
                <a:gridCol w="1333623">
                  <a:extLst>
                    <a:ext uri="{9D8B030D-6E8A-4147-A177-3AD203B41FA5}">
                      <a16:colId xmlns:a16="http://schemas.microsoft.com/office/drawing/2014/main" val="1473393216"/>
                    </a:ext>
                  </a:extLst>
                </a:gridCol>
                <a:gridCol w="1524698">
                  <a:extLst>
                    <a:ext uri="{9D8B030D-6E8A-4147-A177-3AD203B41FA5}">
                      <a16:colId xmlns:a16="http://schemas.microsoft.com/office/drawing/2014/main" val="2014175310"/>
                    </a:ext>
                  </a:extLst>
                </a:gridCol>
                <a:gridCol w="1573051">
                  <a:extLst>
                    <a:ext uri="{9D8B030D-6E8A-4147-A177-3AD203B41FA5}">
                      <a16:colId xmlns:a16="http://schemas.microsoft.com/office/drawing/2014/main" val="80691421"/>
                    </a:ext>
                  </a:extLst>
                </a:gridCol>
              </a:tblGrid>
              <a:tr h="914597">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(Jan 16,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(Jan 17,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(Jan 18,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(Jan 19, 2017)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984614760"/>
                  </a:ext>
                </a:extLst>
              </a:tr>
              <a:tr h="841813">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Opening Plenary (8:00- 9:00am)</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019852542"/>
                  </a:ext>
                </a:extLst>
              </a:tr>
              <a:tr h="595686">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and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843288660"/>
                  </a:ext>
                </a:extLst>
              </a:tr>
              <a:tr h="565997">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and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096556620"/>
                  </a:ext>
                </a:extLst>
              </a:tr>
              <a:tr h="638781">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TAG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TAG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802.24 TAG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32488720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04800" y="1219200"/>
            <a:ext cx="8686800" cy="5029200"/>
          </a:xfrm>
        </p:spPr>
        <p:txBody>
          <a:bodyPr/>
          <a:lstStyle/>
          <a:p>
            <a:pPr>
              <a:lnSpc>
                <a:spcPct val="90000"/>
              </a:lnSpc>
            </a:pPr>
            <a:r>
              <a:rPr lang="en-US" sz="2400" b="1" dirty="0" smtClean="0">
                <a:solidFill>
                  <a:srgbClr val="FF0000"/>
                </a:solidFill>
              </a:rPr>
              <a:t>Plenary: March 12-17, 2017, Hyatt Regency Vancouver</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a:t>
            </a:r>
            <a:r>
              <a:rPr lang="en-US" sz="2400" b="1" dirty="0" smtClean="0">
                <a:solidFill>
                  <a:srgbClr val="0000FF"/>
                </a:solidFill>
              </a:rPr>
              <a:t>:  </a:t>
            </a:r>
            <a:r>
              <a:rPr lang="en-US" sz="2400" b="1" dirty="0">
                <a:solidFill>
                  <a:srgbClr val="0000FF"/>
                </a:solidFill>
              </a:rPr>
              <a:t>May </a:t>
            </a:r>
            <a:r>
              <a:rPr lang="en-US" sz="2400" b="1" dirty="0" smtClean="0">
                <a:solidFill>
                  <a:srgbClr val="0000FF"/>
                </a:solidFill>
              </a:rPr>
              <a:t>7-12, </a:t>
            </a:r>
            <a:r>
              <a:rPr lang="en-US" sz="2400" b="1" dirty="0">
                <a:solidFill>
                  <a:srgbClr val="0000FF"/>
                </a:solidFill>
              </a:rPr>
              <a:t>2017, Daejeon Convention </a:t>
            </a:r>
            <a:r>
              <a:rPr lang="en-US" sz="2400" b="1" dirty="0" smtClean="0">
                <a:solidFill>
                  <a:srgbClr val="0000FF"/>
                </a:solidFill>
              </a:rPr>
              <a:t>Center, </a:t>
            </a:r>
            <a:r>
              <a:rPr lang="en-US" sz="2400" b="1" dirty="0">
                <a:solidFill>
                  <a:srgbClr val="0000FF"/>
                </a:solidFill>
              </a:rPr>
              <a:t>Daejeon, Korea </a:t>
            </a:r>
            <a:endParaRPr lang="en-US" sz="2400" b="1" dirty="0" smtClean="0">
              <a:solidFill>
                <a:srgbClr val="0000FF"/>
              </a:solidFill>
            </a:endParaRP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442877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43737</TotalTime>
  <Words>416</Words>
  <Application>Microsoft Office PowerPoint</Application>
  <PresentationFormat>On-screen Show (4:3)</PresentationFormat>
  <Paragraphs>90</Paragraphs>
  <Slides>5</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Times New Roman</vt:lpstr>
      <vt:lpstr>802.11PowerPointTemplate-Landscape</vt:lpstr>
      <vt:lpstr>1_802.11PowerPointTemplate-Landscape</vt:lpstr>
      <vt:lpstr>802 Wireless Joint Opening Plenary  IEEE 802.21  Media Independent Handover Services Session #78, January, 2017 Atlanta, GA, USA</vt:lpstr>
      <vt:lpstr>802.21 WG Objective </vt:lpstr>
      <vt:lpstr>Task Groups and Status  </vt:lpstr>
      <vt:lpstr>Session Time and Location   </vt:lpstr>
      <vt:lpstr>Future Sessions – 2017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Joint Plenary Session</dc:title>
  <dc:creator>Subir Das</dc:creator>
  <cp:lastModifiedBy>Das, Subir</cp:lastModifiedBy>
  <cp:revision>529</cp:revision>
  <cp:lastPrinted>1998-02-10T13:28:06Z</cp:lastPrinted>
  <dcterms:created xsi:type="dcterms:W3CDTF">2002-07-08T22:03:28Z</dcterms:created>
  <dcterms:modified xsi:type="dcterms:W3CDTF">2017-01-16T12:59:39Z</dcterms:modified>
</cp:coreProperties>
</file>