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74" r:id="rId3"/>
    <p:sldId id="475" r:id="rId4"/>
    <p:sldId id="432" r:id="rId5"/>
    <p:sldId id="400" r:id="rId6"/>
    <p:sldId id="401" r:id="rId7"/>
    <p:sldId id="402" r:id="rId8"/>
    <p:sldId id="403" r:id="rId9"/>
    <p:sldId id="404" r:id="rId10"/>
    <p:sldId id="405" r:id="rId11"/>
    <p:sldId id="406" r:id="rId12"/>
    <p:sldId id="408" r:id="rId13"/>
    <p:sldId id="409" r:id="rId14"/>
    <p:sldId id="410" r:id="rId15"/>
    <p:sldId id="411" r:id="rId16"/>
    <p:sldId id="476" r:id="rId17"/>
    <p:sldId id="480" r:id="rId18"/>
    <p:sldId id="478" r:id="rId19"/>
    <p:sldId id="479" r:id="rId20"/>
    <p:sldId id="477" r:id="rId21"/>
    <p:sldId id="46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8895" autoAdjust="0"/>
    <p:restoredTop sz="99556" autoAdjust="0"/>
  </p:normalViewPr>
  <p:slideViewPr>
    <p:cSldViewPr>
      <p:cViewPr varScale="1">
        <p:scale>
          <a:sx n="79" d="100"/>
          <a:sy n="79" d="100"/>
        </p:scale>
        <p:origin x="1284" y="48"/>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15"/>
    </p:cViewPr>
  </p:sorterViewPr>
  <p:notesViewPr>
    <p:cSldViewPr>
      <p:cViewPr varScale="1">
        <p:scale>
          <a:sx n="59" d="100"/>
          <a:sy n="59" d="100"/>
        </p:scale>
        <p:origin x="2505" y="21"/>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967064" y="727869"/>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13</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14</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15</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2445008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1249480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370173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extLst>
      <p:ext uri="{BB962C8B-B14F-4D97-AF65-F5344CB8AC3E}">
        <p14:creationId xmlns:p14="http://schemas.microsoft.com/office/powerpoint/2010/main" val="276810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1216969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extLst>
      <p:ext uri="{BB962C8B-B14F-4D97-AF65-F5344CB8AC3E}">
        <p14:creationId xmlns:p14="http://schemas.microsoft.com/office/powerpoint/2010/main" val="35329475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1868183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33597" y="394156"/>
            <a:ext cx="4642041"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21-16-0116-00-Session#77-Opening_Plenary_Notes.ppt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838200"/>
            <a:ext cx="8300563" cy="5334000"/>
          </a:xfrm>
          <a:prstGeom prst="rect">
            <a:avLst/>
          </a:prstGeom>
        </p:spPr>
      </p:pic>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rgbClr val="66FF99"/>
                </a:solidFill>
                <a:latin typeface="Arial" charset="0"/>
              </a:rPr>
              <a:t>IEEE 802.21</a:t>
            </a:r>
            <a:br>
              <a:rPr lang="en-US" sz="5400" b="1" dirty="0" smtClean="0">
                <a:solidFill>
                  <a:srgbClr val="66FF99"/>
                </a:solidFill>
                <a:latin typeface="Arial" charset="0"/>
              </a:rPr>
            </a:br>
            <a:r>
              <a:rPr lang="en-US" b="1" dirty="0" smtClean="0">
                <a:solidFill>
                  <a:srgbClr val="66FF99"/>
                </a:solidFill>
                <a:latin typeface="Arial" charset="0"/>
              </a:rPr>
              <a:t>Session #</a:t>
            </a:r>
            <a:r>
              <a:rPr lang="en-US" b="1" dirty="0" smtClean="0">
                <a:solidFill>
                  <a:srgbClr val="66FF99"/>
                </a:solidFill>
                <a:latin typeface="Arial" charset="0"/>
              </a:rPr>
              <a:t>77, </a:t>
            </a:r>
            <a:r>
              <a:rPr lang="en-US" b="1" dirty="0" smtClean="0">
                <a:solidFill>
                  <a:srgbClr val="66FF99"/>
                </a:solidFill>
                <a:latin typeface="Arial" charset="0"/>
              </a:rPr>
              <a:t/>
            </a:r>
            <a:br>
              <a:rPr lang="en-US" b="1" dirty="0" smtClean="0">
                <a:solidFill>
                  <a:srgbClr val="66FF99"/>
                </a:solidFill>
                <a:latin typeface="Arial" charset="0"/>
              </a:rPr>
            </a:br>
            <a:r>
              <a:rPr lang="en-US" b="1" dirty="0" smtClean="0">
                <a:solidFill>
                  <a:srgbClr val="66FF99"/>
                </a:solidFill>
                <a:latin typeface="Arial" charset="0"/>
              </a:rPr>
              <a:t>San </a:t>
            </a:r>
            <a:r>
              <a:rPr lang="en-US" b="1" dirty="0" smtClean="0">
                <a:solidFill>
                  <a:srgbClr val="66FF99"/>
                </a:solidFill>
                <a:latin typeface="Arial" charset="0"/>
              </a:rPr>
              <a:t>Antonio</a:t>
            </a:r>
            <a:r>
              <a:rPr lang="en-US" b="1" dirty="0" smtClean="0">
                <a:solidFill>
                  <a:srgbClr val="66FF99"/>
                </a:solidFill>
                <a:latin typeface="Arial" charset="0"/>
              </a:rPr>
              <a:t>, </a:t>
            </a:r>
            <a:r>
              <a:rPr lang="en-US" b="1" dirty="0" err="1" smtClean="0">
                <a:solidFill>
                  <a:srgbClr val="66FF99"/>
                </a:solidFill>
                <a:latin typeface="Arial" charset="0"/>
              </a:rPr>
              <a:t>Tx</a:t>
            </a:r>
            <a:r>
              <a:rPr lang="en-US" b="1" dirty="0" smtClean="0">
                <a:solidFill>
                  <a:srgbClr val="66FF99"/>
                </a:solidFill>
                <a:latin typeface="Arial" charset="0"/>
              </a:rPr>
              <a:t>, </a:t>
            </a:r>
            <a:r>
              <a:rPr lang="en-US" b="1" dirty="0" smtClean="0">
                <a:solidFill>
                  <a:srgbClr val="66FF99"/>
                </a:solidFill>
                <a:latin typeface="Arial" charset="0"/>
              </a:rPr>
              <a:t>USA</a:t>
            </a:r>
            <a:br>
              <a:rPr lang="en-US" b="1" dirty="0" smtClean="0">
                <a:solidFill>
                  <a:srgbClr val="66FF99"/>
                </a:solidFill>
                <a:latin typeface="Arial" charset="0"/>
              </a:rPr>
            </a:br>
            <a:r>
              <a:rPr lang="en-US" b="1" dirty="0" smtClean="0">
                <a:solidFill>
                  <a:srgbClr val="66FF99"/>
                </a:solidFill>
                <a:latin typeface="Arial" charset="0"/>
              </a:rPr>
              <a:t>WG </a:t>
            </a:r>
            <a:r>
              <a:rPr lang="en-US" sz="3200" b="1" dirty="0" smtClean="0">
                <a:solidFill>
                  <a:srgbClr val="66FF99"/>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Subir Das, Chair 802.21 WG</a:t>
            </a:r>
            <a:endParaRPr kumimoji="0" lang="en-US" sz="1200" b="1" i="0" u="none" strike="noStrike" kern="1200" cap="none" spc="0" normalizeH="0" baseline="0" noProof="0" dirty="0" smtClean="0">
              <a:ln>
                <a:noFill/>
              </a:ln>
              <a:solidFill>
                <a:srgbClr val="FFC000"/>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42814" y="4648200"/>
            <a:ext cx="6858000" cy="1066800"/>
          </a:xfrm>
        </p:spPr>
        <p:txBody>
          <a:bodyPr/>
          <a:lstStyle/>
          <a:p>
            <a:pPr eaLnBrk="1" hangingPunct="1"/>
            <a:r>
              <a:rPr lang="en-US" sz="2800" b="1" dirty="0" smtClean="0">
                <a:solidFill>
                  <a:srgbClr val="66FF99"/>
                </a:solidFill>
                <a:latin typeface="Arial" charset="0"/>
              </a:rPr>
              <a:t>Subir Das</a:t>
            </a:r>
          </a:p>
          <a:p>
            <a:pPr eaLnBrk="1" hangingPunct="1"/>
            <a:r>
              <a:rPr lang="en-US" sz="2800" b="1" dirty="0" smtClean="0">
                <a:solidFill>
                  <a:srgbClr val="66FF99"/>
                </a:solidFill>
                <a:latin typeface="Arial" charset="0"/>
              </a:rPr>
              <a:t>sdas at appcomsci dot com</a:t>
            </a:r>
          </a:p>
        </p:txBody>
      </p:sp>
      <p:sp>
        <p:nvSpPr>
          <p:cNvPr id="7" name="Date Placeholder 3"/>
          <p:cNvSpPr txBox="1">
            <a:spLocks/>
          </p:cNvSpPr>
          <p:nvPr/>
        </p:nvSpPr>
        <p:spPr>
          <a:xfrm>
            <a:off x="685800" y="6475412"/>
            <a:ext cx="1295400" cy="214312"/>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solidFill>
                  <a:srgbClr val="FFC000"/>
                </a:solidFill>
              </a:rPr>
              <a:t>Nov</a:t>
            </a:r>
            <a:r>
              <a:rPr lang="en-US" b="1" dirty="0" smtClean="0">
                <a:solidFill>
                  <a:srgbClr val="FFC000"/>
                </a:solidFill>
              </a:rPr>
              <a:t>, </a:t>
            </a:r>
            <a:r>
              <a:rPr kumimoji="0" lang="en-US" sz="1200" b="1" i="0" u="none" strike="noStrike" kern="1200" cap="none" spc="0" normalizeH="0" baseline="0" noProof="0" dirty="0" smtClean="0">
                <a:ln>
                  <a:noFill/>
                </a:ln>
                <a:solidFill>
                  <a:srgbClr val="FFC000"/>
                </a:solidFill>
                <a:effectLst/>
                <a:uLnTx/>
                <a:uFillTx/>
              </a:rPr>
              <a:t>2016</a:t>
            </a:r>
            <a:endParaRPr kumimoji="0" lang="en-US" sz="1200" b="1" i="0" u="none" strike="noStrike" kern="1200" cap="none" spc="0" normalizeH="0" baseline="0" noProof="0" dirty="0">
              <a:ln>
                <a:noFill/>
              </a:ln>
              <a:solidFill>
                <a:srgbClr val="FFC000"/>
              </a:solidFill>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51054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8006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800" dirty="0" smtClean="0">
                <a:latin typeface="Arial" charset="0"/>
              </a:rPr>
              <a:t>802.21m  Revision Project </a:t>
            </a:r>
          </a:p>
          <a:p>
            <a:pPr lvl="2">
              <a:lnSpc>
                <a:spcPct val="80000"/>
              </a:lnSpc>
            </a:pPr>
            <a:r>
              <a:rPr lang="en-US" sz="2000" dirty="0" smtClean="0">
                <a:latin typeface="Arial" charset="0"/>
              </a:rPr>
              <a:t>Passed </a:t>
            </a:r>
            <a:r>
              <a:rPr lang="en-US" sz="2000" dirty="0" smtClean="0">
                <a:latin typeface="Arial" charset="0"/>
              </a:rPr>
              <a:t>Sponsor Ballot </a:t>
            </a:r>
            <a:endParaRPr lang="en-US" sz="2000" dirty="0" smtClean="0">
              <a:latin typeface="Arial" charset="0"/>
            </a:endParaRPr>
          </a:p>
          <a:p>
            <a:pPr lvl="2">
              <a:lnSpc>
                <a:spcPct val="80000"/>
              </a:lnSpc>
            </a:pPr>
            <a:r>
              <a:rPr lang="en-US" sz="2000" dirty="0" smtClean="0">
                <a:latin typeface="Arial" charset="0"/>
              </a:rPr>
              <a:t>No negative votes</a:t>
            </a:r>
            <a:r>
              <a:rPr lang="en-US" sz="2000" dirty="0" smtClean="0">
                <a:latin typeface="Arial" charset="0"/>
              </a:rPr>
              <a:t> </a:t>
            </a:r>
            <a:endParaRPr lang="en-US" sz="2000" dirty="0" smtClean="0">
              <a:latin typeface="Arial" charset="0"/>
            </a:endParaRP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Passed Sponsor Ballot  </a:t>
            </a:r>
            <a:endParaRPr lang="en-US" sz="2000" dirty="0" smtClean="0">
              <a:latin typeface="Arial" charset="0"/>
            </a:endParaRPr>
          </a:p>
          <a:p>
            <a:pPr lvl="2">
              <a:lnSpc>
                <a:spcPct val="80000"/>
              </a:lnSpc>
            </a:pPr>
            <a:r>
              <a:rPr lang="en-US" sz="2000" dirty="0" smtClean="0">
                <a:latin typeface="Arial" charset="0"/>
              </a:rPr>
              <a:t>No negative votes </a:t>
            </a: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extLst>
      <p:ext uri="{BB962C8B-B14F-4D97-AF65-F5344CB8AC3E}">
        <p14:creationId xmlns:p14="http://schemas.microsoft.com/office/powerpoint/2010/main" val="54083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Sponsor Ballot </a:t>
            </a:r>
            <a:r>
              <a:rPr lang="en-US" sz="3200" dirty="0" smtClean="0">
                <a:solidFill>
                  <a:schemeClr val="accent2"/>
                </a:solidFill>
                <a:latin typeface="Arial" charset="0"/>
              </a:rPr>
              <a:t>Reciculation#1 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457200" y="1206111"/>
            <a:ext cx="8534400" cy="5269301"/>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802.21m  Revision Project (Draft #: </a:t>
            </a:r>
            <a:r>
              <a:rPr lang="en-US" sz="2800" dirty="0" smtClean="0">
                <a:latin typeface="Arial" charset="0"/>
              </a:rPr>
              <a:t>D05)</a:t>
            </a:r>
            <a:endParaRPr lang="en-US" sz="2800" dirty="0" smtClean="0">
              <a:latin typeface="Arial" charset="0"/>
            </a:endParaRPr>
          </a:p>
          <a:p>
            <a:pPr lvl="1">
              <a:lnSpc>
                <a:spcPct val="80000"/>
              </a:lnSpc>
            </a:pPr>
            <a:r>
              <a:rPr lang="en-US" sz="2400" dirty="0">
                <a:latin typeface="Arial" charset="0"/>
              </a:rPr>
              <a:t>Ballot Open Date: </a:t>
            </a:r>
            <a:r>
              <a:rPr lang="en-US" sz="2400" dirty="0" smtClean="0">
                <a:latin typeface="Arial" charset="0"/>
              </a:rPr>
              <a:t>30</a:t>
            </a:r>
            <a:r>
              <a:rPr lang="en-US" sz="2400" dirty="0" smtClean="0">
                <a:latin typeface="Arial" charset="0"/>
              </a:rPr>
              <a:t>-Sept-2016 </a:t>
            </a:r>
            <a:endParaRPr lang="en-US" sz="2400" dirty="0">
              <a:latin typeface="Arial" charset="0"/>
            </a:endParaRPr>
          </a:p>
          <a:p>
            <a:pPr lvl="1">
              <a:lnSpc>
                <a:spcPct val="80000"/>
              </a:lnSpc>
            </a:pPr>
            <a:r>
              <a:rPr lang="en-US" sz="2400" dirty="0">
                <a:latin typeface="Arial" charset="0"/>
              </a:rPr>
              <a:t>Ballot Close Date: </a:t>
            </a:r>
            <a:r>
              <a:rPr lang="en-US" sz="2400" dirty="0" smtClean="0">
                <a:latin typeface="Arial" charset="0"/>
              </a:rPr>
              <a:t>15</a:t>
            </a:r>
            <a:r>
              <a:rPr lang="en-US" sz="2400" dirty="0" smtClean="0">
                <a:latin typeface="Arial" charset="0"/>
              </a:rPr>
              <a:t>-Oct-2016 </a:t>
            </a:r>
            <a:endParaRPr lang="en-US" sz="2400" dirty="0">
              <a:latin typeface="Arial" charset="0"/>
            </a:endParaRPr>
          </a:p>
          <a:p>
            <a:pPr lvl="2">
              <a:lnSpc>
                <a:spcPct val="80000"/>
              </a:lnSpc>
            </a:pPr>
            <a:r>
              <a:rPr lang="en-US" sz="2000" dirty="0" smtClean="0">
                <a:latin typeface="Arial" charset="0"/>
              </a:rPr>
              <a:t>Number of Comments</a:t>
            </a:r>
            <a:r>
              <a:rPr lang="en-US" sz="2000" dirty="0">
                <a:latin typeface="Arial" charset="0"/>
              </a:rPr>
              <a:t>: </a:t>
            </a:r>
            <a:r>
              <a:rPr lang="en-US" sz="2000" dirty="0" smtClean="0">
                <a:latin typeface="Arial" charset="0"/>
              </a:rPr>
              <a:t>05</a:t>
            </a:r>
            <a:r>
              <a:rPr lang="en-US" sz="2000" dirty="0" smtClean="0">
                <a:latin typeface="Arial" charset="0"/>
              </a:rPr>
              <a:t> </a:t>
            </a:r>
            <a:endParaRPr lang="en-US" sz="2000" dirty="0">
              <a:latin typeface="Arial" charset="0"/>
            </a:endParaRPr>
          </a:p>
          <a:p>
            <a:pPr lvl="2">
              <a:lnSpc>
                <a:spcPct val="80000"/>
              </a:lnSpc>
            </a:pPr>
            <a:r>
              <a:rPr lang="en-US" sz="2000" dirty="0">
                <a:latin typeface="Arial" charset="0"/>
              </a:rPr>
              <a:t>Must Be Satisfied Comments: </a:t>
            </a:r>
            <a:r>
              <a:rPr lang="en-US" sz="2000" dirty="0" smtClean="0">
                <a:latin typeface="Arial" charset="0"/>
              </a:rPr>
              <a:t>02</a:t>
            </a:r>
            <a:r>
              <a:rPr lang="en-US" sz="2000" dirty="0" smtClean="0">
                <a:latin typeface="Arial" charset="0"/>
              </a:rPr>
              <a:t> </a:t>
            </a:r>
            <a:endParaRPr lang="en-US" sz="2000" dirty="0">
              <a:latin typeface="Arial" charset="0"/>
            </a:endParaRPr>
          </a:p>
          <a:p>
            <a:pPr lvl="1">
              <a:lnSpc>
                <a:spcPct val="80000"/>
              </a:lnSpc>
            </a:pPr>
            <a:r>
              <a:rPr lang="en-US" sz="2400" dirty="0" smtClean="0">
                <a:latin typeface="Arial" charset="0"/>
              </a:rPr>
              <a:t>RESPONSE </a:t>
            </a:r>
            <a:r>
              <a:rPr lang="en-US" sz="2400" dirty="0">
                <a:latin typeface="Arial" charset="0"/>
              </a:rPr>
              <a:t>RATE </a:t>
            </a:r>
          </a:p>
          <a:p>
            <a:pPr lvl="2">
              <a:lnSpc>
                <a:spcPct val="80000"/>
              </a:lnSpc>
            </a:pPr>
            <a:r>
              <a:rPr lang="en-US" sz="2000" dirty="0">
                <a:latin typeface="Arial" charset="0"/>
              </a:rPr>
              <a:t>This ballot has met the 75% returned ballot requirement.  </a:t>
            </a:r>
          </a:p>
          <a:p>
            <a:pPr lvl="2">
              <a:lnSpc>
                <a:spcPct val="80000"/>
              </a:lnSpc>
            </a:pPr>
            <a:r>
              <a:rPr lang="en-US" sz="2000" dirty="0" smtClean="0">
                <a:latin typeface="Arial" charset="0"/>
              </a:rPr>
              <a:t>50</a:t>
            </a:r>
            <a:r>
              <a:rPr lang="en-US" sz="2000" dirty="0" smtClean="0">
                <a:latin typeface="Arial" charset="0"/>
              </a:rPr>
              <a:t> </a:t>
            </a:r>
            <a:r>
              <a:rPr lang="en-US" sz="2000" dirty="0">
                <a:latin typeface="Arial" charset="0"/>
              </a:rPr>
              <a:t>affirmative votes (</a:t>
            </a:r>
            <a:r>
              <a:rPr lang="en-US" sz="2000" dirty="0" smtClean="0">
                <a:latin typeface="Arial" charset="0"/>
              </a:rPr>
              <a:t>59 </a:t>
            </a:r>
            <a:r>
              <a:rPr lang="en-US" sz="2000" dirty="0">
                <a:latin typeface="Arial" charset="0"/>
              </a:rPr>
              <a:t>eligible people in the ballot group) </a:t>
            </a:r>
          </a:p>
          <a:p>
            <a:pPr lvl="2">
              <a:lnSpc>
                <a:spcPct val="80000"/>
              </a:lnSpc>
            </a:pPr>
            <a:r>
              <a:rPr lang="en-US" sz="2000" dirty="0">
                <a:latin typeface="Arial" charset="0"/>
              </a:rPr>
              <a:t>2</a:t>
            </a:r>
            <a:r>
              <a:rPr lang="en-US" sz="2000" dirty="0" smtClean="0">
                <a:latin typeface="Arial" charset="0"/>
              </a:rPr>
              <a:t> </a:t>
            </a:r>
            <a:r>
              <a:rPr lang="en-US" sz="2000" dirty="0">
                <a:latin typeface="Arial" charset="0"/>
              </a:rPr>
              <a:t>negative votes with new comments </a:t>
            </a:r>
          </a:p>
          <a:p>
            <a:pPr lvl="2">
              <a:lnSpc>
                <a:spcPct val="80000"/>
              </a:lnSpc>
            </a:pPr>
            <a:r>
              <a:rPr lang="en-US" sz="2000" dirty="0" smtClean="0">
                <a:latin typeface="Arial" charset="0"/>
              </a:rPr>
              <a:t>1 </a:t>
            </a:r>
            <a:r>
              <a:rPr lang="en-US" sz="2000" dirty="0">
                <a:latin typeface="Arial" charset="0"/>
              </a:rPr>
              <a:t>abstention votes: (Lack of time: 1) </a:t>
            </a:r>
          </a:p>
          <a:p>
            <a:pPr lvl="2">
              <a:lnSpc>
                <a:spcPct val="80000"/>
              </a:lnSpc>
            </a:pPr>
            <a:r>
              <a:rPr lang="en-US" sz="2000" dirty="0" smtClean="0">
                <a:latin typeface="Arial" charset="0"/>
              </a:rPr>
              <a:t>53 </a:t>
            </a:r>
            <a:r>
              <a:rPr lang="en-US" sz="2000" dirty="0">
                <a:latin typeface="Arial" charset="0"/>
              </a:rPr>
              <a:t>votes received = </a:t>
            </a:r>
            <a:r>
              <a:rPr lang="en-US" sz="2000" dirty="0" smtClean="0">
                <a:latin typeface="Arial" charset="0"/>
              </a:rPr>
              <a:t>89% </a:t>
            </a:r>
            <a:r>
              <a:rPr lang="en-US" sz="2000" dirty="0" smtClean="0">
                <a:latin typeface="Arial" charset="0"/>
              </a:rPr>
              <a:t>returned  </a:t>
            </a:r>
            <a:r>
              <a:rPr lang="en-US" sz="2000" dirty="0">
                <a:latin typeface="Arial" charset="0"/>
              </a:rPr>
              <a:t>1% abstention  </a:t>
            </a:r>
          </a:p>
          <a:p>
            <a:pPr lvl="1">
              <a:lnSpc>
                <a:spcPct val="80000"/>
              </a:lnSpc>
            </a:pPr>
            <a:r>
              <a:rPr lang="en-US" sz="2400" dirty="0">
                <a:latin typeface="Arial" charset="0"/>
              </a:rPr>
              <a:t>APPROVAL RATE </a:t>
            </a:r>
          </a:p>
          <a:p>
            <a:pPr lvl="2">
              <a:lnSpc>
                <a:spcPct val="80000"/>
              </a:lnSpc>
            </a:pPr>
            <a:r>
              <a:rPr lang="en-US" sz="2000" dirty="0">
                <a:latin typeface="Arial" charset="0"/>
              </a:rPr>
              <a:t>The 75% affirmation requirement is being met.  </a:t>
            </a:r>
            <a:endParaRPr lang="en-US" sz="2400" dirty="0">
              <a:latin typeface="Arial" charset="0"/>
            </a:endParaRPr>
          </a:p>
          <a:p>
            <a:pPr lvl="2">
              <a:lnSpc>
                <a:spcPct val="80000"/>
              </a:lnSpc>
            </a:pPr>
            <a:r>
              <a:rPr lang="en-US" sz="2000" dirty="0" smtClean="0">
                <a:latin typeface="Arial" charset="0"/>
              </a:rPr>
              <a:t>50</a:t>
            </a:r>
            <a:r>
              <a:rPr lang="en-US" sz="2000" dirty="0" smtClean="0">
                <a:latin typeface="Arial" charset="0"/>
              </a:rPr>
              <a:t> </a:t>
            </a:r>
            <a:r>
              <a:rPr lang="en-US" sz="2000" dirty="0">
                <a:latin typeface="Arial" charset="0"/>
              </a:rPr>
              <a:t>affirmative </a:t>
            </a:r>
            <a:r>
              <a:rPr lang="en-US" sz="2000" dirty="0" smtClean="0">
                <a:latin typeface="Arial" charset="0"/>
              </a:rPr>
              <a:t>votes; </a:t>
            </a:r>
            <a:r>
              <a:rPr lang="en-US" sz="2000" dirty="0" smtClean="0">
                <a:latin typeface="Arial" charset="0"/>
              </a:rPr>
              <a:t>2 </a:t>
            </a:r>
            <a:r>
              <a:rPr lang="en-US" sz="2000" dirty="0" smtClean="0">
                <a:latin typeface="Arial" charset="0"/>
              </a:rPr>
              <a:t>negative votes with comments </a:t>
            </a:r>
            <a:endParaRPr lang="en-US" sz="2400" dirty="0">
              <a:latin typeface="Arial" charset="0"/>
            </a:endParaRPr>
          </a:p>
          <a:p>
            <a:pPr lvl="2">
              <a:lnSpc>
                <a:spcPct val="80000"/>
              </a:lnSpc>
            </a:pPr>
            <a:r>
              <a:rPr lang="en-US" sz="2000" dirty="0" smtClean="0">
                <a:latin typeface="Arial" charset="0"/>
              </a:rPr>
              <a:t>52 </a:t>
            </a:r>
            <a:r>
              <a:rPr lang="en-US" sz="2000" dirty="0">
                <a:latin typeface="Arial" charset="0"/>
              </a:rPr>
              <a:t>votes = </a:t>
            </a:r>
            <a:r>
              <a:rPr lang="en-US" sz="2000" dirty="0" smtClean="0">
                <a:latin typeface="Arial" charset="0"/>
              </a:rPr>
              <a:t>96% </a:t>
            </a:r>
            <a:r>
              <a:rPr lang="en-US" sz="2000" dirty="0">
                <a:latin typeface="Arial" charset="0"/>
              </a:rPr>
              <a:t>affirmative </a:t>
            </a:r>
            <a:endParaRPr lang="en-US" sz="2400" dirty="0">
              <a:latin typeface="Arial" charset="0"/>
            </a:endParaRPr>
          </a:p>
          <a:p>
            <a:pPr lvl="1">
              <a:lnSpc>
                <a:spcPct val="80000"/>
              </a:lnSpc>
            </a:pPr>
            <a:endParaRPr lang="en-US" sz="2400" dirty="0" smtClean="0">
              <a:latin typeface="Arial" charset="0"/>
            </a:endParaRPr>
          </a:p>
          <a:p>
            <a:pPr marL="857250" lvl="2" indent="0">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4081926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Sponsor Ballot </a:t>
            </a:r>
            <a:r>
              <a:rPr lang="en-US" sz="3200" dirty="0" smtClean="0">
                <a:solidFill>
                  <a:schemeClr val="accent2"/>
                </a:solidFill>
                <a:latin typeface="Arial" charset="0"/>
              </a:rPr>
              <a:t>Recircualtion#2 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457200" y="1206111"/>
            <a:ext cx="8534400" cy="5269301"/>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802.21</a:t>
            </a:r>
            <a:r>
              <a:rPr lang="en-US" sz="2800" dirty="0" smtClean="0">
                <a:latin typeface="Arial" charset="0"/>
              </a:rPr>
              <a:t>-revision</a:t>
            </a:r>
            <a:r>
              <a:rPr lang="en-US" sz="2800" dirty="0" smtClean="0">
                <a:latin typeface="Arial" charset="0"/>
              </a:rPr>
              <a:t> </a:t>
            </a:r>
            <a:r>
              <a:rPr lang="en-US" sz="2800" dirty="0" smtClean="0">
                <a:latin typeface="Arial" charset="0"/>
              </a:rPr>
              <a:t>Project (Draft </a:t>
            </a:r>
            <a:r>
              <a:rPr lang="en-US" sz="2800" dirty="0" smtClean="0">
                <a:latin typeface="Arial" charset="0"/>
              </a:rPr>
              <a:t>D06)</a:t>
            </a:r>
            <a:endParaRPr lang="en-US" sz="2800" dirty="0" smtClean="0">
              <a:latin typeface="Arial" charset="0"/>
            </a:endParaRPr>
          </a:p>
          <a:p>
            <a:pPr lvl="1">
              <a:lnSpc>
                <a:spcPct val="80000"/>
              </a:lnSpc>
            </a:pPr>
            <a:r>
              <a:rPr lang="en-US" sz="2400" dirty="0">
                <a:latin typeface="Arial" charset="0"/>
              </a:rPr>
              <a:t>Ballot Open Date: </a:t>
            </a:r>
            <a:r>
              <a:rPr lang="en-US" sz="2400" dirty="0" smtClean="0">
                <a:latin typeface="Arial" charset="0"/>
              </a:rPr>
              <a:t>19-Oct-2016 </a:t>
            </a:r>
            <a:endParaRPr lang="en-US" sz="2400" dirty="0">
              <a:latin typeface="Arial" charset="0"/>
            </a:endParaRPr>
          </a:p>
          <a:p>
            <a:pPr lvl="1">
              <a:lnSpc>
                <a:spcPct val="80000"/>
              </a:lnSpc>
            </a:pPr>
            <a:r>
              <a:rPr lang="en-US" sz="2400" dirty="0">
                <a:latin typeface="Arial" charset="0"/>
              </a:rPr>
              <a:t>Ballot Close Date: </a:t>
            </a:r>
            <a:r>
              <a:rPr lang="en-US" sz="2400" dirty="0" smtClean="0">
                <a:latin typeface="Arial" charset="0"/>
              </a:rPr>
              <a:t>2</a:t>
            </a:r>
            <a:r>
              <a:rPr lang="en-US" sz="2400" dirty="0" smtClean="0">
                <a:latin typeface="Arial" charset="0"/>
              </a:rPr>
              <a:t>9-Oct-2016</a:t>
            </a:r>
            <a:endParaRPr lang="en-US" sz="2400" dirty="0" smtClean="0">
              <a:latin typeface="Arial" charset="0"/>
            </a:endParaRPr>
          </a:p>
          <a:p>
            <a:pPr lvl="2">
              <a:lnSpc>
                <a:spcPct val="80000"/>
              </a:lnSpc>
            </a:pPr>
            <a:r>
              <a:rPr lang="en-US" sz="2000" dirty="0" smtClean="0">
                <a:latin typeface="Arial" charset="0"/>
              </a:rPr>
              <a:t>Number of Comments:01 (Editorial)</a:t>
            </a:r>
          </a:p>
          <a:p>
            <a:pPr lvl="2">
              <a:lnSpc>
                <a:spcPct val="80000"/>
              </a:lnSpc>
            </a:pPr>
            <a:r>
              <a:rPr lang="en-US" sz="2000" dirty="0" smtClean="0">
                <a:latin typeface="Arial" charset="0"/>
              </a:rPr>
              <a:t>Must </a:t>
            </a:r>
            <a:r>
              <a:rPr lang="en-US" sz="2000" dirty="0">
                <a:latin typeface="Arial" charset="0"/>
              </a:rPr>
              <a:t>Be Satisfied Comments: </a:t>
            </a:r>
            <a:r>
              <a:rPr lang="en-US" sz="2000" dirty="0" smtClean="0">
                <a:latin typeface="Arial" charset="0"/>
              </a:rPr>
              <a:t>0</a:t>
            </a:r>
            <a:endParaRPr lang="en-US" sz="2000" dirty="0">
              <a:latin typeface="Arial" charset="0"/>
            </a:endParaRPr>
          </a:p>
          <a:p>
            <a:pPr lvl="1">
              <a:lnSpc>
                <a:spcPct val="80000"/>
              </a:lnSpc>
            </a:pPr>
            <a:r>
              <a:rPr lang="en-US" sz="2400" dirty="0" smtClean="0">
                <a:latin typeface="Arial" charset="0"/>
              </a:rPr>
              <a:t>RESPONSE </a:t>
            </a:r>
            <a:r>
              <a:rPr lang="en-US" sz="2400" dirty="0">
                <a:latin typeface="Arial" charset="0"/>
              </a:rPr>
              <a:t>RATE </a:t>
            </a:r>
          </a:p>
          <a:p>
            <a:pPr lvl="2">
              <a:lnSpc>
                <a:spcPct val="80000"/>
              </a:lnSpc>
            </a:pPr>
            <a:r>
              <a:rPr lang="en-US" sz="2000" dirty="0">
                <a:latin typeface="Arial" charset="0"/>
              </a:rPr>
              <a:t>This ballot has met the 75% returned ballot requirement.  </a:t>
            </a:r>
          </a:p>
          <a:p>
            <a:pPr lvl="2">
              <a:lnSpc>
                <a:spcPct val="80000"/>
              </a:lnSpc>
            </a:pPr>
            <a:r>
              <a:rPr lang="en-US" sz="2000" dirty="0" smtClean="0">
                <a:latin typeface="Arial" charset="0"/>
              </a:rPr>
              <a:t>53 </a:t>
            </a:r>
            <a:r>
              <a:rPr lang="en-US" sz="2000" dirty="0" smtClean="0">
                <a:latin typeface="Arial" charset="0"/>
              </a:rPr>
              <a:t>affirmative </a:t>
            </a:r>
            <a:r>
              <a:rPr lang="en-US" sz="2000" dirty="0" smtClean="0">
                <a:latin typeface="Arial" charset="0"/>
              </a:rPr>
              <a:t>votes (</a:t>
            </a:r>
            <a:r>
              <a:rPr lang="en-US" sz="2000" dirty="0" smtClean="0">
                <a:latin typeface="Arial" charset="0"/>
              </a:rPr>
              <a:t>59 eligible </a:t>
            </a:r>
            <a:r>
              <a:rPr lang="en-US" sz="2000" dirty="0" smtClean="0">
                <a:latin typeface="Arial" charset="0"/>
              </a:rPr>
              <a:t>people in the ballot group) </a:t>
            </a:r>
            <a:endParaRPr lang="en-US" sz="2000" dirty="0">
              <a:latin typeface="Arial" charset="0"/>
            </a:endParaRPr>
          </a:p>
          <a:p>
            <a:pPr lvl="2">
              <a:lnSpc>
                <a:spcPct val="80000"/>
              </a:lnSpc>
            </a:pPr>
            <a:r>
              <a:rPr lang="en-US" sz="2000" dirty="0">
                <a:latin typeface="Arial" charset="0"/>
              </a:rPr>
              <a:t>0</a:t>
            </a:r>
            <a:r>
              <a:rPr lang="en-US" sz="2000" dirty="0" smtClean="0">
                <a:latin typeface="Arial" charset="0"/>
              </a:rPr>
              <a:t> </a:t>
            </a:r>
            <a:r>
              <a:rPr lang="en-US" sz="2000" dirty="0">
                <a:latin typeface="Arial" charset="0"/>
              </a:rPr>
              <a:t>negative votes with new comments </a:t>
            </a:r>
          </a:p>
          <a:p>
            <a:pPr lvl="2">
              <a:lnSpc>
                <a:spcPct val="80000"/>
              </a:lnSpc>
            </a:pPr>
            <a:r>
              <a:rPr lang="en-US" sz="2000" dirty="0">
                <a:latin typeface="Arial" charset="0"/>
              </a:rPr>
              <a:t>0</a:t>
            </a:r>
            <a:r>
              <a:rPr lang="en-US" sz="2000" dirty="0" smtClean="0">
                <a:latin typeface="Arial" charset="0"/>
              </a:rPr>
              <a:t> </a:t>
            </a:r>
            <a:r>
              <a:rPr lang="en-US" sz="2000" dirty="0">
                <a:latin typeface="Arial" charset="0"/>
              </a:rPr>
              <a:t>abstention votes: (Lack of time: 1) </a:t>
            </a:r>
          </a:p>
          <a:p>
            <a:pPr lvl="2">
              <a:lnSpc>
                <a:spcPct val="80000"/>
              </a:lnSpc>
            </a:pPr>
            <a:r>
              <a:rPr lang="en-US" sz="2000" dirty="0" smtClean="0">
                <a:latin typeface="Arial" charset="0"/>
              </a:rPr>
              <a:t>54 </a:t>
            </a:r>
            <a:r>
              <a:rPr lang="en-US" sz="2000" dirty="0">
                <a:latin typeface="Arial" charset="0"/>
              </a:rPr>
              <a:t>votes received = </a:t>
            </a:r>
            <a:r>
              <a:rPr lang="en-US" sz="2000" dirty="0" smtClean="0">
                <a:latin typeface="Arial" charset="0"/>
              </a:rPr>
              <a:t>91</a:t>
            </a:r>
            <a:r>
              <a:rPr lang="en-US" sz="2000" dirty="0" smtClean="0">
                <a:latin typeface="Arial" charset="0"/>
              </a:rPr>
              <a:t>% </a:t>
            </a:r>
            <a:r>
              <a:rPr lang="en-US" sz="2000" dirty="0" smtClean="0">
                <a:latin typeface="Arial" charset="0"/>
              </a:rPr>
              <a:t>returned  </a:t>
            </a:r>
            <a:r>
              <a:rPr lang="en-US" sz="2000" dirty="0" smtClean="0">
                <a:latin typeface="Arial" charset="0"/>
              </a:rPr>
              <a:t>1% </a:t>
            </a:r>
            <a:r>
              <a:rPr lang="en-US" sz="2000" dirty="0">
                <a:latin typeface="Arial" charset="0"/>
              </a:rPr>
              <a:t>abstention  </a:t>
            </a:r>
          </a:p>
          <a:p>
            <a:pPr lvl="1">
              <a:lnSpc>
                <a:spcPct val="80000"/>
              </a:lnSpc>
            </a:pPr>
            <a:r>
              <a:rPr lang="en-US" sz="2400" dirty="0">
                <a:latin typeface="Arial" charset="0"/>
              </a:rPr>
              <a:t>APPROVAL RATE </a:t>
            </a:r>
          </a:p>
          <a:p>
            <a:pPr lvl="2">
              <a:lnSpc>
                <a:spcPct val="80000"/>
              </a:lnSpc>
            </a:pPr>
            <a:r>
              <a:rPr lang="en-US" sz="2000" dirty="0">
                <a:latin typeface="Arial" charset="0"/>
              </a:rPr>
              <a:t>The 75% affirmation requirement is being met.  </a:t>
            </a:r>
            <a:endParaRPr lang="en-US" sz="2400" dirty="0">
              <a:latin typeface="Arial" charset="0"/>
            </a:endParaRPr>
          </a:p>
          <a:p>
            <a:pPr lvl="2">
              <a:lnSpc>
                <a:spcPct val="80000"/>
              </a:lnSpc>
            </a:pPr>
            <a:r>
              <a:rPr lang="en-US" sz="2000" dirty="0" smtClean="0">
                <a:latin typeface="Arial" charset="0"/>
              </a:rPr>
              <a:t>53</a:t>
            </a:r>
            <a:r>
              <a:rPr lang="en-US" sz="2000" dirty="0" smtClean="0">
                <a:latin typeface="Arial" charset="0"/>
              </a:rPr>
              <a:t> </a:t>
            </a:r>
            <a:r>
              <a:rPr lang="en-US" sz="2000" dirty="0">
                <a:latin typeface="Arial" charset="0"/>
              </a:rPr>
              <a:t>affirmative </a:t>
            </a:r>
            <a:r>
              <a:rPr lang="en-US" sz="2000" dirty="0" smtClean="0">
                <a:latin typeface="Arial" charset="0"/>
              </a:rPr>
              <a:t>votes; </a:t>
            </a:r>
            <a:r>
              <a:rPr lang="en-US" sz="2000" dirty="0" smtClean="0">
                <a:latin typeface="Arial" charset="0"/>
              </a:rPr>
              <a:t>0 </a:t>
            </a:r>
            <a:r>
              <a:rPr lang="en-US" sz="2000" dirty="0" smtClean="0">
                <a:latin typeface="Arial" charset="0"/>
              </a:rPr>
              <a:t>negative votes </a:t>
            </a:r>
            <a:endParaRPr lang="en-US" sz="2400" dirty="0">
              <a:latin typeface="Arial" charset="0"/>
            </a:endParaRPr>
          </a:p>
          <a:p>
            <a:pPr lvl="2">
              <a:lnSpc>
                <a:spcPct val="80000"/>
              </a:lnSpc>
            </a:pPr>
            <a:r>
              <a:rPr lang="en-US" sz="2000" dirty="0" smtClean="0">
                <a:latin typeface="Arial" charset="0"/>
              </a:rPr>
              <a:t>53</a:t>
            </a:r>
            <a:r>
              <a:rPr lang="en-US" sz="2000" dirty="0" smtClean="0">
                <a:latin typeface="Arial" charset="0"/>
              </a:rPr>
              <a:t> </a:t>
            </a:r>
            <a:r>
              <a:rPr lang="en-US" sz="2000" dirty="0">
                <a:latin typeface="Arial" charset="0"/>
              </a:rPr>
              <a:t>votes = </a:t>
            </a:r>
            <a:r>
              <a:rPr lang="en-US" sz="2000" dirty="0" smtClean="0">
                <a:latin typeface="Arial" charset="0"/>
              </a:rPr>
              <a:t>100</a:t>
            </a:r>
            <a:r>
              <a:rPr lang="en-US" sz="2000" dirty="0" smtClean="0">
                <a:latin typeface="Arial" charset="0"/>
              </a:rPr>
              <a:t>% </a:t>
            </a:r>
            <a:r>
              <a:rPr lang="en-US" sz="2000" dirty="0">
                <a:latin typeface="Arial" charset="0"/>
              </a:rPr>
              <a:t>affirmative </a:t>
            </a:r>
            <a:endParaRPr lang="en-US" sz="2400" dirty="0">
              <a:latin typeface="Arial" charset="0"/>
            </a:endParaRPr>
          </a:p>
          <a:p>
            <a:pPr lvl="1">
              <a:lnSpc>
                <a:spcPct val="80000"/>
              </a:lnSpc>
            </a:pPr>
            <a:endParaRPr lang="en-US" sz="2400" dirty="0" smtClean="0">
              <a:latin typeface="Arial" charset="0"/>
            </a:endParaRPr>
          </a:p>
          <a:p>
            <a:pPr marL="857250" lvl="2" indent="0">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796736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Sponsor Ballot </a:t>
            </a:r>
            <a:r>
              <a:rPr lang="en-US" sz="3200" dirty="0" smtClean="0">
                <a:solidFill>
                  <a:schemeClr val="accent2"/>
                </a:solidFill>
                <a:latin typeface="Arial" charset="0"/>
              </a:rPr>
              <a:t>Recirculation#1 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457200" y="1206111"/>
            <a:ext cx="8534400" cy="5269301"/>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802.21.1 Project (Draft </a:t>
            </a:r>
            <a:r>
              <a:rPr lang="en-US" sz="2800" dirty="0" smtClean="0">
                <a:latin typeface="Arial" charset="0"/>
              </a:rPr>
              <a:t>D05)</a:t>
            </a:r>
            <a:endParaRPr lang="en-US" sz="2800" dirty="0" smtClean="0">
              <a:latin typeface="Arial" charset="0"/>
            </a:endParaRPr>
          </a:p>
          <a:p>
            <a:pPr lvl="1">
              <a:lnSpc>
                <a:spcPct val="80000"/>
              </a:lnSpc>
            </a:pPr>
            <a:r>
              <a:rPr lang="en-US" sz="2400" dirty="0">
                <a:latin typeface="Arial" charset="0"/>
              </a:rPr>
              <a:t>Ballot Open Date: </a:t>
            </a:r>
            <a:r>
              <a:rPr lang="en-US" sz="2400" dirty="0" smtClean="0">
                <a:latin typeface="Arial" charset="0"/>
              </a:rPr>
              <a:t>30</a:t>
            </a:r>
            <a:r>
              <a:rPr lang="en-US" sz="2400" dirty="0" smtClean="0">
                <a:latin typeface="Arial" charset="0"/>
              </a:rPr>
              <a:t>-Sept-2016 </a:t>
            </a:r>
            <a:endParaRPr lang="en-US" sz="2400" dirty="0">
              <a:latin typeface="Arial" charset="0"/>
            </a:endParaRPr>
          </a:p>
          <a:p>
            <a:pPr lvl="1">
              <a:lnSpc>
                <a:spcPct val="80000"/>
              </a:lnSpc>
            </a:pPr>
            <a:r>
              <a:rPr lang="en-US" sz="2400" dirty="0">
                <a:latin typeface="Arial" charset="0"/>
              </a:rPr>
              <a:t>Ballot Close Date: </a:t>
            </a:r>
            <a:r>
              <a:rPr lang="en-US" sz="2400" dirty="0" smtClean="0">
                <a:latin typeface="Arial" charset="0"/>
              </a:rPr>
              <a:t>15</a:t>
            </a:r>
            <a:r>
              <a:rPr lang="en-US" sz="2400" dirty="0" smtClean="0">
                <a:latin typeface="Arial" charset="0"/>
              </a:rPr>
              <a:t>-Oct-2016 </a:t>
            </a:r>
            <a:endParaRPr lang="en-US" sz="2400" dirty="0">
              <a:latin typeface="Arial" charset="0"/>
            </a:endParaRPr>
          </a:p>
          <a:p>
            <a:pPr lvl="2">
              <a:lnSpc>
                <a:spcPct val="80000"/>
              </a:lnSpc>
            </a:pPr>
            <a:r>
              <a:rPr lang="en-US" sz="2000" dirty="0" smtClean="0">
                <a:latin typeface="Arial" charset="0"/>
              </a:rPr>
              <a:t>Number of Comments</a:t>
            </a:r>
            <a:r>
              <a:rPr lang="en-US" sz="2000" dirty="0">
                <a:latin typeface="Arial" charset="0"/>
              </a:rPr>
              <a:t>: </a:t>
            </a:r>
            <a:r>
              <a:rPr lang="en-US" sz="2000" dirty="0">
                <a:latin typeface="Arial" charset="0"/>
              </a:rPr>
              <a:t>0</a:t>
            </a:r>
            <a:r>
              <a:rPr lang="en-US" sz="2000" dirty="0" smtClean="0">
                <a:latin typeface="Arial" charset="0"/>
              </a:rPr>
              <a:t> </a:t>
            </a:r>
            <a:endParaRPr lang="en-US" sz="2000" dirty="0">
              <a:latin typeface="Arial" charset="0"/>
            </a:endParaRPr>
          </a:p>
          <a:p>
            <a:pPr lvl="2">
              <a:lnSpc>
                <a:spcPct val="80000"/>
              </a:lnSpc>
            </a:pPr>
            <a:r>
              <a:rPr lang="en-US" sz="2000" dirty="0">
                <a:latin typeface="Arial" charset="0"/>
              </a:rPr>
              <a:t>Must Be Satisfied Comments: </a:t>
            </a:r>
            <a:r>
              <a:rPr lang="en-US" sz="2000" dirty="0">
                <a:latin typeface="Arial" charset="0"/>
              </a:rPr>
              <a:t>0</a:t>
            </a:r>
            <a:endParaRPr lang="en-US" sz="2000" dirty="0">
              <a:latin typeface="Arial" charset="0"/>
            </a:endParaRPr>
          </a:p>
          <a:p>
            <a:pPr lvl="1">
              <a:lnSpc>
                <a:spcPct val="80000"/>
              </a:lnSpc>
            </a:pPr>
            <a:r>
              <a:rPr lang="en-US" sz="2400" dirty="0" smtClean="0">
                <a:latin typeface="Arial" charset="0"/>
              </a:rPr>
              <a:t>RESPONSE </a:t>
            </a:r>
            <a:r>
              <a:rPr lang="en-US" sz="2400" dirty="0">
                <a:latin typeface="Arial" charset="0"/>
              </a:rPr>
              <a:t>RATE </a:t>
            </a:r>
          </a:p>
          <a:p>
            <a:pPr lvl="2">
              <a:lnSpc>
                <a:spcPct val="80000"/>
              </a:lnSpc>
            </a:pPr>
            <a:r>
              <a:rPr lang="en-US" sz="2000" dirty="0">
                <a:latin typeface="Arial" charset="0"/>
              </a:rPr>
              <a:t>This ballot has met the 75% returned ballot requirement.  </a:t>
            </a:r>
          </a:p>
          <a:p>
            <a:pPr lvl="2">
              <a:lnSpc>
                <a:spcPct val="80000"/>
              </a:lnSpc>
            </a:pPr>
            <a:r>
              <a:rPr lang="en-US" sz="2000" dirty="0" smtClean="0">
                <a:latin typeface="Arial" charset="0"/>
              </a:rPr>
              <a:t>50</a:t>
            </a:r>
            <a:r>
              <a:rPr lang="en-US" sz="2000" dirty="0" smtClean="0">
                <a:latin typeface="Arial" charset="0"/>
              </a:rPr>
              <a:t> </a:t>
            </a:r>
            <a:r>
              <a:rPr lang="en-US" sz="2000" dirty="0">
                <a:latin typeface="Arial" charset="0"/>
              </a:rPr>
              <a:t>affirmative </a:t>
            </a:r>
            <a:r>
              <a:rPr lang="en-US" sz="2000" dirty="0" smtClean="0">
                <a:latin typeface="Arial" charset="0"/>
              </a:rPr>
              <a:t>votes (58 eligible people in the ballot group) </a:t>
            </a:r>
            <a:endParaRPr lang="en-US" sz="2000" dirty="0">
              <a:latin typeface="Arial" charset="0"/>
            </a:endParaRPr>
          </a:p>
          <a:p>
            <a:pPr lvl="2">
              <a:lnSpc>
                <a:spcPct val="80000"/>
              </a:lnSpc>
            </a:pPr>
            <a:r>
              <a:rPr lang="en-US" sz="2000" dirty="0">
                <a:latin typeface="Arial" charset="0"/>
              </a:rPr>
              <a:t>0</a:t>
            </a:r>
            <a:r>
              <a:rPr lang="en-US" sz="2000" dirty="0" smtClean="0">
                <a:latin typeface="Arial" charset="0"/>
              </a:rPr>
              <a:t> </a:t>
            </a:r>
            <a:r>
              <a:rPr lang="en-US" sz="2000" dirty="0">
                <a:latin typeface="Arial" charset="0"/>
              </a:rPr>
              <a:t>negative votes with new comments </a:t>
            </a:r>
          </a:p>
          <a:p>
            <a:pPr lvl="2">
              <a:lnSpc>
                <a:spcPct val="80000"/>
              </a:lnSpc>
            </a:pPr>
            <a:r>
              <a:rPr lang="en-US" sz="2000" dirty="0" smtClean="0">
                <a:latin typeface="Arial" charset="0"/>
              </a:rPr>
              <a:t>1 </a:t>
            </a:r>
            <a:r>
              <a:rPr lang="en-US" sz="2000" dirty="0">
                <a:latin typeface="Arial" charset="0"/>
              </a:rPr>
              <a:t>abstention votes: (Lack of time: 1) </a:t>
            </a:r>
          </a:p>
          <a:p>
            <a:pPr lvl="2">
              <a:lnSpc>
                <a:spcPct val="80000"/>
              </a:lnSpc>
            </a:pPr>
            <a:r>
              <a:rPr lang="en-US" sz="2000" dirty="0" smtClean="0">
                <a:latin typeface="Arial" charset="0"/>
              </a:rPr>
              <a:t>51 votes </a:t>
            </a:r>
            <a:r>
              <a:rPr lang="en-US" sz="2000" dirty="0">
                <a:latin typeface="Arial" charset="0"/>
              </a:rPr>
              <a:t>received = </a:t>
            </a:r>
            <a:r>
              <a:rPr lang="en-US" sz="2000" dirty="0" smtClean="0">
                <a:latin typeface="Arial" charset="0"/>
              </a:rPr>
              <a:t>87% </a:t>
            </a:r>
            <a:r>
              <a:rPr lang="en-US" sz="2000" dirty="0" smtClean="0">
                <a:latin typeface="Arial" charset="0"/>
              </a:rPr>
              <a:t>returned  </a:t>
            </a:r>
            <a:r>
              <a:rPr lang="en-US" sz="2000" dirty="0" smtClean="0">
                <a:latin typeface="Arial" charset="0"/>
              </a:rPr>
              <a:t>1% </a:t>
            </a:r>
            <a:r>
              <a:rPr lang="en-US" sz="2000" dirty="0">
                <a:latin typeface="Arial" charset="0"/>
              </a:rPr>
              <a:t>abstention  </a:t>
            </a:r>
          </a:p>
          <a:p>
            <a:pPr lvl="1">
              <a:lnSpc>
                <a:spcPct val="80000"/>
              </a:lnSpc>
            </a:pPr>
            <a:r>
              <a:rPr lang="en-US" sz="2400" dirty="0">
                <a:latin typeface="Arial" charset="0"/>
              </a:rPr>
              <a:t>APPROVAL RATE </a:t>
            </a:r>
          </a:p>
          <a:p>
            <a:pPr lvl="2">
              <a:lnSpc>
                <a:spcPct val="80000"/>
              </a:lnSpc>
            </a:pPr>
            <a:r>
              <a:rPr lang="en-US" sz="2000" dirty="0">
                <a:latin typeface="Arial" charset="0"/>
              </a:rPr>
              <a:t>The 75% affirmation requirement is being met.  </a:t>
            </a:r>
            <a:endParaRPr lang="en-US" sz="2400" dirty="0">
              <a:latin typeface="Arial" charset="0"/>
            </a:endParaRPr>
          </a:p>
          <a:p>
            <a:pPr lvl="2">
              <a:lnSpc>
                <a:spcPct val="80000"/>
              </a:lnSpc>
            </a:pPr>
            <a:r>
              <a:rPr lang="en-US" sz="2000" dirty="0" smtClean="0">
                <a:latin typeface="Arial" charset="0"/>
              </a:rPr>
              <a:t>50</a:t>
            </a:r>
            <a:r>
              <a:rPr lang="en-US" sz="2000" dirty="0" smtClean="0">
                <a:latin typeface="Arial" charset="0"/>
              </a:rPr>
              <a:t> </a:t>
            </a:r>
            <a:r>
              <a:rPr lang="en-US" sz="2000" dirty="0">
                <a:latin typeface="Arial" charset="0"/>
              </a:rPr>
              <a:t>affirmative </a:t>
            </a:r>
            <a:r>
              <a:rPr lang="en-US" sz="2000" dirty="0" smtClean="0">
                <a:latin typeface="Arial" charset="0"/>
              </a:rPr>
              <a:t>votes; </a:t>
            </a:r>
            <a:r>
              <a:rPr lang="en-US" sz="2000" dirty="0" smtClean="0">
                <a:latin typeface="Arial" charset="0"/>
              </a:rPr>
              <a:t>0 </a:t>
            </a:r>
            <a:r>
              <a:rPr lang="en-US" sz="2000" dirty="0" smtClean="0">
                <a:latin typeface="Arial" charset="0"/>
              </a:rPr>
              <a:t>negative votes </a:t>
            </a:r>
            <a:endParaRPr lang="en-US" sz="2400" dirty="0">
              <a:latin typeface="Arial" charset="0"/>
            </a:endParaRPr>
          </a:p>
          <a:p>
            <a:pPr lvl="2">
              <a:lnSpc>
                <a:spcPct val="80000"/>
              </a:lnSpc>
            </a:pPr>
            <a:r>
              <a:rPr lang="en-US" sz="2000" dirty="0" smtClean="0">
                <a:latin typeface="Arial" charset="0"/>
              </a:rPr>
              <a:t>50</a:t>
            </a:r>
            <a:r>
              <a:rPr lang="en-US" sz="2000" dirty="0" smtClean="0">
                <a:latin typeface="Arial" charset="0"/>
              </a:rPr>
              <a:t> </a:t>
            </a:r>
            <a:r>
              <a:rPr lang="en-US" sz="2000" dirty="0">
                <a:latin typeface="Arial" charset="0"/>
              </a:rPr>
              <a:t>votes = </a:t>
            </a:r>
            <a:r>
              <a:rPr lang="en-US" sz="2000" dirty="0" smtClean="0">
                <a:latin typeface="Arial" charset="0"/>
              </a:rPr>
              <a:t>100</a:t>
            </a:r>
            <a:r>
              <a:rPr lang="en-US" sz="2000" dirty="0" smtClean="0">
                <a:latin typeface="Arial" charset="0"/>
              </a:rPr>
              <a:t>% </a:t>
            </a:r>
            <a:r>
              <a:rPr lang="en-US" sz="2000" dirty="0">
                <a:latin typeface="Arial" charset="0"/>
              </a:rPr>
              <a:t>affirmative </a:t>
            </a:r>
            <a:endParaRPr lang="en-US" sz="2400" dirty="0">
              <a:latin typeface="Arial" charset="0"/>
            </a:endParaRPr>
          </a:p>
          <a:p>
            <a:pPr lvl="1">
              <a:lnSpc>
                <a:spcPct val="80000"/>
              </a:lnSpc>
            </a:pPr>
            <a:endParaRPr lang="en-US" sz="2400" dirty="0" smtClean="0">
              <a:latin typeface="Arial" charset="0"/>
            </a:endParaRPr>
          </a:p>
          <a:p>
            <a:pPr marL="857250" lvl="2" indent="0">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19</a:t>
            </a:fld>
            <a:endParaRPr lang="en-US" dirty="0"/>
          </a:p>
        </p:txBody>
      </p:sp>
    </p:spTree>
    <p:extLst>
      <p:ext uri="{BB962C8B-B14F-4D97-AF65-F5344CB8AC3E}">
        <p14:creationId xmlns:p14="http://schemas.microsoft.com/office/powerpoint/2010/main" val="206686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252537" y="5181692"/>
            <a:ext cx="7242175" cy="523220"/>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San Jacinto; 802.11 WNG: Texas D; JTC1/SC6: Crockett A; 802.11 AANI: Bowie B; </a:t>
            </a:r>
            <a:r>
              <a:rPr lang="en-US" sz="1400" dirty="0" smtClean="0"/>
              <a:t>802.24: Republic A; Social</a:t>
            </a:r>
            <a:r>
              <a:rPr lang="en-US" sz="1400" dirty="0"/>
              <a:t>: </a:t>
            </a:r>
            <a:r>
              <a:rPr lang="en-US" sz="1400" dirty="0" smtClean="0"/>
              <a:t>Grand Hyatt </a:t>
            </a:r>
            <a:r>
              <a:rPr lang="en-US" sz="1400" dirty="0" smtClean="0"/>
              <a:t>Theater Plaza at Lobby level</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23900" y="5831788"/>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 </a:t>
            </a:r>
            <a:r>
              <a:rPr lang="en-US" sz="1600" dirty="0">
                <a:latin typeface="Arial" charset="0"/>
              </a:rPr>
              <a:t>voting members </a:t>
            </a:r>
            <a:r>
              <a:rPr lang="en-US" sz="1600" dirty="0" smtClean="0">
                <a:latin typeface="Arial" charset="0"/>
              </a:rPr>
              <a:t> and no aspirant member as </a:t>
            </a:r>
            <a:r>
              <a:rPr lang="en-US" sz="1600" dirty="0">
                <a:latin typeface="Arial" charset="0"/>
              </a:rPr>
              <a:t>of this meeting</a:t>
            </a:r>
          </a:p>
        </p:txBody>
      </p:sp>
      <p:graphicFrame>
        <p:nvGraphicFramePr>
          <p:cNvPr id="5" name="Table 4"/>
          <p:cNvGraphicFramePr>
            <a:graphicFrameLocks noGrp="1"/>
          </p:cNvGraphicFramePr>
          <p:nvPr>
            <p:extLst/>
          </p:nvPr>
        </p:nvGraphicFramePr>
        <p:xfrm>
          <a:off x="854076" y="1483591"/>
          <a:ext cx="7880349" cy="3452406"/>
        </p:xfrm>
        <a:graphic>
          <a:graphicData uri="http://schemas.openxmlformats.org/drawingml/2006/table">
            <a:tbl>
              <a:tblPr firstRow="1" firstCol="1" bandRow="1">
                <a:tableStyleId>{5C22544A-7EE6-4342-B048-85BDC9FD1C3A}</a:tableStyleId>
              </a:tblPr>
              <a:tblGrid>
                <a:gridCol w="1289620">
                  <a:extLst>
                    <a:ext uri="{9D8B030D-6E8A-4147-A177-3AD203B41FA5}">
                      <a16:colId xmlns:a16="http://schemas.microsoft.com/office/drawing/2014/main" val="3813281020"/>
                    </a:ext>
                  </a:extLst>
                </a:gridCol>
                <a:gridCol w="1766753">
                  <a:extLst>
                    <a:ext uri="{9D8B030D-6E8A-4147-A177-3AD203B41FA5}">
                      <a16:colId xmlns:a16="http://schemas.microsoft.com/office/drawing/2014/main" val="1810192391"/>
                    </a:ext>
                  </a:extLst>
                </a:gridCol>
                <a:gridCol w="1659781">
                  <a:extLst>
                    <a:ext uri="{9D8B030D-6E8A-4147-A177-3AD203B41FA5}">
                      <a16:colId xmlns:a16="http://schemas.microsoft.com/office/drawing/2014/main" val="1774680743"/>
                    </a:ext>
                  </a:extLst>
                </a:gridCol>
                <a:gridCol w="1757414">
                  <a:extLst>
                    <a:ext uri="{9D8B030D-6E8A-4147-A177-3AD203B41FA5}">
                      <a16:colId xmlns:a16="http://schemas.microsoft.com/office/drawing/2014/main" val="1213741457"/>
                    </a:ext>
                  </a:extLst>
                </a:gridCol>
                <a:gridCol w="1406781">
                  <a:extLst>
                    <a:ext uri="{9D8B030D-6E8A-4147-A177-3AD203B41FA5}">
                      <a16:colId xmlns:a16="http://schemas.microsoft.com/office/drawing/2014/main" val="152977840"/>
                    </a:ext>
                  </a:extLst>
                </a:gridCol>
              </a:tblGrid>
              <a:tr h="677160">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(Nov 07,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(Nov 08,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(Nov 09,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(Nov 10, 2016)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146118766"/>
                  </a:ext>
                </a:extLst>
              </a:tr>
              <a:tr h="600307">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802.11 WNG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701632342"/>
                  </a:ext>
                </a:extLst>
              </a:tr>
              <a:tr h="531139">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802.11 AANI</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802.11 AANI</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528018204"/>
                  </a:ext>
                </a:extLst>
              </a:tr>
              <a:tr h="504668">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JTC1/SC6</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647632282"/>
                  </a:ext>
                </a:extLst>
              </a:tr>
              <a:tr h="569566">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WG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WG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613687400"/>
                  </a:ext>
                </a:extLst>
              </a:tr>
              <a:tr h="569566">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Social (7:00-9:30p)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382773139"/>
                  </a:ext>
                </a:extLst>
              </a:tr>
            </a:tbl>
          </a:graphicData>
        </a:graphic>
      </p:graphicFrame>
    </p:spTree>
    <p:extLst>
      <p:ext uri="{BB962C8B-B14F-4D97-AF65-F5344CB8AC3E}">
        <p14:creationId xmlns:p14="http://schemas.microsoft.com/office/powerpoint/2010/main" val="3788221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November Meeting</a:t>
            </a:r>
          </a:p>
        </p:txBody>
      </p:sp>
      <p:sp>
        <p:nvSpPr>
          <p:cNvPr id="34822" name="Rectangle 3"/>
          <p:cNvSpPr>
            <a:spLocks noGrp="1" noChangeArrowheads="1"/>
          </p:cNvSpPr>
          <p:nvPr>
            <p:ph type="body" idx="1"/>
          </p:nvPr>
        </p:nvSpPr>
        <p:spPr>
          <a:xfrm>
            <a:off x="533400" y="16764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80000"/>
              </a:lnSpc>
            </a:pPr>
            <a:r>
              <a:rPr lang="en-US" sz="2000" dirty="0" smtClean="0">
                <a:latin typeface="Arial" charset="0"/>
              </a:rPr>
              <a:t>802.21  </a:t>
            </a:r>
            <a:r>
              <a:rPr lang="en-US" sz="2000" dirty="0" smtClean="0">
                <a:latin typeface="Arial" charset="0"/>
              </a:rPr>
              <a:t>Revision Project </a:t>
            </a:r>
          </a:p>
          <a:p>
            <a:pPr lvl="2">
              <a:lnSpc>
                <a:spcPct val="80000"/>
              </a:lnSpc>
            </a:pPr>
            <a:r>
              <a:rPr lang="en-US" sz="1800" dirty="0" smtClean="0">
                <a:latin typeface="Arial" charset="0"/>
              </a:rPr>
              <a:t>Preparation for Draft submission to RevCom</a:t>
            </a:r>
          </a:p>
          <a:p>
            <a:pPr lvl="2">
              <a:lnSpc>
                <a:spcPct val="80000"/>
              </a:lnSpc>
            </a:pPr>
            <a:r>
              <a:rPr lang="en-US" sz="1800" dirty="0" smtClean="0">
                <a:latin typeface="Arial" charset="0"/>
              </a:rPr>
              <a:t>Submission of the draft to JTC1/SC6</a:t>
            </a:r>
          </a:p>
          <a:p>
            <a:pPr lvl="1">
              <a:lnSpc>
                <a:spcPct val="80000"/>
              </a:lnSpc>
            </a:pPr>
            <a:r>
              <a:rPr lang="en-US" sz="2000" dirty="0" smtClean="0">
                <a:latin typeface="Arial" charset="0"/>
              </a:rPr>
              <a:t>802.21.1 Use cases and Services </a:t>
            </a:r>
          </a:p>
          <a:p>
            <a:pPr lvl="2">
              <a:lnSpc>
                <a:spcPct val="90000"/>
              </a:lnSpc>
            </a:pPr>
            <a:r>
              <a:rPr lang="en-US" sz="1800" dirty="0" smtClean="0">
                <a:latin typeface="Arial" charset="0"/>
              </a:rPr>
              <a:t>Preparation for </a:t>
            </a:r>
            <a:r>
              <a:rPr lang="en-US" sz="1800" dirty="0">
                <a:latin typeface="Arial" charset="0"/>
              </a:rPr>
              <a:t>Draft submission to RevCom </a:t>
            </a:r>
            <a:endParaRPr lang="en-US" sz="1800" dirty="0" smtClean="0">
              <a:latin typeface="Arial" charset="0"/>
            </a:endParaRPr>
          </a:p>
          <a:p>
            <a:pPr lvl="2">
              <a:lnSpc>
                <a:spcPct val="90000"/>
              </a:lnSpc>
            </a:pPr>
            <a:r>
              <a:rPr lang="en-US" sz="1800" dirty="0">
                <a:latin typeface="Arial" charset="0"/>
              </a:rPr>
              <a:t>Submission of the draft to </a:t>
            </a:r>
            <a:r>
              <a:rPr lang="en-US" sz="1800" dirty="0" smtClean="0">
                <a:latin typeface="Arial" charset="0"/>
              </a:rPr>
              <a:t>JTC1/SC6</a:t>
            </a:r>
          </a:p>
          <a:p>
            <a:pPr>
              <a:lnSpc>
                <a:spcPct val="90000"/>
              </a:lnSpc>
            </a:pPr>
            <a:r>
              <a:rPr lang="en-US" sz="2600" dirty="0" smtClean="0">
                <a:latin typeface="Arial" charset="0"/>
              </a:rPr>
              <a:t>Next Steps  </a:t>
            </a:r>
            <a:endParaRPr lang="en-US" sz="2600" dirty="0">
              <a:latin typeface="Arial" charset="0"/>
            </a:endParaRPr>
          </a:p>
          <a:p>
            <a:pPr marL="857250" lvl="2" indent="0">
              <a:lnSpc>
                <a:spcPct val="90000"/>
              </a:lnSpc>
              <a:buNone/>
            </a:pPr>
            <a:r>
              <a:rPr lang="en-US" sz="1800" dirty="0" smtClean="0">
                <a:latin typeface="Arial" charset="0"/>
              </a:rPr>
              <a:t>	</a:t>
            </a:r>
            <a:endParaRPr lang="en-US" sz="18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20</a:t>
            </a:fld>
            <a:endParaRPr lang="en-US" dirty="0"/>
          </a:p>
        </p:txBody>
      </p:sp>
    </p:spTree>
    <p:extLst>
      <p:ext uri="{BB962C8B-B14F-4D97-AF65-F5344CB8AC3E}">
        <p14:creationId xmlns:p14="http://schemas.microsoft.com/office/powerpoint/2010/main" val="1641476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86800" cy="54102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2017, </a:t>
            </a:r>
            <a:r>
              <a:rPr lang="en-US" sz="2400" b="1" dirty="0">
                <a:solidFill>
                  <a:schemeClr val="accent2"/>
                </a:solidFill>
              </a:rPr>
              <a:t>Grand Hyatt Atlanta in </a:t>
            </a:r>
            <a:r>
              <a:rPr lang="en-US" sz="2400" b="1" dirty="0" smtClean="0">
                <a:solidFill>
                  <a:schemeClr val="accent2"/>
                </a:solidFill>
              </a:rPr>
              <a:t>Buckhead,</a:t>
            </a:r>
            <a:r>
              <a:rPr lang="es-ES" sz="2400" b="1" dirty="0" smtClean="0">
                <a:solidFill>
                  <a:schemeClr val="accent2"/>
                </a:solidFill>
              </a:rPr>
              <a:t> </a:t>
            </a:r>
            <a:r>
              <a:rPr lang="es-ES" sz="2400" b="1" dirty="0" smtClean="0">
                <a:solidFill>
                  <a:schemeClr val="accent2"/>
                </a:solidFill>
              </a:rPr>
              <a:t>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12-17, 2017, Hyatt Regency </a:t>
            </a:r>
            <a:r>
              <a:rPr lang="en-US" sz="2400" b="1" dirty="0" smtClean="0">
                <a:solidFill>
                  <a:srgbClr val="FF0000"/>
                </a:solidFill>
              </a:rPr>
              <a:t>Vancouver</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13-18, 2017, Daejeon Convention </a:t>
            </a:r>
            <a:r>
              <a:rPr lang="en-US" sz="2400" b="1" dirty="0" smtClean="0">
                <a:solidFill>
                  <a:srgbClr val="0000FF"/>
                </a:solidFill>
              </a:rPr>
              <a:t>Center, </a:t>
            </a:r>
            <a:r>
              <a:rPr lang="en-US" sz="2400" b="1" dirty="0">
                <a:solidFill>
                  <a:srgbClr val="0000FF"/>
                </a:solidFill>
              </a:rPr>
              <a:t>Daejeon, Korea </a:t>
            </a:r>
            <a:r>
              <a:rPr lang="en-US" sz="2400" b="1" dirty="0" smtClean="0">
                <a:solidFill>
                  <a:srgbClr val="0000FF"/>
                </a:solidFill>
              </a:rPr>
              <a:t>(TBC)</a:t>
            </a:r>
            <a:r>
              <a:rPr lang="en-US" sz="2400" b="1" dirty="0">
                <a:solidFill>
                  <a:srgbClr val="0000FF"/>
                </a:solidFill>
              </a:rPr>
              <a:t>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1631483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rPr>
              <a:t>https://imat.ieee.org/attendance</a:t>
            </a:r>
          </a:p>
          <a:p>
            <a:pPr lvl="2">
              <a:lnSpc>
                <a:spcPct val="80000"/>
              </a:lnSpc>
              <a:defRPr/>
            </a:pPr>
            <a:r>
              <a:rPr lang="en-US" altLang="ja-JP" sz="1600" dirty="0">
                <a:ea typeface="ＭＳ Ｐゴシック" charset="-128"/>
              </a:rPr>
              <a:t> http://</a:t>
            </a:r>
            <a:r>
              <a:rPr lang="en-US" altLang="ja-JP" sz="1600" dirty="0" smtClean="0">
                <a:ea typeface="ＭＳ Ｐゴシック" charset="-128"/>
              </a:rPr>
              <a:t>newton.meeting.verilan.com</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10</a:t>
            </a:r>
            <a:endParaRPr lang="en-US" sz="2000" dirty="0" smtClean="0">
              <a:latin typeface="Arial" charset="0"/>
            </a:endParaRPr>
          </a:p>
          <a:p>
            <a:pPr>
              <a:lnSpc>
                <a:spcPct val="80000"/>
              </a:lnSpc>
              <a:defRPr/>
            </a:pPr>
            <a:r>
              <a:rPr lang="en-US" sz="2000" dirty="0">
                <a:latin typeface="Arial" charset="0"/>
              </a:rPr>
              <a:t>8</a:t>
            </a:r>
            <a:r>
              <a:rPr lang="en-US" sz="2000" dirty="0" smtClean="0">
                <a:latin typeface="Arial" charset="0"/>
              </a:rPr>
              <a:t>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81000" y="1143000"/>
            <a:ext cx="8686800" cy="5105400"/>
          </a:xfrm>
        </p:spPr>
        <p:txBody>
          <a:bodyPr/>
          <a:lstStyle/>
          <a:p>
            <a:pPr>
              <a:lnSpc>
                <a:spcPct val="90000"/>
              </a:lnSpc>
            </a:pPr>
            <a:r>
              <a:rPr lang="en-US" sz="2000" dirty="0" smtClean="0">
                <a:latin typeface="Arial" charset="0"/>
              </a:rPr>
              <a:t>WG Documents</a:t>
            </a:r>
            <a:r>
              <a:rPr lang="en-US" sz="2000" dirty="0">
                <a:latin typeface="Arial" charset="0"/>
              </a:rPr>
              <a:t>: http://newton.meeting.verilan.com/</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rPr>
              <a:t>http://</a:t>
            </a:r>
            <a:r>
              <a:rPr lang="en-US" sz="2000" dirty="0" smtClean="0">
                <a:latin typeface="Arial" charset="0"/>
              </a:rPr>
              <a:t>802world.org/attendee</a:t>
            </a:r>
          </a:p>
          <a:p>
            <a:pPr>
              <a:lnSpc>
                <a:spcPct val="90000"/>
              </a:lnSpc>
            </a:pPr>
            <a:r>
              <a:rPr lang="en-US" sz="2000" dirty="0" smtClean="0">
                <a:latin typeface="Arial" charset="0"/>
              </a:rPr>
              <a:t>Twitter” @ieee802 </a:t>
            </a:r>
          </a:p>
          <a:p>
            <a:pPr>
              <a:lnSpc>
                <a:spcPct val="90000"/>
              </a:lnSpc>
            </a:pPr>
            <a:r>
              <a:rPr lang="en-US" sz="2000" dirty="0" smtClean="0">
                <a:latin typeface="Arial" pitchFamily="34" charset="0"/>
                <a:cs typeface="Arial" pitchFamily="34" charset="0"/>
              </a:rPr>
              <a:t>Guest Room  Internet is complimentary</a:t>
            </a:r>
            <a:r>
              <a:rPr lang="en-US" sz="2400" dirty="0" smtClean="0">
                <a:latin typeface="Arial" pitchFamily="34" charset="0"/>
                <a:cs typeface="Arial" pitchFamily="34" charset="0"/>
              </a:rPr>
              <a:t>; </a:t>
            </a:r>
            <a:r>
              <a:rPr lang="en-US" sz="2000" dirty="0">
                <a:latin typeface="Arial" pitchFamily="34" charset="0"/>
                <a:cs typeface="Arial" pitchFamily="34" charset="0"/>
              </a:rPr>
              <a:t>c</a:t>
            </a:r>
            <a:r>
              <a:rPr lang="en-US" sz="2000" dirty="0" smtClean="0">
                <a:latin typeface="Arial" pitchFamily="34" charset="0"/>
                <a:cs typeface="Arial" pitchFamily="34" charset="0"/>
              </a:rPr>
              <a:t>ode: </a:t>
            </a:r>
            <a:r>
              <a:rPr lang="en-US" sz="1800" dirty="0" smtClean="0">
                <a:latin typeface="Arial" pitchFamily="34" charset="0"/>
                <a:cs typeface="Arial" pitchFamily="34" charset="0"/>
              </a:rPr>
              <a:t>available upon checking</a:t>
            </a:r>
            <a:endParaRPr lang="en-US" sz="16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Meeting Place Network: Verilan-secure ; Access code: ieeeieee</a:t>
            </a:r>
          </a:p>
          <a:p>
            <a:pPr>
              <a:lnSpc>
                <a:spcPct val="90000"/>
              </a:lnSpc>
            </a:pPr>
            <a:r>
              <a:rPr lang="en-US" sz="2000" dirty="0" smtClean="0">
                <a:latin typeface="Arial" pitchFamily="34" charset="0"/>
                <a:cs typeface="Arial" pitchFamily="34" charset="0"/>
              </a:rPr>
              <a:t>Network help desk: Located </a:t>
            </a:r>
            <a:r>
              <a:rPr lang="en-US" sz="2000" dirty="0">
                <a:latin typeface="Arial" pitchFamily="34" charset="0"/>
                <a:cs typeface="Arial" pitchFamily="34" charset="0"/>
              </a:rPr>
              <a:t>in </a:t>
            </a:r>
            <a:r>
              <a:rPr lang="en-US" sz="2000" dirty="0" smtClean="0">
                <a:latin typeface="Arial" pitchFamily="34" charset="0"/>
                <a:cs typeface="Arial" pitchFamily="34" charset="0"/>
              </a:rPr>
              <a:t>Texas</a:t>
            </a:r>
            <a:r>
              <a:rPr lang="en-US" sz="2000" dirty="0" smtClean="0">
                <a:latin typeface="Arial" pitchFamily="34" charset="0"/>
                <a:cs typeface="Arial" pitchFamily="34" charset="0"/>
              </a:rPr>
              <a:t> </a:t>
            </a:r>
            <a:r>
              <a:rPr lang="en-US" sz="2000" dirty="0">
                <a:latin typeface="Arial" pitchFamily="34" charset="0"/>
                <a:cs typeface="Arial" pitchFamily="34" charset="0"/>
              </a:rPr>
              <a:t>Foyer</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Service: </a:t>
            </a:r>
          </a:p>
          <a:p>
            <a:pPr lvl="1">
              <a:lnSpc>
                <a:spcPct val="90000"/>
              </a:lnSpc>
            </a:pPr>
            <a:r>
              <a:rPr lang="en-US" sz="1800" dirty="0" smtClean="0">
                <a:latin typeface="Arial" charset="0"/>
              </a:rPr>
              <a:t>Continental Breakfast: </a:t>
            </a:r>
            <a:r>
              <a:rPr lang="en-US" sz="1800" dirty="0" smtClean="0">
                <a:latin typeface="Arial" charset="0"/>
              </a:rPr>
              <a:t>7:00-9:00AM </a:t>
            </a:r>
            <a:endParaRPr lang="en-US" sz="1800" dirty="0">
              <a:latin typeface="Arial" charset="0"/>
            </a:endParaRPr>
          </a:p>
          <a:p>
            <a:pPr lvl="1">
              <a:lnSpc>
                <a:spcPct val="90000"/>
              </a:lnSpc>
            </a:pPr>
            <a:r>
              <a:rPr lang="en-US" sz="1800" dirty="0" smtClean="0">
                <a:latin typeface="Arial" charset="0"/>
              </a:rPr>
              <a:t>Morning Coffee/Tea : </a:t>
            </a:r>
            <a:r>
              <a:rPr lang="en-US" sz="1800" dirty="0">
                <a:latin typeface="Arial" charset="0"/>
              </a:rPr>
              <a:t>9</a:t>
            </a:r>
            <a:r>
              <a:rPr lang="en-US" sz="1800" dirty="0" smtClean="0">
                <a:latin typeface="Arial" charset="0"/>
              </a:rPr>
              <a:t>:00AM </a:t>
            </a:r>
            <a:r>
              <a:rPr lang="en-US" sz="1800" dirty="0" smtClean="0">
                <a:latin typeface="Arial" charset="0"/>
              </a:rPr>
              <a:t>– 11:00 AM</a:t>
            </a:r>
          </a:p>
          <a:p>
            <a:pPr lvl="1"/>
            <a:r>
              <a:rPr lang="en-US" sz="1800" dirty="0" smtClean="0">
                <a:latin typeface="Arial" charset="0"/>
              </a:rPr>
              <a:t>Afternoon Coffee/Tea: </a:t>
            </a:r>
            <a:r>
              <a:rPr lang="en-US" sz="1800" dirty="0" smtClean="0">
                <a:latin typeface="Arial" charset="0"/>
              </a:rPr>
              <a:t>2:00- </a:t>
            </a:r>
            <a:r>
              <a:rPr lang="en-US" sz="1800" dirty="0" smtClean="0">
                <a:latin typeface="Arial" charset="0"/>
              </a:rPr>
              <a:t>4:00 </a:t>
            </a:r>
            <a:r>
              <a:rPr lang="en-US" sz="1800" dirty="0" smtClean="0">
                <a:latin typeface="Arial" charset="0"/>
              </a:rPr>
              <a:t>PM; Snack @3:00PM  </a:t>
            </a:r>
            <a:endParaRPr lang="en-US" sz="1800" dirty="0" smtClean="0">
              <a:latin typeface="Arial" charset="0"/>
            </a:endParaRPr>
          </a:p>
          <a:p>
            <a:pPr lvl="1"/>
            <a:r>
              <a:rPr lang="en-US" sz="2000" dirty="0" smtClean="0">
                <a:latin typeface="Arial" charset="0"/>
              </a:rPr>
              <a:t>802.21 WG would break as follows:</a:t>
            </a:r>
          </a:p>
          <a:p>
            <a:pPr lvl="2">
              <a:lnSpc>
                <a:spcPct val="90000"/>
              </a:lnSpc>
            </a:pPr>
            <a:r>
              <a:rPr lang="en-US" sz="1600" dirty="0" smtClean="0">
                <a:latin typeface="Arial" charset="0"/>
              </a:rPr>
              <a:t>AM Coffee break: 10:00-10:30 am; Lunch break: 12:30-1:30 pm </a:t>
            </a:r>
          </a:p>
          <a:p>
            <a:pPr lvl="2">
              <a:lnSpc>
                <a:spcPct val="90000"/>
              </a:lnSpc>
            </a:pPr>
            <a:r>
              <a:rPr lang="en-US" sz="1600" dirty="0" smtClean="0">
                <a:latin typeface="Arial" charset="0"/>
              </a:rPr>
              <a:t>PM Coffee/Snacks break: 3:30 - 4:00 pm</a:t>
            </a:r>
          </a:p>
          <a:p>
            <a:pPr>
              <a:lnSpc>
                <a:spcPct val="90000"/>
              </a:lnSpc>
            </a:pPr>
            <a:r>
              <a:rPr lang="en-US" sz="2000" dirty="0" smtClean="0">
                <a:latin typeface="Arial" charset="0"/>
              </a:rPr>
              <a:t>Social Event: </a:t>
            </a:r>
            <a:r>
              <a:rPr lang="en-US" sz="1800" dirty="0" smtClean="0">
                <a:latin typeface="Arial" charset="0"/>
              </a:rPr>
              <a:t>Wednesday, </a:t>
            </a:r>
            <a:r>
              <a:rPr lang="en-US" sz="1800" dirty="0" smtClean="0">
                <a:latin typeface="Arial" charset="0"/>
              </a:rPr>
              <a:t>Nov, 9</a:t>
            </a:r>
            <a:r>
              <a:rPr lang="en-US" sz="1800" baseline="30000" dirty="0" smtClean="0">
                <a:latin typeface="Arial" charset="0"/>
              </a:rPr>
              <a:t>th</a:t>
            </a:r>
            <a:r>
              <a:rPr lang="en-US" sz="1800" dirty="0" smtClean="0">
                <a:latin typeface="Arial" charset="0"/>
              </a:rPr>
              <a:t>, </a:t>
            </a:r>
            <a:r>
              <a:rPr lang="en-US" sz="1800" dirty="0" smtClean="0">
                <a:latin typeface="Arial" charset="0"/>
              </a:rPr>
              <a:t>2016 </a:t>
            </a:r>
            <a:endParaRPr lang="en-US" sz="1800" dirty="0" smtClean="0">
              <a:latin typeface="Arial" charset="0"/>
            </a:endParaRPr>
          </a:p>
          <a:p>
            <a:pPr lvl="1">
              <a:lnSpc>
                <a:spcPct val="90000"/>
              </a:lnSpc>
            </a:pPr>
            <a:r>
              <a:rPr lang="en-US" sz="1600" dirty="0" smtClean="0">
                <a:latin typeface="Arial" charset="0"/>
              </a:rPr>
              <a:t>Time: </a:t>
            </a:r>
            <a:r>
              <a:rPr lang="en-US" sz="1600" dirty="0" smtClean="0">
                <a:latin typeface="Arial" charset="0"/>
              </a:rPr>
              <a:t>6:30-9:30PM  </a:t>
            </a:r>
          </a:p>
          <a:p>
            <a:pPr lvl="1">
              <a:lnSpc>
                <a:spcPct val="90000"/>
              </a:lnSpc>
            </a:pPr>
            <a:r>
              <a:rPr lang="en-US" sz="1600" dirty="0" smtClean="0">
                <a:latin typeface="Arial" charset="0"/>
              </a:rPr>
              <a:t>Location: Grand Hyatt San Antonio (Theater Plaza or Ballroom)</a:t>
            </a:r>
            <a:endParaRPr lang="en-US" sz="1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84706</TotalTime>
  <Words>2076</Words>
  <Application>Microsoft Office PowerPoint</Application>
  <PresentationFormat>On-screen Show (4:3)</PresentationFormat>
  <Paragraphs>383</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Arial</vt:lpstr>
      <vt:lpstr>Helvetica</vt:lpstr>
      <vt:lpstr>Times New Roman</vt:lpstr>
      <vt:lpstr>802.11PowerPointTemplate-Landscape</vt:lpstr>
      <vt:lpstr>IEEE 802.21 Session #77,  San Antonio, Tx, USA WG Opening Plenary</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Work Status </vt:lpstr>
      <vt:lpstr>Sponsor Ballot Reciculation#1 Result </vt:lpstr>
      <vt:lpstr>Sponsor Ballot Recircualtion#2 Result </vt:lpstr>
      <vt:lpstr>Sponsor Ballot Recirculation#1 Result </vt:lpstr>
      <vt:lpstr>Objectives for the November Meeting</vt:lpstr>
      <vt:lpstr>Future Sessions – 2017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808</cp:revision>
  <cp:lastPrinted>1998-02-10T13:28:06Z</cp:lastPrinted>
  <dcterms:created xsi:type="dcterms:W3CDTF">2002-07-08T22:03:28Z</dcterms:created>
  <dcterms:modified xsi:type="dcterms:W3CDTF">2016-11-07T16:43:51Z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