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23"/>
  </p:notesMasterIdLst>
  <p:handoutMasterIdLst>
    <p:handoutMasterId r:id="rId24"/>
  </p:handoutMasterIdLst>
  <p:sldIdLst>
    <p:sldId id="413" r:id="rId2"/>
    <p:sldId id="474" r:id="rId3"/>
    <p:sldId id="475" r:id="rId4"/>
    <p:sldId id="432" r:id="rId5"/>
    <p:sldId id="400" r:id="rId6"/>
    <p:sldId id="401" r:id="rId7"/>
    <p:sldId id="402" r:id="rId8"/>
    <p:sldId id="403" r:id="rId9"/>
    <p:sldId id="404" r:id="rId10"/>
    <p:sldId id="405" r:id="rId11"/>
    <p:sldId id="406" r:id="rId12"/>
    <p:sldId id="408" r:id="rId13"/>
    <p:sldId id="409" r:id="rId14"/>
    <p:sldId id="410" r:id="rId15"/>
    <p:sldId id="411" r:id="rId16"/>
    <p:sldId id="476" r:id="rId17"/>
    <p:sldId id="480" r:id="rId18"/>
    <p:sldId id="478" r:id="rId19"/>
    <p:sldId id="479" r:id="rId20"/>
    <p:sldId id="477" r:id="rId21"/>
    <p:sldId id="465"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0000"/>
    <a:srgbClr val="C0C0C0"/>
    <a:srgbClr val="00CC99"/>
    <a:srgbClr val="66CCFF"/>
    <a:srgbClr val="66FF66"/>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18895" autoAdjust="0"/>
    <p:restoredTop sz="99556" autoAdjust="0"/>
  </p:normalViewPr>
  <p:slideViewPr>
    <p:cSldViewPr>
      <p:cViewPr varScale="1">
        <p:scale>
          <a:sx n="79" d="100"/>
          <a:sy n="79" d="100"/>
        </p:scale>
        <p:origin x="1284" y="48"/>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varScale="1">
      <p:scale>
        <a:sx n="1" d="1"/>
        <a:sy n="1" d="1"/>
      </p:scale>
      <p:origin x="0" y="-15"/>
    </p:cViewPr>
  </p:sorterViewPr>
  <p:notesViewPr>
    <p:cSldViewPr>
      <p:cViewPr varScale="1">
        <p:scale>
          <a:sx n="59" d="100"/>
          <a:sy n="59" d="100"/>
        </p:scale>
        <p:origin x="2505" y="21"/>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697003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967064" y="727869"/>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1727785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extLst>
      <p:ext uri="{BB962C8B-B14F-4D97-AF65-F5344CB8AC3E}">
        <p14:creationId xmlns:p14="http://schemas.microsoft.com/office/powerpoint/2010/main" val="350448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10</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extLst>
      <p:ext uri="{BB962C8B-B14F-4D97-AF65-F5344CB8AC3E}">
        <p14:creationId xmlns:p14="http://schemas.microsoft.com/office/powerpoint/2010/main" val="2060409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11</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094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12</a:t>
            </a:fld>
            <a:endParaRPr lang="en-US" dirty="0"/>
          </a:p>
        </p:txBody>
      </p:sp>
    </p:spTree>
    <p:extLst>
      <p:ext uri="{BB962C8B-B14F-4D97-AF65-F5344CB8AC3E}">
        <p14:creationId xmlns:p14="http://schemas.microsoft.com/office/powerpoint/2010/main" val="1885706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13</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8134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14</a:t>
            </a:fld>
            <a:endParaRPr lang="en-US" dirty="0"/>
          </a:p>
        </p:txBody>
      </p:sp>
    </p:spTree>
    <p:extLst>
      <p:ext uri="{BB962C8B-B14F-4D97-AF65-F5344CB8AC3E}">
        <p14:creationId xmlns:p14="http://schemas.microsoft.com/office/powerpoint/2010/main" val="2255548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15</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extLst>
      <p:ext uri="{BB962C8B-B14F-4D97-AF65-F5344CB8AC3E}">
        <p14:creationId xmlns:p14="http://schemas.microsoft.com/office/powerpoint/2010/main" val="27708021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16</a:t>
            </a:fld>
            <a:endParaRPr lang="en-US" dirty="0"/>
          </a:p>
        </p:txBody>
      </p:sp>
    </p:spTree>
    <p:extLst>
      <p:ext uri="{BB962C8B-B14F-4D97-AF65-F5344CB8AC3E}">
        <p14:creationId xmlns:p14="http://schemas.microsoft.com/office/powerpoint/2010/main" val="24450086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17</a:t>
            </a:fld>
            <a:endParaRPr lang="en-US" dirty="0"/>
          </a:p>
        </p:txBody>
      </p:sp>
    </p:spTree>
    <p:extLst>
      <p:ext uri="{BB962C8B-B14F-4D97-AF65-F5344CB8AC3E}">
        <p14:creationId xmlns:p14="http://schemas.microsoft.com/office/powerpoint/2010/main" val="12494801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18</a:t>
            </a:fld>
            <a:endParaRPr lang="en-US" dirty="0"/>
          </a:p>
        </p:txBody>
      </p:sp>
    </p:spTree>
    <p:extLst>
      <p:ext uri="{BB962C8B-B14F-4D97-AF65-F5344CB8AC3E}">
        <p14:creationId xmlns:p14="http://schemas.microsoft.com/office/powerpoint/2010/main" val="3701732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19</a:t>
            </a:fld>
            <a:endParaRPr lang="en-US" dirty="0"/>
          </a:p>
        </p:txBody>
      </p:sp>
    </p:spTree>
    <p:extLst>
      <p:ext uri="{BB962C8B-B14F-4D97-AF65-F5344CB8AC3E}">
        <p14:creationId xmlns:p14="http://schemas.microsoft.com/office/powerpoint/2010/main" val="276810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a:t>
            </a:fld>
            <a:endParaRPr lang="en-US" dirty="0"/>
          </a:p>
        </p:txBody>
      </p:sp>
    </p:spTree>
    <p:extLst>
      <p:ext uri="{BB962C8B-B14F-4D97-AF65-F5344CB8AC3E}">
        <p14:creationId xmlns:p14="http://schemas.microsoft.com/office/powerpoint/2010/main" val="12169693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20</a:t>
            </a:fld>
            <a:endParaRPr lang="en-US" dirty="0"/>
          </a:p>
        </p:txBody>
      </p:sp>
    </p:spTree>
    <p:extLst>
      <p:ext uri="{BB962C8B-B14F-4D97-AF65-F5344CB8AC3E}">
        <p14:creationId xmlns:p14="http://schemas.microsoft.com/office/powerpoint/2010/main" val="35329475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srgbClr val="000000"/>
                </a:solidFill>
              </a:rPr>
              <a:t>doc.: IEEE 802.21-02/xxxr0</a:t>
            </a:r>
            <a:endParaRPr lang="en-US" dirty="0">
              <a:solidFill>
                <a:srgbClr val="000000"/>
              </a:solidFill>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solidFill>
                  <a:srgbClr val="000000"/>
                </a:solidFill>
              </a:rPr>
              <a:t>Month 20xx</a:t>
            </a:r>
            <a:endParaRPr lang="en-US" dirty="0">
              <a:solidFill>
                <a:srgbClr val="000000"/>
              </a:solidFill>
            </a:endParaRPr>
          </a:p>
        </p:txBody>
      </p:sp>
      <p:sp>
        <p:nvSpPr>
          <p:cNvPr id="6" name="Footer Placeholder 5"/>
          <p:cNvSpPr>
            <a:spLocks noGrp="1"/>
          </p:cNvSpPr>
          <p:nvPr>
            <p:ph type="ftr" sz="quarter" idx="12"/>
          </p:nvPr>
        </p:nvSpPr>
        <p:spPr/>
        <p:txBody>
          <a:bodyPr/>
          <a:lstStyle/>
          <a:p>
            <a:pPr lvl="4">
              <a:defRPr/>
            </a:pPr>
            <a:r>
              <a:rPr lang="en-US" dirty="0" smtClean="0">
                <a:solidFill>
                  <a:srgbClr val="000000"/>
                </a:solidFill>
              </a:rPr>
              <a:t>XXXX, His Company</a:t>
            </a:r>
            <a:endParaRPr lang="en-US" dirty="0">
              <a:solidFill>
                <a:srgbClr val="000000"/>
              </a:solidFill>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solidFill>
                  <a:srgbClr val="000000"/>
                </a:solidFill>
              </a:rPr>
              <a:t>Page </a:t>
            </a:r>
            <a:fld id="{E2D12AD0-39D7-481D-A90E-51416BE1228E}" type="slidenum">
              <a:rPr lang="en-US" smtClean="0">
                <a:solidFill>
                  <a:srgbClr val="000000"/>
                </a:solidFill>
              </a:rPr>
              <a:pPr>
                <a:defRPr/>
              </a:pPr>
              <a:t>21</a:t>
            </a:fld>
            <a:endParaRPr lang="en-US" dirty="0">
              <a:solidFill>
                <a:srgbClr val="000000"/>
              </a:solidFill>
            </a:endParaRPr>
          </a:p>
        </p:txBody>
      </p:sp>
    </p:spTree>
    <p:extLst>
      <p:ext uri="{BB962C8B-B14F-4D97-AF65-F5344CB8AC3E}">
        <p14:creationId xmlns:p14="http://schemas.microsoft.com/office/powerpoint/2010/main" val="3740259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04900" y="754063"/>
            <a:ext cx="4641850" cy="3481387"/>
          </a:xfrm>
          <a:prstGeom prst="rect">
            <a:avLst/>
          </a:prstGeom>
          <a:ln/>
        </p:spPr>
      </p:sp>
      <p:sp>
        <p:nvSpPr>
          <p:cNvPr id="16387" name="Notes Placeholder 2"/>
          <p:cNvSpPr>
            <a:spLocks noGrp="1"/>
          </p:cNvSpPr>
          <p:nvPr>
            <p:ph type="body" idx="1"/>
          </p:nvPr>
        </p:nvSpPr>
        <p:spPr>
          <a:noFill/>
          <a:ln/>
        </p:spPr>
        <p:txBody>
          <a:bodyPr/>
          <a:lstStyle/>
          <a:p>
            <a:pPr eaLnBrk="1" hangingPunct="1"/>
            <a:endParaRPr lang="en-US" dirty="0" smtClean="0"/>
          </a:p>
        </p:txBody>
      </p:sp>
      <p:sp>
        <p:nvSpPr>
          <p:cNvPr id="16388" name="Slide Number Placeholder 3"/>
          <p:cNvSpPr>
            <a:spLocks noGrp="1"/>
          </p:cNvSpPr>
          <p:nvPr>
            <p:ph type="sldNum" sz="quarter" idx="5"/>
          </p:nvPr>
        </p:nvSpPr>
        <p:spPr>
          <a:xfrm>
            <a:off x="3658444" y="8985250"/>
            <a:ext cx="76944" cy="184666"/>
          </a:xfrm>
          <a:prstGeom prst="rect">
            <a:avLst/>
          </a:prstGeom>
          <a:noFill/>
        </p:spPr>
        <p:txBody>
          <a:bodyPr/>
          <a:lstStyle/>
          <a:p>
            <a:fld id="{A5A66FE3-4EA4-4A7C-93CD-A0B5BA7A87B6}" type="slidenum">
              <a:rPr lang="en-US" smtClean="0"/>
              <a:pPr/>
              <a:t>3</a:t>
            </a:fld>
            <a:endParaRPr lang="en-US" dirty="0" smtClean="0"/>
          </a:p>
        </p:txBody>
      </p:sp>
    </p:spTree>
    <p:extLst>
      <p:ext uri="{BB962C8B-B14F-4D97-AF65-F5344CB8AC3E}">
        <p14:creationId xmlns:p14="http://schemas.microsoft.com/office/powerpoint/2010/main" val="1868183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4</a:t>
            </a:fld>
            <a:endParaRPr lang="en-US" dirty="0" smtClean="0"/>
          </a:p>
        </p:txBody>
      </p:sp>
    </p:spTree>
    <p:extLst>
      <p:ext uri="{BB962C8B-B14F-4D97-AF65-F5344CB8AC3E}">
        <p14:creationId xmlns:p14="http://schemas.microsoft.com/office/powerpoint/2010/main" val="1458075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2757345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344813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7</a:t>
            </a:fld>
            <a:endParaRPr lang="en-US" dirty="0"/>
          </a:p>
        </p:txBody>
      </p:sp>
    </p:spTree>
    <p:extLst>
      <p:ext uri="{BB962C8B-B14F-4D97-AF65-F5344CB8AC3E}">
        <p14:creationId xmlns:p14="http://schemas.microsoft.com/office/powerpoint/2010/main" val="1440578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8</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2369440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9</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718211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633597" y="394156"/>
            <a:ext cx="4642041"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21-16-0116-00-Session#77-Opening_Plenary_Notes.ppt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838200"/>
            <a:ext cx="8300563" cy="5334000"/>
          </a:xfrm>
          <a:prstGeom prst="rect">
            <a:avLst/>
          </a:prstGeom>
        </p:spPr>
      </p:pic>
      <p:sp>
        <p:nvSpPr>
          <p:cNvPr id="16389" name="Rectangle 2"/>
          <p:cNvSpPr>
            <a:spLocks noGrp="1" noChangeArrowheads="1"/>
          </p:cNvSpPr>
          <p:nvPr>
            <p:ph type="ctrTitle"/>
          </p:nvPr>
        </p:nvSpPr>
        <p:spPr>
          <a:xfrm>
            <a:off x="778099" y="1165538"/>
            <a:ext cx="7848600" cy="3505200"/>
          </a:xfrm>
        </p:spPr>
        <p:txBody>
          <a:bodyPr/>
          <a:lstStyle/>
          <a:p>
            <a:r>
              <a:rPr lang="en-US" sz="5400" b="1" dirty="0" smtClean="0">
                <a:solidFill>
                  <a:srgbClr val="66FF99"/>
                </a:solidFill>
                <a:latin typeface="Arial" charset="0"/>
              </a:rPr>
              <a:t>IEEE 802.21</a:t>
            </a:r>
            <a:br>
              <a:rPr lang="en-US" sz="5400" b="1" dirty="0" smtClean="0">
                <a:solidFill>
                  <a:srgbClr val="66FF99"/>
                </a:solidFill>
                <a:latin typeface="Arial" charset="0"/>
              </a:rPr>
            </a:br>
            <a:r>
              <a:rPr lang="en-US" b="1" dirty="0" smtClean="0">
                <a:solidFill>
                  <a:srgbClr val="66FF99"/>
                </a:solidFill>
                <a:latin typeface="Arial" charset="0"/>
              </a:rPr>
              <a:t>Session #</a:t>
            </a:r>
            <a:r>
              <a:rPr lang="en-US" b="1" dirty="0" smtClean="0">
                <a:solidFill>
                  <a:srgbClr val="66FF99"/>
                </a:solidFill>
                <a:latin typeface="Arial" charset="0"/>
              </a:rPr>
              <a:t>77, </a:t>
            </a:r>
            <a:r>
              <a:rPr lang="en-US" b="1" dirty="0" smtClean="0">
                <a:solidFill>
                  <a:srgbClr val="66FF99"/>
                </a:solidFill>
                <a:latin typeface="Arial" charset="0"/>
              </a:rPr>
              <a:t/>
            </a:r>
            <a:br>
              <a:rPr lang="en-US" b="1" dirty="0" smtClean="0">
                <a:solidFill>
                  <a:srgbClr val="66FF99"/>
                </a:solidFill>
                <a:latin typeface="Arial" charset="0"/>
              </a:rPr>
            </a:br>
            <a:r>
              <a:rPr lang="en-US" b="1" dirty="0" smtClean="0">
                <a:solidFill>
                  <a:srgbClr val="66FF99"/>
                </a:solidFill>
                <a:latin typeface="Arial" charset="0"/>
              </a:rPr>
              <a:t>San </a:t>
            </a:r>
            <a:r>
              <a:rPr lang="en-US" b="1" dirty="0" smtClean="0">
                <a:solidFill>
                  <a:srgbClr val="66FF99"/>
                </a:solidFill>
                <a:latin typeface="Arial" charset="0"/>
              </a:rPr>
              <a:t>Antonio</a:t>
            </a:r>
            <a:r>
              <a:rPr lang="en-US" b="1" dirty="0" smtClean="0">
                <a:solidFill>
                  <a:srgbClr val="66FF99"/>
                </a:solidFill>
                <a:latin typeface="Arial" charset="0"/>
              </a:rPr>
              <a:t>, </a:t>
            </a:r>
            <a:r>
              <a:rPr lang="en-US" b="1" dirty="0" err="1" smtClean="0">
                <a:solidFill>
                  <a:srgbClr val="66FF99"/>
                </a:solidFill>
                <a:latin typeface="Arial" charset="0"/>
              </a:rPr>
              <a:t>Tx</a:t>
            </a:r>
            <a:r>
              <a:rPr lang="en-US" b="1" dirty="0" smtClean="0">
                <a:solidFill>
                  <a:srgbClr val="66FF99"/>
                </a:solidFill>
                <a:latin typeface="Arial" charset="0"/>
              </a:rPr>
              <a:t>, </a:t>
            </a:r>
            <a:r>
              <a:rPr lang="en-US" b="1" dirty="0" smtClean="0">
                <a:solidFill>
                  <a:srgbClr val="66FF99"/>
                </a:solidFill>
                <a:latin typeface="Arial" charset="0"/>
              </a:rPr>
              <a:t>USA</a:t>
            </a:r>
            <a:br>
              <a:rPr lang="en-US" b="1" dirty="0" smtClean="0">
                <a:solidFill>
                  <a:srgbClr val="66FF99"/>
                </a:solidFill>
                <a:latin typeface="Arial" charset="0"/>
              </a:rPr>
            </a:br>
            <a:r>
              <a:rPr lang="en-US" b="1" dirty="0" smtClean="0">
                <a:solidFill>
                  <a:srgbClr val="66FF99"/>
                </a:solidFill>
                <a:latin typeface="Arial" charset="0"/>
              </a:rPr>
              <a:t>WG </a:t>
            </a:r>
            <a:r>
              <a:rPr lang="en-US" sz="3200" b="1" dirty="0" smtClean="0">
                <a:solidFill>
                  <a:srgbClr val="66FF99"/>
                </a:solidFill>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1" i="0" u="none" strike="noStrike" kern="1200" cap="none" spc="0" normalizeH="0" baseline="0" noProof="0" dirty="0" smtClean="0">
                <a:ln>
                  <a:noFill/>
                </a:ln>
                <a:solidFill>
                  <a:srgbClr val="FFC000"/>
                </a:solidFill>
                <a:effectLst/>
                <a:uLnTx/>
                <a:uFillTx/>
                <a:latin typeface="Times New Roman" pitchFamily="18" charset="0"/>
                <a:ea typeface="+mn-ea"/>
                <a:cs typeface="+mn-cs"/>
              </a:rPr>
              <a:t>     Subir Das, Chair 802.21 WG</a:t>
            </a:r>
            <a:endParaRPr kumimoji="0" lang="en-US" sz="1200" b="1" i="0" u="none" strike="noStrike" kern="1200" cap="none" spc="0" normalizeH="0" baseline="0" noProof="0" dirty="0" smtClean="0">
              <a:ln>
                <a:noFill/>
              </a:ln>
              <a:solidFill>
                <a:srgbClr val="FFC000"/>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42814" y="4648200"/>
            <a:ext cx="6858000" cy="1066800"/>
          </a:xfrm>
        </p:spPr>
        <p:txBody>
          <a:bodyPr/>
          <a:lstStyle/>
          <a:p>
            <a:pPr eaLnBrk="1" hangingPunct="1"/>
            <a:r>
              <a:rPr lang="en-US" sz="2800" b="1" dirty="0" smtClean="0">
                <a:solidFill>
                  <a:srgbClr val="66FF99"/>
                </a:solidFill>
                <a:latin typeface="Arial" charset="0"/>
              </a:rPr>
              <a:t>Subir Das</a:t>
            </a:r>
          </a:p>
          <a:p>
            <a:pPr eaLnBrk="1" hangingPunct="1"/>
            <a:r>
              <a:rPr lang="en-US" sz="2800" b="1" dirty="0" smtClean="0">
                <a:solidFill>
                  <a:srgbClr val="66FF99"/>
                </a:solidFill>
                <a:latin typeface="Arial" charset="0"/>
              </a:rPr>
              <a:t>sdas at appcomsci dot com</a:t>
            </a:r>
          </a:p>
        </p:txBody>
      </p:sp>
      <p:sp>
        <p:nvSpPr>
          <p:cNvPr id="7" name="Date Placeholder 3"/>
          <p:cNvSpPr txBox="1">
            <a:spLocks/>
          </p:cNvSpPr>
          <p:nvPr/>
        </p:nvSpPr>
        <p:spPr>
          <a:xfrm>
            <a:off x="685800" y="6475412"/>
            <a:ext cx="1295400" cy="214312"/>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solidFill>
                  <a:srgbClr val="FFC000"/>
                </a:solidFill>
              </a:rPr>
              <a:t>Nov</a:t>
            </a:r>
            <a:r>
              <a:rPr lang="en-US" b="1" dirty="0" smtClean="0">
                <a:solidFill>
                  <a:srgbClr val="FFC000"/>
                </a:solidFill>
              </a:rPr>
              <a:t>, </a:t>
            </a:r>
            <a:r>
              <a:rPr kumimoji="0" lang="en-US" sz="1200" b="1" i="0" u="none" strike="noStrike" kern="1200" cap="none" spc="0" normalizeH="0" baseline="0" noProof="0" dirty="0" smtClean="0">
                <a:ln>
                  <a:noFill/>
                </a:ln>
                <a:solidFill>
                  <a:srgbClr val="FFC000"/>
                </a:solidFill>
                <a:effectLst/>
                <a:uLnTx/>
                <a:uFillTx/>
              </a:rPr>
              <a:t>2016</a:t>
            </a:r>
            <a:endParaRPr kumimoji="0" lang="en-US" sz="1200" b="1" i="0" u="none" strike="noStrike" kern="1200" cap="none" spc="0" normalizeH="0" baseline="0" noProof="0" dirty="0">
              <a:ln>
                <a:noFill/>
              </a:ln>
              <a:solidFill>
                <a:srgbClr val="FFC000"/>
              </a:solidFill>
              <a:effectLst/>
              <a:uLnTx/>
              <a:uFillTx/>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51054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457200" y="1295400"/>
            <a:ext cx="8534400" cy="4800600"/>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Task Group Status</a:t>
            </a:r>
          </a:p>
          <a:p>
            <a:pPr lvl="2">
              <a:lnSpc>
                <a:spcPct val="80000"/>
              </a:lnSpc>
              <a:buNone/>
            </a:pPr>
            <a:endParaRPr lang="en-US" sz="1200" dirty="0" smtClean="0">
              <a:latin typeface="Arial" charset="0"/>
            </a:endParaRPr>
          </a:p>
          <a:p>
            <a:pPr lvl="1">
              <a:lnSpc>
                <a:spcPct val="80000"/>
              </a:lnSpc>
            </a:pPr>
            <a:r>
              <a:rPr lang="en-US" sz="2800" dirty="0" smtClean="0">
                <a:latin typeface="Arial" charset="0"/>
              </a:rPr>
              <a:t>802.21m  Revision Project </a:t>
            </a:r>
          </a:p>
          <a:p>
            <a:pPr lvl="2">
              <a:lnSpc>
                <a:spcPct val="80000"/>
              </a:lnSpc>
            </a:pPr>
            <a:r>
              <a:rPr lang="en-US" sz="2000" dirty="0" smtClean="0">
                <a:latin typeface="Arial" charset="0"/>
              </a:rPr>
              <a:t>Passed </a:t>
            </a:r>
            <a:r>
              <a:rPr lang="en-US" sz="2000" dirty="0" smtClean="0">
                <a:latin typeface="Arial" charset="0"/>
              </a:rPr>
              <a:t>Sponsor Ballot </a:t>
            </a:r>
            <a:endParaRPr lang="en-US" sz="2000" dirty="0" smtClean="0">
              <a:latin typeface="Arial" charset="0"/>
            </a:endParaRPr>
          </a:p>
          <a:p>
            <a:pPr lvl="2">
              <a:lnSpc>
                <a:spcPct val="80000"/>
              </a:lnSpc>
            </a:pPr>
            <a:r>
              <a:rPr lang="en-US" sz="2000" dirty="0" smtClean="0">
                <a:latin typeface="Arial" charset="0"/>
              </a:rPr>
              <a:t>No negative votes</a:t>
            </a:r>
            <a:r>
              <a:rPr lang="en-US" sz="2000" dirty="0" smtClean="0">
                <a:latin typeface="Arial" charset="0"/>
              </a:rPr>
              <a:t> </a:t>
            </a:r>
            <a:endParaRPr lang="en-US" sz="2000" dirty="0" smtClean="0">
              <a:latin typeface="Arial" charset="0"/>
            </a:endParaRPr>
          </a:p>
          <a:p>
            <a:pPr lvl="1">
              <a:lnSpc>
                <a:spcPct val="80000"/>
              </a:lnSpc>
            </a:pPr>
            <a:r>
              <a:rPr lang="en-US" sz="2400" dirty="0" smtClean="0">
                <a:latin typeface="Arial" charset="0"/>
              </a:rPr>
              <a:t>802.21.1 Use cases and Services </a:t>
            </a:r>
          </a:p>
          <a:p>
            <a:pPr lvl="2">
              <a:lnSpc>
                <a:spcPct val="80000"/>
              </a:lnSpc>
            </a:pPr>
            <a:r>
              <a:rPr lang="en-US" sz="2000" dirty="0" smtClean="0">
                <a:latin typeface="Arial" charset="0"/>
              </a:rPr>
              <a:t>Passed Sponsor Ballot  </a:t>
            </a:r>
            <a:endParaRPr lang="en-US" sz="2000" dirty="0" smtClean="0">
              <a:latin typeface="Arial" charset="0"/>
            </a:endParaRPr>
          </a:p>
          <a:p>
            <a:pPr lvl="2">
              <a:lnSpc>
                <a:spcPct val="80000"/>
              </a:lnSpc>
            </a:pPr>
            <a:r>
              <a:rPr lang="en-US" sz="2000" dirty="0" smtClean="0">
                <a:latin typeface="Arial" charset="0"/>
              </a:rPr>
              <a:t>No negative votes </a:t>
            </a: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16</a:t>
            </a:fld>
            <a:endParaRPr lang="en-US" dirty="0"/>
          </a:p>
        </p:txBody>
      </p:sp>
    </p:spTree>
    <p:extLst>
      <p:ext uri="{BB962C8B-B14F-4D97-AF65-F5344CB8AC3E}">
        <p14:creationId xmlns:p14="http://schemas.microsoft.com/office/powerpoint/2010/main" val="540830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Sponsor Ballot </a:t>
            </a:r>
            <a:r>
              <a:rPr lang="en-US" sz="3200" dirty="0" smtClean="0">
                <a:solidFill>
                  <a:schemeClr val="accent2"/>
                </a:solidFill>
                <a:latin typeface="Arial" charset="0"/>
              </a:rPr>
              <a:t>Reciculation#1 Result </a:t>
            </a:r>
            <a:endParaRPr lang="en-US" sz="3200" dirty="0" smtClean="0">
              <a:solidFill>
                <a:schemeClr val="accent2"/>
              </a:solidFill>
              <a:latin typeface="Arial" charset="0"/>
            </a:endParaRPr>
          </a:p>
        </p:txBody>
      </p:sp>
      <p:sp>
        <p:nvSpPr>
          <p:cNvPr id="33797" name="Rectangle 3"/>
          <p:cNvSpPr>
            <a:spLocks noGrp="1" noChangeArrowheads="1"/>
          </p:cNvSpPr>
          <p:nvPr>
            <p:ph type="body" idx="1"/>
          </p:nvPr>
        </p:nvSpPr>
        <p:spPr>
          <a:xfrm>
            <a:off x="457200" y="1206111"/>
            <a:ext cx="8534400" cy="5269301"/>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802.21m  Revision Project (Draft #: </a:t>
            </a:r>
            <a:r>
              <a:rPr lang="en-US" sz="2800" dirty="0" smtClean="0">
                <a:latin typeface="Arial" charset="0"/>
              </a:rPr>
              <a:t>D05)</a:t>
            </a:r>
            <a:endParaRPr lang="en-US" sz="2800" dirty="0" smtClean="0">
              <a:latin typeface="Arial" charset="0"/>
            </a:endParaRPr>
          </a:p>
          <a:p>
            <a:pPr lvl="1">
              <a:lnSpc>
                <a:spcPct val="80000"/>
              </a:lnSpc>
            </a:pPr>
            <a:r>
              <a:rPr lang="en-US" sz="2400" dirty="0">
                <a:latin typeface="Arial" charset="0"/>
              </a:rPr>
              <a:t>Ballot Open Date: </a:t>
            </a:r>
            <a:r>
              <a:rPr lang="en-US" sz="2400" dirty="0" smtClean="0">
                <a:latin typeface="Arial" charset="0"/>
              </a:rPr>
              <a:t>30</a:t>
            </a:r>
            <a:r>
              <a:rPr lang="en-US" sz="2400" dirty="0" smtClean="0">
                <a:latin typeface="Arial" charset="0"/>
              </a:rPr>
              <a:t>-Sept-2016 </a:t>
            </a:r>
            <a:endParaRPr lang="en-US" sz="2400" dirty="0">
              <a:latin typeface="Arial" charset="0"/>
            </a:endParaRPr>
          </a:p>
          <a:p>
            <a:pPr lvl="1">
              <a:lnSpc>
                <a:spcPct val="80000"/>
              </a:lnSpc>
            </a:pPr>
            <a:r>
              <a:rPr lang="en-US" sz="2400" dirty="0">
                <a:latin typeface="Arial" charset="0"/>
              </a:rPr>
              <a:t>Ballot Close Date: </a:t>
            </a:r>
            <a:r>
              <a:rPr lang="en-US" sz="2400" dirty="0" smtClean="0">
                <a:latin typeface="Arial" charset="0"/>
              </a:rPr>
              <a:t>15</a:t>
            </a:r>
            <a:r>
              <a:rPr lang="en-US" sz="2400" dirty="0" smtClean="0">
                <a:latin typeface="Arial" charset="0"/>
              </a:rPr>
              <a:t>-Oct-2016 </a:t>
            </a:r>
            <a:endParaRPr lang="en-US" sz="2400" dirty="0">
              <a:latin typeface="Arial" charset="0"/>
            </a:endParaRPr>
          </a:p>
          <a:p>
            <a:pPr lvl="2">
              <a:lnSpc>
                <a:spcPct val="80000"/>
              </a:lnSpc>
            </a:pPr>
            <a:r>
              <a:rPr lang="en-US" sz="2000" dirty="0" smtClean="0">
                <a:latin typeface="Arial" charset="0"/>
              </a:rPr>
              <a:t>Number of Comments</a:t>
            </a:r>
            <a:r>
              <a:rPr lang="en-US" sz="2000" dirty="0">
                <a:latin typeface="Arial" charset="0"/>
              </a:rPr>
              <a:t>: </a:t>
            </a:r>
            <a:r>
              <a:rPr lang="en-US" sz="2000" dirty="0" smtClean="0">
                <a:latin typeface="Arial" charset="0"/>
              </a:rPr>
              <a:t>05</a:t>
            </a:r>
            <a:r>
              <a:rPr lang="en-US" sz="2000" dirty="0" smtClean="0">
                <a:latin typeface="Arial" charset="0"/>
              </a:rPr>
              <a:t> </a:t>
            </a:r>
            <a:endParaRPr lang="en-US" sz="2000" dirty="0">
              <a:latin typeface="Arial" charset="0"/>
            </a:endParaRPr>
          </a:p>
          <a:p>
            <a:pPr lvl="2">
              <a:lnSpc>
                <a:spcPct val="80000"/>
              </a:lnSpc>
            </a:pPr>
            <a:r>
              <a:rPr lang="en-US" sz="2000" dirty="0">
                <a:latin typeface="Arial" charset="0"/>
              </a:rPr>
              <a:t>Must Be Satisfied Comments: </a:t>
            </a:r>
            <a:r>
              <a:rPr lang="en-US" sz="2000" dirty="0" smtClean="0">
                <a:latin typeface="Arial" charset="0"/>
              </a:rPr>
              <a:t>02</a:t>
            </a:r>
            <a:r>
              <a:rPr lang="en-US" sz="2000" dirty="0" smtClean="0">
                <a:latin typeface="Arial" charset="0"/>
              </a:rPr>
              <a:t> </a:t>
            </a:r>
            <a:endParaRPr lang="en-US" sz="2000" dirty="0">
              <a:latin typeface="Arial" charset="0"/>
            </a:endParaRPr>
          </a:p>
          <a:p>
            <a:pPr lvl="1">
              <a:lnSpc>
                <a:spcPct val="80000"/>
              </a:lnSpc>
            </a:pPr>
            <a:r>
              <a:rPr lang="en-US" sz="2400" dirty="0" smtClean="0">
                <a:latin typeface="Arial" charset="0"/>
              </a:rPr>
              <a:t>RESPONSE </a:t>
            </a:r>
            <a:r>
              <a:rPr lang="en-US" sz="2400" dirty="0">
                <a:latin typeface="Arial" charset="0"/>
              </a:rPr>
              <a:t>RATE </a:t>
            </a:r>
          </a:p>
          <a:p>
            <a:pPr lvl="2">
              <a:lnSpc>
                <a:spcPct val="80000"/>
              </a:lnSpc>
            </a:pPr>
            <a:r>
              <a:rPr lang="en-US" sz="2000" dirty="0">
                <a:latin typeface="Arial" charset="0"/>
              </a:rPr>
              <a:t>This ballot has met the 75% returned ballot requirement.  </a:t>
            </a:r>
          </a:p>
          <a:p>
            <a:pPr lvl="2">
              <a:lnSpc>
                <a:spcPct val="80000"/>
              </a:lnSpc>
            </a:pPr>
            <a:r>
              <a:rPr lang="en-US" sz="2000" dirty="0" smtClean="0">
                <a:latin typeface="Arial" charset="0"/>
              </a:rPr>
              <a:t>50</a:t>
            </a:r>
            <a:r>
              <a:rPr lang="en-US" sz="2000" dirty="0" smtClean="0">
                <a:latin typeface="Arial" charset="0"/>
              </a:rPr>
              <a:t> </a:t>
            </a:r>
            <a:r>
              <a:rPr lang="en-US" sz="2000" dirty="0">
                <a:latin typeface="Arial" charset="0"/>
              </a:rPr>
              <a:t>affirmative votes (</a:t>
            </a:r>
            <a:r>
              <a:rPr lang="en-US" sz="2000" dirty="0" smtClean="0">
                <a:latin typeface="Arial" charset="0"/>
              </a:rPr>
              <a:t>59 </a:t>
            </a:r>
            <a:r>
              <a:rPr lang="en-US" sz="2000" dirty="0">
                <a:latin typeface="Arial" charset="0"/>
              </a:rPr>
              <a:t>eligible people in the ballot group) </a:t>
            </a:r>
          </a:p>
          <a:p>
            <a:pPr lvl="2">
              <a:lnSpc>
                <a:spcPct val="80000"/>
              </a:lnSpc>
            </a:pPr>
            <a:r>
              <a:rPr lang="en-US" sz="2000" dirty="0">
                <a:latin typeface="Arial" charset="0"/>
              </a:rPr>
              <a:t>2</a:t>
            </a:r>
            <a:r>
              <a:rPr lang="en-US" sz="2000" dirty="0" smtClean="0">
                <a:latin typeface="Arial" charset="0"/>
              </a:rPr>
              <a:t> </a:t>
            </a:r>
            <a:r>
              <a:rPr lang="en-US" sz="2000" dirty="0">
                <a:latin typeface="Arial" charset="0"/>
              </a:rPr>
              <a:t>negative votes with new comments </a:t>
            </a:r>
          </a:p>
          <a:p>
            <a:pPr lvl="2">
              <a:lnSpc>
                <a:spcPct val="80000"/>
              </a:lnSpc>
            </a:pPr>
            <a:r>
              <a:rPr lang="en-US" sz="2000" dirty="0" smtClean="0">
                <a:latin typeface="Arial" charset="0"/>
              </a:rPr>
              <a:t>1 </a:t>
            </a:r>
            <a:r>
              <a:rPr lang="en-US" sz="2000" dirty="0">
                <a:latin typeface="Arial" charset="0"/>
              </a:rPr>
              <a:t>abstention votes: (Lack of time: 1) </a:t>
            </a:r>
          </a:p>
          <a:p>
            <a:pPr lvl="2">
              <a:lnSpc>
                <a:spcPct val="80000"/>
              </a:lnSpc>
            </a:pPr>
            <a:r>
              <a:rPr lang="en-US" sz="2000" dirty="0" smtClean="0">
                <a:latin typeface="Arial" charset="0"/>
              </a:rPr>
              <a:t>53 </a:t>
            </a:r>
            <a:r>
              <a:rPr lang="en-US" sz="2000" dirty="0">
                <a:latin typeface="Arial" charset="0"/>
              </a:rPr>
              <a:t>votes received = </a:t>
            </a:r>
            <a:r>
              <a:rPr lang="en-US" sz="2000" dirty="0" smtClean="0">
                <a:latin typeface="Arial" charset="0"/>
              </a:rPr>
              <a:t>89% </a:t>
            </a:r>
            <a:r>
              <a:rPr lang="en-US" sz="2000" dirty="0" smtClean="0">
                <a:latin typeface="Arial" charset="0"/>
              </a:rPr>
              <a:t>returned  </a:t>
            </a:r>
            <a:r>
              <a:rPr lang="en-US" sz="2000" dirty="0">
                <a:latin typeface="Arial" charset="0"/>
              </a:rPr>
              <a:t>1% abstention  </a:t>
            </a:r>
          </a:p>
          <a:p>
            <a:pPr lvl="1">
              <a:lnSpc>
                <a:spcPct val="80000"/>
              </a:lnSpc>
            </a:pPr>
            <a:r>
              <a:rPr lang="en-US" sz="2400" dirty="0">
                <a:latin typeface="Arial" charset="0"/>
              </a:rPr>
              <a:t>APPROVAL RATE </a:t>
            </a:r>
          </a:p>
          <a:p>
            <a:pPr lvl="2">
              <a:lnSpc>
                <a:spcPct val="80000"/>
              </a:lnSpc>
            </a:pPr>
            <a:r>
              <a:rPr lang="en-US" sz="2000" dirty="0">
                <a:latin typeface="Arial" charset="0"/>
              </a:rPr>
              <a:t>The 75% affirmation requirement is being met.  </a:t>
            </a:r>
            <a:endParaRPr lang="en-US" sz="2400" dirty="0">
              <a:latin typeface="Arial" charset="0"/>
            </a:endParaRPr>
          </a:p>
          <a:p>
            <a:pPr lvl="2">
              <a:lnSpc>
                <a:spcPct val="80000"/>
              </a:lnSpc>
            </a:pPr>
            <a:r>
              <a:rPr lang="en-US" sz="2000" dirty="0" smtClean="0">
                <a:latin typeface="Arial" charset="0"/>
              </a:rPr>
              <a:t>50</a:t>
            </a:r>
            <a:r>
              <a:rPr lang="en-US" sz="2000" dirty="0" smtClean="0">
                <a:latin typeface="Arial" charset="0"/>
              </a:rPr>
              <a:t> </a:t>
            </a:r>
            <a:r>
              <a:rPr lang="en-US" sz="2000" dirty="0">
                <a:latin typeface="Arial" charset="0"/>
              </a:rPr>
              <a:t>affirmative </a:t>
            </a:r>
            <a:r>
              <a:rPr lang="en-US" sz="2000" dirty="0" smtClean="0">
                <a:latin typeface="Arial" charset="0"/>
              </a:rPr>
              <a:t>votes; </a:t>
            </a:r>
            <a:r>
              <a:rPr lang="en-US" sz="2000" dirty="0" smtClean="0">
                <a:latin typeface="Arial" charset="0"/>
              </a:rPr>
              <a:t>2 </a:t>
            </a:r>
            <a:r>
              <a:rPr lang="en-US" sz="2000" dirty="0" smtClean="0">
                <a:latin typeface="Arial" charset="0"/>
              </a:rPr>
              <a:t>negative votes with comments </a:t>
            </a:r>
            <a:endParaRPr lang="en-US" sz="2400" dirty="0">
              <a:latin typeface="Arial" charset="0"/>
            </a:endParaRPr>
          </a:p>
          <a:p>
            <a:pPr lvl="2">
              <a:lnSpc>
                <a:spcPct val="80000"/>
              </a:lnSpc>
            </a:pPr>
            <a:r>
              <a:rPr lang="en-US" sz="2000" dirty="0" smtClean="0">
                <a:latin typeface="Arial" charset="0"/>
              </a:rPr>
              <a:t>52 </a:t>
            </a:r>
            <a:r>
              <a:rPr lang="en-US" sz="2000" dirty="0">
                <a:latin typeface="Arial" charset="0"/>
              </a:rPr>
              <a:t>votes = </a:t>
            </a:r>
            <a:r>
              <a:rPr lang="en-US" sz="2000" dirty="0" smtClean="0">
                <a:latin typeface="Arial" charset="0"/>
              </a:rPr>
              <a:t>96% </a:t>
            </a:r>
            <a:r>
              <a:rPr lang="en-US" sz="2000" dirty="0">
                <a:latin typeface="Arial" charset="0"/>
              </a:rPr>
              <a:t>affirmative </a:t>
            </a:r>
            <a:endParaRPr lang="en-US" sz="2400" dirty="0">
              <a:latin typeface="Arial" charset="0"/>
            </a:endParaRPr>
          </a:p>
          <a:p>
            <a:pPr lvl="1">
              <a:lnSpc>
                <a:spcPct val="80000"/>
              </a:lnSpc>
            </a:pPr>
            <a:endParaRPr lang="en-US" sz="2400" dirty="0" smtClean="0">
              <a:latin typeface="Arial" charset="0"/>
            </a:endParaRPr>
          </a:p>
          <a:p>
            <a:pPr marL="857250" lvl="2" indent="0">
              <a:lnSpc>
                <a:spcPct val="80000"/>
              </a:lnSpc>
              <a:buNone/>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17</a:t>
            </a:fld>
            <a:endParaRPr lang="en-US" dirty="0"/>
          </a:p>
        </p:txBody>
      </p:sp>
    </p:spTree>
    <p:extLst>
      <p:ext uri="{BB962C8B-B14F-4D97-AF65-F5344CB8AC3E}">
        <p14:creationId xmlns:p14="http://schemas.microsoft.com/office/powerpoint/2010/main" val="40819263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Sponsor Ballot </a:t>
            </a:r>
            <a:r>
              <a:rPr lang="en-US" sz="3200" dirty="0" smtClean="0">
                <a:solidFill>
                  <a:schemeClr val="accent2"/>
                </a:solidFill>
                <a:latin typeface="Arial" charset="0"/>
              </a:rPr>
              <a:t>Recircualtion#2 Result </a:t>
            </a:r>
            <a:endParaRPr lang="en-US" sz="3200" dirty="0" smtClean="0">
              <a:solidFill>
                <a:schemeClr val="accent2"/>
              </a:solidFill>
              <a:latin typeface="Arial" charset="0"/>
            </a:endParaRPr>
          </a:p>
        </p:txBody>
      </p:sp>
      <p:sp>
        <p:nvSpPr>
          <p:cNvPr id="33797" name="Rectangle 3"/>
          <p:cNvSpPr>
            <a:spLocks noGrp="1" noChangeArrowheads="1"/>
          </p:cNvSpPr>
          <p:nvPr>
            <p:ph type="body" idx="1"/>
          </p:nvPr>
        </p:nvSpPr>
        <p:spPr>
          <a:xfrm>
            <a:off x="457200" y="1206111"/>
            <a:ext cx="8534400" cy="5269301"/>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802.21</a:t>
            </a:r>
            <a:r>
              <a:rPr lang="en-US" sz="2800" dirty="0" smtClean="0">
                <a:latin typeface="Arial" charset="0"/>
              </a:rPr>
              <a:t>-revision</a:t>
            </a:r>
            <a:r>
              <a:rPr lang="en-US" sz="2800" dirty="0" smtClean="0">
                <a:latin typeface="Arial" charset="0"/>
              </a:rPr>
              <a:t> </a:t>
            </a:r>
            <a:r>
              <a:rPr lang="en-US" sz="2800" dirty="0" smtClean="0">
                <a:latin typeface="Arial" charset="0"/>
              </a:rPr>
              <a:t>Project (Draft </a:t>
            </a:r>
            <a:r>
              <a:rPr lang="en-US" sz="2800" dirty="0" smtClean="0">
                <a:latin typeface="Arial" charset="0"/>
              </a:rPr>
              <a:t>D06)</a:t>
            </a:r>
            <a:endParaRPr lang="en-US" sz="2800" dirty="0" smtClean="0">
              <a:latin typeface="Arial" charset="0"/>
            </a:endParaRPr>
          </a:p>
          <a:p>
            <a:pPr lvl="1">
              <a:lnSpc>
                <a:spcPct val="80000"/>
              </a:lnSpc>
            </a:pPr>
            <a:r>
              <a:rPr lang="en-US" sz="2400" dirty="0">
                <a:latin typeface="Arial" charset="0"/>
              </a:rPr>
              <a:t>Ballot Open Date: </a:t>
            </a:r>
            <a:r>
              <a:rPr lang="en-US" sz="2400" dirty="0" smtClean="0">
                <a:latin typeface="Arial" charset="0"/>
              </a:rPr>
              <a:t>19-Oct-2016 </a:t>
            </a:r>
            <a:endParaRPr lang="en-US" sz="2400" dirty="0">
              <a:latin typeface="Arial" charset="0"/>
            </a:endParaRPr>
          </a:p>
          <a:p>
            <a:pPr lvl="1">
              <a:lnSpc>
                <a:spcPct val="80000"/>
              </a:lnSpc>
            </a:pPr>
            <a:r>
              <a:rPr lang="en-US" sz="2400" dirty="0">
                <a:latin typeface="Arial" charset="0"/>
              </a:rPr>
              <a:t>Ballot Close Date: </a:t>
            </a:r>
            <a:r>
              <a:rPr lang="en-US" sz="2400" dirty="0" smtClean="0">
                <a:latin typeface="Arial" charset="0"/>
              </a:rPr>
              <a:t>2</a:t>
            </a:r>
            <a:r>
              <a:rPr lang="en-US" sz="2400" dirty="0" smtClean="0">
                <a:latin typeface="Arial" charset="0"/>
              </a:rPr>
              <a:t>9-Oct-2016</a:t>
            </a:r>
            <a:endParaRPr lang="en-US" sz="2400" dirty="0" smtClean="0">
              <a:latin typeface="Arial" charset="0"/>
            </a:endParaRPr>
          </a:p>
          <a:p>
            <a:pPr lvl="2">
              <a:lnSpc>
                <a:spcPct val="80000"/>
              </a:lnSpc>
            </a:pPr>
            <a:r>
              <a:rPr lang="en-US" sz="2000" dirty="0" smtClean="0">
                <a:latin typeface="Arial" charset="0"/>
              </a:rPr>
              <a:t>Number of Comments:01 (Editorial)</a:t>
            </a:r>
          </a:p>
          <a:p>
            <a:pPr lvl="2">
              <a:lnSpc>
                <a:spcPct val="80000"/>
              </a:lnSpc>
            </a:pPr>
            <a:r>
              <a:rPr lang="en-US" sz="2000" dirty="0" smtClean="0">
                <a:latin typeface="Arial" charset="0"/>
              </a:rPr>
              <a:t>Must </a:t>
            </a:r>
            <a:r>
              <a:rPr lang="en-US" sz="2000" dirty="0">
                <a:latin typeface="Arial" charset="0"/>
              </a:rPr>
              <a:t>Be Satisfied Comments: </a:t>
            </a:r>
            <a:r>
              <a:rPr lang="en-US" sz="2000" dirty="0" smtClean="0">
                <a:latin typeface="Arial" charset="0"/>
              </a:rPr>
              <a:t>0</a:t>
            </a:r>
            <a:endParaRPr lang="en-US" sz="2000" dirty="0">
              <a:latin typeface="Arial" charset="0"/>
            </a:endParaRPr>
          </a:p>
          <a:p>
            <a:pPr lvl="1">
              <a:lnSpc>
                <a:spcPct val="80000"/>
              </a:lnSpc>
            </a:pPr>
            <a:r>
              <a:rPr lang="en-US" sz="2400" dirty="0" smtClean="0">
                <a:latin typeface="Arial" charset="0"/>
              </a:rPr>
              <a:t>RESPONSE </a:t>
            </a:r>
            <a:r>
              <a:rPr lang="en-US" sz="2400" dirty="0">
                <a:latin typeface="Arial" charset="0"/>
              </a:rPr>
              <a:t>RATE </a:t>
            </a:r>
          </a:p>
          <a:p>
            <a:pPr lvl="2">
              <a:lnSpc>
                <a:spcPct val="80000"/>
              </a:lnSpc>
            </a:pPr>
            <a:r>
              <a:rPr lang="en-US" sz="2000" dirty="0">
                <a:latin typeface="Arial" charset="0"/>
              </a:rPr>
              <a:t>This ballot has met the 75% returned ballot requirement.  </a:t>
            </a:r>
          </a:p>
          <a:p>
            <a:pPr lvl="2">
              <a:lnSpc>
                <a:spcPct val="80000"/>
              </a:lnSpc>
            </a:pPr>
            <a:r>
              <a:rPr lang="en-US" sz="2000" dirty="0" smtClean="0">
                <a:latin typeface="Arial" charset="0"/>
              </a:rPr>
              <a:t>53 </a:t>
            </a:r>
            <a:r>
              <a:rPr lang="en-US" sz="2000" dirty="0" smtClean="0">
                <a:latin typeface="Arial" charset="0"/>
              </a:rPr>
              <a:t>affirmative </a:t>
            </a:r>
            <a:r>
              <a:rPr lang="en-US" sz="2000" dirty="0" smtClean="0">
                <a:latin typeface="Arial" charset="0"/>
              </a:rPr>
              <a:t>votes (</a:t>
            </a:r>
            <a:r>
              <a:rPr lang="en-US" sz="2000" dirty="0" smtClean="0">
                <a:latin typeface="Arial" charset="0"/>
              </a:rPr>
              <a:t>59 eligible </a:t>
            </a:r>
            <a:r>
              <a:rPr lang="en-US" sz="2000" dirty="0" smtClean="0">
                <a:latin typeface="Arial" charset="0"/>
              </a:rPr>
              <a:t>people in the ballot group) </a:t>
            </a:r>
            <a:endParaRPr lang="en-US" sz="2000" dirty="0">
              <a:latin typeface="Arial" charset="0"/>
            </a:endParaRPr>
          </a:p>
          <a:p>
            <a:pPr lvl="2">
              <a:lnSpc>
                <a:spcPct val="80000"/>
              </a:lnSpc>
            </a:pPr>
            <a:r>
              <a:rPr lang="en-US" sz="2000" dirty="0">
                <a:latin typeface="Arial" charset="0"/>
              </a:rPr>
              <a:t>0</a:t>
            </a:r>
            <a:r>
              <a:rPr lang="en-US" sz="2000" dirty="0" smtClean="0">
                <a:latin typeface="Arial" charset="0"/>
              </a:rPr>
              <a:t> </a:t>
            </a:r>
            <a:r>
              <a:rPr lang="en-US" sz="2000" dirty="0">
                <a:latin typeface="Arial" charset="0"/>
              </a:rPr>
              <a:t>negative votes with new comments </a:t>
            </a:r>
          </a:p>
          <a:p>
            <a:pPr lvl="2">
              <a:lnSpc>
                <a:spcPct val="80000"/>
              </a:lnSpc>
            </a:pPr>
            <a:r>
              <a:rPr lang="en-US" sz="2000" dirty="0">
                <a:latin typeface="Arial" charset="0"/>
              </a:rPr>
              <a:t>0</a:t>
            </a:r>
            <a:r>
              <a:rPr lang="en-US" sz="2000" dirty="0" smtClean="0">
                <a:latin typeface="Arial" charset="0"/>
              </a:rPr>
              <a:t> </a:t>
            </a:r>
            <a:r>
              <a:rPr lang="en-US" sz="2000" dirty="0">
                <a:latin typeface="Arial" charset="0"/>
              </a:rPr>
              <a:t>abstention votes: (Lack of time: 1) </a:t>
            </a:r>
          </a:p>
          <a:p>
            <a:pPr lvl="2">
              <a:lnSpc>
                <a:spcPct val="80000"/>
              </a:lnSpc>
            </a:pPr>
            <a:r>
              <a:rPr lang="en-US" sz="2000" dirty="0" smtClean="0">
                <a:latin typeface="Arial" charset="0"/>
              </a:rPr>
              <a:t>54 </a:t>
            </a:r>
            <a:r>
              <a:rPr lang="en-US" sz="2000" dirty="0">
                <a:latin typeface="Arial" charset="0"/>
              </a:rPr>
              <a:t>votes received = </a:t>
            </a:r>
            <a:r>
              <a:rPr lang="en-US" sz="2000" dirty="0" smtClean="0">
                <a:latin typeface="Arial" charset="0"/>
              </a:rPr>
              <a:t>91</a:t>
            </a:r>
            <a:r>
              <a:rPr lang="en-US" sz="2000" dirty="0" smtClean="0">
                <a:latin typeface="Arial" charset="0"/>
              </a:rPr>
              <a:t>% </a:t>
            </a:r>
            <a:r>
              <a:rPr lang="en-US" sz="2000" dirty="0" smtClean="0">
                <a:latin typeface="Arial" charset="0"/>
              </a:rPr>
              <a:t>returned  </a:t>
            </a:r>
            <a:r>
              <a:rPr lang="en-US" sz="2000" dirty="0" smtClean="0">
                <a:latin typeface="Arial" charset="0"/>
              </a:rPr>
              <a:t>1% </a:t>
            </a:r>
            <a:r>
              <a:rPr lang="en-US" sz="2000" dirty="0">
                <a:latin typeface="Arial" charset="0"/>
              </a:rPr>
              <a:t>abstention  </a:t>
            </a:r>
          </a:p>
          <a:p>
            <a:pPr lvl="1">
              <a:lnSpc>
                <a:spcPct val="80000"/>
              </a:lnSpc>
            </a:pPr>
            <a:r>
              <a:rPr lang="en-US" sz="2400" dirty="0">
                <a:latin typeface="Arial" charset="0"/>
              </a:rPr>
              <a:t>APPROVAL RATE </a:t>
            </a:r>
          </a:p>
          <a:p>
            <a:pPr lvl="2">
              <a:lnSpc>
                <a:spcPct val="80000"/>
              </a:lnSpc>
            </a:pPr>
            <a:r>
              <a:rPr lang="en-US" sz="2000" dirty="0">
                <a:latin typeface="Arial" charset="0"/>
              </a:rPr>
              <a:t>The 75% affirmation requirement is being met.  </a:t>
            </a:r>
            <a:endParaRPr lang="en-US" sz="2400" dirty="0">
              <a:latin typeface="Arial" charset="0"/>
            </a:endParaRPr>
          </a:p>
          <a:p>
            <a:pPr lvl="2">
              <a:lnSpc>
                <a:spcPct val="80000"/>
              </a:lnSpc>
            </a:pPr>
            <a:r>
              <a:rPr lang="en-US" sz="2000" dirty="0" smtClean="0">
                <a:latin typeface="Arial" charset="0"/>
              </a:rPr>
              <a:t>53</a:t>
            </a:r>
            <a:r>
              <a:rPr lang="en-US" sz="2000" dirty="0" smtClean="0">
                <a:latin typeface="Arial" charset="0"/>
              </a:rPr>
              <a:t> </a:t>
            </a:r>
            <a:r>
              <a:rPr lang="en-US" sz="2000" dirty="0">
                <a:latin typeface="Arial" charset="0"/>
              </a:rPr>
              <a:t>affirmative </a:t>
            </a:r>
            <a:r>
              <a:rPr lang="en-US" sz="2000" dirty="0" smtClean="0">
                <a:latin typeface="Arial" charset="0"/>
              </a:rPr>
              <a:t>votes; </a:t>
            </a:r>
            <a:r>
              <a:rPr lang="en-US" sz="2000" dirty="0" smtClean="0">
                <a:latin typeface="Arial" charset="0"/>
              </a:rPr>
              <a:t>0 </a:t>
            </a:r>
            <a:r>
              <a:rPr lang="en-US" sz="2000" dirty="0" smtClean="0">
                <a:latin typeface="Arial" charset="0"/>
              </a:rPr>
              <a:t>negative votes </a:t>
            </a:r>
            <a:endParaRPr lang="en-US" sz="2400" dirty="0">
              <a:latin typeface="Arial" charset="0"/>
            </a:endParaRPr>
          </a:p>
          <a:p>
            <a:pPr lvl="2">
              <a:lnSpc>
                <a:spcPct val="80000"/>
              </a:lnSpc>
            </a:pPr>
            <a:r>
              <a:rPr lang="en-US" sz="2000" dirty="0" smtClean="0">
                <a:latin typeface="Arial" charset="0"/>
              </a:rPr>
              <a:t>53</a:t>
            </a:r>
            <a:r>
              <a:rPr lang="en-US" sz="2000" dirty="0" smtClean="0">
                <a:latin typeface="Arial" charset="0"/>
              </a:rPr>
              <a:t> </a:t>
            </a:r>
            <a:r>
              <a:rPr lang="en-US" sz="2000" dirty="0">
                <a:latin typeface="Arial" charset="0"/>
              </a:rPr>
              <a:t>votes = </a:t>
            </a:r>
            <a:r>
              <a:rPr lang="en-US" sz="2000" dirty="0" smtClean="0">
                <a:latin typeface="Arial" charset="0"/>
              </a:rPr>
              <a:t>100</a:t>
            </a:r>
            <a:r>
              <a:rPr lang="en-US" sz="2000" dirty="0" smtClean="0">
                <a:latin typeface="Arial" charset="0"/>
              </a:rPr>
              <a:t>% </a:t>
            </a:r>
            <a:r>
              <a:rPr lang="en-US" sz="2000" dirty="0">
                <a:latin typeface="Arial" charset="0"/>
              </a:rPr>
              <a:t>affirmative </a:t>
            </a:r>
            <a:endParaRPr lang="en-US" sz="2400" dirty="0">
              <a:latin typeface="Arial" charset="0"/>
            </a:endParaRPr>
          </a:p>
          <a:p>
            <a:pPr lvl="1">
              <a:lnSpc>
                <a:spcPct val="80000"/>
              </a:lnSpc>
            </a:pPr>
            <a:endParaRPr lang="en-US" sz="2400" dirty="0" smtClean="0">
              <a:latin typeface="Arial" charset="0"/>
            </a:endParaRPr>
          </a:p>
          <a:p>
            <a:pPr marL="857250" lvl="2" indent="0">
              <a:lnSpc>
                <a:spcPct val="80000"/>
              </a:lnSpc>
              <a:buNone/>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18</a:t>
            </a:fld>
            <a:endParaRPr lang="en-US" dirty="0"/>
          </a:p>
        </p:txBody>
      </p:sp>
    </p:spTree>
    <p:extLst>
      <p:ext uri="{BB962C8B-B14F-4D97-AF65-F5344CB8AC3E}">
        <p14:creationId xmlns:p14="http://schemas.microsoft.com/office/powerpoint/2010/main" val="796736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Sponsor Ballot </a:t>
            </a:r>
            <a:r>
              <a:rPr lang="en-US" sz="3200" dirty="0" smtClean="0">
                <a:solidFill>
                  <a:schemeClr val="accent2"/>
                </a:solidFill>
                <a:latin typeface="Arial" charset="0"/>
              </a:rPr>
              <a:t>Recirculation#1 Result </a:t>
            </a:r>
            <a:endParaRPr lang="en-US" sz="3200" dirty="0" smtClean="0">
              <a:solidFill>
                <a:schemeClr val="accent2"/>
              </a:solidFill>
              <a:latin typeface="Arial" charset="0"/>
            </a:endParaRPr>
          </a:p>
        </p:txBody>
      </p:sp>
      <p:sp>
        <p:nvSpPr>
          <p:cNvPr id="33797" name="Rectangle 3"/>
          <p:cNvSpPr>
            <a:spLocks noGrp="1" noChangeArrowheads="1"/>
          </p:cNvSpPr>
          <p:nvPr>
            <p:ph type="body" idx="1"/>
          </p:nvPr>
        </p:nvSpPr>
        <p:spPr>
          <a:xfrm>
            <a:off x="457200" y="1206111"/>
            <a:ext cx="8534400" cy="5269301"/>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802.21.1 Project (Draft </a:t>
            </a:r>
            <a:r>
              <a:rPr lang="en-US" sz="2800" dirty="0" smtClean="0">
                <a:latin typeface="Arial" charset="0"/>
              </a:rPr>
              <a:t>D05)</a:t>
            </a:r>
            <a:endParaRPr lang="en-US" sz="2800" dirty="0" smtClean="0">
              <a:latin typeface="Arial" charset="0"/>
            </a:endParaRPr>
          </a:p>
          <a:p>
            <a:pPr lvl="1">
              <a:lnSpc>
                <a:spcPct val="80000"/>
              </a:lnSpc>
            </a:pPr>
            <a:r>
              <a:rPr lang="en-US" sz="2400" dirty="0">
                <a:latin typeface="Arial" charset="0"/>
              </a:rPr>
              <a:t>Ballot Open Date: </a:t>
            </a:r>
            <a:r>
              <a:rPr lang="en-US" sz="2400" dirty="0" smtClean="0">
                <a:latin typeface="Arial" charset="0"/>
              </a:rPr>
              <a:t>30</a:t>
            </a:r>
            <a:r>
              <a:rPr lang="en-US" sz="2400" dirty="0" smtClean="0">
                <a:latin typeface="Arial" charset="0"/>
              </a:rPr>
              <a:t>-Sept-2016 </a:t>
            </a:r>
            <a:endParaRPr lang="en-US" sz="2400" dirty="0">
              <a:latin typeface="Arial" charset="0"/>
            </a:endParaRPr>
          </a:p>
          <a:p>
            <a:pPr lvl="1">
              <a:lnSpc>
                <a:spcPct val="80000"/>
              </a:lnSpc>
            </a:pPr>
            <a:r>
              <a:rPr lang="en-US" sz="2400" dirty="0">
                <a:latin typeface="Arial" charset="0"/>
              </a:rPr>
              <a:t>Ballot Close Date: </a:t>
            </a:r>
            <a:r>
              <a:rPr lang="en-US" sz="2400" dirty="0" smtClean="0">
                <a:latin typeface="Arial" charset="0"/>
              </a:rPr>
              <a:t>15</a:t>
            </a:r>
            <a:r>
              <a:rPr lang="en-US" sz="2400" dirty="0" smtClean="0">
                <a:latin typeface="Arial" charset="0"/>
              </a:rPr>
              <a:t>-Oct-2016 </a:t>
            </a:r>
            <a:endParaRPr lang="en-US" sz="2400" dirty="0">
              <a:latin typeface="Arial" charset="0"/>
            </a:endParaRPr>
          </a:p>
          <a:p>
            <a:pPr lvl="2">
              <a:lnSpc>
                <a:spcPct val="80000"/>
              </a:lnSpc>
            </a:pPr>
            <a:r>
              <a:rPr lang="en-US" sz="2000" dirty="0" smtClean="0">
                <a:latin typeface="Arial" charset="0"/>
              </a:rPr>
              <a:t>Number of Comments</a:t>
            </a:r>
            <a:r>
              <a:rPr lang="en-US" sz="2000" dirty="0">
                <a:latin typeface="Arial" charset="0"/>
              </a:rPr>
              <a:t>: </a:t>
            </a:r>
            <a:r>
              <a:rPr lang="en-US" sz="2000" dirty="0">
                <a:latin typeface="Arial" charset="0"/>
              </a:rPr>
              <a:t>0</a:t>
            </a:r>
            <a:r>
              <a:rPr lang="en-US" sz="2000" dirty="0" smtClean="0">
                <a:latin typeface="Arial" charset="0"/>
              </a:rPr>
              <a:t> </a:t>
            </a:r>
            <a:endParaRPr lang="en-US" sz="2000" dirty="0">
              <a:latin typeface="Arial" charset="0"/>
            </a:endParaRPr>
          </a:p>
          <a:p>
            <a:pPr lvl="2">
              <a:lnSpc>
                <a:spcPct val="80000"/>
              </a:lnSpc>
            </a:pPr>
            <a:r>
              <a:rPr lang="en-US" sz="2000" dirty="0">
                <a:latin typeface="Arial" charset="0"/>
              </a:rPr>
              <a:t>Must Be Satisfied Comments: </a:t>
            </a:r>
            <a:r>
              <a:rPr lang="en-US" sz="2000" dirty="0">
                <a:latin typeface="Arial" charset="0"/>
              </a:rPr>
              <a:t>0</a:t>
            </a:r>
            <a:endParaRPr lang="en-US" sz="2000" dirty="0">
              <a:latin typeface="Arial" charset="0"/>
            </a:endParaRPr>
          </a:p>
          <a:p>
            <a:pPr lvl="1">
              <a:lnSpc>
                <a:spcPct val="80000"/>
              </a:lnSpc>
            </a:pPr>
            <a:r>
              <a:rPr lang="en-US" sz="2400" dirty="0" smtClean="0">
                <a:latin typeface="Arial" charset="0"/>
              </a:rPr>
              <a:t>RESPONSE </a:t>
            </a:r>
            <a:r>
              <a:rPr lang="en-US" sz="2400" dirty="0">
                <a:latin typeface="Arial" charset="0"/>
              </a:rPr>
              <a:t>RATE </a:t>
            </a:r>
          </a:p>
          <a:p>
            <a:pPr lvl="2">
              <a:lnSpc>
                <a:spcPct val="80000"/>
              </a:lnSpc>
            </a:pPr>
            <a:r>
              <a:rPr lang="en-US" sz="2000" dirty="0">
                <a:latin typeface="Arial" charset="0"/>
              </a:rPr>
              <a:t>This ballot has met the 75% returned ballot requirement.  </a:t>
            </a:r>
          </a:p>
          <a:p>
            <a:pPr lvl="2">
              <a:lnSpc>
                <a:spcPct val="80000"/>
              </a:lnSpc>
            </a:pPr>
            <a:r>
              <a:rPr lang="en-US" sz="2000" dirty="0" smtClean="0">
                <a:latin typeface="Arial" charset="0"/>
              </a:rPr>
              <a:t>50</a:t>
            </a:r>
            <a:r>
              <a:rPr lang="en-US" sz="2000" dirty="0" smtClean="0">
                <a:latin typeface="Arial" charset="0"/>
              </a:rPr>
              <a:t> </a:t>
            </a:r>
            <a:r>
              <a:rPr lang="en-US" sz="2000" dirty="0">
                <a:latin typeface="Arial" charset="0"/>
              </a:rPr>
              <a:t>affirmative </a:t>
            </a:r>
            <a:r>
              <a:rPr lang="en-US" sz="2000" dirty="0" smtClean="0">
                <a:latin typeface="Arial" charset="0"/>
              </a:rPr>
              <a:t>votes (58 eligible people in the ballot group) </a:t>
            </a:r>
            <a:endParaRPr lang="en-US" sz="2000" dirty="0">
              <a:latin typeface="Arial" charset="0"/>
            </a:endParaRPr>
          </a:p>
          <a:p>
            <a:pPr lvl="2">
              <a:lnSpc>
                <a:spcPct val="80000"/>
              </a:lnSpc>
            </a:pPr>
            <a:r>
              <a:rPr lang="en-US" sz="2000" dirty="0">
                <a:latin typeface="Arial" charset="0"/>
              </a:rPr>
              <a:t>0</a:t>
            </a:r>
            <a:r>
              <a:rPr lang="en-US" sz="2000" dirty="0" smtClean="0">
                <a:latin typeface="Arial" charset="0"/>
              </a:rPr>
              <a:t> </a:t>
            </a:r>
            <a:r>
              <a:rPr lang="en-US" sz="2000" dirty="0">
                <a:latin typeface="Arial" charset="0"/>
              </a:rPr>
              <a:t>negative votes with new comments </a:t>
            </a:r>
          </a:p>
          <a:p>
            <a:pPr lvl="2">
              <a:lnSpc>
                <a:spcPct val="80000"/>
              </a:lnSpc>
            </a:pPr>
            <a:r>
              <a:rPr lang="en-US" sz="2000" dirty="0" smtClean="0">
                <a:latin typeface="Arial" charset="0"/>
              </a:rPr>
              <a:t>1 </a:t>
            </a:r>
            <a:r>
              <a:rPr lang="en-US" sz="2000" dirty="0">
                <a:latin typeface="Arial" charset="0"/>
              </a:rPr>
              <a:t>abstention votes: (Lack of time: 1) </a:t>
            </a:r>
          </a:p>
          <a:p>
            <a:pPr lvl="2">
              <a:lnSpc>
                <a:spcPct val="80000"/>
              </a:lnSpc>
            </a:pPr>
            <a:r>
              <a:rPr lang="en-US" sz="2000" dirty="0" smtClean="0">
                <a:latin typeface="Arial" charset="0"/>
              </a:rPr>
              <a:t>51 votes </a:t>
            </a:r>
            <a:r>
              <a:rPr lang="en-US" sz="2000" dirty="0">
                <a:latin typeface="Arial" charset="0"/>
              </a:rPr>
              <a:t>received = </a:t>
            </a:r>
            <a:r>
              <a:rPr lang="en-US" sz="2000" dirty="0" smtClean="0">
                <a:latin typeface="Arial" charset="0"/>
              </a:rPr>
              <a:t>87% </a:t>
            </a:r>
            <a:r>
              <a:rPr lang="en-US" sz="2000" dirty="0" smtClean="0">
                <a:latin typeface="Arial" charset="0"/>
              </a:rPr>
              <a:t>returned  </a:t>
            </a:r>
            <a:r>
              <a:rPr lang="en-US" sz="2000" dirty="0" smtClean="0">
                <a:latin typeface="Arial" charset="0"/>
              </a:rPr>
              <a:t>1% </a:t>
            </a:r>
            <a:r>
              <a:rPr lang="en-US" sz="2000" dirty="0">
                <a:latin typeface="Arial" charset="0"/>
              </a:rPr>
              <a:t>abstention  </a:t>
            </a:r>
          </a:p>
          <a:p>
            <a:pPr lvl="1">
              <a:lnSpc>
                <a:spcPct val="80000"/>
              </a:lnSpc>
            </a:pPr>
            <a:r>
              <a:rPr lang="en-US" sz="2400" dirty="0">
                <a:latin typeface="Arial" charset="0"/>
              </a:rPr>
              <a:t>APPROVAL RATE </a:t>
            </a:r>
          </a:p>
          <a:p>
            <a:pPr lvl="2">
              <a:lnSpc>
                <a:spcPct val="80000"/>
              </a:lnSpc>
            </a:pPr>
            <a:r>
              <a:rPr lang="en-US" sz="2000" dirty="0">
                <a:latin typeface="Arial" charset="0"/>
              </a:rPr>
              <a:t>The 75% affirmation requirement is being met.  </a:t>
            </a:r>
            <a:endParaRPr lang="en-US" sz="2400" dirty="0">
              <a:latin typeface="Arial" charset="0"/>
            </a:endParaRPr>
          </a:p>
          <a:p>
            <a:pPr lvl="2">
              <a:lnSpc>
                <a:spcPct val="80000"/>
              </a:lnSpc>
            </a:pPr>
            <a:r>
              <a:rPr lang="en-US" sz="2000" dirty="0" smtClean="0">
                <a:latin typeface="Arial" charset="0"/>
              </a:rPr>
              <a:t>50</a:t>
            </a:r>
            <a:r>
              <a:rPr lang="en-US" sz="2000" dirty="0" smtClean="0">
                <a:latin typeface="Arial" charset="0"/>
              </a:rPr>
              <a:t> </a:t>
            </a:r>
            <a:r>
              <a:rPr lang="en-US" sz="2000" dirty="0">
                <a:latin typeface="Arial" charset="0"/>
              </a:rPr>
              <a:t>affirmative </a:t>
            </a:r>
            <a:r>
              <a:rPr lang="en-US" sz="2000" dirty="0" smtClean="0">
                <a:latin typeface="Arial" charset="0"/>
              </a:rPr>
              <a:t>votes; </a:t>
            </a:r>
            <a:r>
              <a:rPr lang="en-US" sz="2000" dirty="0" smtClean="0">
                <a:latin typeface="Arial" charset="0"/>
              </a:rPr>
              <a:t>0 </a:t>
            </a:r>
            <a:r>
              <a:rPr lang="en-US" sz="2000" dirty="0" smtClean="0">
                <a:latin typeface="Arial" charset="0"/>
              </a:rPr>
              <a:t>negative votes </a:t>
            </a:r>
            <a:endParaRPr lang="en-US" sz="2400" dirty="0">
              <a:latin typeface="Arial" charset="0"/>
            </a:endParaRPr>
          </a:p>
          <a:p>
            <a:pPr lvl="2">
              <a:lnSpc>
                <a:spcPct val="80000"/>
              </a:lnSpc>
            </a:pPr>
            <a:r>
              <a:rPr lang="en-US" sz="2000" dirty="0" smtClean="0">
                <a:latin typeface="Arial" charset="0"/>
              </a:rPr>
              <a:t>50</a:t>
            </a:r>
            <a:r>
              <a:rPr lang="en-US" sz="2000" dirty="0" smtClean="0">
                <a:latin typeface="Arial" charset="0"/>
              </a:rPr>
              <a:t> </a:t>
            </a:r>
            <a:r>
              <a:rPr lang="en-US" sz="2000" dirty="0">
                <a:latin typeface="Arial" charset="0"/>
              </a:rPr>
              <a:t>votes = </a:t>
            </a:r>
            <a:r>
              <a:rPr lang="en-US" sz="2000" dirty="0" smtClean="0">
                <a:latin typeface="Arial" charset="0"/>
              </a:rPr>
              <a:t>100</a:t>
            </a:r>
            <a:r>
              <a:rPr lang="en-US" sz="2000" dirty="0" smtClean="0">
                <a:latin typeface="Arial" charset="0"/>
              </a:rPr>
              <a:t>% </a:t>
            </a:r>
            <a:r>
              <a:rPr lang="en-US" sz="2000" dirty="0">
                <a:latin typeface="Arial" charset="0"/>
              </a:rPr>
              <a:t>affirmative </a:t>
            </a:r>
            <a:endParaRPr lang="en-US" sz="2400" dirty="0">
              <a:latin typeface="Arial" charset="0"/>
            </a:endParaRPr>
          </a:p>
          <a:p>
            <a:pPr lvl="1">
              <a:lnSpc>
                <a:spcPct val="80000"/>
              </a:lnSpc>
            </a:pPr>
            <a:endParaRPr lang="en-US" sz="2400" dirty="0" smtClean="0">
              <a:latin typeface="Arial" charset="0"/>
            </a:endParaRPr>
          </a:p>
          <a:p>
            <a:pPr marL="857250" lvl="2" indent="0">
              <a:lnSpc>
                <a:spcPct val="80000"/>
              </a:lnSpc>
              <a:buNone/>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19</a:t>
            </a:fld>
            <a:endParaRPr lang="en-US" dirty="0"/>
          </a:p>
        </p:txBody>
      </p:sp>
    </p:spTree>
    <p:extLst>
      <p:ext uri="{BB962C8B-B14F-4D97-AF65-F5344CB8AC3E}">
        <p14:creationId xmlns:p14="http://schemas.microsoft.com/office/powerpoint/2010/main" val="206686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987425" y="657225"/>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1252537" y="5181692"/>
            <a:ext cx="7242175" cy="523220"/>
          </a:xfrm>
          <a:prstGeom prst="rect">
            <a:avLst/>
          </a:prstGeom>
          <a:noFill/>
          <a:ln w="9525">
            <a:noFill/>
            <a:miter lim="800000"/>
            <a:headEnd/>
            <a:tailEnd/>
          </a:ln>
        </p:spPr>
        <p:txBody>
          <a:bodyPr wrap="square">
            <a:spAutoFit/>
          </a:bodyPr>
          <a:lstStyle/>
          <a:p>
            <a:pPr eaLnBrk="1" hangingPunct="1"/>
            <a:r>
              <a:rPr lang="en-US" sz="1400" b="1" dirty="0" smtClean="0"/>
              <a:t>Default </a:t>
            </a:r>
            <a:r>
              <a:rPr lang="en-US" sz="1400" b="1" dirty="0"/>
              <a:t>Location</a:t>
            </a:r>
            <a:r>
              <a:rPr lang="en-US" sz="1400" dirty="0" smtClean="0"/>
              <a:t>: San Jacinto; 802.11 WNG: Texas D; JTC1/SC6: Crockett A; 802.11 AANI: Bowie B; </a:t>
            </a:r>
            <a:r>
              <a:rPr lang="en-US" sz="1400" dirty="0" smtClean="0"/>
              <a:t>802.24: Republic A; Social</a:t>
            </a:r>
            <a:r>
              <a:rPr lang="en-US" sz="1400" dirty="0"/>
              <a:t>: </a:t>
            </a:r>
            <a:r>
              <a:rPr lang="en-US" sz="1400" dirty="0" smtClean="0"/>
              <a:t>Grand Hyatt </a:t>
            </a:r>
            <a:r>
              <a:rPr lang="en-US" sz="1400" dirty="0" smtClean="0"/>
              <a:t>Theater Plaza at Lobby level</a:t>
            </a:r>
            <a:endParaRPr lang="en-US" sz="14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2</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723900" y="5831788"/>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20 </a:t>
            </a:r>
            <a:r>
              <a:rPr lang="en-US" sz="1600" dirty="0">
                <a:latin typeface="Arial" charset="0"/>
              </a:rPr>
              <a:t>voting members </a:t>
            </a:r>
            <a:r>
              <a:rPr lang="en-US" sz="1600" dirty="0" smtClean="0">
                <a:latin typeface="Arial" charset="0"/>
              </a:rPr>
              <a:t> and no aspirant member as </a:t>
            </a:r>
            <a:r>
              <a:rPr lang="en-US" sz="1600" dirty="0">
                <a:latin typeface="Arial" charset="0"/>
              </a:rPr>
              <a:t>of this meeting</a:t>
            </a:r>
          </a:p>
        </p:txBody>
      </p:sp>
      <p:graphicFrame>
        <p:nvGraphicFramePr>
          <p:cNvPr id="5" name="Table 4"/>
          <p:cNvGraphicFramePr>
            <a:graphicFrameLocks noGrp="1"/>
          </p:cNvGraphicFramePr>
          <p:nvPr>
            <p:extLst/>
          </p:nvPr>
        </p:nvGraphicFramePr>
        <p:xfrm>
          <a:off x="854076" y="1483591"/>
          <a:ext cx="7880349" cy="3452406"/>
        </p:xfrm>
        <a:graphic>
          <a:graphicData uri="http://schemas.openxmlformats.org/drawingml/2006/table">
            <a:tbl>
              <a:tblPr firstRow="1" firstCol="1" bandRow="1">
                <a:tableStyleId>{5C22544A-7EE6-4342-B048-85BDC9FD1C3A}</a:tableStyleId>
              </a:tblPr>
              <a:tblGrid>
                <a:gridCol w="1289620">
                  <a:extLst>
                    <a:ext uri="{9D8B030D-6E8A-4147-A177-3AD203B41FA5}">
                      <a16:colId xmlns:a16="http://schemas.microsoft.com/office/drawing/2014/main" val="3813281020"/>
                    </a:ext>
                  </a:extLst>
                </a:gridCol>
                <a:gridCol w="1766753">
                  <a:extLst>
                    <a:ext uri="{9D8B030D-6E8A-4147-A177-3AD203B41FA5}">
                      <a16:colId xmlns:a16="http://schemas.microsoft.com/office/drawing/2014/main" val="1810192391"/>
                    </a:ext>
                  </a:extLst>
                </a:gridCol>
                <a:gridCol w="1659781">
                  <a:extLst>
                    <a:ext uri="{9D8B030D-6E8A-4147-A177-3AD203B41FA5}">
                      <a16:colId xmlns:a16="http://schemas.microsoft.com/office/drawing/2014/main" val="1774680743"/>
                    </a:ext>
                  </a:extLst>
                </a:gridCol>
                <a:gridCol w="1757414">
                  <a:extLst>
                    <a:ext uri="{9D8B030D-6E8A-4147-A177-3AD203B41FA5}">
                      <a16:colId xmlns:a16="http://schemas.microsoft.com/office/drawing/2014/main" val="1213741457"/>
                    </a:ext>
                  </a:extLst>
                </a:gridCol>
                <a:gridCol w="1406781">
                  <a:extLst>
                    <a:ext uri="{9D8B030D-6E8A-4147-A177-3AD203B41FA5}">
                      <a16:colId xmlns:a16="http://schemas.microsoft.com/office/drawing/2014/main" val="152977840"/>
                    </a:ext>
                  </a:extLst>
                </a:gridCol>
              </a:tblGrid>
              <a:tr h="677160">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Monday </a:t>
                      </a:r>
                    </a:p>
                    <a:p>
                      <a:pPr marL="0" marR="0">
                        <a:spcBef>
                          <a:spcPts val="0"/>
                        </a:spcBef>
                        <a:spcAft>
                          <a:spcPts val="0"/>
                        </a:spcAft>
                      </a:pPr>
                      <a:r>
                        <a:rPr lang="en-US" sz="1200">
                          <a:effectLst/>
                        </a:rPr>
                        <a:t>(Nov 07, 2016)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Tuesday </a:t>
                      </a:r>
                    </a:p>
                    <a:p>
                      <a:pPr marL="0" marR="0">
                        <a:spcBef>
                          <a:spcPts val="0"/>
                        </a:spcBef>
                        <a:spcAft>
                          <a:spcPts val="0"/>
                        </a:spcAft>
                      </a:pPr>
                      <a:r>
                        <a:rPr lang="en-US" sz="1200">
                          <a:effectLst/>
                        </a:rPr>
                        <a:t>(Nov 08, 2016)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Wednesday </a:t>
                      </a:r>
                    </a:p>
                    <a:p>
                      <a:pPr marL="0" marR="0">
                        <a:spcBef>
                          <a:spcPts val="0"/>
                        </a:spcBef>
                        <a:spcAft>
                          <a:spcPts val="0"/>
                        </a:spcAft>
                      </a:pPr>
                      <a:r>
                        <a:rPr lang="en-US" sz="1200">
                          <a:effectLst/>
                        </a:rPr>
                        <a:t>(Nov 09, 2016)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Thursday </a:t>
                      </a:r>
                    </a:p>
                    <a:p>
                      <a:pPr marL="0" marR="0">
                        <a:spcBef>
                          <a:spcPts val="0"/>
                        </a:spcBef>
                        <a:spcAft>
                          <a:spcPts val="0"/>
                        </a:spcAft>
                      </a:pPr>
                      <a:r>
                        <a:rPr lang="en-US" sz="1200">
                          <a:effectLst/>
                        </a:rPr>
                        <a:t>(Nov 10, 2016) </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146118766"/>
                  </a:ext>
                </a:extLst>
              </a:tr>
              <a:tr h="600307">
                <a:tc>
                  <a:txBody>
                    <a:bodyPr/>
                    <a:lstStyle/>
                    <a:p>
                      <a:pPr marL="0" marR="0">
                        <a:spcBef>
                          <a:spcPts val="0"/>
                        </a:spcBef>
                        <a:spcAft>
                          <a:spcPts val="0"/>
                        </a:spcAft>
                      </a:pPr>
                      <a:r>
                        <a:rPr lang="en-US" sz="1200">
                          <a:effectLst/>
                        </a:rPr>
                        <a:t>AM-1 </a:t>
                      </a:r>
                    </a:p>
                    <a:p>
                      <a:pPr marL="0" marR="0">
                        <a:spcBef>
                          <a:spcPts val="0"/>
                        </a:spcBef>
                        <a:spcAft>
                          <a:spcPts val="0"/>
                        </a:spcAft>
                      </a:pPr>
                      <a:r>
                        <a:rPr lang="en-US" sz="1200">
                          <a:effectLst/>
                        </a:rPr>
                        <a:t>8:00-10:00a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IEEE 802  EC  Opening Plenary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802.11 WNG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  </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701632342"/>
                  </a:ext>
                </a:extLst>
              </a:tr>
              <a:tr h="531139">
                <a:tc>
                  <a:txBody>
                    <a:bodyPr/>
                    <a:lstStyle/>
                    <a:p>
                      <a:pPr marL="0" marR="0">
                        <a:spcBef>
                          <a:spcPts val="0"/>
                        </a:spcBef>
                        <a:spcAft>
                          <a:spcPts val="0"/>
                        </a:spcAft>
                      </a:pPr>
                      <a:r>
                        <a:rPr lang="en-US" sz="1200">
                          <a:effectLst/>
                        </a:rPr>
                        <a:t>AM-2 </a:t>
                      </a:r>
                    </a:p>
                    <a:p>
                      <a:pPr marL="0" marR="0">
                        <a:spcBef>
                          <a:spcPts val="0"/>
                        </a:spcBef>
                        <a:spcAft>
                          <a:spcPts val="0"/>
                        </a:spcAft>
                      </a:pPr>
                      <a:r>
                        <a:rPr lang="en-US" sz="1200">
                          <a:effectLst/>
                        </a:rPr>
                        <a:t>10:30-12:30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802.11 AANI</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802.21m/ 802.21.1 TG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802.11 AANI</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528018204"/>
                  </a:ext>
                </a:extLst>
              </a:tr>
              <a:tr h="504668">
                <a:tc>
                  <a:txBody>
                    <a:bodyPr/>
                    <a:lstStyle/>
                    <a:p>
                      <a:pPr marL="0" marR="0">
                        <a:spcBef>
                          <a:spcPts val="0"/>
                        </a:spcBef>
                        <a:spcAft>
                          <a:spcPts val="0"/>
                        </a:spcAft>
                      </a:pPr>
                      <a:r>
                        <a:rPr lang="en-US" sz="1200">
                          <a:effectLst/>
                        </a:rPr>
                        <a:t>PM-1 </a:t>
                      </a:r>
                    </a:p>
                    <a:p>
                      <a:pPr marL="0" marR="0">
                        <a:spcBef>
                          <a:spcPts val="0"/>
                        </a:spcBef>
                        <a:spcAft>
                          <a:spcPts val="0"/>
                        </a:spcAft>
                      </a:pPr>
                      <a:r>
                        <a:rPr lang="en-US" sz="1200">
                          <a:effectLst/>
                        </a:rPr>
                        <a:t>1:30 – 3:30p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Opening Plenary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JTC1/SC6</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Closing Plenary</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647632282"/>
                  </a:ext>
                </a:extLst>
              </a:tr>
              <a:tr h="569566">
                <a:tc>
                  <a:txBody>
                    <a:bodyPr/>
                    <a:lstStyle/>
                    <a:p>
                      <a:pPr marL="0" marR="0">
                        <a:spcBef>
                          <a:spcPts val="0"/>
                        </a:spcBef>
                        <a:spcAft>
                          <a:spcPts val="0"/>
                        </a:spcAft>
                      </a:pPr>
                      <a:r>
                        <a:rPr lang="en-US" sz="1200">
                          <a:effectLst/>
                        </a:rPr>
                        <a:t>PM-2 </a:t>
                      </a:r>
                    </a:p>
                    <a:p>
                      <a:pPr marL="0" marR="0">
                        <a:spcBef>
                          <a:spcPts val="0"/>
                        </a:spcBef>
                        <a:spcAft>
                          <a:spcPts val="0"/>
                        </a:spcAft>
                      </a:pPr>
                      <a:r>
                        <a:rPr lang="en-US" sz="1200">
                          <a:effectLst/>
                        </a:rPr>
                        <a:t>4:00 – 6:00p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802.21m/ 802.21.1 TG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802.24 WG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802.24 WG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613687400"/>
                  </a:ext>
                </a:extLst>
              </a:tr>
              <a:tr h="569566">
                <a:tc>
                  <a:txBody>
                    <a:bodyPr/>
                    <a:lstStyle/>
                    <a:p>
                      <a:pPr marL="0" marR="0">
                        <a:spcBef>
                          <a:spcPts val="0"/>
                        </a:spcBef>
                        <a:spcAft>
                          <a:spcPts val="0"/>
                        </a:spcAft>
                      </a:pPr>
                      <a:r>
                        <a:rPr lang="en-US" sz="1200">
                          <a:effectLst/>
                        </a:rPr>
                        <a:t>EVE</a:t>
                      </a:r>
                    </a:p>
                    <a:p>
                      <a:pPr marL="0" marR="0">
                        <a:spcBef>
                          <a:spcPts val="0"/>
                        </a:spcBef>
                        <a:spcAft>
                          <a:spcPts val="0"/>
                        </a:spcAft>
                      </a:pPr>
                      <a:r>
                        <a:rPr lang="en-US" sz="1200">
                          <a:effectLst/>
                        </a:rPr>
                        <a:t>6:00-10:30p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Social (7:00-9:30p)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382773139"/>
                  </a:ext>
                </a:extLst>
              </a:tr>
            </a:tbl>
          </a:graphicData>
        </a:graphic>
      </p:graphicFrame>
    </p:spTree>
    <p:extLst>
      <p:ext uri="{BB962C8B-B14F-4D97-AF65-F5344CB8AC3E}">
        <p14:creationId xmlns:p14="http://schemas.microsoft.com/office/powerpoint/2010/main" val="37882213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23106" y="914400"/>
            <a:ext cx="7772400" cy="533400"/>
          </a:xfrm>
        </p:spPr>
        <p:txBody>
          <a:bodyPr/>
          <a:lstStyle/>
          <a:p>
            <a:r>
              <a:rPr lang="en-US" sz="3200" dirty="0" smtClean="0">
                <a:solidFill>
                  <a:schemeClr val="accent2"/>
                </a:solidFill>
                <a:latin typeface="Arial" charset="0"/>
              </a:rPr>
              <a:t>Objectives for the November Meeting</a:t>
            </a:r>
          </a:p>
        </p:txBody>
      </p:sp>
      <p:sp>
        <p:nvSpPr>
          <p:cNvPr id="34822" name="Rectangle 3"/>
          <p:cNvSpPr>
            <a:spLocks noGrp="1" noChangeArrowheads="1"/>
          </p:cNvSpPr>
          <p:nvPr>
            <p:ph type="body" idx="1"/>
          </p:nvPr>
        </p:nvSpPr>
        <p:spPr>
          <a:xfrm>
            <a:off x="533400" y="1676400"/>
            <a:ext cx="8305800" cy="35052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80000"/>
              </a:lnSpc>
            </a:pPr>
            <a:r>
              <a:rPr lang="en-US" sz="2000" dirty="0" smtClean="0">
                <a:latin typeface="Arial" charset="0"/>
              </a:rPr>
              <a:t>802.21  </a:t>
            </a:r>
            <a:r>
              <a:rPr lang="en-US" sz="2000" dirty="0" smtClean="0">
                <a:latin typeface="Arial" charset="0"/>
              </a:rPr>
              <a:t>Revision Project </a:t>
            </a:r>
          </a:p>
          <a:p>
            <a:pPr lvl="2">
              <a:lnSpc>
                <a:spcPct val="80000"/>
              </a:lnSpc>
            </a:pPr>
            <a:r>
              <a:rPr lang="en-US" sz="1800" dirty="0" smtClean="0">
                <a:latin typeface="Arial" charset="0"/>
              </a:rPr>
              <a:t>Preparation for Draft submission to RevCom</a:t>
            </a:r>
          </a:p>
          <a:p>
            <a:pPr lvl="2">
              <a:lnSpc>
                <a:spcPct val="80000"/>
              </a:lnSpc>
            </a:pPr>
            <a:r>
              <a:rPr lang="en-US" sz="1800" dirty="0" smtClean="0">
                <a:latin typeface="Arial" charset="0"/>
              </a:rPr>
              <a:t>Submission of the draft to JTC1/SC6</a:t>
            </a:r>
          </a:p>
          <a:p>
            <a:pPr lvl="1">
              <a:lnSpc>
                <a:spcPct val="80000"/>
              </a:lnSpc>
            </a:pPr>
            <a:r>
              <a:rPr lang="en-US" sz="2000" dirty="0" smtClean="0">
                <a:latin typeface="Arial" charset="0"/>
              </a:rPr>
              <a:t>802.21.1 Use cases and Services </a:t>
            </a:r>
          </a:p>
          <a:p>
            <a:pPr lvl="2">
              <a:lnSpc>
                <a:spcPct val="90000"/>
              </a:lnSpc>
            </a:pPr>
            <a:r>
              <a:rPr lang="en-US" sz="1800" dirty="0" smtClean="0">
                <a:latin typeface="Arial" charset="0"/>
              </a:rPr>
              <a:t>Preparation for </a:t>
            </a:r>
            <a:r>
              <a:rPr lang="en-US" sz="1800" dirty="0">
                <a:latin typeface="Arial" charset="0"/>
              </a:rPr>
              <a:t>Draft submission to RevCom </a:t>
            </a:r>
            <a:endParaRPr lang="en-US" sz="1800" dirty="0" smtClean="0">
              <a:latin typeface="Arial" charset="0"/>
            </a:endParaRPr>
          </a:p>
          <a:p>
            <a:pPr lvl="2">
              <a:lnSpc>
                <a:spcPct val="90000"/>
              </a:lnSpc>
            </a:pPr>
            <a:r>
              <a:rPr lang="en-US" sz="1800" dirty="0">
                <a:latin typeface="Arial" charset="0"/>
              </a:rPr>
              <a:t>Submission of the draft to </a:t>
            </a:r>
            <a:r>
              <a:rPr lang="en-US" sz="1800" dirty="0" smtClean="0">
                <a:latin typeface="Arial" charset="0"/>
              </a:rPr>
              <a:t>JTC1/SC6</a:t>
            </a:r>
          </a:p>
          <a:p>
            <a:pPr>
              <a:lnSpc>
                <a:spcPct val="90000"/>
              </a:lnSpc>
            </a:pPr>
            <a:r>
              <a:rPr lang="en-US" sz="2600" dirty="0" smtClean="0">
                <a:latin typeface="Arial" charset="0"/>
              </a:rPr>
              <a:t>Next Steps  </a:t>
            </a:r>
            <a:endParaRPr lang="en-US" sz="2600" dirty="0">
              <a:latin typeface="Arial" charset="0"/>
            </a:endParaRPr>
          </a:p>
          <a:p>
            <a:pPr marL="857250" lvl="2" indent="0">
              <a:lnSpc>
                <a:spcPct val="90000"/>
              </a:lnSpc>
              <a:buNone/>
            </a:pPr>
            <a:r>
              <a:rPr lang="en-US" sz="1800" dirty="0" smtClean="0">
                <a:latin typeface="Arial" charset="0"/>
              </a:rPr>
              <a:t>	</a:t>
            </a:r>
            <a:endParaRPr lang="en-US" sz="1800" dirty="0">
              <a:latin typeface="Arial" charset="0"/>
            </a:endParaRPr>
          </a:p>
          <a:p>
            <a:pPr marL="857250" lvl="2" indent="0">
              <a:lnSpc>
                <a:spcPct val="90000"/>
              </a:lnSpc>
              <a:buNone/>
            </a:pPr>
            <a:endParaRPr lang="en-US" sz="1800" dirty="0" smtClean="0">
              <a:latin typeface="Arial" charset="0"/>
            </a:endParaRPr>
          </a:p>
          <a:p>
            <a:pPr marL="857250" lvl="2" indent="0">
              <a:lnSpc>
                <a:spcPct val="90000"/>
              </a:lnSpc>
              <a:buNone/>
            </a:pPr>
            <a:endParaRPr lang="en-US" sz="1800" dirty="0" smtClean="0">
              <a:latin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20</a:t>
            </a:fld>
            <a:endParaRPr lang="en-US" dirty="0"/>
          </a:p>
        </p:txBody>
      </p:sp>
    </p:spTree>
    <p:extLst>
      <p:ext uri="{BB962C8B-B14F-4D97-AF65-F5344CB8AC3E}">
        <p14:creationId xmlns:p14="http://schemas.microsoft.com/office/powerpoint/2010/main" val="16414765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2017</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686800" cy="5410200"/>
          </a:xfrm>
        </p:spPr>
        <p:txBody>
          <a:bodyPr/>
          <a:lstStyle/>
          <a:p>
            <a:pPr>
              <a:lnSpc>
                <a:spcPct val="90000"/>
              </a:lnSpc>
            </a:pPr>
            <a:r>
              <a:rPr lang="en-US" sz="2400" b="1" dirty="0" smtClean="0">
                <a:solidFill>
                  <a:schemeClr val="accent2"/>
                </a:solidFill>
              </a:rPr>
              <a:t>January </a:t>
            </a:r>
            <a:r>
              <a:rPr lang="en-US" sz="2400" b="1" dirty="0">
                <a:solidFill>
                  <a:schemeClr val="accent2"/>
                </a:solidFill>
              </a:rPr>
              <a:t>15-20, </a:t>
            </a:r>
            <a:r>
              <a:rPr lang="en-US" sz="2400" b="1" dirty="0" smtClean="0">
                <a:solidFill>
                  <a:schemeClr val="accent2"/>
                </a:solidFill>
              </a:rPr>
              <a:t>2017, </a:t>
            </a:r>
            <a:r>
              <a:rPr lang="en-US" sz="2400" b="1" dirty="0">
                <a:solidFill>
                  <a:schemeClr val="accent2"/>
                </a:solidFill>
              </a:rPr>
              <a:t>Grand Hyatt Atlanta in </a:t>
            </a:r>
            <a:r>
              <a:rPr lang="en-US" sz="2400" b="1" dirty="0" smtClean="0">
                <a:solidFill>
                  <a:schemeClr val="accent2"/>
                </a:solidFill>
              </a:rPr>
              <a:t>Buckhead,</a:t>
            </a:r>
            <a:r>
              <a:rPr lang="es-ES" sz="2400" b="1" dirty="0" smtClean="0">
                <a:solidFill>
                  <a:schemeClr val="accent2"/>
                </a:solidFill>
              </a:rPr>
              <a:t> </a:t>
            </a:r>
            <a:r>
              <a:rPr lang="es-ES" sz="2400" b="1" dirty="0" smtClean="0">
                <a:solidFill>
                  <a:schemeClr val="accent2"/>
                </a:solidFill>
              </a:rPr>
              <a:t>Atlanta, GA,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a:t>
            </a:r>
            <a:r>
              <a:rPr lang="en-US" sz="2400" b="1" dirty="0">
                <a:solidFill>
                  <a:srgbClr val="FF0000"/>
                </a:solidFill>
              </a:rPr>
              <a:t>March 12-17, 2017, Hyatt Regency </a:t>
            </a:r>
            <a:r>
              <a:rPr lang="en-US" sz="2400" b="1" dirty="0" smtClean="0">
                <a:solidFill>
                  <a:srgbClr val="FF0000"/>
                </a:solidFill>
              </a:rPr>
              <a:t>Vancouver</a:t>
            </a:r>
          </a:p>
          <a:p>
            <a:pPr lvl="1">
              <a:lnSpc>
                <a:spcPct val="90000"/>
              </a:lnSpc>
            </a:pPr>
            <a:r>
              <a:rPr lang="en-US" sz="1600" dirty="0" smtClean="0">
                <a:solidFill>
                  <a:srgbClr val="FF0000"/>
                </a:solidFill>
              </a:rPr>
              <a:t>Co-located with all 802 groups</a:t>
            </a:r>
            <a:endParaRPr lang="en-US" sz="1600" b="1" dirty="0" smtClean="0">
              <a:solidFill>
                <a:srgbClr val="FF0000"/>
              </a:solidFill>
            </a:endParaRPr>
          </a:p>
          <a:p>
            <a:pPr>
              <a:lnSpc>
                <a:spcPct val="90000"/>
              </a:lnSpc>
            </a:pPr>
            <a:r>
              <a:rPr lang="en-US" sz="2400" b="1" dirty="0" smtClean="0">
                <a:solidFill>
                  <a:srgbClr val="0000FF"/>
                </a:solidFill>
              </a:rPr>
              <a:t>Interim:  </a:t>
            </a:r>
            <a:r>
              <a:rPr lang="en-US" sz="2400" b="1" dirty="0">
                <a:solidFill>
                  <a:srgbClr val="0000FF"/>
                </a:solidFill>
              </a:rPr>
              <a:t>May 13-18, 2017, Daejeon Convention </a:t>
            </a:r>
            <a:r>
              <a:rPr lang="en-US" sz="2400" b="1" dirty="0" smtClean="0">
                <a:solidFill>
                  <a:srgbClr val="0000FF"/>
                </a:solidFill>
              </a:rPr>
              <a:t>Center, </a:t>
            </a:r>
            <a:r>
              <a:rPr lang="en-US" sz="2400" b="1" dirty="0">
                <a:solidFill>
                  <a:srgbClr val="0000FF"/>
                </a:solidFill>
              </a:rPr>
              <a:t>Daejeon, Korea </a:t>
            </a:r>
            <a:r>
              <a:rPr lang="en-US" sz="2400" b="1" dirty="0" smtClean="0">
                <a:solidFill>
                  <a:srgbClr val="0000FF"/>
                </a:solidFill>
              </a:rPr>
              <a:t>(TBC)</a:t>
            </a:r>
            <a:r>
              <a:rPr lang="en-US" sz="2400" b="1" dirty="0">
                <a:solidFill>
                  <a:srgbClr val="0000FF"/>
                </a:solidFill>
              </a:rPr>
              <a:t> </a:t>
            </a:r>
            <a:endParaRPr lang="en-US" sz="2400" b="1" dirty="0" smtClean="0">
              <a:solidFill>
                <a:srgbClr val="0000FF"/>
              </a:solidFill>
            </a:endParaRPr>
          </a:p>
          <a:p>
            <a:pPr lvl="1">
              <a:lnSpc>
                <a:spcPct val="90000"/>
              </a:lnSpc>
            </a:pPr>
            <a:r>
              <a:rPr lang="en-US" sz="1600" dirty="0" smtClean="0">
                <a:solidFill>
                  <a:srgbClr val="0000FF"/>
                </a:solidFill>
              </a:rPr>
              <a:t>Co-located with all wireless groups </a:t>
            </a:r>
          </a:p>
          <a:p>
            <a:pPr>
              <a:lnSpc>
                <a:spcPct val="90000"/>
              </a:lnSpc>
            </a:pPr>
            <a:r>
              <a:rPr lang="en-US" sz="2400" b="1" dirty="0" smtClean="0">
                <a:solidFill>
                  <a:srgbClr val="FF0000"/>
                </a:solidFill>
              </a:rPr>
              <a:t>Plenary:  </a:t>
            </a:r>
            <a:r>
              <a:rPr lang="en-US" sz="2400" b="1" dirty="0">
                <a:solidFill>
                  <a:srgbClr val="FF0000"/>
                </a:solidFill>
              </a:rPr>
              <a:t>July 9-14, 2017, Estrel Hotel and Convention Center, Berlin, </a:t>
            </a:r>
            <a:r>
              <a:rPr lang="en-US" sz="2400" b="1" dirty="0" smtClean="0">
                <a:solidFill>
                  <a:srgbClr val="FF0000"/>
                </a:solidFill>
              </a:rPr>
              <a:t>Germany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a:t>
            </a:r>
            <a:r>
              <a:rPr lang="en-US" sz="2400" b="1" dirty="0">
                <a:solidFill>
                  <a:srgbClr val="0000FF"/>
                </a:solidFill>
              </a:rPr>
              <a:t>September 10-15,  2017, Hilton Waikoloa Village, Kona, HI, USA, 802 Wireless Interim </a:t>
            </a:r>
            <a:r>
              <a:rPr lang="en-US" sz="2400" b="1" dirty="0" smtClean="0">
                <a:solidFill>
                  <a:srgbClr val="0000FF"/>
                </a:solidFill>
              </a:rPr>
              <a:t>Session.</a:t>
            </a:r>
          </a:p>
          <a:p>
            <a:pPr lvl="1">
              <a:lnSpc>
                <a:spcPct val="90000"/>
              </a:lnSpc>
            </a:pPr>
            <a:r>
              <a:rPr lang="en-US" sz="1600" dirty="0" smtClean="0">
                <a:solidFill>
                  <a:srgbClr val="0000FF"/>
                </a:solidFill>
              </a:rPr>
              <a:t>Co-located with  all 802 wireless groups </a:t>
            </a:r>
            <a:endParaRPr lang="en-US" sz="1600" dirty="0" smtClean="0">
              <a:solidFill>
                <a:srgbClr val="FF0000"/>
              </a:solidFill>
            </a:endParaRPr>
          </a:p>
          <a:p>
            <a:pPr>
              <a:lnSpc>
                <a:spcPct val="90000"/>
              </a:lnSpc>
            </a:pPr>
            <a:r>
              <a:rPr lang="en-US" sz="2400" b="1" dirty="0" smtClean="0">
                <a:solidFill>
                  <a:srgbClr val="FF0000"/>
                </a:solidFill>
              </a:rPr>
              <a:t>Plenary: </a:t>
            </a:r>
            <a:r>
              <a:rPr lang="en-US" sz="2400" b="1" dirty="0">
                <a:solidFill>
                  <a:srgbClr val="FF0000"/>
                </a:solidFill>
              </a:rPr>
              <a:t>November 5-10, 2017, Caribe Hotel and Convention Center, Orlando, FL, </a:t>
            </a:r>
            <a:r>
              <a:rPr lang="en-US" sz="2400" b="1" dirty="0" smtClean="0">
                <a:solidFill>
                  <a:srgbClr val="FF0000"/>
                </a:solidFill>
              </a:rPr>
              <a:t>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a:defRPr/>
            </a:pPr>
            <a:r>
              <a:rPr lang="pt-BR" dirty="0" smtClean="0">
                <a:solidFill>
                  <a:srgbClr val="000000"/>
                </a:solidFill>
              </a:rPr>
              <a:t>  Subir Das, Chair 802.21 WG</a:t>
            </a:r>
            <a:endParaRPr lang="en-US" dirty="0" smtClean="0">
              <a:solidFill>
                <a:srgbClr val="000000"/>
              </a:solidFill>
            </a:endParaRPr>
          </a:p>
        </p:txBody>
      </p:sp>
    </p:spTree>
    <p:extLst>
      <p:ext uri="{BB962C8B-B14F-4D97-AF65-F5344CB8AC3E}">
        <p14:creationId xmlns:p14="http://schemas.microsoft.com/office/powerpoint/2010/main" val="3054935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685800" y="609600"/>
            <a:ext cx="7772400" cy="762000"/>
          </a:xfrm>
        </p:spPr>
        <p:txBody>
          <a:bodyPr/>
          <a:lstStyle/>
          <a:p>
            <a:pPr eaLnBrk="1" hangingPunct="1"/>
            <a:r>
              <a:rPr lang="en-US" dirty="0" smtClean="0">
                <a:solidFill>
                  <a:schemeClr val="accent2"/>
                </a:solidFill>
                <a:latin typeface="Arial" charset="0"/>
              </a:rPr>
              <a:t>802.21 WG Objective </a:t>
            </a:r>
          </a:p>
        </p:txBody>
      </p:sp>
      <p:sp>
        <p:nvSpPr>
          <p:cNvPr id="8197" name="Rectangle 3"/>
          <p:cNvSpPr>
            <a:spLocks noGrp="1" noChangeArrowheads="1"/>
          </p:cNvSpPr>
          <p:nvPr>
            <p:ph type="body" idx="1"/>
          </p:nvPr>
        </p:nvSpPr>
        <p:spPr>
          <a:xfrm>
            <a:off x="685800" y="1600200"/>
            <a:ext cx="8077200" cy="4495800"/>
          </a:xfrm>
        </p:spPr>
        <p:txBody>
          <a:bodyPr/>
          <a:lstStyle/>
          <a:p>
            <a:pPr eaLnBrk="1" hangingPunct="1"/>
            <a:r>
              <a:rPr lang="en-US" dirty="0"/>
              <a:t>IEEE 802.21 is developing </a:t>
            </a:r>
            <a:r>
              <a:rPr lang="en-US" dirty="0" smtClean="0"/>
              <a:t>an </a:t>
            </a:r>
            <a:r>
              <a:rPr lang="en-US" dirty="0"/>
              <a:t>extensible Media access Independent Services (MIS) framework (i.e., function and protocol) that enables the optimization of services including handover service when performed between heterogeneous IEEE 802 networks. It also facilitates these services when networking between IEEE 802 networks and Cellular networks</a:t>
            </a:r>
            <a:r>
              <a:rPr lang="en-US" dirty="0" smtClean="0"/>
              <a:t>. </a:t>
            </a:r>
            <a:endParaRPr lang="en-US" dirty="0" smtClean="0">
              <a:latin typeface="Arial" charset="0"/>
            </a:endParaRPr>
          </a:p>
        </p:txBody>
      </p:sp>
      <p:sp>
        <p:nvSpPr>
          <p:cNvPr id="7"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3</a:t>
            </a:fld>
            <a:endParaRPr lang="en-US" dirty="0"/>
          </a:p>
        </p:txBody>
      </p:sp>
    </p:spTree>
    <p:extLst>
      <p:ext uri="{BB962C8B-B14F-4D97-AF65-F5344CB8AC3E}">
        <p14:creationId xmlns:p14="http://schemas.microsoft.com/office/powerpoint/2010/main" val="1631483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305050"/>
            <a:ext cx="7391400" cy="3810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r>
              <a:rPr lang="en-US" altLang="ja-JP" sz="1600" dirty="0" smtClean="0">
                <a:ea typeface="ＭＳ Ｐゴシック" charset="-128"/>
              </a:rPr>
              <a:t>  </a:t>
            </a:r>
          </a:p>
          <a:p>
            <a:pPr lvl="2">
              <a:lnSpc>
                <a:spcPct val="80000"/>
              </a:lnSpc>
              <a:defRPr/>
            </a:pPr>
            <a:r>
              <a:rPr lang="en-US" altLang="ja-JP" sz="1600" dirty="0" smtClean="0">
                <a:ea typeface="ＭＳ Ｐゴシック" charset="-128"/>
              </a:rPr>
              <a:t>https://imat.ieee.org/attendance</a:t>
            </a:r>
          </a:p>
          <a:p>
            <a:pPr lvl="2">
              <a:lnSpc>
                <a:spcPct val="80000"/>
              </a:lnSpc>
              <a:defRPr/>
            </a:pPr>
            <a:r>
              <a:rPr lang="en-US" altLang="ja-JP" sz="1600" dirty="0">
                <a:ea typeface="ＭＳ Ｐゴシック" charset="-128"/>
              </a:rPr>
              <a:t> http://</a:t>
            </a:r>
            <a:r>
              <a:rPr lang="en-US" altLang="ja-JP" sz="1600" dirty="0" smtClean="0">
                <a:ea typeface="ＭＳ Ｐゴシック" charset="-128"/>
              </a:rPr>
              <a:t>newton.meeting.verilan.com</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a:t>
            </a:r>
            <a:r>
              <a:rPr lang="en-US" sz="2000" dirty="0" smtClean="0">
                <a:latin typeface="Arial" charset="0"/>
              </a:rPr>
              <a:t>10</a:t>
            </a:r>
            <a:endParaRPr lang="en-US" sz="2000" dirty="0" smtClean="0">
              <a:latin typeface="Arial" charset="0"/>
            </a:endParaRPr>
          </a:p>
          <a:p>
            <a:pPr>
              <a:lnSpc>
                <a:spcPct val="80000"/>
              </a:lnSpc>
              <a:defRPr/>
            </a:pPr>
            <a:r>
              <a:rPr lang="en-US" sz="2000" dirty="0">
                <a:latin typeface="Arial" charset="0"/>
              </a:rPr>
              <a:t>8</a:t>
            </a:r>
            <a:r>
              <a:rPr lang="en-US" sz="2000" dirty="0" smtClean="0">
                <a:latin typeface="Arial" charset="0"/>
              </a:rPr>
              <a:t> </a:t>
            </a:r>
            <a:r>
              <a:rPr lang="en-US" sz="2000" dirty="0" smtClean="0">
                <a:latin typeface="Arial" charset="0"/>
              </a:rPr>
              <a:t>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381000" y="1143000"/>
            <a:ext cx="8686800" cy="5105400"/>
          </a:xfrm>
        </p:spPr>
        <p:txBody>
          <a:bodyPr/>
          <a:lstStyle/>
          <a:p>
            <a:pPr>
              <a:lnSpc>
                <a:spcPct val="90000"/>
              </a:lnSpc>
            </a:pPr>
            <a:r>
              <a:rPr lang="en-US" sz="2000" dirty="0" smtClean="0">
                <a:latin typeface="Arial" charset="0"/>
              </a:rPr>
              <a:t>WG Documents</a:t>
            </a:r>
            <a:r>
              <a:rPr lang="en-US" sz="2000" dirty="0">
                <a:latin typeface="Arial" charset="0"/>
              </a:rPr>
              <a:t>: http://newton.meeting.verilan.com/</a:t>
            </a:r>
            <a:endParaRPr lang="en-US" sz="2000" dirty="0" smtClean="0">
              <a:latin typeface="Arial" charset="0"/>
            </a:endParaRPr>
          </a:p>
          <a:p>
            <a:pPr>
              <a:lnSpc>
                <a:spcPct val="90000"/>
              </a:lnSpc>
            </a:pPr>
            <a:r>
              <a:rPr lang="en-US" sz="2000" dirty="0" smtClean="0">
                <a:latin typeface="Arial" charset="0"/>
              </a:rPr>
              <a:t>Mobile Device website: </a:t>
            </a:r>
            <a:r>
              <a:rPr lang="en-US" sz="2000" dirty="0">
                <a:latin typeface="Arial" charset="0"/>
              </a:rPr>
              <a:t>http://</a:t>
            </a:r>
            <a:r>
              <a:rPr lang="en-US" sz="2000" dirty="0" smtClean="0">
                <a:latin typeface="Arial" charset="0"/>
              </a:rPr>
              <a:t>802world.org/attendee</a:t>
            </a:r>
          </a:p>
          <a:p>
            <a:pPr>
              <a:lnSpc>
                <a:spcPct val="90000"/>
              </a:lnSpc>
            </a:pPr>
            <a:r>
              <a:rPr lang="en-US" sz="2000" dirty="0" smtClean="0">
                <a:latin typeface="Arial" charset="0"/>
              </a:rPr>
              <a:t>Twitter” @ieee802 </a:t>
            </a:r>
          </a:p>
          <a:p>
            <a:pPr>
              <a:lnSpc>
                <a:spcPct val="90000"/>
              </a:lnSpc>
            </a:pPr>
            <a:r>
              <a:rPr lang="en-US" sz="2000" dirty="0" smtClean="0">
                <a:latin typeface="Arial" pitchFamily="34" charset="0"/>
                <a:cs typeface="Arial" pitchFamily="34" charset="0"/>
              </a:rPr>
              <a:t>Guest Room  Internet is complimentary</a:t>
            </a:r>
            <a:r>
              <a:rPr lang="en-US" sz="2400" dirty="0" smtClean="0">
                <a:latin typeface="Arial" pitchFamily="34" charset="0"/>
                <a:cs typeface="Arial" pitchFamily="34" charset="0"/>
              </a:rPr>
              <a:t>; </a:t>
            </a:r>
            <a:r>
              <a:rPr lang="en-US" sz="2000" dirty="0">
                <a:latin typeface="Arial" pitchFamily="34" charset="0"/>
                <a:cs typeface="Arial" pitchFamily="34" charset="0"/>
              </a:rPr>
              <a:t>c</a:t>
            </a:r>
            <a:r>
              <a:rPr lang="en-US" sz="2000" dirty="0" smtClean="0">
                <a:latin typeface="Arial" pitchFamily="34" charset="0"/>
                <a:cs typeface="Arial" pitchFamily="34" charset="0"/>
              </a:rPr>
              <a:t>ode: </a:t>
            </a:r>
            <a:r>
              <a:rPr lang="en-US" sz="1800" dirty="0" smtClean="0">
                <a:latin typeface="Arial" pitchFamily="34" charset="0"/>
                <a:cs typeface="Arial" pitchFamily="34" charset="0"/>
              </a:rPr>
              <a:t>available upon checking</a:t>
            </a:r>
            <a:endParaRPr lang="en-US" sz="1600" dirty="0" smtClean="0">
              <a:latin typeface="Arial" pitchFamily="34" charset="0"/>
              <a:cs typeface="Arial" pitchFamily="34" charset="0"/>
            </a:endParaRPr>
          </a:p>
          <a:p>
            <a:pPr>
              <a:lnSpc>
                <a:spcPct val="90000"/>
              </a:lnSpc>
            </a:pPr>
            <a:r>
              <a:rPr lang="en-US" sz="2000" dirty="0" smtClean="0">
                <a:latin typeface="Arial" pitchFamily="34" charset="0"/>
                <a:cs typeface="Arial" pitchFamily="34" charset="0"/>
              </a:rPr>
              <a:t>Meeting Place Network: Verilan-secure ; Access code: ieeeieee</a:t>
            </a:r>
          </a:p>
          <a:p>
            <a:pPr>
              <a:lnSpc>
                <a:spcPct val="90000"/>
              </a:lnSpc>
            </a:pPr>
            <a:r>
              <a:rPr lang="en-US" sz="2000" dirty="0" smtClean="0">
                <a:latin typeface="Arial" pitchFamily="34" charset="0"/>
                <a:cs typeface="Arial" pitchFamily="34" charset="0"/>
              </a:rPr>
              <a:t>Network help desk: Located </a:t>
            </a:r>
            <a:r>
              <a:rPr lang="en-US" sz="2000" dirty="0">
                <a:latin typeface="Arial" pitchFamily="34" charset="0"/>
                <a:cs typeface="Arial" pitchFamily="34" charset="0"/>
              </a:rPr>
              <a:t>in </a:t>
            </a:r>
            <a:r>
              <a:rPr lang="en-US" sz="2000" dirty="0" smtClean="0">
                <a:latin typeface="Arial" pitchFamily="34" charset="0"/>
                <a:cs typeface="Arial" pitchFamily="34" charset="0"/>
              </a:rPr>
              <a:t>Texas</a:t>
            </a:r>
            <a:r>
              <a:rPr lang="en-US" sz="2000" dirty="0" smtClean="0">
                <a:latin typeface="Arial" pitchFamily="34" charset="0"/>
                <a:cs typeface="Arial" pitchFamily="34" charset="0"/>
              </a:rPr>
              <a:t> </a:t>
            </a:r>
            <a:r>
              <a:rPr lang="en-US" sz="2000" dirty="0">
                <a:latin typeface="Arial" pitchFamily="34" charset="0"/>
                <a:cs typeface="Arial" pitchFamily="34" charset="0"/>
              </a:rPr>
              <a:t>Foyer</a:t>
            </a:r>
            <a:endParaRPr lang="en-US" sz="2000" dirty="0" smtClean="0">
              <a:latin typeface="Arial" pitchFamily="34" charset="0"/>
              <a:cs typeface="Arial" pitchFamily="34" charset="0"/>
            </a:endParaRPr>
          </a:p>
          <a:p>
            <a:pPr>
              <a:lnSpc>
                <a:spcPct val="90000"/>
              </a:lnSpc>
            </a:pPr>
            <a:r>
              <a:rPr lang="en-US" sz="2000" dirty="0" smtClean="0">
                <a:latin typeface="Arial" charset="0"/>
              </a:rPr>
              <a:t>Food and Beverages Service: </a:t>
            </a:r>
          </a:p>
          <a:p>
            <a:pPr lvl="1">
              <a:lnSpc>
                <a:spcPct val="90000"/>
              </a:lnSpc>
            </a:pPr>
            <a:r>
              <a:rPr lang="en-US" sz="1800" dirty="0" smtClean="0">
                <a:latin typeface="Arial" charset="0"/>
              </a:rPr>
              <a:t>Continental Breakfast: </a:t>
            </a:r>
            <a:r>
              <a:rPr lang="en-US" sz="1800" dirty="0" smtClean="0">
                <a:latin typeface="Arial" charset="0"/>
              </a:rPr>
              <a:t>7:00-9:00AM </a:t>
            </a:r>
            <a:endParaRPr lang="en-US" sz="1800" dirty="0">
              <a:latin typeface="Arial" charset="0"/>
            </a:endParaRPr>
          </a:p>
          <a:p>
            <a:pPr lvl="1">
              <a:lnSpc>
                <a:spcPct val="90000"/>
              </a:lnSpc>
            </a:pPr>
            <a:r>
              <a:rPr lang="en-US" sz="1800" dirty="0" smtClean="0">
                <a:latin typeface="Arial" charset="0"/>
              </a:rPr>
              <a:t>Morning Coffee/Tea : </a:t>
            </a:r>
            <a:r>
              <a:rPr lang="en-US" sz="1800" dirty="0">
                <a:latin typeface="Arial" charset="0"/>
              </a:rPr>
              <a:t>9</a:t>
            </a:r>
            <a:r>
              <a:rPr lang="en-US" sz="1800" dirty="0" smtClean="0">
                <a:latin typeface="Arial" charset="0"/>
              </a:rPr>
              <a:t>:00AM </a:t>
            </a:r>
            <a:r>
              <a:rPr lang="en-US" sz="1800" dirty="0" smtClean="0">
                <a:latin typeface="Arial" charset="0"/>
              </a:rPr>
              <a:t>– 11:00 AM</a:t>
            </a:r>
          </a:p>
          <a:p>
            <a:pPr lvl="1"/>
            <a:r>
              <a:rPr lang="en-US" sz="1800" dirty="0" smtClean="0">
                <a:latin typeface="Arial" charset="0"/>
              </a:rPr>
              <a:t>Afternoon Coffee/Tea: </a:t>
            </a:r>
            <a:r>
              <a:rPr lang="en-US" sz="1800" dirty="0" smtClean="0">
                <a:latin typeface="Arial" charset="0"/>
              </a:rPr>
              <a:t>2:00- </a:t>
            </a:r>
            <a:r>
              <a:rPr lang="en-US" sz="1800" dirty="0" smtClean="0">
                <a:latin typeface="Arial" charset="0"/>
              </a:rPr>
              <a:t>4:00 </a:t>
            </a:r>
            <a:r>
              <a:rPr lang="en-US" sz="1800" dirty="0" smtClean="0">
                <a:latin typeface="Arial" charset="0"/>
              </a:rPr>
              <a:t>PM; Snack @3:00PM  </a:t>
            </a:r>
            <a:endParaRPr lang="en-US" sz="1800" dirty="0" smtClean="0">
              <a:latin typeface="Arial" charset="0"/>
            </a:endParaRPr>
          </a:p>
          <a:p>
            <a:pPr lvl="1"/>
            <a:r>
              <a:rPr lang="en-US" sz="2000" dirty="0" smtClean="0">
                <a:latin typeface="Arial" charset="0"/>
              </a:rPr>
              <a:t>802.21 WG would break as follows:</a:t>
            </a:r>
          </a:p>
          <a:p>
            <a:pPr lvl="2">
              <a:lnSpc>
                <a:spcPct val="90000"/>
              </a:lnSpc>
            </a:pPr>
            <a:r>
              <a:rPr lang="en-US" sz="1600" dirty="0" smtClean="0">
                <a:latin typeface="Arial" charset="0"/>
              </a:rPr>
              <a:t>AM Coffee break: 10:00-10:30 am; Lunch break: 12:30-1:30 pm </a:t>
            </a:r>
          </a:p>
          <a:p>
            <a:pPr lvl="2">
              <a:lnSpc>
                <a:spcPct val="90000"/>
              </a:lnSpc>
            </a:pPr>
            <a:r>
              <a:rPr lang="en-US" sz="1600" dirty="0" smtClean="0">
                <a:latin typeface="Arial" charset="0"/>
              </a:rPr>
              <a:t>PM Coffee/Snacks break: 3:30 - 4:00 pm</a:t>
            </a:r>
          </a:p>
          <a:p>
            <a:pPr>
              <a:lnSpc>
                <a:spcPct val="90000"/>
              </a:lnSpc>
            </a:pPr>
            <a:r>
              <a:rPr lang="en-US" sz="2000" dirty="0" smtClean="0">
                <a:latin typeface="Arial" charset="0"/>
              </a:rPr>
              <a:t>Social Event: </a:t>
            </a:r>
            <a:r>
              <a:rPr lang="en-US" sz="1800" dirty="0" smtClean="0">
                <a:latin typeface="Arial" charset="0"/>
              </a:rPr>
              <a:t>Wednesday, </a:t>
            </a:r>
            <a:r>
              <a:rPr lang="en-US" sz="1800" dirty="0" smtClean="0">
                <a:latin typeface="Arial" charset="0"/>
              </a:rPr>
              <a:t>Nov, 9</a:t>
            </a:r>
            <a:r>
              <a:rPr lang="en-US" sz="1800" baseline="30000" dirty="0" smtClean="0">
                <a:latin typeface="Arial" charset="0"/>
              </a:rPr>
              <a:t>th</a:t>
            </a:r>
            <a:r>
              <a:rPr lang="en-US" sz="1800" dirty="0" smtClean="0">
                <a:latin typeface="Arial" charset="0"/>
              </a:rPr>
              <a:t>, </a:t>
            </a:r>
            <a:r>
              <a:rPr lang="en-US" sz="1800" dirty="0" smtClean="0">
                <a:latin typeface="Arial" charset="0"/>
              </a:rPr>
              <a:t>2016 </a:t>
            </a:r>
            <a:endParaRPr lang="en-US" sz="1800" dirty="0" smtClean="0">
              <a:latin typeface="Arial" charset="0"/>
            </a:endParaRPr>
          </a:p>
          <a:p>
            <a:pPr lvl="1">
              <a:lnSpc>
                <a:spcPct val="90000"/>
              </a:lnSpc>
            </a:pPr>
            <a:r>
              <a:rPr lang="en-US" sz="1600" dirty="0" smtClean="0">
                <a:latin typeface="Arial" charset="0"/>
              </a:rPr>
              <a:t>Time: </a:t>
            </a:r>
            <a:r>
              <a:rPr lang="en-US" sz="1600" dirty="0" smtClean="0">
                <a:latin typeface="Arial" charset="0"/>
              </a:rPr>
              <a:t>6:30-9:30PM  </a:t>
            </a:r>
          </a:p>
          <a:p>
            <a:pPr lvl="1">
              <a:lnSpc>
                <a:spcPct val="90000"/>
              </a:lnSpc>
            </a:pPr>
            <a:r>
              <a:rPr lang="en-US" sz="1600" dirty="0" smtClean="0">
                <a:latin typeface="Arial" charset="0"/>
              </a:rPr>
              <a:t>Location: Grand Hyatt San Antonio (Theater Plaza or Ballroom)</a:t>
            </a:r>
            <a:endParaRPr lang="en-US" sz="14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84706</TotalTime>
  <Words>2076</Words>
  <Application>Microsoft Office PowerPoint</Application>
  <PresentationFormat>On-screen Show (4:3)</PresentationFormat>
  <Paragraphs>383</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ＭＳ Ｐゴシック</vt:lpstr>
      <vt:lpstr>Arial</vt:lpstr>
      <vt:lpstr>Helvetica</vt:lpstr>
      <vt:lpstr>Times New Roman</vt:lpstr>
      <vt:lpstr>802.11PowerPointTemplate-Landscape</vt:lpstr>
      <vt:lpstr>IEEE 802.21 Session #77,  San Antonio, Tx, USA WG Opening Plenary</vt:lpstr>
      <vt:lpstr>Session Time and Location   </vt:lpstr>
      <vt:lpstr>802.21 WG Objective </vt:lpstr>
      <vt:lpstr>IEEE 802.21 Meeting Server Details</vt:lpstr>
      <vt:lpstr>Attendance</vt:lpstr>
      <vt:lpstr>Voting Membership</vt:lpstr>
      <vt:lpstr>Miscellaneous Meeting Logistics</vt:lpstr>
      <vt:lpstr>Registration and Media Recording</vt:lpstr>
      <vt:lpstr> Membership &amp; Anti-Trust</vt:lpstr>
      <vt:lpstr>PowerPoint Presentation</vt:lpstr>
      <vt:lpstr>Participants, Patents, and Duty to Inform</vt:lpstr>
      <vt:lpstr>Call for Potentially Essential Patents</vt:lpstr>
      <vt:lpstr>Other Guidelines for IEEE WG Meetings</vt:lpstr>
      <vt:lpstr>2.7 LMSC Chair’s Guidelines on Commercialism at meetings</vt:lpstr>
      <vt:lpstr>Copyright</vt:lpstr>
      <vt:lpstr>Work Status </vt:lpstr>
      <vt:lpstr>Sponsor Ballot Reciculation#1 Result </vt:lpstr>
      <vt:lpstr>Sponsor Ballot Recircualtion#2 Result </vt:lpstr>
      <vt:lpstr>Sponsor Ballot Recirculation#1 Result </vt:lpstr>
      <vt:lpstr>Objectives for the November Meeting</vt:lpstr>
      <vt:lpstr>Future Sessions – 2017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Das, Subir</cp:lastModifiedBy>
  <cp:revision>808</cp:revision>
  <cp:lastPrinted>1998-02-10T13:28:06Z</cp:lastPrinted>
  <dcterms:created xsi:type="dcterms:W3CDTF">2002-07-08T22:03:28Z</dcterms:created>
  <dcterms:modified xsi:type="dcterms:W3CDTF">2016-11-07T16:43:51Z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