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8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  <p:sldMasterId id="2147483915" r:id="rId7"/>
    <p:sldMasterId id="2147483962" r:id="rId8"/>
    <p:sldMasterId id="2147483975" r:id="rId9"/>
  </p:sldMasterIdLst>
  <p:notesMasterIdLst>
    <p:notesMasterId r:id="rId32"/>
  </p:notesMasterIdLst>
  <p:handoutMasterIdLst>
    <p:handoutMasterId r:id="rId33"/>
  </p:handoutMasterIdLst>
  <p:sldIdLst>
    <p:sldId id="413" r:id="rId10"/>
    <p:sldId id="425" r:id="rId11"/>
    <p:sldId id="426" r:id="rId12"/>
    <p:sldId id="525" r:id="rId13"/>
    <p:sldId id="526" r:id="rId14"/>
    <p:sldId id="428" r:id="rId15"/>
    <p:sldId id="489" r:id="rId16"/>
    <p:sldId id="518" r:id="rId17"/>
    <p:sldId id="519" r:id="rId18"/>
    <p:sldId id="513" r:id="rId19"/>
    <p:sldId id="515" r:id="rId20"/>
    <p:sldId id="523" r:id="rId21"/>
    <p:sldId id="524" r:id="rId22"/>
    <p:sldId id="502" r:id="rId23"/>
    <p:sldId id="503" r:id="rId24"/>
    <p:sldId id="514" r:id="rId25"/>
    <p:sldId id="516" r:id="rId26"/>
    <p:sldId id="504" r:id="rId27"/>
    <p:sldId id="505" r:id="rId28"/>
    <p:sldId id="429" r:id="rId29"/>
    <p:sldId id="510" r:id="rId30"/>
    <p:sldId id="512" r:id="rId3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522" autoAdjust="0"/>
  </p:normalViewPr>
  <p:slideViewPr>
    <p:cSldViewPr>
      <p:cViewPr>
        <p:scale>
          <a:sx n="66" d="100"/>
          <a:sy n="66" d="100"/>
        </p:scale>
        <p:origin x="1659" y="32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001"/>
    </p:cViewPr>
  </p:sorterViewPr>
  <p:notesViewPr>
    <p:cSldViewPr>
      <p:cViewPr varScale="1">
        <p:scale>
          <a:sx n="48" d="100"/>
          <a:sy n="48" d="100"/>
        </p:scale>
        <p:origin x="2742" y="4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70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079500" y="638680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201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0612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12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4530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13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3045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14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17110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15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21785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16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76568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17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72817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18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86661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19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91792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7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194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59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79500" y="638175"/>
            <a:ext cx="4641850" cy="34813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AA44526-4331-4342-9C8A-043502C0773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0577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79500" y="638175"/>
            <a:ext cx="4641850" cy="34813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44526-4331-4342-9C8A-043502C07730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550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0" y="638175"/>
            <a:ext cx="4641850" cy="3481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995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8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2184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9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8433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10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4692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11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652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C50C8B-955C-4492-B51E-B775838F861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9295683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D86C3-6E05-4C09-ABC9-992092544F3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6912374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2A9F41-7C47-4DE5-BE89-D9D31BE550C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0411619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C9FE7-D30C-4263-9944-1EA544AC8F0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8393515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B4F26-4AD7-4559-8310-2CE34251CE2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9010671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6FF84-9F7D-49EB-B8B9-BE9F48A1C60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0299616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2A9F8B-6637-4717-B8CA-57B8E64135D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787342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19F03-10DE-4D21-B4FD-82CD5DB427B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4533164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4FEFE-EDE9-4658-8DE2-4FE27B1D68C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9877083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02564-781E-440D-BB49-EFEF102E43F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8961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2CAAD-A3F9-4565-BF87-B007ADA8FF3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25903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619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571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2126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643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2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457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090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940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1631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115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232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067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4334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7982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1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1826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4707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92388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8893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7876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474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783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4826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4434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5D4BC-467F-4953-8B4D-0EC74EF5633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100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10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</a:t>
            </a:r>
            <a:r>
              <a:rPr lang="en-US" dirty="0" err="1" smtClean="0"/>
              <a:t>styl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194119" y="394156"/>
            <a:ext cx="508151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21-16-0108-00-0000-Session#76-Closing_Plenary_Notes.ppt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dirty="0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60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17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MS PGothic" pitchFamily="34" charset="-128"/>
              </a:defRPr>
            </a:lvl1pPr>
          </a:lstStyle>
          <a:p>
            <a:fld id="{30460105-BC9B-458C-A0A7-B59E81B64C19}" type="slidenum">
              <a:rPr lang="en-US" altLang="ja-JP"/>
              <a:pPr/>
              <a:t>‹#›</a:t>
            </a:fld>
            <a:endParaRPr lang="en-US" altLang="ja-JP" dirty="0"/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567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  <p:sldLayoutId id="214748398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latin typeface="Arial" charset="0"/>
              </a:rPr>
              <a:t>sdas at appcomsci dot 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1066800"/>
            <a:ext cx="784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IEEE 802.21</a:t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Session #</a:t>
            </a:r>
            <a:r>
              <a:rPr lang="en-US" sz="4400" b="1" kern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76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Warsaw,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Poland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WG Closing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Plenary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10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P802.21m BRC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42900" y="1905000"/>
            <a:ext cx="8534400" cy="354007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Yoshihiro Ohba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Lily Chen 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Yoshikazu Hanatani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Yusuke Shimizu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Tomoki Takazoe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Hyeong Ho Lee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Subir Das </a:t>
            </a:r>
            <a:endParaRPr lang="en-US" altLang="zh-HK" sz="32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37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11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18846"/>
            <a:ext cx="85344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BRC to resolve </a:t>
            </a:r>
            <a:r>
              <a:rPr lang="en-US" altLang="ko-KR" sz="2400" dirty="0" smtClean="0"/>
              <a:t> P802.21-revision Sponsor Ballot recirculation#1 comments</a:t>
            </a:r>
            <a:endParaRPr lang="en-US" altLang="ko-KR" sz="2400" dirty="0" smtClean="0"/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Hyeong Ho Lee</a:t>
            </a:r>
            <a:endParaRPr lang="en-US" sz="1050" dirty="0"/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>
                <a:ea typeface="PMingLiU" charset="-120"/>
              </a:rPr>
              <a:t>Tomoki Takazoe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764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12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20334"/>
            <a:ext cx="85344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P802.21m Editor to produce the draft document (</a:t>
            </a:r>
            <a:r>
              <a:rPr lang="en-US" altLang="ko-KR" sz="2400" dirty="0" smtClean="0"/>
              <a:t>D06) </a:t>
            </a:r>
            <a:r>
              <a:rPr lang="en-US" altLang="ko-KR" sz="2400" dirty="0" smtClean="0"/>
              <a:t>based on comment resolution for </a:t>
            </a:r>
            <a:r>
              <a:rPr lang="en-US" altLang="ko-KR" sz="2400" dirty="0" smtClean="0"/>
              <a:t>Sponsor Ballot Recirculation#2</a:t>
            </a: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lvl="0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Hyeong </a:t>
            </a:r>
            <a:r>
              <a:rPr lang="en-US" sz="2000" dirty="0">
                <a:solidFill>
                  <a:srgbClr val="000000"/>
                </a:solidFill>
                <a:ea typeface="PMingLiU" charset="-120"/>
              </a:rPr>
              <a:t>Ho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Lee</a:t>
            </a:r>
            <a:endParaRPr lang="en-US" sz="1050" dirty="0" smtClean="0"/>
          </a:p>
          <a:p>
            <a:pPr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Second: </a:t>
            </a:r>
            <a:r>
              <a:rPr lang="en-US" sz="2000" dirty="0">
                <a:ea typeface="PMingLiU" charset="-120"/>
              </a:rPr>
              <a:t>Tomoki Takazoe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 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</a:t>
            </a:r>
            <a:r>
              <a:rPr lang="en-US" altLang="zh-HK" sz="2000" dirty="0" smtClean="0">
                <a:ea typeface="PMingLiU" charset="-120"/>
              </a:rPr>
              <a:t>passes 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14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13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554778"/>
            <a:ext cx="8686800" cy="427873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ko-KR" sz="2400" dirty="0" smtClean="0"/>
              <a:t>Motion to authorize the Working Group chair to initiate </a:t>
            </a:r>
            <a:r>
              <a:rPr lang="en-US" altLang="ko-KR" sz="2400" dirty="0" smtClean="0"/>
              <a:t>Sponsor Ballot recirculation#2 for P802.21-revision</a:t>
            </a:r>
            <a:r>
              <a:rPr lang="en-US" altLang="zh-CN" sz="2400" dirty="0" smtClean="0"/>
              <a:t> </a:t>
            </a:r>
            <a:endParaRPr lang="ko-KR" altLang="ko-KR" sz="2400" dirty="0" smtClean="0"/>
          </a:p>
          <a:p>
            <a:pPr algn="l">
              <a:tabLst>
                <a:tab pos="1271588" algn="l"/>
              </a:tabLst>
              <a:defRPr/>
            </a:pP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Move: </a:t>
            </a:r>
            <a:r>
              <a:rPr lang="en-US" sz="2000" dirty="0">
                <a:ea typeface="PMingLiU" charset="-120"/>
              </a:rPr>
              <a:t>Hyeong Ho </a:t>
            </a:r>
            <a:r>
              <a:rPr lang="en-US" sz="2000" dirty="0" smtClean="0">
                <a:ea typeface="PMingLiU" charset="-120"/>
              </a:rPr>
              <a:t>Lee</a:t>
            </a:r>
          </a:p>
          <a:p>
            <a:pPr>
              <a:tabLst>
                <a:tab pos="1271588" algn="l"/>
              </a:tabLst>
              <a:defRPr/>
            </a:pPr>
            <a:r>
              <a:rPr lang="it-IT" sz="2000" dirty="0" smtClean="0">
                <a:ea typeface="PMingLiU" charset="-120"/>
              </a:rPr>
              <a:t>Second: </a:t>
            </a:r>
            <a:r>
              <a:rPr lang="it-IT" sz="2000" dirty="0">
                <a:ea typeface="PMingLiU" charset="-120"/>
              </a:rPr>
              <a:t>Tomoki Takazoe </a:t>
            </a:r>
            <a:endParaRPr lang="it-IT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06</a:t>
            </a: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Against: 00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59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14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20334"/>
            <a:ext cx="85344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</a:t>
            </a:r>
            <a:r>
              <a:rPr lang="en-US" altLang="ko-KR" sz="2400" dirty="0" smtClean="0"/>
              <a:t>P802.21.1 </a:t>
            </a:r>
            <a:r>
              <a:rPr lang="en-US" altLang="ko-KR" sz="2400" dirty="0" smtClean="0"/>
              <a:t>Editor to produce the draft document (</a:t>
            </a:r>
            <a:r>
              <a:rPr lang="en-US" altLang="ko-KR" sz="2400" dirty="0" smtClean="0"/>
              <a:t>D05) </a:t>
            </a:r>
            <a:r>
              <a:rPr lang="en-US" altLang="ko-KR" sz="2400" dirty="0" smtClean="0"/>
              <a:t>based on </a:t>
            </a:r>
            <a:r>
              <a:rPr lang="en-US" altLang="ko-KR" sz="2400" dirty="0" smtClean="0"/>
              <a:t>comment resolution for SB recirculation #1</a:t>
            </a:r>
            <a:endParaRPr lang="en-US" altLang="ko-KR" sz="2400" dirty="0" smtClean="0"/>
          </a:p>
          <a:p>
            <a:pPr>
              <a:tabLst>
                <a:tab pos="1271588" algn="l"/>
              </a:tabLst>
              <a:defRPr/>
            </a:pPr>
            <a:endParaRPr lang="en-US" sz="2000" dirty="0" smtClean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Yoshikazu Hanatani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Yusuke Shimizu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 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61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15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893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ko-KR" sz="2400" dirty="0" smtClean="0"/>
              <a:t>Move to authorize the Working Group chair to initiate </a:t>
            </a:r>
            <a:r>
              <a:rPr lang="en-US" altLang="ko-KR" sz="2400" dirty="0" smtClean="0"/>
              <a:t>Sponsor Ballot</a:t>
            </a:r>
            <a:r>
              <a:rPr lang="en-US" altLang="ko-KR" sz="2400" dirty="0"/>
              <a:t> </a:t>
            </a:r>
            <a:r>
              <a:rPr lang="en-US" altLang="ko-KR" sz="2400" dirty="0" smtClean="0"/>
              <a:t>recirculation#1 for P802.21.1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Move: </a:t>
            </a:r>
            <a:r>
              <a:rPr lang="en-US" sz="2000" dirty="0">
                <a:ea typeface="PMingLiU" charset="-120"/>
              </a:rPr>
              <a:t>Yoshikazu </a:t>
            </a:r>
            <a:r>
              <a:rPr lang="en-US" sz="2000" dirty="0" smtClean="0">
                <a:ea typeface="PMingLiU" charset="-120"/>
              </a:rPr>
              <a:t>Hanatani</a:t>
            </a:r>
            <a:endParaRPr lang="it-IT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it-IT" sz="2000" dirty="0">
                <a:ea typeface="PMingLiU" charset="-120"/>
              </a:rPr>
              <a:t>Second: </a:t>
            </a:r>
            <a:r>
              <a:rPr lang="it-IT" sz="2000" dirty="0">
                <a:ea typeface="PMingLiU" charset="-120"/>
              </a:rPr>
              <a:t>Yusuke Shimizu</a:t>
            </a:r>
          </a:p>
          <a:p>
            <a:pPr algn="l">
              <a:tabLst>
                <a:tab pos="1271588" algn="l"/>
              </a:tabLst>
              <a:defRPr/>
            </a:pP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502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16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P802.21.1 BRC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33400" y="1548245"/>
            <a:ext cx="80772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Yoshihiro Ohba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Lily Chen 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Yoshikazu Hanatani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Yusuke Shimizu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Tomoki </a:t>
            </a:r>
            <a:r>
              <a:rPr lang="en-US" altLang="zh-HK" sz="3200" dirty="0" smtClean="0"/>
              <a:t>Takazoe</a:t>
            </a:r>
            <a:endParaRPr lang="en-US" altLang="zh-HK" sz="3200" dirty="0" smtClean="0"/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Hyeong Ho </a:t>
            </a:r>
            <a:r>
              <a:rPr lang="en-US" altLang="zh-HK" sz="3200" dirty="0" smtClean="0"/>
              <a:t>Lee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Hyunho Park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Jin Seek Choi</a:t>
            </a:r>
            <a:endParaRPr lang="en-US" altLang="zh-HK" sz="3200" dirty="0" smtClean="0"/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Subir Das </a:t>
            </a:r>
            <a:endParaRPr lang="en-US" altLang="zh-HK" sz="32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32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17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18846"/>
            <a:ext cx="85344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BRC to resolve </a:t>
            </a:r>
            <a:r>
              <a:rPr lang="en-US" altLang="ko-KR" sz="2400" dirty="0" smtClean="0"/>
              <a:t>P802.21.1 Sponsor Ballot Recirculation#1 comments</a:t>
            </a:r>
            <a:endParaRPr lang="en-US" altLang="ko-KR" sz="2400" dirty="0" smtClean="0"/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Yoshikazu Hanatani</a:t>
            </a:r>
            <a:endParaRPr lang="en-US" sz="1050" dirty="0"/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>
                <a:ea typeface="PMingLiU" charset="-120"/>
              </a:rPr>
              <a:t>Yusuke </a:t>
            </a:r>
            <a:r>
              <a:rPr lang="en-US" sz="2000" dirty="0" smtClean="0">
                <a:ea typeface="PMingLiU" charset="-120"/>
              </a:rPr>
              <a:t>Shimizu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 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390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18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9050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P802.21.1 Editor to produce the draft document (</a:t>
            </a:r>
            <a:r>
              <a:rPr lang="en-US" altLang="ko-KR" sz="2400" dirty="0" smtClean="0"/>
              <a:t>D06) </a:t>
            </a:r>
            <a:r>
              <a:rPr lang="en-US" altLang="ko-KR" sz="2400" dirty="0" smtClean="0"/>
              <a:t>based on </a:t>
            </a:r>
            <a:r>
              <a:rPr lang="en-US" altLang="ko-KR" sz="2400" dirty="0" smtClean="0"/>
              <a:t>SB recirculation#1 comments</a:t>
            </a: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it-IT" sz="2000" dirty="0" smtClean="0">
                <a:ea typeface="PMingLiU" charset="-120"/>
              </a:rPr>
              <a:t>Move:  Yoshikazu Hanatani</a:t>
            </a:r>
          </a:p>
          <a:p>
            <a:pPr>
              <a:tabLst>
                <a:tab pos="1271588" algn="l"/>
              </a:tabLst>
              <a:defRPr/>
            </a:pPr>
            <a:r>
              <a:rPr lang="it-IT" sz="2000" dirty="0" smtClean="0">
                <a:ea typeface="PMingLiU" charset="-120"/>
              </a:rPr>
              <a:t>Second</a:t>
            </a:r>
            <a:r>
              <a:rPr lang="it-IT" sz="2000" dirty="0">
                <a:ea typeface="PMingLiU" charset="-120"/>
              </a:rPr>
              <a:t>: </a:t>
            </a:r>
            <a:r>
              <a:rPr lang="it-IT" sz="2000" dirty="0">
                <a:ea typeface="PMingLiU" charset="-120"/>
              </a:rPr>
              <a:t>Yusuke </a:t>
            </a:r>
            <a:r>
              <a:rPr lang="it-IT" sz="2000" dirty="0" smtClean="0">
                <a:ea typeface="PMingLiU" charset="-120"/>
              </a:rPr>
              <a:t>Shimizu</a:t>
            </a:r>
            <a:endParaRPr lang="it-IT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06</a:t>
            </a: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passes  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799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19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66700" y="1818620"/>
            <a:ext cx="8686800" cy="376321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ko-KR" sz="2400" dirty="0" smtClean="0"/>
              <a:t>Motion to authorize the Working Group chair to initiate </a:t>
            </a:r>
            <a:r>
              <a:rPr lang="en-US" altLang="ko-KR" sz="2400" dirty="0" smtClean="0"/>
              <a:t>Sponsor Ballot recirculation #2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Yoshikazu Hanatani</a:t>
            </a: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Second: </a:t>
            </a:r>
            <a:r>
              <a:rPr lang="en-US" sz="2000" dirty="0">
                <a:ea typeface="PMingLiU" charset="-120"/>
              </a:rPr>
              <a:t>Yusuke Shimizu</a:t>
            </a:r>
          </a:p>
          <a:p>
            <a:pPr>
              <a:tabLst>
                <a:tab pos="1271588" algn="l"/>
              </a:tabLst>
              <a:defRPr/>
            </a:pPr>
            <a:endParaRPr lang="en-US" sz="1050" dirty="0" smtClean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 </a:t>
            </a: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17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Groups Update</a:t>
            </a:r>
          </a:p>
          <a:p>
            <a:r>
              <a:rPr lang="en-US" sz="2800" dirty="0" smtClean="0">
                <a:latin typeface="Arial" charset="0"/>
              </a:rPr>
              <a:t>Teleconferences</a:t>
            </a:r>
            <a:endParaRPr lang="en-US" sz="2800" dirty="0" smtClean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Motions 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94386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2016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27786"/>
            <a:ext cx="8534400" cy="441101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</a:t>
            </a:r>
            <a:r>
              <a:rPr lang="en-US" sz="2400" b="1" dirty="0" smtClean="0">
                <a:solidFill>
                  <a:srgbClr val="FF0000"/>
                </a:solidFill>
              </a:rPr>
              <a:t>: 6-11 Nov 2016, Grand </a:t>
            </a:r>
            <a:r>
              <a:rPr lang="it-IT" sz="2400" b="1" dirty="0" smtClean="0">
                <a:solidFill>
                  <a:srgbClr val="FF0000"/>
                </a:solidFill>
              </a:rPr>
              <a:t>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3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2017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868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January </a:t>
            </a:r>
            <a:r>
              <a:rPr lang="en-US" sz="2400" b="1" dirty="0">
                <a:solidFill>
                  <a:schemeClr val="accent2"/>
                </a:solidFill>
              </a:rPr>
              <a:t>15-20, </a:t>
            </a:r>
            <a:r>
              <a:rPr lang="en-US" sz="2400" b="1" dirty="0" smtClean="0">
                <a:solidFill>
                  <a:schemeClr val="accent2"/>
                </a:solidFill>
              </a:rPr>
              <a:t>2017, </a:t>
            </a:r>
            <a:r>
              <a:rPr lang="es-ES" sz="2400" b="1" dirty="0" smtClean="0">
                <a:solidFill>
                  <a:schemeClr val="accent2"/>
                </a:solidFill>
              </a:rPr>
              <a:t>Hyatt Regency,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March 12-17, 2017, Hyatt Regency </a:t>
            </a:r>
            <a:r>
              <a:rPr lang="en-US" sz="2400" b="1" dirty="0" smtClean="0">
                <a:solidFill>
                  <a:srgbClr val="FF0000"/>
                </a:solidFill>
              </a:rPr>
              <a:t>Vancouver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</a:t>
            </a:r>
            <a:r>
              <a:rPr lang="en-US" sz="2400" b="1" dirty="0">
                <a:solidFill>
                  <a:srgbClr val="0000FF"/>
                </a:solidFill>
              </a:rPr>
              <a:t>May </a:t>
            </a:r>
            <a:r>
              <a:rPr lang="en-US" sz="2400" b="1" dirty="0" smtClean="0">
                <a:solidFill>
                  <a:srgbClr val="0000FF"/>
                </a:solidFill>
              </a:rPr>
              <a:t>7</a:t>
            </a:r>
            <a:r>
              <a:rPr lang="en-US" sz="2400" b="1" dirty="0" smtClean="0">
                <a:solidFill>
                  <a:srgbClr val="0000FF"/>
                </a:solidFill>
              </a:rPr>
              <a:t>-12, </a:t>
            </a:r>
            <a:r>
              <a:rPr lang="en-US" sz="2400" b="1" dirty="0">
                <a:solidFill>
                  <a:srgbClr val="0000FF"/>
                </a:solidFill>
              </a:rPr>
              <a:t>2017, Daejeon Convention </a:t>
            </a:r>
            <a:r>
              <a:rPr lang="en-US" sz="2400" b="1" dirty="0" smtClean="0">
                <a:solidFill>
                  <a:srgbClr val="0000FF"/>
                </a:solidFill>
              </a:rPr>
              <a:t>Center, </a:t>
            </a:r>
            <a:r>
              <a:rPr lang="en-US" sz="2400" b="1" dirty="0">
                <a:solidFill>
                  <a:srgbClr val="0000FF"/>
                </a:solidFill>
              </a:rPr>
              <a:t>Daejeon, Korea 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</a:t>
            </a:r>
            <a:r>
              <a:rPr lang="en-US" sz="2400" b="1" dirty="0">
                <a:solidFill>
                  <a:srgbClr val="FF0000"/>
                </a:solidFill>
              </a:rPr>
              <a:t>July 9-14, 2017, Estrel Hotel and Convention Center, Berlin, </a:t>
            </a:r>
            <a:r>
              <a:rPr lang="en-US" sz="2400" b="1" dirty="0" smtClean="0">
                <a:solidFill>
                  <a:srgbClr val="FF0000"/>
                </a:solidFill>
              </a:rPr>
              <a:t>Germany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>
                <a:solidFill>
                  <a:srgbClr val="0000FF"/>
                </a:solidFill>
              </a:rPr>
              <a:t>September 10-15,  2017, Hilton Waikoloa Village, Kona, HI, USA, 802 Wireless Interim </a:t>
            </a:r>
            <a:r>
              <a:rPr lang="en-US" sz="2400" b="1" dirty="0" smtClean="0">
                <a:solidFill>
                  <a:srgbClr val="0000FF"/>
                </a:solidFill>
              </a:rPr>
              <a:t>Session.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November 5-10, 2017, Caribe Hotel and Convention Center, Orlando, FL, </a:t>
            </a:r>
            <a:r>
              <a:rPr lang="en-US" sz="2400" b="1" dirty="0" smtClean="0">
                <a:solidFill>
                  <a:srgbClr val="FF0000"/>
                </a:solidFill>
              </a:rPr>
              <a:t>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23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70875" cy="990600"/>
          </a:xfrm>
        </p:spPr>
        <p:txBody>
          <a:bodyPr/>
          <a:lstStyle/>
          <a:p>
            <a:r>
              <a:rPr lang="en-US" sz="3600" b="1" dirty="0" smtClean="0"/>
              <a:t>TG Reports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69325" cy="3962400"/>
          </a:xfrm>
        </p:spPr>
        <p:txBody>
          <a:bodyPr/>
          <a:lstStyle/>
          <a:p>
            <a:r>
              <a:rPr lang="en-US" sz="2800" dirty="0" smtClean="0"/>
              <a:t>802.21m: Revision  </a:t>
            </a:r>
            <a:r>
              <a:rPr lang="en-US" sz="2800" dirty="0" smtClean="0"/>
              <a:t>Task Group </a:t>
            </a:r>
            <a:endParaRPr lang="en-US" sz="2800" dirty="0" smtClean="0"/>
          </a:p>
          <a:p>
            <a:pPr lvl="1"/>
            <a:r>
              <a:rPr lang="en-US" sz="2400" dirty="0" smtClean="0"/>
              <a:t>Addressed all SB Comments </a:t>
            </a:r>
          </a:p>
          <a:p>
            <a:pPr lvl="1"/>
            <a:endParaRPr lang="en-US" sz="1400" dirty="0" smtClean="0"/>
          </a:p>
          <a:p>
            <a:r>
              <a:rPr lang="en-US" sz="2800" dirty="0" smtClean="0"/>
              <a:t>802.21.1: Media Independent Services and use cases Task </a:t>
            </a:r>
            <a:r>
              <a:rPr lang="en-US" sz="2800" dirty="0" smtClean="0"/>
              <a:t>Group</a:t>
            </a:r>
            <a:endParaRPr lang="en-US" sz="2400" dirty="0" smtClean="0"/>
          </a:p>
          <a:p>
            <a:pPr lvl="1"/>
            <a:r>
              <a:rPr lang="en-US" sz="2400" dirty="0"/>
              <a:t>Addressed all SB Comments </a:t>
            </a:r>
          </a:p>
          <a:p>
            <a:pPr lvl="1"/>
            <a:endParaRPr lang="en-US" sz="14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2275" y="228600"/>
            <a:ext cx="8416925" cy="838200"/>
          </a:xfrm>
        </p:spPr>
        <p:txBody>
          <a:bodyPr/>
          <a:lstStyle/>
          <a:p>
            <a:r>
              <a:rPr kumimoji="1" lang="en-US" altLang="ja-JP" dirty="0" smtClean="0"/>
              <a:t>SB </a:t>
            </a:r>
            <a:r>
              <a:rPr kumimoji="1" lang="en-US" altLang="ja-JP" dirty="0"/>
              <a:t>comment resolution of IEEE </a:t>
            </a:r>
            <a:r>
              <a:rPr kumimoji="1" lang="en-US" altLang="ja-JP" dirty="0" smtClean="0"/>
              <a:t>P802.21</a:t>
            </a:r>
            <a:r>
              <a:rPr kumimoji="1" lang="en-US" altLang="ja-JP" dirty="0"/>
              <a:t>m</a:t>
            </a:r>
            <a:r>
              <a:rPr kumimoji="1" lang="en-US" altLang="ja-JP" dirty="0" smtClean="0"/>
              <a:t> D04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1612" y="1143000"/>
            <a:ext cx="8762875" cy="5105400"/>
          </a:xfrm>
        </p:spPr>
        <p:txBody>
          <a:bodyPr/>
          <a:lstStyle/>
          <a:p>
            <a:r>
              <a:rPr lang="en-US" altLang="ja-JP" dirty="0" smtClean="0"/>
              <a:t>Comment statistics</a:t>
            </a:r>
          </a:p>
          <a:p>
            <a:pPr lvl="1"/>
            <a:r>
              <a:rPr lang="en-US" altLang="ko-KR" dirty="0" smtClean="0"/>
              <a:t>Number </a:t>
            </a:r>
            <a:r>
              <a:rPr lang="en-US" altLang="ko-KR" dirty="0"/>
              <a:t>of Comments: </a:t>
            </a:r>
            <a:r>
              <a:rPr lang="en-US" altLang="ko-KR" dirty="0" smtClean="0"/>
              <a:t>77 </a:t>
            </a:r>
            <a:endParaRPr lang="ko-KR" altLang="ko-KR" dirty="0"/>
          </a:p>
          <a:p>
            <a:pPr lvl="1"/>
            <a:r>
              <a:rPr lang="en-US" altLang="ko-KR" dirty="0"/>
              <a:t>Must Be Satisfied Comments: </a:t>
            </a:r>
            <a:r>
              <a:rPr lang="en-US" altLang="ko-KR" dirty="0" smtClean="0"/>
              <a:t>52</a:t>
            </a:r>
          </a:p>
          <a:p>
            <a:r>
              <a:rPr lang="en-US" altLang="ja-JP" dirty="0" smtClean="0"/>
              <a:t>Comment </a:t>
            </a:r>
            <a:r>
              <a:rPr lang="en-US" altLang="ja-JP" dirty="0" smtClean="0"/>
              <a:t>category</a:t>
            </a:r>
            <a:endParaRPr lang="en-US" altLang="ja-JP" dirty="0"/>
          </a:p>
          <a:p>
            <a:pPr lvl="1"/>
            <a:r>
              <a:rPr lang="en-US" altLang="ja-JP" dirty="0" smtClean="0"/>
              <a:t>Technical</a:t>
            </a:r>
            <a:r>
              <a:rPr lang="en-US" altLang="ja-JP" dirty="0"/>
              <a:t>: </a:t>
            </a:r>
            <a:r>
              <a:rPr lang="en-US" altLang="ja-JP" dirty="0" smtClean="0"/>
              <a:t>16</a:t>
            </a:r>
            <a:endParaRPr lang="en-US" altLang="ja-JP" dirty="0"/>
          </a:p>
          <a:p>
            <a:pPr lvl="1"/>
            <a:r>
              <a:rPr kumimoji="1" lang="en-US" altLang="ja-JP" dirty="0"/>
              <a:t>General: </a:t>
            </a:r>
            <a:r>
              <a:rPr kumimoji="1" lang="en-US" altLang="ja-JP" dirty="0" smtClean="0"/>
              <a:t>4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Editorial: </a:t>
            </a:r>
            <a:r>
              <a:rPr kumimoji="1" lang="en-US" altLang="ja-JP" dirty="0" smtClean="0"/>
              <a:t>67</a:t>
            </a:r>
            <a:endParaRPr kumimoji="1" lang="en-US" altLang="ja-JP" dirty="0" smtClean="0"/>
          </a:p>
          <a:p>
            <a:r>
              <a:rPr kumimoji="1" lang="en-US" altLang="ja-JP" dirty="0" smtClean="0"/>
              <a:t>Results of comment resolution</a:t>
            </a:r>
          </a:p>
          <a:p>
            <a:pPr lvl="1"/>
            <a:r>
              <a:rPr kumimoji="1" lang="en-US" altLang="ja-JP" dirty="0" smtClean="0"/>
              <a:t>Accepted: 71</a:t>
            </a:r>
          </a:p>
          <a:p>
            <a:pPr lvl="1"/>
            <a:r>
              <a:rPr kumimoji="1" lang="en-US" altLang="ja-JP" dirty="0" smtClean="0"/>
              <a:t>Modified: 4</a:t>
            </a:r>
          </a:p>
          <a:p>
            <a:pPr lvl="1"/>
            <a:r>
              <a:rPr kumimoji="1" lang="en-US" altLang="ja-JP" dirty="0" smtClean="0"/>
              <a:t>Reject: 2</a:t>
            </a:r>
          </a:p>
          <a:p>
            <a:pPr lvl="1"/>
            <a:r>
              <a:rPr kumimoji="1" lang="en-US" altLang="ja-JP" dirty="0" smtClean="0"/>
              <a:t>Comments and resolution are available at </a:t>
            </a:r>
            <a:r>
              <a:rPr kumimoji="1" lang="en-US" altLang="ja-JP" dirty="0"/>
              <a:t>: https://</a:t>
            </a:r>
            <a:r>
              <a:rPr kumimoji="1" lang="en-US" altLang="ja-JP" dirty="0" smtClean="0"/>
              <a:t>mentor.ieee.org/802.21/dcn/16/21-16-0102-03-REVP-21m-sb-1-comments-and-resolution.xls</a:t>
            </a:r>
          </a:p>
          <a:p>
            <a:pPr lvl="1"/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7042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SB </a:t>
            </a:r>
            <a:r>
              <a:rPr kumimoji="1" lang="en-US" altLang="ja-JP" dirty="0"/>
              <a:t>comment resolution of IEEE P802.21.1 </a:t>
            </a:r>
            <a:r>
              <a:rPr kumimoji="1" lang="en-US" altLang="ja-JP" dirty="0" smtClean="0"/>
              <a:t>D04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8600" y="1219200"/>
            <a:ext cx="8762875" cy="4943476"/>
          </a:xfrm>
        </p:spPr>
        <p:txBody>
          <a:bodyPr/>
          <a:lstStyle/>
          <a:p>
            <a:r>
              <a:rPr lang="en-US" altLang="ja-JP" dirty="0" smtClean="0"/>
              <a:t>Comment statistics</a:t>
            </a:r>
          </a:p>
          <a:p>
            <a:pPr lvl="1"/>
            <a:r>
              <a:rPr lang="en-US" altLang="ko-KR" dirty="0" smtClean="0"/>
              <a:t>Number </a:t>
            </a:r>
            <a:r>
              <a:rPr lang="en-US" altLang="ko-KR" dirty="0"/>
              <a:t>of Comments: 39 </a:t>
            </a:r>
            <a:endParaRPr lang="ko-KR" altLang="ko-KR" dirty="0"/>
          </a:p>
          <a:p>
            <a:pPr lvl="1"/>
            <a:r>
              <a:rPr lang="en-US" altLang="ko-KR" dirty="0"/>
              <a:t>Must Be Satisfied Comments: </a:t>
            </a:r>
            <a:r>
              <a:rPr lang="en-US" altLang="ko-KR" dirty="0" smtClean="0"/>
              <a:t>21</a:t>
            </a:r>
            <a:endParaRPr lang="en-US" altLang="ko-KR" dirty="0"/>
          </a:p>
          <a:p>
            <a:r>
              <a:rPr lang="en-US" altLang="ja-JP" dirty="0" smtClean="0"/>
              <a:t>Comment category</a:t>
            </a:r>
            <a:endParaRPr lang="en-US" altLang="ja-JP" dirty="0"/>
          </a:p>
          <a:p>
            <a:pPr lvl="1"/>
            <a:r>
              <a:rPr lang="en-US" altLang="ja-JP" dirty="0" smtClean="0"/>
              <a:t>Technical</a:t>
            </a:r>
            <a:r>
              <a:rPr lang="en-US" altLang="ja-JP" dirty="0"/>
              <a:t>: 5</a:t>
            </a:r>
          </a:p>
          <a:p>
            <a:pPr lvl="1"/>
            <a:r>
              <a:rPr kumimoji="1" lang="en-US" altLang="ja-JP" dirty="0"/>
              <a:t>General: 5</a:t>
            </a:r>
          </a:p>
          <a:p>
            <a:pPr lvl="1"/>
            <a:r>
              <a:rPr kumimoji="1" lang="en-US" altLang="ja-JP" dirty="0"/>
              <a:t>Editorial: </a:t>
            </a:r>
            <a:r>
              <a:rPr kumimoji="1" lang="en-US" altLang="ja-JP" dirty="0" smtClean="0"/>
              <a:t>29</a:t>
            </a:r>
            <a:endParaRPr kumimoji="1" lang="en-US" altLang="ja-JP" dirty="0" smtClean="0"/>
          </a:p>
          <a:p>
            <a:r>
              <a:rPr kumimoji="1" lang="en-US" altLang="ja-JP" dirty="0" smtClean="0"/>
              <a:t>Results of comment resolution</a:t>
            </a:r>
          </a:p>
          <a:p>
            <a:pPr lvl="1"/>
            <a:r>
              <a:rPr kumimoji="1" lang="en-US" altLang="ja-JP" dirty="0" smtClean="0"/>
              <a:t>Accepted: 31</a:t>
            </a:r>
          </a:p>
          <a:p>
            <a:pPr lvl="1"/>
            <a:r>
              <a:rPr kumimoji="1" lang="en-US" altLang="ja-JP" dirty="0" smtClean="0"/>
              <a:t>Modified: 8</a:t>
            </a:r>
          </a:p>
          <a:p>
            <a:pPr lvl="1"/>
            <a:r>
              <a:rPr kumimoji="1" lang="en-US" altLang="ja-JP" dirty="0" smtClean="0"/>
              <a:t>Comments and resolution are available at </a:t>
            </a:r>
            <a:r>
              <a:rPr kumimoji="1" lang="en-US" altLang="ja-JP" dirty="0"/>
              <a:t>: https://</a:t>
            </a:r>
            <a:r>
              <a:rPr kumimoji="1" lang="en-US" altLang="ja-JP" dirty="0" smtClean="0"/>
              <a:t>mentor.ieee.org/802.21/dcn/16/21-16-0103-03-SAUC-ieee-p802-21-1-sb-comments-and-resolution.xlsx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89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88156" y="702469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Teleconferences (Tentative)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274" y="1447800"/>
            <a:ext cx="8455819" cy="3276600"/>
          </a:xfrm>
        </p:spPr>
        <p:txBody>
          <a:bodyPr/>
          <a:lstStyle/>
          <a:p>
            <a:r>
              <a:rPr lang="en-US" dirty="0" smtClean="0"/>
              <a:t>802.21m  </a:t>
            </a:r>
            <a:r>
              <a:rPr lang="en-US" dirty="0" smtClean="0"/>
              <a:t> and 802.21.1 Joint </a:t>
            </a:r>
            <a:r>
              <a:rPr lang="en-US" dirty="0" smtClean="0"/>
              <a:t>Teleconferences: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rgbClr val="000000"/>
                </a:solidFill>
                <a:ea typeface="MS PGothic" pitchFamily="34" charset="-128"/>
                <a:cs typeface="+mn-cs"/>
              </a:rPr>
              <a:t>October </a:t>
            </a:r>
            <a:r>
              <a:rPr lang="en-US" altLang="ja-JP" sz="2400" dirty="0" smtClean="0">
                <a:solidFill>
                  <a:srgbClr val="000000"/>
                </a:solidFill>
                <a:ea typeface="MS PGothic" pitchFamily="34" charset="-128"/>
                <a:cs typeface="+mn-cs"/>
              </a:rPr>
              <a:t>13</a:t>
            </a:r>
            <a:r>
              <a:rPr lang="en-US" altLang="ja-JP" sz="2400" dirty="0">
                <a:solidFill>
                  <a:srgbClr val="000000"/>
                </a:solidFill>
                <a:ea typeface="MS PGothic" pitchFamily="34" charset="-128"/>
                <a:cs typeface="+mn-cs"/>
              </a:rPr>
              <a:t>, 2016, </a:t>
            </a:r>
            <a:r>
              <a:rPr lang="en-US" altLang="ja-JP" sz="2400" dirty="0" smtClean="0">
                <a:solidFill>
                  <a:srgbClr val="000000"/>
                </a:solidFill>
                <a:ea typeface="MS PGothic" pitchFamily="34" charset="-128"/>
                <a:cs typeface="+mn-cs"/>
              </a:rPr>
              <a:t>Thursday</a:t>
            </a:r>
            <a:r>
              <a:rPr lang="en-US" altLang="ja-JP" sz="2400" dirty="0" smtClean="0">
                <a:solidFill>
                  <a:srgbClr val="000000"/>
                </a:solidFill>
                <a:ea typeface="MS PGothic" pitchFamily="34" charset="-128"/>
                <a:cs typeface="+mn-cs"/>
              </a:rPr>
              <a:t>, 7:30-9:00 </a:t>
            </a:r>
            <a:r>
              <a:rPr lang="en-US" altLang="ja-JP" sz="2400" dirty="0">
                <a:solidFill>
                  <a:srgbClr val="000000"/>
                </a:solidFill>
                <a:ea typeface="MS PGothic" pitchFamily="34" charset="-128"/>
                <a:cs typeface="+mn-cs"/>
              </a:rPr>
              <a:t>am, US EDT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rgbClr val="000000"/>
                </a:solidFill>
                <a:ea typeface="MS PGothic" pitchFamily="34" charset="-128"/>
                <a:cs typeface="+mn-cs"/>
              </a:rPr>
              <a:t>October 17, </a:t>
            </a:r>
            <a:r>
              <a:rPr lang="en-US" altLang="ja-JP" sz="2400" dirty="0">
                <a:solidFill>
                  <a:srgbClr val="000000"/>
                </a:solidFill>
                <a:ea typeface="MS PGothic" pitchFamily="34" charset="-128"/>
                <a:cs typeface="+mn-cs"/>
              </a:rPr>
              <a:t>2016, Monday, 7:30-9:00 am, US EDT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>
                <a:solidFill>
                  <a:srgbClr val="000000"/>
                </a:solidFill>
                <a:ea typeface="MS PGothic" pitchFamily="34" charset="-128"/>
                <a:cs typeface="+mn-cs"/>
              </a:rPr>
              <a:t>October 24, 2016, Monday, 7:30-9:00 am, US </a:t>
            </a:r>
            <a:r>
              <a:rPr lang="en-US" altLang="ja-JP" sz="2400" dirty="0" smtClean="0">
                <a:solidFill>
                  <a:srgbClr val="000000"/>
                </a:solidFill>
                <a:ea typeface="MS PGothic" pitchFamily="34" charset="-128"/>
                <a:cs typeface="+mn-cs"/>
              </a:rPr>
              <a:t>EDT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rgbClr val="000000"/>
                </a:solidFill>
                <a:ea typeface="MS PGothic" pitchFamily="34" charset="-128"/>
                <a:cs typeface="+mn-cs"/>
              </a:rPr>
              <a:t>November 01, 2016, Tuesday, </a:t>
            </a:r>
            <a:r>
              <a:rPr lang="en-US" altLang="ja-JP" sz="2400" dirty="0">
                <a:solidFill>
                  <a:srgbClr val="000000"/>
                </a:solidFill>
                <a:ea typeface="MS PGothic" pitchFamily="34" charset="-128"/>
                <a:cs typeface="+mn-cs"/>
              </a:rPr>
              <a:t>7:30-9:00 am, US EDT</a:t>
            </a:r>
          </a:p>
          <a:p>
            <a:pPr marL="457200" lvl="1" indent="0">
              <a:buNone/>
            </a:pPr>
            <a:endParaRPr lang="en-US" altLang="ja-JP" sz="2400" dirty="0">
              <a:solidFill>
                <a:srgbClr val="000000"/>
              </a:solidFill>
              <a:ea typeface="MS PGothic" pitchFamily="34" charset="-128"/>
              <a:cs typeface="+mn-cs"/>
            </a:endParaRPr>
          </a:p>
          <a:p>
            <a:pPr marL="457200" lvl="1" indent="0">
              <a:buNone/>
            </a:pPr>
            <a:endParaRPr lang="en-US" altLang="ja-JP" dirty="0">
              <a:solidFill>
                <a:srgbClr val="000000"/>
              </a:solidFill>
              <a:ea typeface="MS PGothic" pitchFamily="34" charset="-128"/>
            </a:endParaRP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pitchFamily="50" charset="-128"/>
              </a:rPr>
              <a:t>WG Motions  </a:t>
            </a: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12292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3B1504-506B-44AB-8932-30F38D54C876}" type="slidenum">
              <a:rPr lang="en-US" altLang="ja-JP"/>
              <a:pPr/>
              <a:t>7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8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20334"/>
            <a:ext cx="85344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P802.21m Editor to produce the draft document (</a:t>
            </a:r>
            <a:r>
              <a:rPr lang="en-US" altLang="ko-KR" sz="2400" dirty="0" smtClean="0"/>
              <a:t>D05) </a:t>
            </a:r>
            <a:r>
              <a:rPr lang="en-US" altLang="ko-KR" sz="2400" dirty="0" smtClean="0"/>
              <a:t>based on comment resolution for </a:t>
            </a:r>
            <a:r>
              <a:rPr lang="en-US" altLang="ko-KR" sz="2400" dirty="0" smtClean="0"/>
              <a:t>Sponsor Ballot Recirculation#1</a:t>
            </a:r>
            <a:endParaRPr lang="en-US" altLang="ko-KR" sz="2400" dirty="0" smtClean="0"/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lvl="0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Hyeong </a:t>
            </a:r>
            <a:r>
              <a:rPr lang="en-US" sz="2000" dirty="0">
                <a:solidFill>
                  <a:srgbClr val="000000"/>
                </a:solidFill>
                <a:ea typeface="PMingLiU" charset="-120"/>
              </a:rPr>
              <a:t>Ho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Lee</a:t>
            </a:r>
            <a:endParaRPr lang="en-US" sz="1050" dirty="0" smtClean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Second: </a:t>
            </a:r>
            <a:r>
              <a:rPr lang="en-US" sz="2000" dirty="0" smtClean="0">
                <a:ea typeface="PMingLiU" charset="-120"/>
              </a:rPr>
              <a:t>Tomoki Takazoe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148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9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08666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ko-KR" sz="2400" dirty="0" smtClean="0"/>
              <a:t>Motion to authorize the Working Group chair to initiate </a:t>
            </a:r>
            <a:r>
              <a:rPr lang="en-US" altLang="ko-KR" sz="2400" dirty="0" smtClean="0"/>
              <a:t>Sponsor Ballot recirculation#1 for P802.21-revision</a:t>
            </a:r>
            <a:r>
              <a:rPr lang="en-US" altLang="zh-CN" sz="2400" dirty="0" smtClean="0"/>
              <a:t> </a:t>
            </a:r>
            <a:endParaRPr lang="ko-KR" altLang="ko-KR" sz="2400" dirty="0" smtClean="0"/>
          </a:p>
          <a:p>
            <a:pPr algn="l">
              <a:tabLst>
                <a:tab pos="1271588" algn="l"/>
              </a:tabLst>
              <a:defRPr/>
            </a:pP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Move: </a:t>
            </a:r>
            <a:r>
              <a:rPr lang="en-US" sz="2000" dirty="0">
                <a:ea typeface="PMingLiU" charset="-120"/>
              </a:rPr>
              <a:t>Hyeong Ho </a:t>
            </a:r>
            <a:r>
              <a:rPr lang="en-US" sz="2000" dirty="0" smtClean="0">
                <a:ea typeface="PMingLiU" charset="-120"/>
              </a:rPr>
              <a:t>Lee</a:t>
            </a:r>
          </a:p>
          <a:p>
            <a:pPr>
              <a:tabLst>
                <a:tab pos="1271588" algn="l"/>
              </a:tabLst>
              <a:defRPr/>
            </a:pPr>
            <a:r>
              <a:rPr lang="it-IT" sz="2000" dirty="0" smtClean="0">
                <a:ea typeface="PMingLiU" charset="-120"/>
              </a:rPr>
              <a:t>Second</a:t>
            </a:r>
            <a:r>
              <a:rPr lang="it-IT" sz="2000" dirty="0" smtClean="0">
                <a:ea typeface="PMingLiU" charset="-120"/>
              </a:rPr>
              <a:t>: Tomoki Takazoe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34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94232</TotalTime>
  <Words>1026</Words>
  <Application>Microsoft Office PowerPoint</Application>
  <PresentationFormat>On-screen Show (4:3)</PresentationFormat>
  <Paragraphs>272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22</vt:i4>
      </vt:variant>
    </vt:vector>
  </HeadingPairs>
  <TitlesOfParts>
    <vt:vector size="40" baseType="lpstr">
      <vt:lpstr>ＭＳ Ｐゴシック</vt:lpstr>
      <vt:lpstr>ＭＳ Ｐゴシック</vt:lpstr>
      <vt:lpstr>SimSun</vt:lpstr>
      <vt:lpstr>Arial</vt:lpstr>
      <vt:lpstr>Calibri</vt:lpstr>
      <vt:lpstr>PMingLiU</vt:lpstr>
      <vt:lpstr>Rotis Sans Serif for Nokia</vt:lpstr>
      <vt:lpstr>Times</vt:lpstr>
      <vt:lpstr>Times New Roman</vt:lpstr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1_blank presentation</vt:lpstr>
      <vt:lpstr>2_blank presentation</vt:lpstr>
      <vt:lpstr>3_blank presentation</vt:lpstr>
      <vt:lpstr>PowerPoint Presentation</vt:lpstr>
      <vt:lpstr>Meeting Updates</vt:lpstr>
      <vt:lpstr>TG Reports</vt:lpstr>
      <vt:lpstr>SB comment resolution of IEEE P802.21m D04</vt:lpstr>
      <vt:lpstr>SB comment resolution of IEEE P802.21.1 D04</vt:lpstr>
      <vt:lpstr>Teleconferences (Tentative) </vt:lpstr>
      <vt:lpstr>WG Motions  </vt:lpstr>
      <vt:lpstr>P802.21 WG Motion</vt:lpstr>
      <vt:lpstr>P802.21 WG Motion</vt:lpstr>
      <vt:lpstr>P802.21m BRC</vt:lpstr>
      <vt:lpstr>P802.21 WG Motion</vt:lpstr>
      <vt:lpstr>P802.21 WG Motion</vt:lpstr>
      <vt:lpstr>P802.21 WG Motion</vt:lpstr>
      <vt:lpstr>P802.21 WG Motion</vt:lpstr>
      <vt:lpstr>P802.21 WG Motion</vt:lpstr>
      <vt:lpstr>P802.21.1 BRC</vt:lpstr>
      <vt:lpstr>P802.21 WG Motion</vt:lpstr>
      <vt:lpstr>P802.21 WG Motion</vt:lpstr>
      <vt:lpstr>P802.21 WG Motion</vt:lpstr>
      <vt:lpstr>Future Sessions</vt:lpstr>
      <vt:lpstr>Future Sessions – 2016 </vt:lpstr>
      <vt:lpstr>Future Sessions – 2017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Das, Subir</cp:lastModifiedBy>
  <cp:revision>824</cp:revision>
  <cp:lastPrinted>1998-02-10T13:28:06Z</cp:lastPrinted>
  <dcterms:created xsi:type="dcterms:W3CDTF">2002-07-08T22:03:28Z</dcterms:created>
  <dcterms:modified xsi:type="dcterms:W3CDTF">2016-09-15T12:29:47Z</dcterms:modified>
</cp:coreProperties>
</file>