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2"/>
  </p:notesMasterIdLst>
  <p:handoutMasterIdLst>
    <p:handoutMasterId r:id="rId23"/>
  </p:handoutMasterIdLst>
  <p:sldIdLst>
    <p:sldId id="413" r:id="rId2"/>
    <p:sldId id="473" r:id="rId3"/>
    <p:sldId id="432" r:id="rId4"/>
    <p:sldId id="400" r:id="rId5"/>
    <p:sldId id="401" r:id="rId6"/>
    <p:sldId id="475" r:id="rId7"/>
    <p:sldId id="403" r:id="rId8"/>
    <p:sldId id="404" r:id="rId9"/>
    <p:sldId id="405" r:id="rId10"/>
    <p:sldId id="406" r:id="rId11"/>
    <p:sldId id="408" r:id="rId12"/>
    <p:sldId id="409" r:id="rId13"/>
    <p:sldId id="410" r:id="rId14"/>
    <p:sldId id="411" r:id="rId15"/>
    <p:sldId id="471" r:id="rId16"/>
    <p:sldId id="476" r:id="rId17"/>
    <p:sldId id="477" r:id="rId18"/>
    <p:sldId id="472" r:id="rId19"/>
    <p:sldId id="463" r:id="rId20"/>
    <p:sldId id="46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79" d="100"/>
          <a:sy n="79" d="100"/>
        </p:scale>
        <p:origin x="1284" y="39"/>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0795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12</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14</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3929198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1685299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4167229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2199483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20655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8363576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3740259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1906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21-16-0101-00-Session#76	-Opening_Plenary_Notes.ppt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778099" y="1165538"/>
            <a:ext cx="7848600" cy="3505200"/>
          </a:xfrm>
        </p:spPr>
        <p:txBody>
          <a:bodyPr/>
          <a:lstStyle/>
          <a:p>
            <a:r>
              <a:rPr lang="en-US" sz="5400" b="1" dirty="0" smtClean="0">
                <a:solidFill>
                  <a:schemeClr val="accent2"/>
                </a:solidFill>
                <a:latin typeface="Arial" charset="0"/>
              </a:rPr>
              <a:t>IEEE 802.21</a:t>
            </a:r>
            <a:br>
              <a:rPr lang="en-US" sz="5400" b="1" dirty="0" smtClean="0">
                <a:solidFill>
                  <a:schemeClr val="accent2"/>
                </a:solidFill>
                <a:latin typeface="Arial" charset="0"/>
              </a:rPr>
            </a:br>
            <a:r>
              <a:rPr lang="en-US" b="1" dirty="0" smtClean="0">
                <a:solidFill>
                  <a:schemeClr val="accent2"/>
                </a:solidFill>
                <a:latin typeface="Arial" charset="0"/>
              </a:rPr>
              <a:t>Session #76, </a:t>
            </a:r>
            <a:br>
              <a:rPr lang="en-US" b="1" dirty="0" smtClean="0">
                <a:solidFill>
                  <a:schemeClr val="accent2"/>
                </a:solidFill>
                <a:latin typeface="Arial" charset="0"/>
              </a:rPr>
            </a:br>
            <a:r>
              <a:rPr lang="en-US" b="1" dirty="0" smtClean="0">
                <a:solidFill>
                  <a:schemeClr val="accent2"/>
                </a:solidFill>
                <a:latin typeface="Arial" charset="0"/>
              </a:rPr>
              <a:t>Warsaw, Poland</a:t>
            </a:r>
            <a:br>
              <a:rPr lang="en-US" b="1" dirty="0" smtClean="0">
                <a:solidFill>
                  <a:schemeClr val="accent2"/>
                </a:solidFill>
                <a:latin typeface="Arial" charset="0"/>
              </a:rPr>
            </a:br>
            <a:r>
              <a:rPr lang="en-US" b="1" dirty="0" smtClean="0">
                <a:solidFill>
                  <a:schemeClr val="accent2"/>
                </a:solidFill>
                <a:latin typeface="Arial" charset="0"/>
              </a:rPr>
              <a:t>WG </a:t>
            </a:r>
            <a:r>
              <a:rPr lang="en-US" sz="3200" b="1" dirty="0" smtClean="0">
                <a:solidFill>
                  <a:schemeClr val="accent2"/>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Subir Das, Chair 802.21 WG</a:t>
            </a:r>
            <a:endParaRPr kumimoji="0" lang="en-US" sz="1200" b="1" i="0" u="none" strike="noStrike" kern="1200" cap="none" spc="0" normalizeH="0" baseline="0" noProof="0" dirty="0" smtClean="0">
              <a:ln>
                <a:noFill/>
              </a:ln>
              <a:solidFill>
                <a:srgbClr val="FFC000"/>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33500" y="4662159"/>
            <a:ext cx="6858000" cy="1066800"/>
          </a:xfrm>
        </p:spPr>
        <p:txBody>
          <a:bodyPr/>
          <a:lstStyle/>
          <a:p>
            <a:pPr eaLnBrk="1" hangingPunct="1"/>
            <a:r>
              <a:rPr lang="en-US" sz="2800" b="1" dirty="0" smtClean="0">
                <a:solidFill>
                  <a:schemeClr val="accent2"/>
                </a:solidFill>
                <a:latin typeface="Arial" charset="0"/>
              </a:rPr>
              <a:t>Subir Das</a:t>
            </a:r>
          </a:p>
          <a:p>
            <a:pPr eaLnBrk="1" hangingPunct="1"/>
            <a:r>
              <a:rPr lang="en-US" sz="2800" b="1" dirty="0" smtClean="0">
                <a:solidFill>
                  <a:schemeClr val="accent2"/>
                </a:solidFill>
                <a:latin typeface="Arial" charset="0"/>
              </a:rPr>
              <a:t>sdas at appcomsci dot com</a:t>
            </a:r>
          </a:p>
        </p:txBody>
      </p:sp>
      <p:sp>
        <p:nvSpPr>
          <p:cNvPr id="7" name="Date Placeholder 3"/>
          <p:cNvSpPr txBox="1">
            <a:spLocks/>
          </p:cNvSpPr>
          <p:nvPr/>
        </p:nvSpPr>
        <p:spPr>
          <a:xfrm>
            <a:off x="685800" y="6475412"/>
            <a:ext cx="1295400" cy="214312"/>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solidFill>
                  <a:srgbClr val="FFC000"/>
                </a:solidFill>
              </a:rPr>
              <a:t>Sept, </a:t>
            </a:r>
            <a:r>
              <a:rPr kumimoji="0" lang="en-US" sz="1200" b="1" i="0" u="none" strike="noStrike" kern="1200" cap="none" spc="0" normalizeH="0" baseline="0" noProof="0" dirty="0" smtClean="0">
                <a:ln>
                  <a:noFill/>
                </a:ln>
                <a:solidFill>
                  <a:srgbClr val="FFC000"/>
                </a:solidFill>
                <a:effectLst/>
                <a:uLnTx/>
                <a:uFillTx/>
              </a:rPr>
              <a:t>2016</a:t>
            </a:r>
            <a:endParaRPr kumimoji="0" lang="en-US" sz="1200" b="1" i="0" u="none" strike="noStrike" kern="1200" cap="none" spc="0" normalizeH="0" baseline="0" noProof="0" dirty="0">
              <a:ln>
                <a:noFill/>
              </a:ln>
              <a:solidFill>
                <a:srgbClr val="FFC000"/>
              </a:solidFill>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8006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800" dirty="0" smtClean="0">
                <a:latin typeface="Arial" charset="0"/>
              </a:rPr>
              <a:t>802.21m  Revision Project </a:t>
            </a:r>
          </a:p>
          <a:p>
            <a:pPr lvl="2">
              <a:lnSpc>
                <a:spcPct val="80000"/>
              </a:lnSpc>
            </a:pPr>
            <a:r>
              <a:rPr lang="en-US" sz="2000" dirty="0" smtClean="0">
                <a:latin typeface="Arial" charset="0"/>
              </a:rPr>
              <a:t>Passed Sponsor Ballot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Passed Sponsor Ballot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15</a:t>
            </a:fld>
            <a:endParaRPr lang="en-US" dirty="0"/>
          </a:p>
        </p:txBody>
      </p:sp>
    </p:spTree>
    <p:extLst>
      <p:ext uri="{BB962C8B-B14F-4D97-AF65-F5344CB8AC3E}">
        <p14:creationId xmlns:p14="http://schemas.microsoft.com/office/powerpoint/2010/main" val="437895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Sponsor Ballot Result </a:t>
            </a:r>
          </a:p>
        </p:txBody>
      </p:sp>
      <p:sp>
        <p:nvSpPr>
          <p:cNvPr id="33797" name="Rectangle 3"/>
          <p:cNvSpPr>
            <a:spLocks noGrp="1" noChangeArrowheads="1"/>
          </p:cNvSpPr>
          <p:nvPr>
            <p:ph type="body" idx="1"/>
          </p:nvPr>
        </p:nvSpPr>
        <p:spPr>
          <a:xfrm>
            <a:off x="457200" y="1206111"/>
            <a:ext cx="8534400" cy="5269301"/>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802.21m  Revision Project (Draft #: D04)</a:t>
            </a:r>
          </a:p>
          <a:p>
            <a:pPr lvl="1">
              <a:lnSpc>
                <a:spcPct val="80000"/>
              </a:lnSpc>
            </a:pPr>
            <a:r>
              <a:rPr lang="en-US" sz="2400" dirty="0">
                <a:latin typeface="Arial" charset="0"/>
              </a:rPr>
              <a:t>Ballot Open Date: 02-Aug-2016 </a:t>
            </a:r>
          </a:p>
          <a:p>
            <a:pPr lvl="1">
              <a:lnSpc>
                <a:spcPct val="80000"/>
              </a:lnSpc>
            </a:pPr>
            <a:r>
              <a:rPr lang="en-US" sz="2400" dirty="0">
                <a:latin typeface="Arial" charset="0"/>
              </a:rPr>
              <a:t>Ballot Close Date: 01-Sep-2016 </a:t>
            </a:r>
          </a:p>
          <a:p>
            <a:pPr lvl="2">
              <a:lnSpc>
                <a:spcPct val="80000"/>
              </a:lnSpc>
            </a:pPr>
            <a:r>
              <a:rPr lang="en-US" sz="2000" dirty="0" smtClean="0">
                <a:latin typeface="Arial" charset="0"/>
              </a:rPr>
              <a:t>Number of Comments</a:t>
            </a:r>
            <a:r>
              <a:rPr lang="en-US" sz="2000" dirty="0">
                <a:latin typeface="Arial" charset="0"/>
              </a:rPr>
              <a:t>: 77 </a:t>
            </a:r>
          </a:p>
          <a:p>
            <a:pPr lvl="2">
              <a:lnSpc>
                <a:spcPct val="80000"/>
              </a:lnSpc>
            </a:pPr>
            <a:r>
              <a:rPr lang="en-US" sz="2000" dirty="0">
                <a:latin typeface="Arial" charset="0"/>
              </a:rPr>
              <a:t>Must Be Satisfied Comments: 52 </a:t>
            </a:r>
          </a:p>
          <a:p>
            <a:pPr lvl="1">
              <a:lnSpc>
                <a:spcPct val="80000"/>
              </a:lnSpc>
            </a:pPr>
            <a:r>
              <a:rPr lang="en-US" sz="2400" dirty="0" smtClean="0">
                <a:latin typeface="Arial" charset="0"/>
              </a:rPr>
              <a:t>RESPONSE </a:t>
            </a:r>
            <a:r>
              <a:rPr lang="en-US" sz="2400" dirty="0">
                <a:latin typeface="Arial" charset="0"/>
              </a:rPr>
              <a:t>RATE </a:t>
            </a:r>
          </a:p>
          <a:p>
            <a:pPr lvl="2">
              <a:lnSpc>
                <a:spcPct val="80000"/>
              </a:lnSpc>
            </a:pPr>
            <a:r>
              <a:rPr lang="en-US" sz="2000" dirty="0">
                <a:latin typeface="Arial" charset="0"/>
              </a:rPr>
              <a:t>This ballot has met the 75% returned ballot requirement.  </a:t>
            </a:r>
          </a:p>
          <a:p>
            <a:pPr lvl="2">
              <a:lnSpc>
                <a:spcPct val="80000"/>
              </a:lnSpc>
            </a:pPr>
            <a:r>
              <a:rPr lang="en-US" sz="2000" dirty="0" smtClean="0">
                <a:latin typeface="Arial" charset="0"/>
              </a:rPr>
              <a:t>46 </a:t>
            </a:r>
            <a:r>
              <a:rPr lang="en-US" sz="2000" dirty="0">
                <a:latin typeface="Arial" charset="0"/>
              </a:rPr>
              <a:t>affirmative votes (</a:t>
            </a:r>
            <a:r>
              <a:rPr lang="en-US" sz="2000" dirty="0" smtClean="0">
                <a:latin typeface="Arial" charset="0"/>
              </a:rPr>
              <a:t>59 </a:t>
            </a:r>
            <a:r>
              <a:rPr lang="en-US" sz="2000" dirty="0">
                <a:latin typeface="Arial" charset="0"/>
              </a:rPr>
              <a:t>eligible people in the ballot group) </a:t>
            </a:r>
          </a:p>
          <a:p>
            <a:pPr lvl="2">
              <a:lnSpc>
                <a:spcPct val="80000"/>
              </a:lnSpc>
            </a:pPr>
            <a:r>
              <a:rPr lang="en-US" sz="2000" dirty="0">
                <a:latin typeface="Arial" charset="0"/>
              </a:rPr>
              <a:t>5 negative votes with new comments </a:t>
            </a:r>
          </a:p>
          <a:p>
            <a:pPr lvl="2">
              <a:lnSpc>
                <a:spcPct val="80000"/>
              </a:lnSpc>
            </a:pPr>
            <a:r>
              <a:rPr lang="en-US" sz="2000" dirty="0" smtClean="0">
                <a:latin typeface="Arial" charset="0"/>
              </a:rPr>
              <a:t>1 </a:t>
            </a:r>
            <a:r>
              <a:rPr lang="en-US" sz="2000" dirty="0">
                <a:latin typeface="Arial" charset="0"/>
              </a:rPr>
              <a:t>abstention votes: (Lack of time: 1) </a:t>
            </a:r>
          </a:p>
          <a:p>
            <a:pPr lvl="2">
              <a:lnSpc>
                <a:spcPct val="80000"/>
              </a:lnSpc>
            </a:pPr>
            <a:r>
              <a:rPr lang="en-US" sz="2000" dirty="0">
                <a:latin typeface="Arial" charset="0"/>
              </a:rPr>
              <a:t>52 votes received = 88% </a:t>
            </a:r>
            <a:r>
              <a:rPr lang="en-US" sz="2000" dirty="0" smtClean="0">
                <a:latin typeface="Arial" charset="0"/>
              </a:rPr>
              <a:t>returned  </a:t>
            </a:r>
            <a:r>
              <a:rPr lang="en-US" sz="2000" dirty="0">
                <a:latin typeface="Arial" charset="0"/>
              </a:rPr>
              <a:t>1% abstention  </a:t>
            </a:r>
          </a:p>
          <a:p>
            <a:pPr lvl="1">
              <a:lnSpc>
                <a:spcPct val="80000"/>
              </a:lnSpc>
            </a:pPr>
            <a:r>
              <a:rPr lang="en-US" sz="2400" dirty="0">
                <a:latin typeface="Arial" charset="0"/>
              </a:rPr>
              <a:t>APPROVAL RATE </a:t>
            </a:r>
          </a:p>
          <a:p>
            <a:pPr lvl="2">
              <a:lnSpc>
                <a:spcPct val="80000"/>
              </a:lnSpc>
            </a:pPr>
            <a:r>
              <a:rPr lang="en-US" sz="2000" dirty="0">
                <a:latin typeface="Arial" charset="0"/>
              </a:rPr>
              <a:t>The 75% affirmation requirement is being met.  </a:t>
            </a:r>
            <a:endParaRPr lang="en-US" sz="2400" dirty="0">
              <a:latin typeface="Arial" charset="0"/>
            </a:endParaRPr>
          </a:p>
          <a:p>
            <a:pPr lvl="2">
              <a:lnSpc>
                <a:spcPct val="80000"/>
              </a:lnSpc>
            </a:pPr>
            <a:r>
              <a:rPr lang="en-US" sz="2000" dirty="0">
                <a:latin typeface="Arial" charset="0"/>
              </a:rPr>
              <a:t>46 affirmative </a:t>
            </a:r>
            <a:r>
              <a:rPr lang="en-US" sz="2000" dirty="0" smtClean="0">
                <a:latin typeface="Arial" charset="0"/>
              </a:rPr>
              <a:t>votes; 5 negative votes with comments </a:t>
            </a:r>
            <a:endParaRPr lang="en-US" sz="2400" dirty="0">
              <a:latin typeface="Arial" charset="0"/>
            </a:endParaRPr>
          </a:p>
          <a:p>
            <a:pPr lvl="2">
              <a:lnSpc>
                <a:spcPct val="80000"/>
              </a:lnSpc>
            </a:pPr>
            <a:r>
              <a:rPr lang="en-US" sz="2000" dirty="0">
                <a:latin typeface="Arial" charset="0"/>
              </a:rPr>
              <a:t>51 votes = 90% affirmative </a:t>
            </a:r>
            <a:endParaRPr lang="en-US" sz="2400" dirty="0">
              <a:latin typeface="Arial" charset="0"/>
            </a:endParaRPr>
          </a:p>
          <a:p>
            <a:pPr lvl="1">
              <a:lnSpc>
                <a:spcPct val="80000"/>
              </a:lnSpc>
            </a:pPr>
            <a:endParaRPr lang="en-US" sz="2400" dirty="0" smtClean="0">
              <a:latin typeface="Arial" charset="0"/>
            </a:endParaRPr>
          </a:p>
          <a:p>
            <a:pPr marL="857250" lvl="2" indent="0">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extLst>
      <p:ext uri="{BB962C8B-B14F-4D97-AF65-F5344CB8AC3E}">
        <p14:creationId xmlns:p14="http://schemas.microsoft.com/office/powerpoint/2010/main" val="669980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Sponsor Ballot Result </a:t>
            </a:r>
          </a:p>
        </p:txBody>
      </p:sp>
      <p:sp>
        <p:nvSpPr>
          <p:cNvPr id="33797" name="Rectangle 3"/>
          <p:cNvSpPr>
            <a:spLocks noGrp="1" noChangeArrowheads="1"/>
          </p:cNvSpPr>
          <p:nvPr>
            <p:ph type="body" idx="1"/>
          </p:nvPr>
        </p:nvSpPr>
        <p:spPr>
          <a:xfrm>
            <a:off x="457200" y="1206111"/>
            <a:ext cx="8534400" cy="5269301"/>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802.21.1 Project </a:t>
            </a:r>
            <a:r>
              <a:rPr lang="en-US" sz="2800" dirty="0" smtClean="0">
                <a:latin typeface="Arial" charset="0"/>
              </a:rPr>
              <a:t>(Draft D04)</a:t>
            </a:r>
          </a:p>
          <a:p>
            <a:pPr lvl="1">
              <a:lnSpc>
                <a:spcPct val="80000"/>
              </a:lnSpc>
            </a:pPr>
            <a:r>
              <a:rPr lang="en-US" sz="2400" dirty="0">
                <a:latin typeface="Arial" charset="0"/>
              </a:rPr>
              <a:t>Ballot Open Date: 02-Aug-2016 </a:t>
            </a:r>
          </a:p>
          <a:p>
            <a:pPr lvl="1">
              <a:lnSpc>
                <a:spcPct val="80000"/>
              </a:lnSpc>
            </a:pPr>
            <a:r>
              <a:rPr lang="en-US" sz="2400" dirty="0">
                <a:latin typeface="Arial" charset="0"/>
              </a:rPr>
              <a:t>Ballot Close Date: 01-Sep-2016 </a:t>
            </a:r>
          </a:p>
          <a:p>
            <a:pPr lvl="2">
              <a:lnSpc>
                <a:spcPct val="80000"/>
              </a:lnSpc>
            </a:pPr>
            <a:r>
              <a:rPr lang="en-US" sz="2000" dirty="0" smtClean="0">
                <a:latin typeface="Arial" charset="0"/>
              </a:rPr>
              <a:t>Number of Comments</a:t>
            </a:r>
            <a:r>
              <a:rPr lang="en-US" sz="2000" dirty="0">
                <a:latin typeface="Arial" charset="0"/>
              </a:rPr>
              <a:t>: </a:t>
            </a:r>
            <a:r>
              <a:rPr lang="en-US" sz="2000" dirty="0" smtClean="0">
                <a:latin typeface="Arial" charset="0"/>
              </a:rPr>
              <a:t>39 </a:t>
            </a:r>
            <a:endParaRPr lang="en-US" sz="2000" dirty="0">
              <a:latin typeface="Arial" charset="0"/>
            </a:endParaRPr>
          </a:p>
          <a:p>
            <a:pPr lvl="2">
              <a:lnSpc>
                <a:spcPct val="80000"/>
              </a:lnSpc>
            </a:pPr>
            <a:r>
              <a:rPr lang="en-US" sz="2000" dirty="0">
                <a:latin typeface="Arial" charset="0"/>
              </a:rPr>
              <a:t>Must Be Satisfied Comments: </a:t>
            </a:r>
            <a:r>
              <a:rPr lang="en-US" sz="2000" dirty="0" smtClean="0">
                <a:latin typeface="Arial" charset="0"/>
              </a:rPr>
              <a:t>21 </a:t>
            </a:r>
            <a:endParaRPr lang="en-US" sz="2000" dirty="0">
              <a:latin typeface="Arial" charset="0"/>
            </a:endParaRPr>
          </a:p>
          <a:p>
            <a:pPr lvl="1">
              <a:lnSpc>
                <a:spcPct val="80000"/>
              </a:lnSpc>
            </a:pPr>
            <a:r>
              <a:rPr lang="en-US" sz="2400" dirty="0" smtClean="0">
                <a:latin typeface="Arial" charset="0"/>
              </a:rPr>
              <a:t>RESPONSE </a:t>
            </a:r>
            <a:r>
              <a:rPr lang="en-US" sz="2400" dirty="0">
                <a:latin typeface="Arial" charset="0"/>
              </a:rPr>
              <a:t>RATE </a:t>
            </a:r>
          </a:p>
          <a:p>
            <a:pPr lvl="2">
              <a:lnSpc>
                <a:spcPct val="80000"/>
              </a:lnSpc>
            </a:pPr>
            <a:r>
              <a:rPr lang="en-US" sz="2000" dirty="0">
                <a:latin typeface="Arial" charset="0"/>
              </a:rPr>
              <a:t>This ballot has met the 75% returned ballot requirement.  </a:t>
            </a:r>
          </a:p>
          <a:p>
            <a:pPr lvl="2">
              <a:lnSpc>
                <a:spcPct val="80000"/>
              </a:lnSpc>
            </a:pPr>
            <a:r>
              <a:rPr lang="en-US" sz="2000" dirty="0" smtClean="0">
                <a:latin typeface="Arial" charset="0"/>
              </a:rPr>
              <a:t>46 </a:t>
            </a:r>
            <a:r>
              <a:rPr lang="en-US" sz="2000" dirty="0">
                <a:latin typeface="Arial" charset="0"/>
              </a:rPr>
              <a:t>affirmative </a:t>
            </a:r>
            <a:r>
              <a:rPr lang="en-US" sz="2000" dirty="0" smtClean="0">
                <a:latin typeface="Arial" charset="0"/>
              </a:rPr>
              <a:t>votes (58 eligible people in the ballot group) </a:t>
            </a:r>
            <a:endParaRPr lang="en-US" sz="2000" dirty="0">
              <a:latin typeface="Arial" charset="0"/>
            </a:endParaRPr>
          </a:p>
          <a:p>
            <a:pPr lvl="2">
              <a:lnSpc>
                <a:spcPct val="80000"/>
              </a:lnSpc>
            </a:pPr>
            <a:r>
              <a:rPr lang="en-US" sz="2000" dirty="0" smtClean="0">
                <a:latin typeface="Arial" charset="0"/>
              </a:rPr>
              <a:t>3 </a:t>
            </a:r>
            <a:r>
              <a:rPr lang="en-US" sz="2000" dirty="0">
                <a:latin typeface="Arial" charset="0"/>
              </a:rPr>
              <a:t>negative votes with new comments </a:t>
            </a:r>
          </a:p>
          <a:p>
            <a:pPr lvl="2">
              <a:lnSpc>
                <a:spcPct val="80000"/>
              </a:lnSpc>
            </a:pPr>
            <a:r>
              <a:rPr lang="en-US" sz="2000" dirty="0" smtClean="0">
                <a:latin typeface="Arial" charset="0"/>
              </a:rPr>
              <a:t>1 </a:t>
            </a:r>
            <a:r>
              <a:rPr lang="en-US" sz="2000" dirty="0">
                <a:latin typeface="Arial" charset="0"/>
              </a:rPr>
              <a:t>abstention votes: (Lack of time: 1) </a:t>
            </a:r>
          </a:p>
          <a:p>
            <a:pPr lvl="2">
              <a:lnSpc>
                <a:spcPct val="80000"/>
              </a:lnSpc>
            </a:pPr>
            <a:r>
              <a:rPr lang="en-US" sz="2000" dirty="0" smtClean="0">
                <a:latin typeface="Arial" charset="0"/>
              </a:rPr>
              <a:t>50 </a:t>
            </a:r>
            <a:r>
              <a:rPr lang="en-US" sz="2000" dirty="0">
                <a:latin typeface="Arial" charset="0"/>
              </a:rPr>
              <a:t>votes received = </a:t>
            </a:r>
            <a:r>
              <a:rPr lang="en-US" sz="2000" dirty="0" smtClean="0">
                <a:latin typeface="Arial" charset="0"/>
              </a:rPr>
              <a:t>86% returned  2% </a:t>
            </a:r>
            <a:r>
              <a:rPr lang="en-US" sz="2000" dirty="0">
                <a:latin typeface="Arial" charset="0"/>
              </a:rPr>
              <a:t>abstention  </a:t>
            </a:r>
          </a:p>
          <a:p>
            <a:pPr lvl="1">
              <a:lnSpc>
                <a:spcPct val="80000"/>
              </a:lnSpc>
            </a:pPr>
            <a:r>
              <a:rPr lang="en-US" sz="2400" dirty="0">
                <a:latin typeface="Arial" charset="0"/>
              </a:rPr>
              <a:t>APPROVAL RATE </a:t>
            </a:r>
          </a:p>
          <a:p>
            <a:pPr lvl="2">
              <a:lnSpc>
                <a:spcPct val="80000"/>
              </a:lnSpc>
            </a:pPr>
            <a:r>
              <a:rPr lang="en-US" sz="2000" dirty="0">
                <a:latin typeface="Arial" charset="0"/>
              </a:rPr>
              <a:t>The 75% affirmation requirement is being met.  </a:t>
            </a:r>
            <a:endParaRPr lang="en-US" sz="2400" dirty="0">
              <a:latin typeface="Arial" charset="0"/>
            </a:endParaRPr>
          </a:p>
          <a:p>
            <a:pPr lvl="2">
              <a:lnSpc>
                <a:spcPct val="80000"/>
              </a:lnSpc>
            </a:pPr>
            <a:r>
              <a:rPr lang="en-US" sz="2000" dirty="0">
                <a:latin typeface="Arial" charset="0"/>
              </a:rPr>
              <a:t>46 affirmative </a:t>
            </a:r>
            <a:r>
              <a:rPr lang="en-US" sz="2000" dirty="0" smtClean="0">
                <a:latin typeface="Arial" charset="0"/>
              </a:rPr>
              <a:t>votes; 3 negative votes </a:t>
            </a:r>
            <a:endParaRPr lang="en-US" sz="2400" dirty="0">
              <a:latin typeface="Arial" charset="0"/>
            </a:endParaRPr>
          </a:p>
          <a:p>
            <a:pPr lvl="2">
              <a:lnSpc>
                <a:spcPct val="80000"/>
              </a:lnSpc>
            </a:pPr>
            <a:r>
              <a:rPr lang="en-US" sz="2000" dirty="0" smtClean="0">
                <a:latin typeface="Arial" charset="0"/>
              </a:rPr>
              <a:t>49 </a:t>
            </a:r>
            <a:r>
              <a:rPr lang="en-US" sz="2000" dirty="0">
                <a:latin typeface="Arial" charset="0"/>
              </a:rPr>
              <a:t>votes = </a:t>
            </a:r>
            <a:r>
              <a:rPr lang="en-US" sz="2000" dirty="0" smtClean="0">
                <a:latin typeface="Arial" charset="0"/>
              </a:rPr>
              <a:t>93% </a:t>
            </a:r>
            <a:r>
              <a:rPr lang="en-US" sz="2000" dirty="0">
                <a:latin typeface="Arial" charset="0"/>
              </a:rPr>
              <a:t>affirmative </a:t>
            </a:r>
            <a:endParaRPr lang="en-US" sz="2400" dirty="0">
              <a:latin typeface="Arial" charset="0"/>
            </a:endParaRPr>
          </a:p>
          <a:p>
            <a:pPr lvl="1">
              <a:lnSpc>
                <a:spcPct val="80000"/>
              </a:lnSpc>
            </a:pPr>
            <a:endParaRPr lang="en-US" sz="2400" dirty="0" smtClean="0">
              <a:latin typeface="Arial" charset="0"/>
            </a:endParaRPr>
          </a:p>
          <a:p>
            <a:pPr marL="857250" lvl="2" indent="0">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357903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September Meeting</a:t>
            </a:r>
          </a:p>
        </p:txBody>
      </p:sp>
      <p:sp>
        <p:nvSpPr>
          <p:cNvPr id="34822" name="Rectangle 3"/>
          <p:cNvSpPr>
            <a:spLocks noGrp="1" noChangeArrowheads="1"/>
          </p:cNvSpPr>
          <p:nvPr>
            <p:ph type="body" idx="1"/>
          </p:nvPr>
        </p:nvSpPr>
        <p:spPr>
          <a:xfrm>
            <a:off x="381000" y="15240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80000"/>
              </a:lnSpc>
            </a:pPr>
            <a:r>
              <a:rPr lang="en-US" sz="2000" dirty="0" smtClean="0">
                <a:latin typeface="Arial" charset="0"/>
              </a:rPr>
              <a:t>802.21m  Revision Project </a:t>
            </a:r>
          </a:p>
          <a:p>
            <a:pPr lvl="2">
              <a:lnSpc>
                <a:spcPct val="80000"/>
              </a:lnSpc>
            </a:pPr>
            <a:r>
              <a:rPr lang="en-US" sz="1800" dirty="0" smtClean="0">
                <a:latin typeface="Arial" charset="0"/>
              </a:rPr>
              <a:t>Address  SB comments and prepare for Sponsor Ballot recirculation</a:t>
            </a:r>
          </a:p>
          <a:p>
            <a:pPr lvl="1">
              <a:lnSpc>
                <a:spcPct val="80000"/>
              </a:lnSpc>
            </a:pPr>
            <a:r>
              <a:rPr lang="en-US" sz="2000" dirty="0" smtClean="0">
                <a:latin typeface="Arial" charset="0"/>
              </a:rPr>
              <a:t>802.21.1 Use cases and Services </a:t>
            </a:r>
          </a:p>
          <a:p>
            <a:pPr lvl="2">
              <a:lnSpc>
                <a:spcPct val="90000"/>
              </a:lnSpc>
            </a:pPr>
            <a:r>
              <a:rPr lang="en-US" sz="1800" dirty="0">
                <a:latin typeface="Arial" charset="0"/>
              </a:rPr>
              <a:t>Address  SB comments and prepare for Sponsor Ballot recirculation</a:t>
            </a: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2478123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219200"/>
            <a:ext cx="8534400" cy="5334000"/>
          </a:xfrm>
        </p:spPr>
        <p:txBody>
          <a:bodyPr/>
          <a:lstStyle/>
          <a:p>
            <a:pPr>
              <a:lnSpc>
                <a:spcPct val="90000"/>
              </a:lnSpc>
            </a:pPr>
            <a:r>
              <a:rPr lang="en-US" sz="2400" b="1" dirty="0" smtClean="0">
                <a:solidFill>
                  <a:srgbClr val="0000FF"/>
                </a:solidFill>
              </a:rPr>
              <a:t>Interim: September, 2016 , Marriot, Europe (Warsaw)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657247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022099" y="5332413"/>
            <a:ext cx="7740902" cy="338554"/>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dirty="0" err="1" smtClean="0"/>
              <a:t>Kopernik</a:t>
            </a:r>
            <a:r>
              <a:rPr lang="en-US" sz="1600" dirty="0" smtClean="0"/>
              <a:t>   </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760991" y="5807888"/>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21 </a:t>
            </a:r>
            <a:r>
              <a:rPr lang="en-US" sz="1600" dirty="0">
                <a:latin typeface="Arial" charset="0"/>
              </a:rPr>
              <a:t>voting members  and no aspirant member as of this </a:t>
            </a:r>
            <a:r>
              <a:rPr lang="en-US" sz="1600" dirty="0" smtClean="0">
                <a:latin typeface="Arial" charset="0"/>
              </a:rPr>
              <a:t>meeting</a:t>
            </a:r>
            <a:endParaRPr lang="en-US" sz="1600" dirty="0">
              <a:latin typeface="Arial" charset="0"/>
            </a:endParaRPr>
          </a:p>
        </p:txBody>
      </p:sp>
      <p:sp>
        <p:nvSpPr>
          <p:cNvPr id="21"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2016</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2389009239"/>
              </p:ext>
            </p:extLst>
          </p:nvPr>
        </p:nvGraphicFramePr>
        <p:xfrm>
          <a:off x="838200" y="1524001"/>
          <a:ext cx="7618991" cy="3842702"/>
        </p:xfrm>
        <a:graphic>
          <a:graphicData uri="http://schemas.openxmlformats.org/drawingml/2006/table">
            <a:tbl>
              <a:tblPr firstRow="1" firstCol="1" bandRow="1">
                <a:tableStyleId>{5C22544A-7EE6-4342-B048-85BDC9FD1C3A}</a:tableStyleId>
              </a:tblPr>
              <a:tblGrid>
                <a:gridCol w="1246848">
                  <a:extLst>
                    <a:ext uri="{9D8B030D-6E8A-4147-A177-3AD203B41FA5}">
                      <a16:colId xmlns:a16="http://schemas.microsoft.com/office/drawing/2014/main" val="2344296650"/>
                    </a:ext>
                  </a:extLst>
                </a:gridCol>
                <a:gridCol w="1708158">
                  <a:extLst>
                    <a:ext uri="{9D8B030D-6E8A-4147-A177-3AD203B41FA5}">
                      <a16:colId xmlns:a16="http://schemas.microsoft.com/office/drawing/2014/main" val="1905055262"/>
                    </a:ext>
                  </a:extLst>
                </a:gridCol>
                <a:gridCol w="1403628">
                  <a:extLst>
                    <a:ext uri="{9D8B030D-6E8A-4147-A177-3AD203B41FA5}">
                      <a16:colId xmlns:a16="http://schemas.microsoft.com/office/drawing/2014/main" val="3954071485"/>
                    </a:ext>
                  </a:extLst>
                </a:gridCol>
                <a:gridCol w="1604733">
                  <a:extLst>
                    <a:ext uri="{9D8B030D-6E8A-4147-A177-3AD203B41FA5}">
                      <a16:colId xmlns:a16="http://schemas.microsoft.com/office/drawing/2014/main" val="113956815"/>
                    </a:ext>
                  </a:extLst>
                </a:gridCol>
                <a:gridCol w="1655624">
                  <a:extLst>
                    <a:ext uri="{9D8B030D-6E8A-4147-A177-3AD203B41FA5}">
                      <a16:colId xmlns:a16="http://schemas.microsoft.com/office/drawing/2014/main" val="2658146597"/>
                    </a:ext>
                  </a:extLst>
                </a:gridCol>
              </a:tblGrid>
              <a:tr h="877308">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(Sept 12,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(Sept 13,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(Sept 14,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(Sept 15, 2016)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854482345"/>
                  </a:ext>
                </a:extLst>
              </a:tr>
              <a:tr h="807491">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Opening Plenary (8:00- 9:00am)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802.11 WNG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346836647"/>
                  </a:ext>
                </a:extLst>
              </a:tr>
              <a:tr h="807491">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(Starts at 11:00 am)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409776559"/>
                  </a:ext>
                </a:extLst>
              </a:tr>
              <a:tr h="542921">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Joint 802.21m  TG/802.21.1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802.21m </a:t>
                      </a:r>
                      <a:r>
                        <a:rPr lang="en-US" sz="1200" dirty="0" smtClean="0">
                          <a:effectLst/>
                        </a:rPr>
                        <a:t>TG/Future Topics discussion</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88679341"/>
                  </a:ext>
                </a:extLst>
              </a:tr>
              <a:tr h="807491">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TAG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802.1CF (OmniRAN)</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802.1CF (</a:t>
                      </a:r>
                      <a:r>
                        <a:rPr lang="en-US" sz="1200" dirty="0" err="1">
                          <a:effectLst/>
                        </a:rPr>
                        <a:t>OmniRAN</a:t>
                      </a: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Closing Plenary (4:00- 4:30p)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619880697"/>
                  </a:ext>
                </a:extLst>
              </a:tr>
            </a:tbl>
          </a:graphicData>
        </a:graphic>
      </p:graphicFrame>
    </p:spTree>
    <p:extLst>
      <p:ext uri="{BB962C8B-B14F-4D97-AF65-F5344CB8AC3E}">
        <p14:creationId xmlns:p14="http://schemas.microsoft.com/office/powerpoint/2010/main" val="35360999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86800" cy="54102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2017,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12-17, 2017, Hyatt Regency </a:t>
            </a:r>
            <a:r>
              <a:rPr lang="en-US" sz="2400" b="1" dirty="0" smtClean="0">
                <a:solidFill>
                  <a:srgbClr val="FF0000"/>
                </a:solidFill>
              </a:rPr>
              <a:t>Vancouver</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a:t>
            </a:r>
            <a:r>
              <a:rPr lang="en-US" sz="2400" b="1" dirty="0" smtClean="0">
                <a:solidFill>
                  <a:srgbClr val="0000FF"/>
                </a:solidFill>
              </a:rPr>
              <a:t>07-12, </a:t>
            </a:r>
            <a:r>
              <a:rPr lang="en-US" sz="2400" b="1" dirty="0">
                <a:solidFill>
                  <a:srgbClr val="0000FF"/>
                </a:solidFill>
              </a:rPr>
              <a:t>2017, Daejeon Convention </a:t>
            </a:r>
            <a:r>
              <a:rPr lang="en-US" sz="2400" b="1" dirty="0" smtClean="0">
                <a:solidFill>
                  <a:srgbClr val="0000FF"/>
                </a:solidFill>
              </a:rPr>
              <a:t>Center, </a:t>
            </a:r>
            <a:r>
              <a:rPr lang="en-US" sz="2400" b="1" dirty="0">
                <a:solidFill>
                  <a:srgbClr val="0000FF"/>
                </a:solidFill>
              </a:rPr>
              <a:t>Daejeon, Korea (</a:t>
            </a:r>
            <a:r>
              <a:rPr lang="en-US" sz="2400" b="1" dirty="0" smtClean="0">
                <a:solidFill>
                  <a:srgbClr val="0000FF"/>
                </a:solidFill>
              </a:rPr>
              <a:t>TBC)</a:t>
            </a:r>
            <a:r>
              <a:rPr lang="en-US" sz="2400" b="1" dirty="0">
                <a:solidFill>
                  <a:srgbClr val="0000FF"/>
                </a:solidFill>
              </a:rPr>
              <a:t> </a:t>
            </a:r>
            <a:endParaRPr lang="en-US" sz="2400" b="1" dirty="0" smtClean="0">
              <a:solidFill>
                <a:srgbClr val="0000FF"/>
              </a:solidFill>
            </a:endParaRP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3054935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rPr>
              <a:t>https://imat.ieee.org/attendance</a:t>
            </a:r>
          </a:p>
          <a:p>
            <a:pPr lvl="2">
              <a:lnSpc>
                <a:spcPct val="80000"/>
              </a:lnSpc>
              <a:defRPr/>
            </a:pPr>
            <a:r>
              <a:rPr lang="en-US" altLang="ja-JP" sz="1600" dirty="0">
                <a:ea typeface="ＭＳ Ｐゴシック" charset="-128"/>
              </a:rPr>
              <a:t> http://</a:t>
            </a:r>
            <a:r>
              <a:rPr lang="en-US" altLang="ja-JP" sz="1600" dirty="0" smtClean="0">
                <a:ea typeface="ＭＳ Ｐゴシック" charset="-128"/>
              </a:rPr>
              <a:t>newton.meeting.verilan.com</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15</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000" dirty="0">
                <a:latin typeface="Arial" charset="0"/>
              </a:rPr>
              <a:t>http://arinex.com.au/ieee2015/</a:t>
            </a:r>
            <a:endParaRPr lang="en-US" sz="2000" dirty="0" smtClean="0">
              <a:latin typeface="Arial" charset="0"/>
            </a:endParaRPr>
          </a:p>
          <a:p>
            <a:pPr>
              <a:lnSpc>
                <a:spcPct val="90000"/>
              </a:lnSpc>
            </a:pPr>
            <a:r>
              <a:rPr lang="en-US" sz="2000" dirty="0" smtClean="0">
                <a:latin typeface="Arial" charset="0"/>
              </a:rPr>
              <a:t>WG Documents</a:t>
            </a:r>
            <a:r>
              <a:rPr lang="en-US" sz="2000" dirty="0">
                <a:latin typeface="Arial" charset="0"/>
              </a:rPr>
              <a:t>:  </a:t>
            </a:r>
            <a:r>
              <a:rPr lang="en-US" sz="2000" dirty="0">
                <a:latin typeface="Arial" charset="0"/>
                <a:hlinkClick r:id="rId3"/>
              </a:rPr>
              <a:t>http://</a:t>
            </a:r>
            <a:r>
              <a:rPr lang="en-US" sz="2000" dirty="0" smtClean="0">
                <a:latin typeface="Arial" charset="0"/>
                <a:hlinkClick r:id="rId3"/>
              </a:rPr>
              <a:t>newton.meeting.verilan.com</a:t>
            </a:r>
            <a:r>
              <a:rPr lang="en-US" sz="2000" dirty="0" smtClean="0">
                <a:latin typeface="Arial" charset="0"/>
              </a:rPr>
              <a:t> </a:t>
            </a:r>
          </a:p>
          <a:p>
            <a:pPr>
              <a:lnSpc>
                <a:spcPct val="90000"/>
              </a:lnSpc>
            </a:pPr>
            <a:r>
              <a:rPr lang="en-US" sz="2000" dirty="0" smtClean="0">
                <a:latin typeface="Arial" charset="0"/>
              </a:rPr>
              <a:t>Mobile Device website: </a:t>
            </a:r>
            <a:r>
              <a:rPr lang="en-US" sz="2000" dirty="0">
                <a:latin typeface="Arial" charset="0"/>
              </a:rPr>
              <a:t>http://arinex.com.au/ieee802wireless </a:t>
            </a:r>
            <a:endParaRPr lang="en-US" sz="2000" dirty="0" smtClean="0">
              <a:latin typeface="Arial" charset="0"/>
            </a:endParaRP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err="1" smtClean="0">
                <a:latin typeface="Arial" pitchFamily="34" charset="0"/>
                <a:cs typeface="Arial" pitchFamily="34" charset="0"/>
              </a:rPr>
              <a:t>Verilan</a:t>
            </a:r>
            <a:r>
              <a:rPr lang="en-US" sz="2000" dirty="0" smtClean="0">
                <a:latin typeface="Arial" pitchFamily="34" charset="0"/>
                <a:cs typeface="Arial" pitchFamily="34" charset="0"/>
              </a:rPr>
              <a:t>-secure ;  Access code: </a:t>
            </a:r>
            <a:r>
              <a:rPr lang="en-US" sz="2000" dirty="0" err="1" smtClean="0">
                <a:latin typeface="Arial" pitchFamily="34" charset="0"/>
                <a:cs typeface="Arial" pitchFamily="34" charset="0"/>
              </a:rPr>
              <a:t>ieeeieee</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Network help desk: Located near Registration Desk </a:t>
            </a:r>
          </a:p>
          <a:p>
            <a:pPr>
              <a:lnSpc>
                <a:spcPct val="90000"/>
              </a:lnSpc>
            </a:pPr>
            <a:r>
              <a:rPr lang="en-US" sz="2000" dirty="0" smtClean="0">
                <a:latin typeface="Arial" charset="0"/>
              </a:rPr>
              <a:t>Food and Beverages Service:</a:t>
            </a:r>
          </a:p>
          <a:p>
            <a:pPr lvl="1"/>
            <a:r>
              <a:rPr lang="en-US" sz="1800" dirty="0" smtClean="0">
                <a:latin typeface="Arial" charset="0"/>
              </a:rPr>
              <a:t>Breakfast </a:t>
            </a:r>
            <a:r>
              <a:rPr lang="en-US" sz="1800" dirty="0">
                <a:latin typeface="Arial" charset="0"/>
              </a:rPr>
              <a:t> </a:t>
            </a:r>
            <a:r>
              <a:rPr lang="en-US" sz="1800" dirty="0" smtClean="0">
                <a:latin typeface="Arial" charset="0"/>
              </a:rPr>
              <a:t>included in your room rate (if staying in the Marriott)</a:t>
            </a:r>
          </a:p>
          <a:p>
            <a:pPr lvl="1"/>
            <a:r>
              <a:rPr lang="en-US" sz="1800" dirty="0" smtClean="0">
                <a:latin typeface="Arial" charset="0"/>
              </a:rPr>
              <a:t>Morning Coffee/Tea : 10:00AM –11:00 AM</a:t>
            </a:r>
          </a:p>
          <a:p>
            <a:pPr lvl="1"/>
            <a:r>
              <a:rPr lang="en-US" sz="1800" dirty="0" smtClean="0">
                <a:latin typeface="Arial" charset="0"/>
              </a:rPr>
              <a:t>Lunch: 12:00 noon -1:30 PM; Hotel Restaurant”‘</a:t>
            </a:r>
            <a:r>
              <a:rPr lang="en-US" sz="1800" dirty="0" err="1" smtClean="0">
                <a:latin typeface="Arial" charset="0"/>
              </a:rPr>
              <a:t>Lilla</a:t>
            </a:r>
            <a:r>
              <a:rPr lang="en-US" sz="1800" dirty="0" smtClean="0">
                <a:latin typeface="Arial" charset="0"/>
              </a:rPr>
              <a:t> </a:t>
            </a:r>
            <a:r>
              <a:rPr lang="en-US" sz="1800" dirty="0" err="1" smtClean="0">
                <a:latin typeface="Arial" charset="0"/>
              </a:rPr>
              <a:t>Weneda</a:t>
            </a:r>
            <a:r>
              <a:rPr lang="en-US" sz="1800" dirty="0" smtClean="0">
                <a:latin typeface="Arial" charset="0"/>
              </a:rPr>
              <a:t>”</a:t>
            </a:r>
          </a:p>
          <a:p>
            <a:pPr lvl="1"/>
            <a:r>
              <a:rPr lang="en-US" sz="1800" dirty="0" smtClean="0">
                <a:latin typeface="Arial" charset="0"/>
              </a:rPr>
              <a:t>Afternoon Coffee/Tea: 3:00- 4:00 PM ; Foyer areas on level 2 and 3</a:t>
            </a:r>
          </a:p>
          <a:p>
            <a:pPr lvl="1"/>
            <a:r>
              <a:rPr lang="en-US" sz="2000" dirty="0" smtClean="0">
                <a:latin typeface="Arial" charset="0"/>
              </a:rPr>
              <a:t>802.21 WG would break as follows:</a:t>
            </a:r>
          </a:p>
          <a:p>
            <a:pPr lvl="2">
              <a:lnSpc>
                <a:spcPct val="90000"/>
              </a:lnSpc>
            </a:pPr>
            <a:r>
              <a:rPr lang="en-US" sz="1800" dirty="0" smtClean="0">
                <a:latin typeface="Arial" charset="0"/>
              </a:rPr>
              <a:t>AM Coffee break: 10:00-10:30 am; Lunch break: 12:30-1:30 pm </a:t>
            </a:r>
          </a:p>
          <a:p>
            <a:pPr lvl="2">
              <a:lnSpc>
                <a:spcPct val="90000"/>
              </a:lnSpc>
            </a:pPr>
            <a:r>
              <a:rPr lang="en-US" sz="1800" dirty="0" smtClean="0">
                <a:latin typeface="Arial" charset="0"/>
              </a:rPr>
              <a:t>PM Coffee/Snacks break: 3:30 - 4:00 pm</a:t>
            </a:r>
          </a:p>
          <a:p>
            <a:pPr>
              <a:lnSpc>
                <a:spcPct val="90000"/>
              </a:lnSpc>
            </a:pPr>
            <a:r>
              <a:rPr lang="en-US" sz="2000" dirty="0" smtClean="0">
                <a:latin typeface="Arial" charset="0"/>
              </a:rPr>
              <a:t>Social Event: Wednesday: Dinner in the Fortress</a:t>
            </a:r>
          </a:p>
          <a:p>
            <a:pPr lvl="1">
              <a:lnSpc>
                <a:spcPct val="90000"/>
              </a:lnSpc>
            </a:pPr>
            <a:r>
              <a:rPr lang="en-US" sz="1600" dirty="0" smtClean="0">
                <a:latin typeface="Arial" charset="0"/>
              </a:rPr>
              <a:t>Bus pick up at 6:00 PM; Dinner starts at 6:30 PM; Cultural program: 7:30PM </a:t>
            </a: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926386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79566</TotalTime>
  <Words>1945</Words>
  <Application>Microsoft Office PowerPoint</Application>
  <PresentationFormat>On-screen Show (4:3)</PresentationFormat>
  <Paragraphs>350</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ＭＳ Ｐゴシック</vt:lpstr>
      <vt:lpstr>Arial</vt:lpstr>
      <vt:lpstr>Helvetica</vt:lpstr>
      <vt:lpstr>Times New Roman</vt:lpstr>
      <vt:lpstr>802.11PowerPointTemplate-Landscape</vt:lpstr>
      <vt:lpstr>IEEE 802.21 Session #76,  Warsaw, Poland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Work Status </vt:lpstr>
      <vt:lpstr>Sponsor Ballot Result </vt:lpstr>
      <vt:lpstr>Sponsor Ballot Result </vt:lpstr>
      <vt:lpstr>Objectives for the September Meeting</vt:lpstr>
      <vt:lpstr>Future Sessions – 2016 </vt:lpstr>
      <vt:lpstr>Future Sessions – 2017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804</cp:revision>
  <cp:lastPrinted>1998-02-10T13:28:06Z</cp:lastPrinted>
  <dcterms:created xsi:type="dcterms:W3CDTF">2002-07-08T22:03:28Z</dcterms:created>
  <dcterms:modified xsi:type="dcterms:W3CDTF">2016-09-12T10:06:18Z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