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9" r:id="rId2"/>
    <p:sldId id="313" r:id="rId3"/>
    <p:sldId id="344" r:id="rId4"/>
    <p:sldId id="367" r:id="rId5"/>
    <p:sldId id="370" r:id="rId6"/>
    <p:sldId id="371" r:id="rId7"/>
    <p:sldId id="379" r:id="rId8"/>
    <p:sldId id="375" r:id="rId9"/>
    <p:sldId id="308" r:id="rId10"/>
    <p:sldId id="365" r:id="rId11"/>
    <p:sldId id="368" r:id="rId12"/>
    <p:sldId id="311" r:id="rId13"/>
    <p:sldId id="360" r:id="rId14"/>
    <p:sldId id="380" r:id="rId15"/>
    <p:sldId id="376" r:id="rId16"/>
    <p:sldId id="374" r:id="rId17"/>
    <p:sldId id="378" r:id="rId18"/>
    <p:sldId id="377" r:id="rId19"/>
    <p:sldId id="381" r:id="rId2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339933"/>
    <a:srgbClr val="006600"/>
    <a:srgbClr val="00CC00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 autoAdjust="0"/>
  </p:normalViewPr>
  <p:slideViewPr>
    <p:cSldViewPr>
      <p:cViewPr varScale="1">
        <p:scale>
          <a:sx n="79" d="100"/>
          <a:sy n="79" d="100"/>
        </p:scale>
        <p:origin x="750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33" y="4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9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261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00" y="97294"/>
            <a:ext cx="767582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62313" y="8999538"/>
            <a:ext cx="512762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21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28FE99-48FE-4D9C-A91E-871D2804FCE5}" type="slidenum"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382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411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4F9623-280A-4415-95BC-1AFBC9220DE5}" type="slidenum"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3821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2281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12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443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13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2332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14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743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15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7991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16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4831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17</a:t>
            </a:fld>
            <a:endParaRPr lang="en-US" dirty="0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6222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18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10887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19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853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dirty="0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7777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3</a:t>
            </a:fld>
            <a:endParaRPr lang="en-US" dirty="0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5583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4</a:t>
            </a:fld>
            <a:endParaRPr lang="en-US" dirty="0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7533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5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112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3814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9671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749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9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172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21-16-0094	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6/21-16-0005-00-0000-lb-9-resul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21/ballot_7.html" TargetMode="External"/><Relationship Id="rId4" Type="http://schemas.openxmlformats.org/officeDocument/2006/relationships/hyperlink" Target="https://mentor.ieee.org/802.21/dcn/16/21-16-0061-00-0000-lb-11-results.xls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6/21-16-0008-09-SAUC-lb9-comments-and-resolution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1/dcn/16/21-16-0062-04-SAUC-lb11-comments-and-resolution.xl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7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1/dcn/16/21-16-0084-00-0000-lb-10a-results.xlsx" TargetMode="External"/><Relationship Id="rId4" Type="http://schemas.openxmlformats.org/officeDocument/2006/relationships/hyperlink" Target="https://mentor.ieee.org/802.21/dcn/16/21-16-0060-00-0000-lb-10-results.xls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6/21-16-0009-11-REVP-lb8-comments-and-resolution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1/dcn/16/21-16-0063-03-REVP-lb10-comments-and-resolution.xl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 dirty="0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July, 2016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21-16-0094-00-0000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Sponsor Ballot Approval for IEEE P802.21-revision and IEEE P802.21.1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29, 2016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2016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Applied Communication Sciences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WG Letter Ballots summary and motions for Sponsor Ballot approval and motion </a:t>
            </a:r>
            <a:r>
              <a:rPr lang="en-US" altLang="ja-JP" dirty="0">
                <a:ea typeface="ＭＳ Ｐゴシック" charset="-128"/>
                <a:cs typeface="Times New Roman" pitchFamily="18" charset="0"/>
              </a:rPr>
              <a:t>for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sending the drafts to ISO/IEC </a:t>
            </a:r>
            <a:r>
              <a:rPr lang="en-US" altLang="ja-JP" dirty="0">
                <a:ea typeface="ＭＳ Ｐゴシック" charset="-128"/>
                <a:cs typeface="Times New Roman" pitchFamily="18" charset="0"/>
              </a:rPr>
              <a:t>JTC1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SC6  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P802.21.1 WG Ballot Result- Final Round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marR="0" lvl="0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• Date the last ballot closed: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June 08, 2016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2D2DB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1313" marR="0" lvl="0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• Vote tally including Approve, Disapprove and Abstain votes: </a:t>
            </a:r>
          </a:p>
          <a:p>
            <a:pPr marL="798513" marR="0" lvl="1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Ballot Pool =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22, Ballot Return= 20, Return ratio=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95.45%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98513" marR="0" lvl="1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Number of Approves =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98513" marR="0" lvl="1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Number of Disapproves =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00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98513" marR="0" lvl="1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Number of Abstains =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01</a:t>
            </a:r>
          </a:p>
          <a:p>
            <a:pPr marL="798513" lvl="1" indent="-287338" algn="l">
              <a:defRPr/>
            </a:pPr>
            <a:r>
              <a:rPr lang="en-US" sz="2400" dirty="0">
                <a:solidFill>
                  <a:srgbClr val="000000"/>
                </a:solidFill>
              </a:rPr>
              <a:t>Did Not Vote = 01 </a:t>
            </a:r>
          </a:p>
          <a:p>
            <a:pPr marL="798513" marR="0" lvl="1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Approval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Ratio 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100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%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2D2DB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1313" marR="0" lvl="0" indent="-287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• Comments that support the remaining disapprove votes and Working Group responses 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N/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2D2DB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36415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P802.21.1 Draft History and Statistics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9B061689-73B1-4F22-94BA-0E852404C0E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33746"/>
              </p:ext>
            </p:extLst>
          </p:nvPr>
        </p:nvGraphicFramePr>
        <p:xfrm>
          <a:off x="762000" y="1523999"/>
          <a:ext cx="8001000" cy="4805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3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326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IEEE</a:t>
                      </a:r>
                      <a:r>
                        <a:rPr lang="en-US" sz="1400" b="1" baseline="0" dirty="0" smtClean="0"/>
                        <a:t> WG Letter Ballot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Launch Date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# of Comments Received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Comment Resolution Status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Return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Ratio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Approval Ratio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Draft Status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5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</a:t>
                      </a:r>
                      <a:r>
                        <a:rPr lang="en-US" sz="1400" baseline="0" dirty="0" smtClean="0"/>
                        <a:t> LB #9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(P802.21.1™/D01 )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December 16, 2015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164(81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 / TR, 83E / ER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Comments were addressed and Resolved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2"/>
                          </a:solidFill>
                        </a:rPr>
                        <a:t>&lt;75%</a:t>
                      </a:r>
                      <a:endParaRPr lang="en-US" sz="1400" b="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</a:t>
                      </a:r>
                      <a:r>
                        <a:rPr lang="en-US" altLang="ko-KR" sz="1400" b="1" baseline="0" dirty="0" smtClean="0"/>
                        <a:t>P802.21.1™/D02 </a:t>
                      </a:r>
                      <a:r>
                        <a:rPr lang="en-US" altLang="ko-KR" sz="1400" b="1" dirty="0" smtClean="0"/>
                        <a:t>Prepared </a:t>
                      </a:r>
                      <a:endParaRPr lang="en-US" altLang="ko-K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2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 LB #11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(</a:t>
                      </a:r>
                      <a:r>
                        <a:rPr lang="en-US" altLang="ko-KR" sz="1400" b="1" baseline="0" dirty="0" smtClean="0"/>
                        <a:t>P802.21.1™/D02)</a:t>
                      </a:r>
                      <a:endParaRPr lang="en-US" sz="14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 31</a:t>
                      </a:r>
                      <a:r>
                        <a:rPr lang="en-US" sz="1400" baseline="0" dirty="0" smtClean="0"/>
                        <a:t>, 2016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28(4T / TR,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24E / ER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Comments were addressed and Resolved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94.45%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95%</a:t>
                      </a:r>
                      <a:endParaRPr lang="en-US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baseline="0" dirty="0" smtClean="0"/>
                        <a:t>P802.21.1™/D03 </a:t>
                      </a:r>
                      <a:r>
                        <a:rPr lang="en-US" altLang="ko-KR" sz="1400" b="1" dirty="0" smtClean="0"/>
                        <a:t>Prepared </a:t>
                      </a:r>
                      <a:endParaRPr lang="en-US" altLang="ko-K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82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 LB #11a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(</a:t>
                      </a:r>
                      <a:r>
                        <a:rPr lang="en-US" altLang="ko-KR" sz="1400" b="1" baseline="0" dirty="0" smtClean="0"/>
                        <a:t>P802.21.1™/D03</a:t>
                      </a:r>
                      <a:r>
                        <a:rPr lang="en-US" sz="1400" b="1" baseline="0" dirty="0" smtClean="0"/>
                        <a:t>)</a:t>
                      </a:r>
                      <a:endParaRPr lang="en-US" sz="14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 24, 2016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 Comments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94.45%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/>
                          </a:solidFill>
                        </a:rPr>
                        <a:t>100%</a:t>
                      </a:r>
                      <a:endParaRPr lang="en-US" sz="14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baseline="0" dirty="0" smtClean="0"/>
                        <a:t>P802.21.1™/D04 </a:t>
                      </a:r>
                      <a:r>
                        <a:rPr lang="en-US" sz="1400" b="1" dirty="0" smtClean="0"/>
                        <a:t>Prepared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ounded Rectangular Callout 9"/>
          <p:cNvSpPr/>
          <p:nvPr/>
        </p:nvSpPr>
        <p:spPr bwMode="auto">
          <a:xfrm>
            <a:off x="762000" y="5562600"/>
            <a:ext cx="8001000" cy="533400"/>
          </a:xfrm>
          <a:prstGeom prst="wedgeRoundRectCallout">
            <a:avLst>
              <a:gd name="adj1" fmla="val 43406"/>
              <a:gd name="adj2" fmla="val -202380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 lvl="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PMingLiU" charset="-120"/>
                <a:cs typeface="+mn-cs"/>
              </a:rPr>
              <a:t>MEC Review </a:t>
            </a:r>
            <a:r>
              <a:rPr lang="en-GB" sz="1600" dirty="0">
                <a:solidFill>
                  <a:srgbClr val="000000"/>
                </a:solidFill>
                <a:ea typeface="PMingLiU" charset="-120"/>
              </a:rPr>
              <a:t>available </a:t>
            </a:r>
            <a:r>
              <a:rPr lang="en-GB" sz="1600" dirty="0" smtClean="0">
                <a:solidFill>
                  <a:srgbClr val="000000"/>
                </a:solidFill>
                <a:ea typeface="PMingLiU" charset="-120"/>
              </a:rPr>
              <a:t>at</a:t>
            </a:r>
            <a:r>
              <a:rPr lang="en-GB" sz="1600" dirty="0" smtClean="0">
                <a:solidFill>
                  <a:srgbClr val="000000"/>
                </a:solidFill>
                <a:ea typeface="PMingLiU" charset="-120"/>
              </a:rPr>
              <a:t>: </a:t>
            </a:r>
            <a:r>
              <a:rPr lang="en-GB" sz="1800" dirty="0" smtClean="0">
                <a:solidFill>
                  <a:srgbClr val="000000"/>
                </a:solidFill>
                <a:ea typeface="PMingLiU" charset="-120"/>
              </a:rPr>
              <a:t>https</a:t>
            </a:r>
            <a:r>
              <a:rPr lang="en-GB" sz="1800" dirty="0">
                <a:solidFill>
                  <a:srgbClr val="000000"/>
                </a:solidFill>
                <a:ea typeface="PMingLiU" charset="-120"/>
              </a:rPr>
              <a:t>://mentor.ieee.org/802.21/dcn/16/21-16-0092-00-0000-mec-review-for-p802-21-1.docx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770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Results Summary for IEEE P802.21.1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1000" y="2057400"/>
            <a:ext cx="86868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#9: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mentor.ieee.org/802.21/dcn/16/21-16-0005-00-0000-lb-9-results.xlsx</a:t>
            </a:r>
            <a:endParaRPr lang="en-US" sz="24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#11: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4"/>
              </a:rPr>
              <a:t>mentor.ieee.org/802.21/dcn/16/21-16-0061-00-0000-lb-11-results.xlsx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#11a: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5"/>
              </a:rPr>
              <a:t>https://mentor.ieee.org/802.21/dcn/16/21-16-0085-00-0000-lb-11a-results.xlsx</a:t>
            </a:r>
          </a:p>
          <a:p>
            <a:pPr marL="287338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Comments &amp; Resolutions for IEEE P802.21.1 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438096" y="1905000"/>
            <a:ext cx="8686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#9: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mentor.ieee.org/802.21/dcn/16/21-16-0008-09-SAUC-lb9-comments-and-resolution.xls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#11: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4"/>
              </a:rPr>
              <a:t>mentor.ieee.org/802.21/dcn/16/21-16-0062-04-SAUC-lb11-comments-and-resolution.xls</a:t>
            </a:r>
            <a:endParaRPr lang="en-US" sz="2000" dirty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#11a: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No comments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0668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Tentative Time-line for </a:t>
            </a:r>
            <a:r>
              <a:rPr lang="en-US" sz="2800" dirty="0" smtClean="0">
                <a:solidFill>
                  <a:schemeClr val="tx1"/>
                </a:solidFill>
              </a:rPr>
              <a:t>P802.21.1 Sponsor Ballot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The Sponsor Ballot </a:t>
            </a:r>
            <a:r>
              <a:rPr lang="en-US" sz="2800" dirty="0" smtClean="0">
                <a:solidFill>
                  <a:schemeClr val="tx1"/>
                </a:solidFill>
              </a:rPr>
              <a:t>will start on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August 08, 2016–  Sponsor Ballot #1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06, 2016 – Sponsor Ballot #1 Ends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12, 2016  onwards – </a:t>
            </a:r>
            <a:r>
              <a:rPr lang="en-US" sz="2800" dirty="0">
                <a:solidFill>
                  <a:schemeClr val="tx1"/>
                </a:solidFill>
              </a:rPr>
              <a:t>Address and Resolve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2016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2016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2388193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15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6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P802.21.1 Draft for Sponsor Ballot </a:t>
            </a:r>
            <a:r>
              <a:rPr lang="en-US" altLang="ko-KR" sz="2400" dirty="0" smtClean="0"/>
              <a:t>and approve the CSD </a:t>
            </a:r>
            <a:r>
              <a:rPr lang="en-US" altLang="ko-KR" sz="2400" dirty="0"/>
              <a:t>(http://www.ieee802.org/21/802_21_1_5C.pdf)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Hyeong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08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061081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A</a:t>
            </a:r>
            <a:r>
              <a:rPr lang="en-US" altLang="ko-KR" dirty="0" smtClean="0"/>
              <a:t>pprove the CSD (</a:t>
            </a:r>
            <a:r>
              <a:rPr lang="en-US" altLang="ko-KR" dirty="0"/>
              <a:t>http://www.ieee802.org/21/802_21_1_5C.pdf</a:t>
            </a:r>
            <a:r>
              <a:rPr lang="en-US" altLang="ko-KR" dirty="0" smtClean="0"/>
              <a:t>) and </a:t>
            </a:r>
            <a:r>
              <a:rPr lang="en-US" dirty="0" smtClean="0"/>
              <a:t>forward IEEE P802.21.1 for Sponsor Ballot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</a:t>
            </a:r>
            <a:r>
              <a:rPr lang="en-US" dirty="0"/>
              <a:t>Steve Shellhammer </a:t>
            </a:r>
            <a:r>
              <a:rPr lang="en-US" dirty="0" smtClean="0"/>
              <a:t> </a:t>
            </a:r>
            <a:endParaRPr lang="en-US" dirty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16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937195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17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P802.21-revision  and IEEE P802.21.1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drafts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to ISO/IEC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JTC1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SC6 (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Added to the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Consent Agenda)  </a:t>
            </a:r>
            <a:endParaRPr lang="en-US" sz="2800" kern="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9685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7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</a:t>
            </a:r>
            <a:r>
              <a:rPr lang="en-GB" sz="2400" dirty="0" smtClean="0">
                <a:ea typeface="PMingLiU" charset="-120"/>
              </a:rPr>
              <a:t>to </a:t>
            </a:r>
            <a:r>
              <a:rPr lang="en-US" sz="2400" dirty="0" smtClean="0">
                <a:ea typeface="PMingLiU" charset="-120"/>
              </a:rPr>
              <a:t>submit Draft </a:t>
            </a:r>
            <a:r>
              <a:rPr lang="en-US" sz="2400" dirty="0">
                <a:ea typeface="PMingLiU" charset="-120"/>
              </a:rPr>
              <a:t>IEEE S</a:t>
            </a:r>
            <a:r>
              <a:rPr lang="en-US" sz="2400" dirty="0" smtClean="0">
                <a:ea typeface="PMingLiU" charset="-120"/>
              </a:rPr>
              <a:t>td </a:t>
            </a:r>
            <a:r>
              <a:rPr lang="en-US" sz="2400" dirty="0">
                <a:ea typeface="PMingLiU" charset="-120"/>
              </a:rPr>
              <a:t>802.21-revision and Draft IEEE Std 802.21.1 to ISO/IEC JTC1 SC6 for information under the PSDO </a:t>
            </a:r>
            <a:r>
              <a:rPr lang="en-US" sz="2400" dirty="0" smtClean="0">
                <a:ea typeface="PMingLiU" charset="-120"/>
              </a:rPr>
              <a:t>agreement</a:t>
            </a:r>
            <a:r>
              <a:rPr lang="en-GB" sz="2400" dirty="0" smtClean="0">
                <a:ea typeface="PMingLiU" charset="-120"/>
              </a:rPr>
              <a:t>.</a:t>
            </a:r>
          </a:p>
          <a:p>
            <a:pPr>
              <a:tabLst>
                <a:tab pos="1271588" algn="l"/>
              </a:tabLst>
              <a:defRPr/>
            </a:pPr>
            <a:endParaRPr lang="en-GB" sz="24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Hyeong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423044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EC Motion</a:t>
            </a:r>
            <a:endParaRPr lang="en-US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447800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US" sz="2400" dirty="0" smtClean="0">
                <a:ea typeface="PMingLiU" charset="-120"/>
              </a:rPr>
              <a:t>Approve the submission of  </a:t>
            </a:r>
            <a:r>
              <a:rPr lang="en-US" sz="2400" dirty="0" smtClean="0">
                <a:ea typeface="PMingLiU" charset="-120"/>
              </a:rPr>
              <a:t>Draft </a:t>
            </a:r>
            <a:r>
              <a:rPr lang="en-US" sz="2400" dirty="0">
                <a:ea typeface="PMingLiU" charset="-120"/>
              </a:rPr>
              <a:t>IEEE S</a:t>
            </a:r>
            <a:r>
              <a:rPr lang="en-US" sz="2400" dirty="0" smtClean="0">
                <a:ea typeface="PMingLiU" charset="-120"/>
              </a:rPr>
              <a:t>td </a:t>
            </a:r>
            <a:r>
              <a:rPr lang="en-US" sz="2400" dirty="0">
                <a:ea typeface="PMingLiU" charset="-120"/>
              </a:rPr>
              <a:t>802.21-revision and Draft IEEE Std </a:t>
            </a:r>
            <a:r>
              <a:rPr lang="en-US" sz="2400" dirty="0" smtClean="0">
                <a:ea typeface="PMingLiU" charset="-120"/>
              </a:rPr>
              <a:t>802.21.1 </a:t>
            </a:r>
            <a:r>
              <a:rPr lang="en-US" sz="2400" dirty="0">
                <a:ea typeface="PMingLiU" charset="-120"/>
              </a:rPr>
              <a:t>to ISO/IEC JTC1 SC6 for information under the PSDO </a:t>
            </a:r>
            <a:r>
              <a:rPr lang="en-US" sz="2400" dirty="0" smtClean="0">
                <a:ea typeface="PMingLiU" charset="-120"/>
              </a:rPr>
              <a:t>agreement</a:t>
            </a:r>
            <a:r>
              <a:rPr lang="en-GB" sz="2400" dirty="0" smtClean="0">
                <a:ea typeface="PMingLiU" charset="-120"/>
              </a:rPr>
              <a:t>.</a:t>
            </a:r>
          </a:p>
          <a:p>
            <a:pPr>
              <a:tabLst>
                <a:tab pos="1271588" algn="l"/>
              </a:tabLst>
              <a:defRPr/>
            </a:pPr>
            <a:endParaRPr lang="en-GB" sz="24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Subir Das </a:t>
            </a: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991725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P802.21-revision  and IEEE P802.21.1 for Sponsor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Ballot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P802.21-revision WG Ballot Result- Final Round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June 08, 2016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Approve, Disapprove and 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22, Ballot Return= 20, Return ratio= </a:t>
            </a:r>
            <a:r>
              <a:rPr lang="en-US" sz="2400" dirty="0" smtClean="0">
                <a:solidFill>
                  <a:schemeClr val="accent2"/>
                </a:solidFill>
              </a:rPr>
              <a:t>95.45%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20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</a:t>
            </a:r>
            <a:r>
              <a:rPr lang="en-US" sz="2400" dirty="0" smtClean="0"/>
              <a:t>00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01</a:t>
            </a:r>
          </a:p>
          <a:p>
            <a:pPr marL="798513" lvl="1" indent="-287338" algn="l">
              <a:defRPr/>
            </a:pPr>
            <a:r>
              <a:rPr lang="en-US" sz="2400" dirty="0" smtClean="0"/>
              <a:t>Did Not Vote = 01 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>
                <a:solidFill>
                  <a:schemeClr val="accent6"/>
                </a:solidFill>
              </a:rPr>
              <a:t>100</a:t>
            </a:r>
            <a:r>
              <a:rPr lang="en-US" sz="2400" dirty="0" smtClean="0">
                <a:solidFill>
                  <a:schemeClr val="accent6"/>
                </a:solidFill>
              </a:rPr>
              <a:t>%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>
                <a:solidFill>
                  <a:schemeClr val="accent6"/>
                </a:solidFill>
              </a:rPr>
              <a:t>N/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01000" cy="771176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P802.21-revision Draft History and Statistics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18998"/>
              </p:ext>
            </p:extLst>
          </p:nvPr>
        </p:nvGraphicFramePr>
        <p:xfrm>
          <a:off x="609601" y="1600200"/>
          <a:ext cx="8001002" cy="4395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3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9549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IEEE</a:t>
                      </a:r>
                      <a:r>
                        <a:rPr lang="en-US" sz="1800" b="1" baseline="0" dirty="0" smtClean="0"/>
                        <a:t> WG Letter Ballot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Launch Date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# of Comments Received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Comment Resolution Status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Return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Ratio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Approval Ratio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Draft Status</a:t>
                      </a:r>
                      <a:endParaRPr lang="en-US" sz="18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5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</a:t>
                      </a:r>
                      <a:r>
                        <a:rPr lang="en-US" sz="1400" baseline="0" dirty="0" smtClean="0"/>
                        <a:t> LB #8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(</a:t>
                      </a:r>
                      <a:r>
                        <a:rPr lang="en-US" altLang="ko-KR" sz="1400" b="1" baseline="0" dirty="0" smtClean="0"/>
                        <a:t>P802.21™/D01 </a:t>
                      </a:r>
                      <a:r>
                        <a:rPr lang="en-US" altLang="ko-KR" sz="1400" b="1" dirty="0" smtClean="0"/>
                        <a:t>Prepared</a:t>
                      </a:r>
                      <a:r>
                        <a:rPr lang="en-US" sz="1400" b="1" baseline="0" dirty="0" smtClean="0"/>
                        <a:t>)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December 15, 2015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185(88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 / TR, 97 E / ER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Comments were addressed and Resolved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2"/>
                          </a:solidFill>
                        </a:rPr>
                        <a:t>&lt;75%</a:t>
                      </a:r>
                      <a:endParaRPr lang="en-US" sz="1400" b="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</a:t>
                      </a:r>
                      <a:r>
                        <a:rPr lang="en-US" altLang="ko-KR" sz="1400" b="1" baseline="0" dirty="0" smtClean="0"/>
                        <a:t>P802.21™/D02 </a:t>
                      </a:r>
                      <a:r>
                        <a:rPr lang="en-US" altLang="ko-KR" sz="1400" b="1" dirty="0" smtClean="0"/>
                        <a:t>Prepared </a:t>
                      </a:r>
                      <a:endParaRPr lang="en-US" altLang="ko-K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2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 LB #10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(</a:t>
                      </a:r>
                      <a:r>
                        <a:rPr lang="en-US" altLang="ko-KR" sz="1400" b="1" baseline="0" dirty="0" smtClean="0"/>
                        <a:t>P802.21™/D02 </a:t>
                      </a:r>
                      <a:r>
                        <a:rPr lang="en-US" altLang="ko-KR" sz="1400" b="1" dirty="0" smtClean="0"/>
                        <a:t>Prepared</a:t>
                      </a:r>
                      <a:r>
                        <a:rPr lang="en-US" sz="1400" b="1" baseline="0" dirty="0" smtClean="0"/>
                        <a:t>)</a:t>
                      </a:r>
                      <a:endParaRPr lang="en-US" sz="14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March 31, 2016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30(7 T / TR,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23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/ ER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Comments were addressed and Resolved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94.45%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95%</a:t>
                      </a:r>
                      <a:endParaRPr lang="en-US" sz="1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baseline="0" dirty="0" smtClean="0"/>
                        <a:t>P802.21™/D03 </a:t>
                      </a:r>
                      <a:r>
                        <a:rPr lang="en-US" altLang="ko-KR" sz="1400" b="1" dirty="0" smtClean="0"/>
                        <a:t>Prepared </a:t>
                      </a:r>
                      <a:endParaRPr lang="en-US" altLang="ko-K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6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WG LB #10a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(</a:t>
                      </a:r>
                      <a:r>
                        <a:rPr lang="en-US" altLang="ko-KR" sz="1400" b="1" baseline="0" dirty="0" smtClean="0"/>
                        <a:t>P802.21™/D03 </a:t>
                      </a:r>
                      <a:r>
                        <a:rPr lang="en-US" altLang="ko-KR" sz="1400" b="1" dirty="0" smtClean="0"/>
                        <a:t>Prepared</a:t>
                      </a:r>
                      <a:r>
                        <a:rPr lang="en-US" sz="1400" b="1" baseline="0" dirty="0" smtClean="0"/>
                        <a:t>)</a:t>
                      </a:r>
                      <a:endParaRPr lang="en-US" sz="1400" b="1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 24, 2016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0(0 </a:t>
                      </a:r>
                      <a:r>
                        <a:rPr lang="en-US" sz="1400" dirty="0" smtClean="0"/>
                        <a:t>T / TR,  0 E / ER)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 Comments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94.45%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/>
                          </a:solidFill>
                        </a:rPr>
                        <a:t>100%</a:t>
                      </a:r>
                      <a:endParaRPr lang="en-US" sz="14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baseline="0" dirty="0" smtClean="0"/>
                        <a:t>P802.21™/D04 </a:t>
                      </a:r>
                      <a:r>
                        <a:rPr lang="en-US" sz="1400" b="1" dirty="0" smtClean="0"/>
                        <a:t>Prepared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ounded Rectangular Callout 9"/>
          <p:cNvSpPr/>
          <p:nvPr/>
        </p:nvSpPr>
        <p:spPr bwMode="auto">
          <a:xfrm>
            <a:off x="533400" y="5909871"/>
            <a:ext cx="8077203" cy="457200"/>
          </a:xfrm>
          <a:prstGeom prst="wedgeRoundRectCallout">
            <a:avLst>
              <a:gd name="adj1" fmla="val 44213"/>
              <a:gd name="adj2" fmla="val -164352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  <a:ea typeface="PMingLiU" charset="-120"/>
              </a:rPr>
              <a:t>MEC Review available </a:t>
            </a:r>
            <a:r>
              <a:rPr lang="en-GB" sz="1600" dirty="0">
                <a:solidFill>
                  <a:schemeClr val="tx1"/>
                </a:solidFill>
                <a:ea typeface="PMingLiU" charset="-120"/>
              </a:rPr>
              <a:t>at</a:t>
            </a:r>
            <a:r>
              <a:rPr lang="en-GB" sz="1600" dirty="0" smtClean="0">
                <a:solidFill>
                  <a:schemeClr val="tx1"/>
                </a:solidFill>
                <a:ea typeface="PMingLiU" charset="-120"/>
              </a:rPr>
              <a:t>: https</a:t>
            </a:r>
            <a:r>
              <a:rPr lang="en-GB" sz="1600" dirty="0">
                <a:solidFill>
                  <a:schemeClr val="tx1"/>
                </a:solidFill>
                <a:ea typeface="PMingLiU" charset="-120"/>
              </a:rPr>
              <a:t>://mentor.ieee.org/802.21/dcn/16/21-16-0091-00-0000-mec-review-for-p802-21-revision.docx </a:t>
            </a:r>
            <a:endParaRPr lang="en-GB" sz="1800" dirty="0">
              <a:solidFill>
                <a:schemeClr val="tx1"/>
              </a:solidFill>
              <a:ea typeface="PMingLiU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6171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Results Summary for IEEE P802.21-revision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1000" y="2057400"/>
            <a:ext cx="868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#8: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3"/>
              </a:rPr>
              <a:t>https://mentor.ieee.org/802.21/dcn/16/21-16-0004-00-0000-lb-8-results.xlsx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#10: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4"/>
              </a:rPr>
              <a:t>mentor.ieee.org/802.21/dcn/16/21-16-0060-00-0000-lb-10-results.xlsx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#10a: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u="sng" dirty="0" smtClean="0">
                <a:hlinkClick r:id="rId5"/>
              </a:rPr>
              <a:t>https://mentor.ieee.org/802.21/dcn/16/21-16-0084-00-0000-lb-10a-results.xlsx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01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Comments &amp; Resolutions for IEEE P802.21-revision 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438096" y="1905000"/>
            <a:ext cx="8686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#8: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mentor.ieee.org/802.21/dcn/16/21-16-0009-11-REVP-lb8-comments-and-resolution.xlsx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#10: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4"/>
              </a:rPr>
              <a:t>mentor.ieee.org/802.21/dcn/16/21-16-0063-03-REVP-lb10-comments-and-resolution.xls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 algn="l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#10a: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No comments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222357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0668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Tentative Time-line for </a:t>
            </a:r>
            <a:r>
              <a:rPr lang="en-US" sz="2800" dirty="0" smtClean="0">
                <a:solidFill>
                  <a:schemeClr val="tx1"/>
                </a:solidFill>
              </a:rPr>
              <a:t>P802.21-revision Sponsor Ballot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The Sponsor Ballot </a:t>
            </a:r>
            <a:r>
              <a:rPr lang="en-US" sz="2800" dirty="0" smtClean="0">
                <a:solidFill>
                  <a:schemeClr val="tx1"/>
                </a:solidFill>
              </a:rPr>
              <a:t>will start on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August 08, 2016–  Sponsor Ballot #1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06, 2016 – Sponsor Ballot #1 Ends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12, 2016  onwards – </a:t>
            </a:r>
            <a:r>
              <a:rPr lang="en-US" sz="2800" dirty="0">
                <a:solidFill>
                  <a:schemeClr val="tx1"/>
                </a:solidFill>
              </a:rPr>
              <a:t>Address and Resolve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2016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2016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416759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817132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</a:t>
            </a:r>
            <a:r>
              <a:rPr lang="en-GB" sz="2400" dirty="0" smtClean="0">
                <a:ea typeface="PMingLiU" charset="-120"/>
              </a:rPr>
              <a:t>the IEEE P802.21-revision Draft for Sponsor Ballot.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279004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</a:t>
            </a:r>
            <a:r>
              <a:rPr lang="en-US" dirty="0"/>
              <a:t>F</a:t>
            </a:r>
            <a:r>
              <a:rPr lang="en-US" dirty="0" smtClean="0"/>
              <a:t>orward IEEE P802.21-revision for Sponsor Ballot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</a:t>
            </a:r>
            <a:r>
              <a:rPr lang="en-US" dirty="0" smtClean="0"/>
              <a:t>Steve </a:t>
            </a:r>
            <a:r>
              <a:rPr lang="en-US" dirty="0" smtClean="0"/>
              <a:t>Shellhammer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30546</TotalTime>
  <Words>1219</Words>
  <Application>Microsoft Office PowerPoint</Application>
  <PresentationFormat>On-screen Show (4:3)</PresentationFormat>
  <Paragraphs>278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SimSun</vt:lpstr>
      <vt:lpstr>Arial</vt:lpstr>
      <vt:lpstr>ＭＳ Ｐゴシック</vt:lpstr>
      <vt:lpstr>PMingLiU</vt:lpstr>
      <vt:lpstr>Times New Roman</vt:lpstr>
      <vt:lpstr>802-22-Submission</vt:lpstr>
      <vt:lpstr>PowerPoint Presentation</vt:lpstr>
      <vt:lpstr>Topic</vt:lpstr>
      <vt:lpstr>IEEE P802.21-revision WG Ballot Result- Final Round </vt:lpstr>
      <vt:lpstr>IEEE P802.21-revision Draft History and Statistics</vt:lpstr>
      <vt:lpstr>Links to WG Letter Ballot Results Summary for IEEE P802.21-revision</vt:lpstr>
      <vt:lpstr>Links to WG Letter Ballot Comments &amp; Resolutions for IEEE P802.21-revision  </vt:lpstr>
      <vt:lpstr> Tentative Time-line for P802.21-revision Sponsor Ballot</vt:lpstr>
      <vt:lpstr>P802.21 WG Motion</vt:lpstr>
      <vt:lpstr>EC Motion</vt:lpstr>
      <vt:lpstr>IEEE P802.21.1 WG Ballot Result- Final Round </vt:lpstr>
      <vt:lpstr>IEEE P802.21.1 Draft History and Statistics</vt:lpstr>
      <vt:lpstr>Links to WG Letter Ballot Results Summary for IEEE P802.21.1 </vt:lpstr>
      <vt:lpstr>Links to WG Letter Ballot Comments &amp; Resolutions for IEEE P802.21.1  </vt:lpstr>
      <vt:lpstr> Tentative Time-line for P802.21.1 Sponsor Ballot</vt:lpstr>
      <vt:lpstr>P802.21 WG Motion</vt:lpstr>
      <vt:lpstr>EC Motion</vt:lpstr>
      <vt:lpstr>Topic</vt:lpstr>
      <vt:lpstr>P802.21 WG Motion</vt:lpstr>
      <vt:lpstr>EC Motion</vt:lpstr>
    </vt:vector>
  </TitlesOfParts>
  <Company>BAE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Das, Subir</cp:lastModifiedBy>
  <cp:revision>484</cp:revision>
  <cp:lastPrinted>1998-02-10T13:28:06Z</cp:lastPrinted>
  <dcterms:created xsi:type="dcterms:W3CDTF">2004-12-19T20:30:52Z</dcterms:created>
  <dcterms:modified xsi:type="dcterms:W3CDTF">2016-07-29T04:40:54Z</dcterms:modified>
</cp:coreProperties>
</file>