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49" r:id="rId2"/>
    <p:sldId id="313" r:id="rId3"/>
    <p:sldId id="344" r:id="rId4"/>
    <p:sldId id="367" r:id="rId5"/>
    <p:sldId id="370" r:id="rId6"/>
    <p:sldId id="371" r:id="rId7"/>
    <p:sldId id="379" r:id="rId8"/>
    <p:sldId id="375" r:id="rId9"/>
    <p:sldId id="308" r:id="rId10"/>
    <p:sldId id="365" r:id="rId11"/>
    <p:sldId id="368" r:id="rId12"/>
    <p:sldId id="311" r:id="rId13"/>
    <p:sldId id="360" r:id="rId14"/>
    <p:sldId id="380" r:id="rId15"/>
    <p:sldId id="376" r:id="rId16"/>
    <p:sldId id="374" r:id="rId17"/>
    <p:sldId id="378" r:id="rId18"/>
    <p:sldId id="377" r:id="rId19"/>
    <p:sldId id="381" r:id="rId20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99FFCC"/>
    <a:srgbClr val="339933"/>
    <a:srgbClr val="006600"/>
    <a:srgbClr val="00CC00"/>
    <a:srgbClr val="33CC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 autoAdjust="0"/>
  </p:normalViewPr>
  <p:slideViewPr>
    <p:cSldViewPr>
      <p:cViewPr varScale="1">
        <p:scale>
          <a:sx n="79" d="100"/>
          <a:sy n="79" d="100"/>
        </p:scale>
        <p:origin x="750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3659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2733" y="4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04629" y="175081"/>
            <a:ext cx="190250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779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doc.: </a:t>
            </a:r>
            <a:r>
              <a:rPr lang="en-US" dirty="0" smtClean="0"/>
              <a:t>21-11-00xx-00-0000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3263" y="175081"/>
            <a:ext cx="72269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38779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July 2011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1825" y="8996363"/>
            <a:ext cx="5127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38779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E6A8AC6D-F2AA-4E56-8EA1-7B38850485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675" y="388938"/>
            <a:ext cx="5607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675" y="8996363"/>
            <a:ext cx="7191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938779">
              <a:defRPr/>
            </a:pPr>
            <a:r>
              <a:rPr lang="en-US" sz="1200" b="0" dirty="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675" y="8985250"/>
            <a:ext cx="576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497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628360" y="97294"/>
            <a:ext cx="172322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779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doc.: 21-00xx-00-0000</a:t>
            </a: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1675"/>
            <a:ext cx="4632325" cy="34750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0" tIns="46293" rIns="94180" bIns="462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37038" y="8999538"/>
            <a:ext cx="211455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843" lvl="4" algn="r" defTabSz="938779">
              <a:defRPr sz="1200" b="0">
                <a:solidFill>
                  <a:schemeClr val="tx1"/>
                </a:solidFill>
              </a:defRPr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38" y="8999538"/>
            <a:ext cx="7191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919685">
              <a:defRPr/>
            </a:pPr>
            <a:r>
              <a:rPr lang="en-US" sz="1200" b="0" dirty="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38" y="89979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5638" y="298450"/>
            <a:ext cx="5699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261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727265" y="97294"/>
            <a:ext cx="1673535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doc.: 21-0000-00-0000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0400" y="97294"/>
            <a:ext cx="767582" cy="2154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62313" y="8999538"/>
            <a:ext cx="512762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4ADB91C3-4A57-42C7-A1AB-7F76E0CBD4A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6213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382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D28FE99-48FE-4D9C-A91E-871D2804FCE5}" type="slidenum"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382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41196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382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4F9623-280A-4415-95BC-1AFBC9220DE5}" type="slidenum"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382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22819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prstGeom prst="rect">
            <a:avLst/>
          </a:prstGeom>
          <a:noFill/>
        </p:spPr>
        <p:txBody>
          <a:bodyPr/>
          <a:lstStyle/>
          <a:p>
            <a:pPr defTabSz="938213"/>
            <a:fld id="{8064A6C6-F20A-421A-8204-F6567E84DC5C}" type="slidenum">
              <a:rPr lang="en-US" smtClean="0"/>
              <a:pPr defTabSz="938213"/>
              <a:t>12</a:t>
            </a:fld>
            <a:endParaRPr lang="en-US" dirty="0" smtClean="0"/>
          </a:p>
        </p:txBody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84432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prstGeom prst="rect">
            <a:avLst/>
          </a:prstGeom>
          <a:noFill/>
        </p:spPr>
        <p:txBody>
          <a:bodyPr/>
          <a:lstStyle/>
          <a:p>
            <a:pPr defTabSz="938213"/>
            <a:fld id="{8064A6C6-F20A-421A-8204-F6567E84DC5C}" type="slidenum">
              <a:rPr lang="en-US" smtClean="0"/>
              <a:pPr defTabSz="938213"/>
              <a:t>13</a:t>
            </a:fld>
            <a:endParaRPr lang="en-US" dirty="0" smtClean="0"/>
          </a:p>
        </p:txBody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23321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prstGeom prst="rect">
            <a:avLst/>
          </a:prstGeom>
          <a:noFill/>
        </p:spPr>
        <p:txBody>
          <a:bodyPr/>
          <a:lstStyle/>
          <a:p>
            <a:pPr defTabSz="938213"/>
            <a:fld id="{8064A6C6-F20A-421A-8204-F6567E84DC5C}" type="slidenum">
              <a:rPr lang="en-US" smtClean="0"/>
              <a:pPr defTabSz="938213"/>
              <a:t>14</a:t>
            </a:fld>
            <a:endParaRPr lang="en-US" dirty="0" smtClean="0"/>
          </a:p>
        </p:txBody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7436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8670" y="8984170"/>
            <a:ext cx="75372" cy="185420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865"/>
            <a:fld id="{FAAE0E8B-988F-47CE-9949-D3DED8909968}" type="slidenum">
              <a:rPr lang="en-US" smtClean="0"/>
              <a:pPr defTabSz="932865"/>
              <a:t>15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79912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prstGeom prst="rect">
            <a:avLst/>
          </a:prstGeom>
          <a:noFill/>
        </p:spPr>
        <p:txBody>
          <a:bodyPr/>
          <a:lstStyle/>
          <a:p>
            <a:pPr defTabSz="938213"/>
            <a:fld id="{BBF48AF3-1D1F-4BFA-A572-3FA3504FDCD2}" type="slidenum">
              <a:rPr lang="en-US" smtClean="0"/>
              <a:pPr defTabSz="938213"/>
              <a:t>16</a:t>
            </a:fld>
            <a:endParaRPr lang="en-US" dirty="0" smtClean="0"/>
          </a:p>
        </p:txBody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48315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prstGeom prst="rect">
            <a:avLst/>
          </a:prstGeom>
          <a:noFill/>
        </p:spPr>
        <p:txBody>
          <a:bodyPr/>
          <a:lstStyle/>
          <a:p>
            <a:pPr defTabSz="938213"/>
            <a:fld id="{0504DC7F-57F6-4FC7-9301-F912EDA99FC1}" type="slidenum">
              <a:rPr lang="en-US" smtClean="0"/>
              <a:pPr defTabSz="938213"/>
              <a:t>17</a:t>
            </a:fld>
            <a:endParaRPr lang="en-US" dirty="0" smtClean="0"/>
          </a:p>
        </p:txBody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62228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8670" y="8984170"/>
            <a:ext cx="75372" cy="185420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865"/>
            <a:fld id="{FAAE0E8B-988F-47CE-9949-D3DED8909968}" type="slidenum">
              <a:rPr lang="en-US" smtClean="0"/>
              <a:pPr defTabSz="932865"/>
              <a:t>18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10887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8670" y="8984170"/>
            <a:ext cx="75372" cy="185420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865"/>
            <a:fld id="{FAAE0E8B-988F-47CE-9949-D3DED8909968}" type="slidenum">
              <a:rPr lang="en-US" smtClean="0"/>
              <a:pPr defTabSz="932865"/>
              <a:t>19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8530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prstGeom prst="rect">
            <a:avLst/>
          </a:prstGeom>
          <a:noFill/>
        </p:spPr>
        <p:txBody>
          <a:bodyPr/>
          <a:lstStyle/>
          <a:p>
            <a:pPr defTabSz="938213"/>
            <a:fld id="{0504DC7F-57F6-4FC7-9301-F912EDA99FC1}" type="slidenum">
              <a:rPr lang="en-US" smtClean="0"/>
              <a:pPr defTabSz="938213"/>
              <a:t>2</a:t>
            </a:fld>
            <a:endParaRPr lang="en-US" dirty="0" smtClean="0"/>
          </a:p>
        </p:txBody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7777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prstGeom prst="rect">
            <a:avLst/>
          </a:prstGeom>
          <a:noFill/>
        </p:spPr>
        <p:txBody>
          <a:bodyPr/>
          <a:lstStyle/>
          <a:p>
            <a:pPr defTabSz="938213"/>
            <a:fld id="{8D28FE99-48FE-4D9C-A91E-871D2804FCE5}" type="slidenum">
              <a:rPr lang="en-US" smtClean="0"/>
              <a:pPr defTabSz="938213"/>
              <a:t>3</a:t>
            </a:fld>
            <a:endParaRPr lang="en-US" dirty="0" smtClean="0"/>
          </a:p>
        </p:txBody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5583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prstGeom prst="rect">
            <a:avLst/>
          </a:prstGeom>
          <a:noFill/>
        </p:spPr>
        <p:txBody>
          <a:bodyPr/>
          <a:lstStyle/>
          <a:p>
            <a:pPr defTabSz="938213"/>
            <a:fld id="{7F4F9623-280A-4415-95BC-1AFBC9220DE5}" type="slidenum">
              <a:rPr lang="en-US" smtClean="0"/>
              <a:pPr defTabSz="938213"/>
              <a:t>4</a:t>
            </a:fld>
            <a:endParaRPr lang="en-US" dirty="0" smtClean="0"/>
          </a:p>
        </p:txBody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7533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prstGeom prst="rect">
            <a:avLst/>
          </a:prstGeom>
          <a:noFill/>
        </p:spPr>
        <p:txBody>
          <a:bodyPr/>
          <a:lstStyle/>
          <a:p>
            <a:pPr defTabSz="938213"/>
            <a:fld id="{8064A6C6-F20A-421A-8204-F6567E84DC5C}" type="slidenum">
              <a:rPr lang="en-US" smtClean="0"/>
              <a:pPr defTabSz="938213"/>
              <a:t>5</a:t>
            </a:fld>
            <a:endParaRPr lang="en-US" dirty="0" smtClean="0"/>
          </a:p>
        </p:txBody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112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prstGeom prst="rect">
            <a:avLst/>
          </a:prstGeom>
          <a:noFill/>
        </p:spPr>
        <p:txBody>
          <a:bodyPr/>
          <a:lstStyle/>
          <a:p>
            <a:pPr defTabSz="938213"/>
            <a:fld id="{8064A6C6-F20A-421A-8204-F6567E84DC5C}" type="slidenum">
              <a:rPr lang="en-US" smtClean="0"/>
              <a:pPr defTabSz="938213"/>
              <a:t>6</a:t>
            </a:fld>
            <a:endParaRPr lang="en-US" dirty="0" smtClean="0"/>
          </a:p>
        </p:txBody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3814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prstGeom prst="rect">
            <a:avLst/>
          </a:prstGeom>
          <a:noFill/>
        </p:spPr>
        <p:txBody>
          <a:bodyPr/>
          <a:lstStyle/>
          <a:p>
            <a:pPr defTabSz="938213"/>
            <a:fld id="{8064A6C6-F20A-421A-8204-F6567E84DC5C}" type="slidenum">
              <a:rPr lang="en-US" smtClean="0"/>
              <a:pPr defTabSz="938213"/>
              <a:t>7</a:t>
            </a:fld>
            <a:endParaRPr lang="en-US" dirty="0" smtClean="0"/>
          </a:p>
        </p:txBody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9671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8670" y="8984170"/>
            <a:ext cx="75372" cy="185420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865"/>
            <a:fld id="{FAAE0E8B-988F-47CE-9949-D3DED8909968}" type="slidenum">
              <a:rPr lang="en-US" smtClean="0"/>
              <a:pPr defTabSz="932865"/>
              <a:t>8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27492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prstGeom prst="rect">
            <a:avLst/>
          </a:prstGeom>
          <a:noFill/>
        </p:spPr>
        <p:txBody>
          <a:bodyPr/>
          <a:lstStyle/>
          <a:p>
            <a:pPr defTabSz="938213"/>
            <a:fld id="{BBF48AF3-1D1F-4BFA-A572-3FA3504FDCD2}" type="slidenum">
              <a:rPr lang="en-US" smtClean="0"/>
              <a:pPr defTabSz="938213"/>
              <a:t>9</a:t>
            </a:fld>
            <a:endParaRPr lang="en-US" dirty="0" smtClean="0"/>
          </a:p>
        </p:txBody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1724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Subir Das, Chair, IEEE 802.21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2CDB344-F031-4742-BF42-F322813259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B493439-E6BE-4DB2-977E-D6213FF94E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209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DBA62F1-8A5B-46AA-8FF5-0C43FE314C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21C9CBE-769A-4D8F-A873-9722C6714A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70F071A-0425-48DE-9186-2919767AC6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1D1AB965-6ABB-45E8-91DE-0AB872EE75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78030" y="6475413"/>
            <a:ext cx="186589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Subir Das, Chair IEEE 802.21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CC33EA7-631C-421E-9DA9-BCA0BC00C0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Subir Das, Chair, IEEE 802.21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443850D-805A-4E9A-9EA0-5011D2D5F3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Subir Das, Chair, IEEE 802.21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DE7E15F-1B1F-46AD-B1A9-FFC92B7AD4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Subir Das, Chair, IEEE 802.21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D4BD279-F874-4EE7-A9CF-506BDAE8CB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3920877-6106-4A7C-B6CB-D2E401B3A4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 2011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0CC5FA1-7749-4E19-AF75-D1DE637AC1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69D99A-019A-48FC-99B0-69FA4D244F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1952DDF-3558-4EA5-A623-A0316EF5B7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86401" y="6475413"/>
            <a:ext cx="19575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Subir Das, Chair, IEEE 802.21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F1D28DA7-A304-4929-A082-CB9128B37B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21622" y="332601"/>
            <a:ext cx="29238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dirty="0">
                <a:solidFill>
                  <a:schemeClr val="tx1"/>
                </a:solidFill>
              </a:rPr>
              <a:t>doc.: </a:t>
            </a:r>
            <a:r>
              <a:rPr lang="en-US" sz="1800" dirty="0" smtClean="0">
                <a:solidFill>
                  <a:schemeClr val="tx1"/>
                </a:solidFill>
              </a:rPr>
              <a:t>21-16-0094	-00-0000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en-US" sz="1200" b="0" dirty="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8" r:id="rId1"/>
    <p:sldLayoutId id="2147484099" r:id="rId2"/>
    <p:sldLayoutId id="2147484100" r:id="rId3"/>
    <p:sldLayoutId id="2147484101" r:id="rId4"/>
    <p:sldLayoutId id="2147484102" r:id="rId5"/>
    <p:sldLayoutId id="2147484103" r:id="rId6"/>
    <p:sldLayoutId id="2147484104" r:id="rId7"/>
    <p:sldLayoutId id="2147484105" r:id="rId8"/>
    <p:sldLayoutId id="2147484106" r:id="rId9"/>
    <p:sldLayoutId id="2147484107" r:id="rId10"/>
    <p:sldLayoutId id="2147484108" r:id="rId11"/>
    <p:sldLayoutId id="2147484109" r:id="rId12"/>
    <p:sldLayoutId id="2147484110" r:id="rId13"/>
    <p:sldLayoutId id="2147484111" r:id="rId1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1/dcn/16/21-16-0005-00-0000-lb-9-results.xls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eee802.org/21/ballot_7.html" TargetMode="External"/><Relationship Id="rId4" Type="http://schemas.openxmlformats.org/officeDocument/2006/relationships/hyperlink" Target="https://mentor.ieee.org/802.21/dcn/16/21-16-0061-00-0000-lb-11-results.xls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1/dcn/16/21-16-0008-09-SAUC-lb9-comments-and-resolution.xl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21/dcn/16/21-16-0062-04-SAUC-lb11-comments-and-resolution.xls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21/ballot_7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21/dcn/16/21-16-0084-00-0000-lb-10a-results.xlsx" TargetMode="External"/><Relationship Id="rId4" Type="http://schemas.openxmlformats.org/officeDocument/2006/relationships/hyperlink" Target="https://mentor.ieee.org/802.21/dcn/16/21-16-0060-00-0000-lb-10-results.xls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1/dcn/16/21-16-0009-11-REVP-lb8-comments-and-resolution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21/dcn/16/21-16-0063-03-REVP-lb10-comments-and-resolution.xls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E35351-A7C0-4744-8C26-01AC0A4F9A4C}" type="slidenum">
              <a:rPr lang="zh-CN" altLang="en-US"/>
              <a:pPr/>
              <a:t>1</a:t>
            </a:fld>
            <a:endParaRPr lang="en-US" altLang="zh-CN" dirty="0"/>
          </a:p>
        </p:txBody>
      </p:sp>
      <p:sp>
        <p:nvSpPr>
          <p:cNvPr id="20516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439738" y="990600"/>
            <a:ext cx="8399462" cy="5334000"/>
          </a:xfrm>
          <a:solidFill>
            <a:srgbClr val="66CCFF"/>
          </a:solidFill>
          <a:ln/>
        </p:spPr>
        <p:txBody>
          <a:bodyPr/>
          <a:lstStyle/>
          <a:p>
            <a:pPr>
              <a:buClr>
                <a:srgbClr val="FAFD00"/>
              </a:buClr>
              <a:buFontTx/>
              <a:buNone/>
            </a:pPr>
            <a:r>
              <a:rPr lang="en-US" altLang="zh-CN" b="1" dirty="0">
                <a:ea typeface="SimSun" pitchFamily="2" charset="-122"/>
                <a:cs typeface="Times New Roman" pitchFamily="18" charset="0"/>
              </a:rPr>
              <a:t>IEEE </a:t>
            </a:r>
            <a:r>
              <a:rPr lang="en-US" altLang="zh-CN" b="1" dirty="0" smtClean="0">
                <a:ea typeface="SimSun" pitchFamily="2" charset="-122"/>
                <a:cs typeface="Times New Roman" pitchFamily="18" charset="0"/>
              </a:rPr>
              <a:t>802.21 Motions in July, 2016 Plenary </a:t>
            </a:r>
            <a:endParaRPr lang="en-US" altLang="zh-CN" b="1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DCN: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21-16-0094-00-0000</a:t>
            </a:r>
            <a:endParaRPr lang="en-US" altLang="zh-CN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Title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: Request for Sponsor Ballot Approval for IEEE P802.21-revision and IEEE P802.21.1</a:t>
            </a:r>
            <a:endParaRPr lang="en-US" altLang="zh-CN" b="1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Date Submitted: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July 29, 2016</a:t>
            </a:r>
            <a:endParaRPr lang="en-US" altLang="zh-CN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Presented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at EC Closing Plenary, July 2016</a:t>
            </a:r>
            <a:endParaRPr lang="en-US" altLang="zh-CN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Authors or Source(s):</a:t>
            </a: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latin typeface="Arial"/>
                <a:ea typeface="SimSun" pitchFamily="2" charset="-122"/>
                <a:cs typeface="Times New Roman" pitchFamily="18" charset="0"/>
              </a:rPr>
              <a:t> </a:t>
            </a:r>
            <a:r>
              <a:rPr lang="en-US" altLang="zh-CN" dirty="0" smtClean="0">
                <a:latin typeface="Arial"/>
                <a:ea typeface="SimSun" pitchFamily="2" charset="-122"/>
                <a:cs typeface="Times New Roman" pitchFamily="18" charset="0"/>
              </a:rPr>
              <a:t>Subir Das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, Applied Communication Sciences</a:t>
            </a:r>
          </a:p>
          <a:p>
            <a:pPr>
              <a:buClr>
                <a:srgbClr val="FAFD00"/>
              </a:buClr>
              <a:buFontTx/>
              <a:buNone/>
            </a:pPr>
            <a:endParaRPr lang="en-US" altLang="ja-JP" b="1" dirty="0">
              <a:ea typeface="ＭＳ Ｐゴシック" charset="-128"/>
              <a:cs typeface="Times New Roman" pitchFamily="18" charset="0"/>
            </a:endParaRPr>
          </a:p>
          <a:p>
            <a:pPr algn="just">
              <a:buClr>
                <a:srgbClr val="FAFD00"/>
              </a:buClr>
              <a:buFontTx/>
              <a:buNone/>
            </a:pPr>
            <a:r>
              <a:rPr lang="en-US" altLang="ja-JP" dirty="0">
                <a:ea typeface="ＭＳ Ｐゴシック" charset="-128"/>
                <a:cs typeface="Times New Roman" pitchFamily="18" charset="0"/>
              </a:rPr>
              <a:t>Abstract</a:t>
            </a:r>
            <a:r>
              <a:rPr lang="en-US" altLang="ja-JP" dirty="0" smtClean="0">
                <a:ea typeface="ＭＳ Ｐゴシック" charset="-128"/>
                <a:cs typeface="Times New Roman" pitchFamily="18" charset="0"/>
              </a:rPr>
              <a:t>: This document contains WG Letter Ballots summary and motions for Sponsor Ballot approval and motion </a:t>
            </a:r>
            <a:r>
              <a:rPr lang="en-US" altLang="ja-JP" dirty="0">
                <a:ea typeface="ＭＳ Ｐゴシック" charset="-128"/>
                <a:cs typeface="Times New Roman" pitchFamily="18" charset="0"/>
              </a:rPr>
              <a:t>for </a:t>
            </a:r>
            <a:r>
              <a:rPr lang="en-US" altLang="ja-JP" dirty="0" smtClean="0">
                <a:ea typeface="ＭＳ Ｐゴシック" charset="-128"/>
                <a:cs typeface="Times New Roman" pitchFamily="18" charset="0"/>
              </a:rPr>
              <a:t>sending the drafts to ISO/IEC </a:t>
            </a:r>
            <a:r>
              <a:rPr lang="en-US" altLang="ja-JP" dirty="0">
                <a:ea typeface="ＭＳ Ｐゴシック" charset="-128"/>
                <a:cs typeface="Times New Roman" pitchFamily="18" charset="0"/>
              </a:rPr>
              <a:t>JTC1 </a:t>
            </a:r>
            <a:r>
              <a:rPr lang="en-US" altLang="ja-JP" dirty="0" smtClean="0">
                <a:ea typeface="ＭＳ Ｐゴシック" charset="-128"/>
                <a:cs typeface="Times New Roman" pitchFamily="18" charset="0"/>
              </a:rPr>
              <a:t>SC6   </a:t>
            </a:r>
            <a:endParaRPr lang="en-US" altLang="zh-CN" dirty="0"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10600" cy="8382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IEEE P802.21.1 WG Ballot Result- Final Round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4800" y="1828800"/>
            <a:ext cx="85344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1313" marR="0" lvl="0" indent="-2873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• Date the last ballot closed: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D2DB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June 08, 2016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2D2DB9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1313" marR="0" lvl="0" indent="-2873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• Vote tally including Approve, Disapprove and Abstain votes: </a:t>
            </a:r>
          </a:p>
          <a:p>
            <a:pPr marL="798513" marR="0" lvl="1" indent="-2873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Ballot Pool =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22, Ballot Return= 20, Return ratio=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95.45%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798513" marR="0" lvl="1" indent="-2873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Number of Approves =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798513" marR="0" lvl="1" indent="-2873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Number of Disapproves =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00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798513" marR="0" lvl="1" indent="-2873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Number of Abstains =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01</a:t>
            </a:r>
          </a:p>
          <a:p>
            <a:pPr marL="798513" lvl="1" indent="-287338" algn="l">
              <a:defRPr/>
            </a:pPr>
            <a:r>
              <a:rPr lang="en-US" sz="2400" dirty="0">
                <a:solidFill>
                  <a:srgbClr val="000000"/>
                </a:solidFill>
              </a:rPr>
              <a:t>Did Not Vote = 01 </a:t>
            </a:r>
          </a:p>
          <a:p>
            <a:pPr marL="798513" marR="0" lvl="1" indent="-2873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Approval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Ratio =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2D2DB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100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D2DB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%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2D2DB9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1313" marR="0" lvl="0" indent="-2873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• Comments that support the remaining disapprove votes and Working Group responses –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2D2DB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N/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D2DB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2D2DB9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</p:spTree>
    <p:extLst>
      <p:ext uri="{BB962C8B-B14F-4D97-AF65-F5344CB8AC3E}">
        <p14:creationId xmlns:p14="http://schemas.microsoft.com/office/powerpoint/2010/main" val="336415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001000" cy="6096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P802.21.1 Draft History and Statistics</a:t>
            </a:r>
          </a:p>
        </p:txBody>
      </p:sp>
      <p:sp>
        <p:nvSpPr>
          <p:cNvPr id="20485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9B061689-73B1-4F22-94BA-0E852404C0E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333746"/>
              </p:ext>
            </p:extLst>
          </p:nvPr>
        </p:nvGraphicFramePr>
        <p:xfrm>
          <a:off x="762000" y="1523999"/>
          <a:ext cx="8001000" cy="4805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1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41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93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66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2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036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5326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IEEE</a:t>
                      </a:r>
                      <a:r>
                        <a:rPr lang="en-US" sz="1400" b="1" baseline="0" dirty="0" smtClean="0"/>
                        <a:t> WG Letter Ballot</a:t>
                      </a:r>
                      <a:endParaRPr lang="en-US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Launch Date</a:t>
                      </a:r>
                      <a:endParaRPr lang="en-US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# of Comments Received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Comment Resolution Status</a:t>
                      </a:r>
                      <a:endParaRPr lang="en-US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Return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dirty="0" smtClean="0"/>
                        <a:t>Ratio</a:t>
                      </a:r>
                      <a:endParaRPr lang="en-US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Approval Ratio</a:t>
                      </a:r>
                      <a:endParaRPr lang="en-US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Draft Status</a:t>
                      </a:r>
                      <a:endParaRPr lang="en-US" sz="14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75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WG</a:t>
                      </a:r>
                      <a:r>
                        <a:rPr lang="en-US" sz="1400" baseline="0" dirty="0" smtClean="0"/>
                        <a:t> LB #9</a:t>
                      </a:r>
                    </a:p>
                    <a:p>
                      <a:pPr algn="ctr"/>
                      <a:r>
                        <a:rPr lang="en-US" sz="1400" b="1" baseline="0" dirty="0" smtClean="0"/>
                        <a:t>(P802.21.1™/D01 )</a:t>
                      </a:r>
                      <a:endParaRPr lang="en-US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December 16, 2015 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164(81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 / TR, 83E / ER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Comments were addressed and Resolved</a:t>
                      </a:r>
                      <a:endParaRPr lang="en-US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2"/>
                          </a:solidFill>
                        </a:rPr>
                        <a:t>&lt;75%</a:t>
                      </a:r>
                      <a:endParaRPr lang="en-US" sz="1400" b="0" dirty="0">
                        <a:solidFill>
                          <a:schemeClr val="accent2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 </a:t>
                      </a:r>
                      <a:r>
                        <a:rPr lang="en-US" altLang="ko-KR" sz="1400" b="1" baseline="0" dirty="0" smtClean="0"/>
                        <a:t>P802.21.1™/D02 </a:t>
                      </a:r>
                      <a:r>
                        <a:rPr lang="en-US" altLang="ko-KR" sz="1400" b="1" dirty="0" smtClean="0"/>
                        <a:t>Prepared </a:t>
                      </a:r>
                      <a:endParaRPr lang="en-US" altLang="ko-KR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825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WG LB #11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/>
                        <a:t>(</a:t>
                      </a:r>
                      <a:r>
                        <a:rPr lang="en-US" altLang="ko-KR" sz="1400" b="1" baseline="0" dirty="0" smtClean="0"/>
                        <a:t>P802.21.1™/D02)</a:t>
                      </a:r>
                      <a:endParaRPr lang="en-US" sz="1400" b="1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March 31</a:t>
                      </a:r>
                      <a:r>
                        <a:rPr lang="en-US" sz="1400" baseline="0" dirty="0" smtClean="0"/>
                        <a:t>, 2016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28(4T / TR,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24E / ER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Comments were addressed and Resolved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94.45%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95%</a:t>
                      </a:r>
                      <a:endParaRPr lang="en-US" sz="1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1" baseline="0" dirty="0" smtClean="0"/>
                        <a:t>P802.21.1™/D03 </a:t>
                      </a:r>
                      <a:r>
                        <a:rPr lang="en-US" altLang="ko-KR" sz="1400" b="1" dirty="0" smtClean="0"/>
                        <a:t>Prepared </a:t>
                      </a:r>
                      <a:endParaRPr lang="en-US" altLang="ko-KR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825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WG LB #11a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/>
                        <a:t>(</a:t>
                      </a:r>
                      <a:r>
                        <a:rPr lang="en-US" altLang="ko-KR" sz="1400" b="1" baseline="0" dirty="0" smtClean="0"/>
                        <a:t>P802.21.1™/D03</a:t>
                      </a:r>
                      <a:r>
                        <a:rPr lang="en-US" sz="1400" b="1" baseline="0" dirty="0" smtClean="0"/>
                        <a:t>)</a:t>
                      </a:r>
                      <a:endParaRPr lang="en-US" sz="1400" b="1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May 24, 2016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0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No Comments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94.45%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/>
                          </a:solidFill>
                        </a:rPr>
                        <a:t>100%</a:t>
                      </a:r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1" baseline="0" dirty="0" smtClean="0"/>
                        <a:t>P802.21.1™/D04 </a:t>
                      </a:r>
                      <a:r>
                        <a:rPr lang="en-US" sz="1400" b="1" dirty="0" smtClean="0"/>
                        <a:t>Prepared 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32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Rounded Rectangular Callout 9"/>
          <p:cNvSpPr/>
          <p:nvPr/>
        </p:nvSpPr>
        <p:spPr bwMode="auto">
          <a:xfrm>
            <a:off x="762000" y="5562600"/>
            <a:ext cx="8001000" cy="533400"/>
          </a:xfrm>
          <a:prstGeom prst="wedgeRoundRectCallout">
            <a:avLst>
              <a:gd name="adj1" fmla="val 43406"/>
              <a:gd name="adj2" fmla="val -202380"/>
              <a:gd name="adj3" fmla="val 16667"/>
            </a:avLst>
          </a:prstGeom>
          <a:solidFill>
            <a:srgbClr val="CCFFCC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2075" tIns="46038" rIns="92075" bIns="46038" anchor="ctr"/>
          <a:lstStyle/>
          <a:p>
            <a:pPr lvl="0"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PMingLiU" charset="-120"/>
                <a:cs typeface="+mn-cs"/>
              </a:rPr>
              <a:t>MEC Review </a:t>
            </a:r>
            <a:r>
              <a:rPr lang="en-GB" sz="1600" dirty="0">
                <a:solidFill>
                  <a:srgbClr val="000000"/>
                </a:solidFill>
                <a:ea typeface="PMingLiU" charset="-120"/>
              </a:rPr>
              <a:t>available </a:t>
            </a:r>
            <a:r>
              <a:rPr lang="en-GB" sz="1600" dirty="0" smtClean="0">
                <a:solidFill>
                  <a:srgbClr val="000000"/>
                </a:solidFill>
                <a:ea typeface="PMingLiU" charset="-120"/>
              </a:rPr>
              <a:t>at</a:t>
            </a:r>
            <a:r>
              <a:rPr lang="en-GB" sz="1600" dirty="0" smtClean="0">
                <a:solidFill>
                  <a:srgbClr val="000000"/>
                </a:solidFill>
                <a:ea typeface="PMingLiU" charset="-120"/>
              </a:rPr>
              <a:t>: </a:t>
            </a:r>
            <a:r>
              <a:rPr lang="en-GB" sz="1800" dirty="0" smtClean="0">
                <a:solidFill>
                  <a:srgbClr val="000000"/>
                </a:solidFill>
                <a:ea typeface="PMingLiU" charset="-120"/>
              </a:rPr>
              <a:t>https</a:t>
            </a:r>
            <a:r>
              <a:rPr lang="en-GB" sz="1800" dirty="0">
                <a:solidFill>
                  <a:srgbClr val="000000"/>
                </a:solidFill>
                <a:ea typeface="PMingLiU" charset="-120"/>
              </a:rPr>
              <a:t>://mentor.ieee.org/802.21/dcn/16/21-16-0092-00-0000-mec-review-for-p802-21-1.docx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PMingLiU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47706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10600" cy="6858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Links to WG Letter Ballot Results Summary for IEEE P802.21.1 </a:t>
            </a:r>
          </a:p>
        </p:txBody>
      </p:sp>
      <p:sp>
        <p:nvSpPr>
          <p:cNvPr id="22533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AD5F3F00-1435-4C11-8330-88677CCAC104}" type="slidenum">
              <a:rPr lang="en-US" sz="1200" b="0">
                <a:solidFill>
                  <a:schemeClr val="tx1"/>
                </a:solidFill>
              </a:rPr>
              <a:pPr/>
              <a:t>12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81000" y="2057400"/>
            <a:ext cx="86868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7338" indent="-287338" algn="l"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WG LB #9: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en-US" sz="2400" dirty="0" smtClean="0">
                <a:solidFill>
                  <a:schemeClr val="tx1"/>
                </a:solidFill>
                <a:hlinkClick r:id="rId3"/>
              </a:rPr>
              <a:t>mentor.ieee.org/802.21/dcn/16/21-16-0005-00-0000-lb-9-results.xlsx</a:t>
            </a:r>
            <a:endParaRPr lang="en-US" sz="2400" dirty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WG LB #11: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hlinkClick r:id="rId4"/>
              </a:rPr>
              <a:t>https://</a:t>
            </a:r>
            <a:r>
              <a:rPr lang="en-US" sz="2400" dirty="0" smtClean="0">
                <a:solidFill>
                  <a:schemeClr val="tx1"/>
                </a:solidFill>
                <a:hlinkClick r:id="rId4"/>
              </a:rPr>
              <a:t>mentor.ieee.org/802.21/dcn/16/21-16-0061-00-0000-lb-11-results.xlsx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WG LB #11a: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hlinkClick r:id="rId5"/>
              </a:rPr>
              <a:t>https://mentor.ieee.org/802.21/dcn/16/21-16-0085-00-0000-lb-11a-results.xlsx</a:t>
            </a:r>
          </a:p>
          <a:p>
            <a:pPr marL="287338" indent="-287338" algn="l"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744538" lvl="1" indent="-287338" algn="l">
              <a:defRPr/>
            </a:pPr>
            <a:endParaRPr lang="en-US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10600" cy="6858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Links to WG Letter Ballot Comments &amp; Resolutions for IEEE P802.21.1  </a:t>
            </a:r>
          </a:p>
        </p:txBody>
      </p:sp>
      <p:sp>
        <p:nvSpPr>
          <p:cNvPr id="22533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AD5F3F00-1435-4C11-8330-88677CCAC104}" type="slidenum">
              <a:rPr lang="en-US" sz="1200" b="0">
                <a:solidFill>
                  <a:schemeClr val="tx1"/>
                </a:solidFill>
              </a:rPr>
              <a:pPr/>
              <a:t>13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44038" name="Rectangle 8"/>
          <p:cNvSpPr>
            <a:spLocks noChangeArrowheads="1"/>
          </p:cNvSpPr>
          <p:nvPr/>
        </p:nvSpPr>
        <p:spPr bwMode="auto">
          <a:xfrm>
            <a:off x="438096" y="1905000"/>
            <a:ext cx="86868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7338" indent="-287338" algn="l"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WG LB #9: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en-US" sz="2000" dirty="0" smtClean="0">
                <a:solidFill>
                  <a:schemeClr val="tx1"/>
                </a:solidFill>
                <a:hlinkClick r:id="rId3"/>
              </a:rPr>
              <a:t>mentor.ieee.org/802.21/dcn/16/21-16-0008-09-SAUC-lb9-comments-and-resolution.xls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744538" lvl="1" indent="-287338" algn="l"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WG LB #11: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hlinkClick r:id="rId4"/>
              </a:rPr>
              <a:t>https://</a:t>
            </a:r>
            <a:r>
              <a:rPr lang="en-US" sz="2000" dirty="0" smtClean="0">
                <a:solidFill>
                  <a:schemeClr val="tx1"/>
                </a:solidFill>
                <a:hlinkClick r:id="rId4"/>
              </a:rPr>
              <a:t>mentor.ieee.org/802.21/dcn/16/21-16-0062-04-SAUC-lb11-comments-and-resolution.xls</a:t>
            </a:r>
            <a:endParaRPr lang="en-US" sz="2000" dirty="0">
              <a:solidFill>
                <a:schemeClr val="tx1"/>
              </a:solidFill>
            </a:endParaRPr>
          </a:p>
          <a:p>
            <a:pPr marL="744538" lvl="1" indent="-287338" algn="l">
              <a:buFont typeface="Arial" pitchFamily="34" charset="0"/>
              <a:buChar char="•"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WG LB #11a: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No comments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610600" cy="1066800"/>
          </a:xfrm>
          <a:noFill/>
        </p:spPr>
        <p:txBody>
          <a:bodyPr/>
          <a:lstStyle/>
          <a:p>
            <a:pPr eaLnBrk="1" hangingPunct="1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800" dirty="0" smtClean="0"/>
              <a:t>Tentative Time-line for </a:t>
            </a:r>
            <a:r>
              <a:rPr lang="en-US" sz="2800" dirty="0" smtClean="0">
                <a:solidFill>
                  <a:schemeClr val="tx1"/>
                </a:solidFill>
              </a:rPr>
              <a:t>P802.21.1 Sponsor Ballot</a:t>
            </a:r>
            <a:endParaRPr lang="en-US" sz="2800" dirty="0" smtClean="0"/>
          </a:p>
        </p:txBody>
      </p:sp>
      <p:sp>
        <p:nvSpPr>
          <p:cNvPr id="22533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AD5F3F00-1435-4C11-8330-88677CCAC104}" type="slidenum">
              <a:rPr lang="en-US" sz="1200" b="0">
                <a:solidFill>
                  <a:schemeClr val="tx1"/>
                </a:solidFill>
              </a:rPr>
              <a:pPr/>
              <a:t>14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44038" name="Rectangle 8"/>
          <p:cNvSpPr>
            <a:spLocks noChangeArrowheads="1"/>
          </p:cNvSpPr>
          <p:nvPr/>
        </p:nvSpPr>
        <p:spPr bwMode="auto">
          <a:xfrm>
            <a:off x="304800" y="1905000"/>
            <a:ext cx="86868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7338" indent="-287338" algn="l"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marL="287338" indent="-287338" algn="l"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</a:rPr>
              <a:t>The Sponsor Ballot </a:t>
            </a:r>
            <a:r>
              <a:rPr lang="en-US" sz="2800" dirty="0" smtClean="0">
                <a:solidFill>
                  <a:schemeClr val="tx1"/>
                </a:solidFill>
              </a:rPr>
              <a:t>will start on</a:t>
            </a:r>
            <a:endParaRPr lang="en-US" sz="2800" dirty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August 08, 2016–  Sponsor Ballot #1 Starts </a:t>
            </a: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September 06, 2016 – Sponsor Ballot #1 Ends </a:t>
            </a: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September 12, 2016  onwards – </a:t>
            </a:r>
            <a:r>
              <a:rPr lang="en-US" sz="2800" dirty="0">
                <a:solidFill>
                  <a:schemeClr val="tx1"/>
                </a:solidFill>
              </a:rPr>
              <a:t>Address and Resolve </a:t>
            </a:r>
            <a:r>
              <a:rPr lang="en-US" sz="2800" dirty="0" smtClean="0">
                <a:solidFill>
                  <a:schemeClr val="tx1"/>
                </a:solidFill>
              </a:rPr>
              <a:t>Comments</a:t>
            </a:r>
            <a:endParaRPr lang="en-US" sz="2800" dirty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October 2016  – Sponsor </a:t>
            </a:r>
            <a:r>
              <a:rPr lang="en-US" sz="2800" dirty="0">
                <a:solidFill>
                  <a:schemeClr val="tx1"/>
                </a:solidFill>
              </a:rPr>
              <a:t>Ballot </a:t>
            </a:r>
            <a:r>
              <a:rPr lang="en-US" sz="2800" dirty="0" smtClean="0">
                <a:solidFill>
                  <a:schemeClr val="tx1"/>
                </a:solidFill>
              </a:rPr>
              <a:t>recirculation </a:t>
            </a: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November 2016 – Sponsor Ballot recirculation 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  <p:extLst>
      <p:ext uri="{BB962C8B-B14F-4D97-AF65-F5344CB8AC3E}">
        <p14:creationId xmlns:p14="http://schemas.microsoft.com/office/powerpoint/2010/main" val="23881934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15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762000" y="6858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28600" y="1632466"/>
            <a:ext cx="8686800" cy="43402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algn="l">
              <a:tabLst>
                <a:tab pos="1271588" algn="l"/>
              </a:tabLst>
              <a:defRPr/>
            </a:pPr>
            <a:r>
              <a:rPr lang="en-GB" sz="2400" dirty="0">
                <a:ea typeface="PMingLiU" charset="-120"/>
              </a:rPr>
              <a:t>Move to authorize the </a:t>
            </a:r>
            <a:r>
              <a:rPr lang="en-GB" sz="2400" dirty="0" smtClean="0">
                <a:ea typeface="PMingLiU" charset="-120"/>
              </a:rPr>
              <a:t>P802.21 </a:t>
            </a:r>
            <a:r>
              <a:rPr lang="en-GB" sz="2400" dirty="0">
                <a:ea typeface="PMingLiU" charset="-120"/>
              </a:rPr>
              <a:t>WG Chair to make a motion to the IEEE 802 Executive Committee </a:t>
            </a:r>
            <a:r>
              <a:rPr lang="en-GB" sz="2400" dirty="0" smtClean="0">
                <a:ea typeface="PMingLiU" charset="-120"/>
              </a:rPr>
              <a:t>for </a:t>
            </a:r>
            <a:r>
              <a:rPr lang="en-GB" sz="2400" dirty="0">
                <a:ea typeface="PMingLiU" charset="-120"/>
              </a:rPr>
              <a:t>approval to forward the </a:t>
            </a:r>
            <a:r>
              <a:rPr lang="en-GB" sz="2400" dirty="0" smtClean="0">
                <a:ea typeface="PMingLiU" charset="-120"/>
              </a:rPr>
              <a:t>IEEE P802.21.1 Draft for Sponsor Ballot </a:t>
            </a:r>
            <a:r>
              <a:rPr lang="en-US" altLang="ko-KR" sz="2400" dirty="0" smtClean="0"/>
              <a:t>and approve the CSD </a:t>
            </a:r>
            <a:r>
              <a:rPr lang="en-US" altLang="ko-KR" sz="2400" dirty="0"/>
              <a:t>(http://www.ieee802.org/21/802_21_1_5C.pdf)</a:t>
            </a: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Move: </a:t>
            </a:r>
            <a:r>
              <a:rPr lang="en-US" sz="2000" dirty="0" smtClean="0">
                <a:ea typeface="PMingLiU" charset="-120"/>
              </a:rPr>
              <a:t> Hyeong Ho Lee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Lily Chen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</a:t>
            </a:r>
            <a:r>
              <a:rPr lang="en-US" altLang="zh-HK" sz="2000" dirty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 08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Against: </a:t>
            </a:r>
            <a:r>
              <a:rPr lang="en-US" altLang="zh-HK" sz="2000" dirty="0" smtClean="0">
                <a:ea typeface="PMingLiU" charset="-120"/>
              </a:rPr>
              <a:t>00 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Abstain: </a:t>
            </a:r>
            <a:r>
              <a:rPr lang="en-US" altLang="zh-HK" sz="2000" dirty="0" smtClean="0">
                <a:ea typeface="PMingLiU" charset="-120"/>
              </a:rPr>
              <a:t> 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Passes </a:t>
            </a:r>
            <a:endParaRPr lang="en-US" altLang="zh-HK" sz="40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  <p:extLst>
      <p:ext uri="{BB962C8B-B14F-4D97-AF65-F5344CB8AC3E}">
        <p14:creationId xmlns:p14="http://schemas.microsoft.com/office/powerpoint/2010/main" val="3061081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50292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Motion: A</a:t>
            </a:r>
            <a:r>
              <a:rPr lang="en-US" altLang="ko-KR" dirty="0" smtClean="0"/>
              <a:t>pprove the CSD (</a:t>
            </a:r>
            <a:r>
              <a:rPr lang="en-US" altLang="ko-KR" dirty="0"/>
              <a:t>http://www.ieee802.org/21/802_21_1_5C.pdf</a:t>
            </a:r>
            <a:r>
              <a:rPr lang="en-US" altLang="ko-KR" dirty="0" smtClean="0"/>
              <a:t>) and </a:t>
            </a:r>
            <a:r>
              <a:rPr lang="en-US" dirty="0" smtClean="0"/>
              <a:t>forward IEEE P802.21.1 for Sponsor Ballot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Move: Subir Das                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Second: </a:t>
            </a:r>
            <a:r>
              <a:rPr lang="en-US" dirty="0"/>
              <a:t>Steve Shellhammer </a:t>
            </a:r>
            <a:r>
              <a:rPr lang="en-US" dirty="0" smtClean="0"/>
              <a:t> </a:t>
            </a:r>
            <a:endParaRPr lang="en-US" dirty="0"/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For: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Against:           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Abstain: </a:t>
            </a:r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Motion  </a:t>
            </a:r>
            <a:endParaRPr lang="en-US" sz="2000" dirty="0" smtClean="0"/>
          </a:p>
        </p:txBody>
      </p:sp>
      <p:sp>
        <p:nvSpPr>
          <p:cNvPr id="24581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F01696C-E1DA-4A0E-83F2-BD9DA8585A50}" type="slidenum">
              <a:rPr lang="en-US" sz="1200" b="0">
                <a:solidFill>
                  <a:schemeClr val="tx1"/>
                </a:solidFill>
              </a:rPr>
              <a:pPr/>
              <a:t>16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10600" cy="7620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EC Motion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  <p:extLst>
      <p:ext uri="{BB962C8B-B14F-4D97-AF65-F5344CB8AC3E}">
        <p14:creationId xmlns:p14="http://schemas.microsoft.com/office/powerpoint/2010/main" val="19371957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6233" y="6475413"/>
            <a:ext cx="1904367" cy="184666"/>
          </a:xfrm>
          <a:noFill/>
        </p:spPr>
        <p:txBody>
          <a:bodyPr/>
          <a:lstStyle/>
          <a:p>
            <a:r>
              <a:rPr lang="en-US" dirty="0" smtClean="0"/>
              <a:t>Subir Das, Chair IEEE 802.21 </a:t>
            </a:r>
          </a:p>
        </p:txBody>
      </p:sp>
      <p:sp>
        <p:nvSpPr>
          <p:cNvPr id="17412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99E3CE57-2764-4C53-BBCA-DE4D9E03E4E4}" type="slidenum">
              <a:rPr lang="en-US" sz="1200" b="0">
                <a:solidFill>
                  <a:schemeClr val="tx1"/>
                </a:solidFill>
              </a:rPr>
              <a:pPr/>
              <a:t>17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10600" cy="762000"/>
          </a:xfrm>
          <a:noFill/>
        </p:spPr>
        <p:txBody>
          <a:bodyPr/>
          <a:lstStyle/>
          <a:p>
            <a:pPr eaLnBrk="1" hangingPunct="1"/>
            <a:r>
              <a:rPr lang="en-US" sz="3600" dirty="0" smtClean="0"/>
              <a:t>Topic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28600" y="2438400"/>
            <a:ext cx="8610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US" sz="2800" kern="0" dirty="0" smtClean="0">
                <a:latin typeface="+mj-lt"/>
                <a:ea typeface="+mj-ea"/>
                <a:cs typeface="+mj-cs"/>
              </a:rPr>
              <a:t>Request for EC Approval </a:t>
            </a:r>
            <a:r>
              <a:rPr lang="en-US" sz="2800" kern="0" dirty="0">
                <a:latin typeface="+mj-lt"/>
                <a:ea typeface="+mj-ea"/>
                <a:cs typeface="+mj-cs"/>
              </a:rPr>
              <a:t>to forward the IEEE </a:t>
            </a:r>
            <a:r>
              <a:rPr lang="en-US" sz="2800" kern="0" dirty="0" smtClean="0">
                <a:latin typeface="+mj-lt"/>
                <a:ea typeface="+mj-ea"/>
                <a:cs typeface="+mj-cs"/>
              </a:rPr>
              <a:t>P802.21-revision  and IEEE P802.21.1 </a:t>
            </a:r>
            <a:r>
              <a:rPr lang="en-US" sz="2800" kern="0" dirty="0">
                <a:latin typeface="+mj-lt"/>
                <a:ea typeface="+mj-ea"/>
                <a:cs typeface="+mj-cs"/>
              </a:rPr>
              <a:t>drafts </a:t>
            </a:r>
            <a:r>
              <a:rPr lang="en-US" sz="2800" kern="0" dirty="0" smtClean="0">
                <a:latin typeface="+mj-lt"/>
                <a:ea typeface="+mj-ea"/>
                <a:cs typeface="+mj-cs"/>
              </a:rPr>
              <a:t>to ISO/IEC </a:t>
            </a:r>
            <a:r>
              <a:rPr lang="en-US" sz="2800" kern="0" dirty="0">
                <a:latin typeface="+mj-lt"/>
                <a:ea typeface="+mj-ea"/>
                <a:cs typeface="+mj-cs"/>
              </a:rPr>
              <a:t>JTC1 </a:t>
            </a:r>
            <a:r>
              <a:rPr lang="en-US" sz="2800" kern="0" dirty="0" smtClean="0">
                <a:latin typeface="+mj-lt"/>
                <a:ea typeface="+mj-ea"/>
                <a:cs typeface="+mj-cs"/>
              </a:rPr>
              <a:t>SC6 (</a:t>
            </a:r>
            <a:r>
              <a:rPr lang="en-US" sz="2800" kern="0" dirty="0" smtClean="0">
                <a:latin typeface="+mj-lt"/>
                <a:ea typeface="+mj-ea"/>
                <a:cs typeface="+mj-cs"/>
              </a:rPr>
              <a:t>Added to the </a:t>
            </a:r>
            <a:r>
              <a:rPr lang="en-US" sz="2800" kern="0" dirty="0" smtClean="0">
                <a:latin typeface="+mj-lt"/>
                <a:ea typeface="+mj-ea"/>
                <a:cs typeface="+mj-cs"/>
              </a:rPr>
              <a:t>Consent Agenda)  </a:t>
            </a:r>
            <a:endParaRPr lang="en-US" sz="2800" kern="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896851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18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762000" y="6858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28600" y="1632467"/>
            <a:ext cx="8686800" cy="43402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algn="l">
              <a:tabLst>
                <a:tab pos="1271588" algn="l"/>
              </a:tabLst>
              <a:defRPr/>
            </a:pPr>
            <a:r>
              <a:rPr lang="en-GB" sz="2400" dirty="0">
                <a:ea typeface="PMingLiU" charset="-120"/>
              </a:rPr>
              <a:t>Move to authorize the </a:t>
            </a:r>
            <a:r>
              <a:rPr lang="en-GB" sz="2400" dirty="0" smtClean="0">
                <a:ea typeface="PMingLiU" charset="-120"/>
              </a:rPr>
              <a:t>P802.21 </a:t>
            </a:r>
            <a:r>
              <a:rPr lang="en-GB" sz="2400" dirty="0">
                <a:ea typeface="PMingLiU" charset="-120"/>
              </a:rPr>
              <a:t>WG Chair </a:t>
            </a:r>
            <a:r>
              <a:rPr lang="en-GB" sz="2400" dirty="0" smtClean="0">
                <a:ea typeface="PMingLiU" charset="-120"/>
              </a:rPr>
              <a:t>to </a:t>
            </a:r>
            <a:r>
              <a:rPr lang="en-US" sz="2400" dirty="0" smtClean="0">
                <a:ea typeface="PMingLiU" charset="-120"/>
              </a:rPr>
              <a:t>submit Draft </a:t>
            </a:r>
            <a:r>
              <a:rPr lang="en-US" sz="2400" dirty="0">
                <a:ea typeface="PMingLiU" charset="-120"/>
              </a:rPr>
              <a:t>IEEE S</a:t>
            </a:r>
            <a:r>
              <a:rPr lang="en-US" sz="2400" dirty="0" smtClean="0">
                <a:ea typeface="PMingLiU" charset="-120"/>
              </a:rPr>
              <a:t>td </a:t>
            </a:r>
            <a:r>
              <a:rPr lang="en-US" sz="2400" dirty="0">
                <a:ea typeface="PMingLiU" charset="-120"/>
              </a:rPr>
              <a:t>802.21-revision and Draft IEEE Std 802.21.1 to ISO/IEC JTC1 SC6 for information under the PSDO </a:t>
            </a:r>
            <a:r>
              <a:rPr lang="en-US" sz="2400" dirty="0" smtClean="0">
                <a:ea typeface="PMingLiU" charset="-120"/>
              </a:rPr>
              <a:t>agreement</a:t>
            </a:r>
            <a:r>
              <a:rPr lang="en-GB" sz="2400" dirty="0" smtClean="0">
                <a:ea typeface="PMingLiU" charset="-120"/>
              </a:rPr>
              <a:t>.</a:t>
            </a:r>
          </a:p>
          <a:p>
            <a:pPr>
              <a:tabLst>
                <a:tab pos="1271588" algn="l"/>
              </a:tabLst>
              <a:defRPr/>
            </a:pPr>
            <a:endParaRPr lang="en-GB" sz="24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Move: </a:t>
            </a:r>
            <a:r>
              <a:rPr lang="en-US" sz="2000" dirty="0" smtClean="0">
                <a:ea typeface="PMingLiU" charset="-120"/>
              </a:rPr>
              <a:t> Hyeong Ho Lee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Lily Chen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</a:t>
            </a:r>
            <a:r>
              <a:rPr lang="en-US" altLang="zh-HK" sz="2000" dirty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  08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Against: </a:t>
            </a:r>
            <a:r>
              <a:rPr lang="en-US" altLang="zh-HK" sz="2000" dirty="0" smtClean="0">
                <a:ea typeface="PMingLiU" charset="-120"/>
              </a:rPr>
              <a:t>00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Abstain: </a:t>
            </a:r>
            <a:r>
              <a:rPr lang="en-US" altLang="zh-HK" sz="2000" dirty="0" smtClean="0">
                <a:ea typeface="PMingLiU" charset="-120"/>
              </a:rPr>
              <a:t>00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Passes</a:t>
            </a:r>
            <a:endParaRPr lang="en-US" altLang="zh-HK" sz="40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  <p:extLst>
      <p:ext uri="{BB962C8B-B14F-4D97-AF65-F5344CB8AC3E}">
        <p14:creationId xmlns:p14="http://schemas.microsoft.com/office/powerpoint/2010/main" val="3423044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19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762000" y="685800"/>
            <a:ext cx="7772400" cy="685800"/>
          </a:xfrm>
        </p:spPr>
        <p:txBody>
          <a:bodyPr/>
          <a:lstStyle/>
          <a:p>
            <a:r>
              <a:rPr lang="en-US" dirty="0" smtClean="0"/>
              <a:t>EC Motion</a:t>
            </a:r>
            <a:endParaRPr lang="en-US" dirty="0" smtClean="0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66700" y="1447800"/>
            <a:ext cx="8686800" cy="43402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algn="l">
              <a:tabLst>
                <a:tab pos="1271588" algn="l"/>
              </a:tabLst>
              <a:defRPr/>
            </a:pPr>
            <a:r>
              <a:rPr lang="en-US" sz="2400" dirty="0" smtClean="0">
                <a:ea typeface="PMingLiU" charset="-120"/>
              </a:rPr>
              <a:t>Approve the submission of  </a:t>
            </a:r>
            <a:r>
              <a:rPr lang="en-US" sz="2400" dirty="0" smtClean="0">
                <a:ea typeface="PMingLiU" charset="-120"/>
              </a:rPr>
              <a:t>Draft </a:t>
            </a:r>
            <a:r>
              <a:rPr lang="en-US" sz="2400" dirty="0">
                <a:ea typeface="PMingLiU" charset="-120"/>
              </a:rPr>
              <a:t>IEEE S</a:t>
            </a:r>
            <a:r>
              <a:rPr lang="en-US" sz="2400" dirty="0" smtClean="0">
                <a:ea typeface="PMingLiU" charset="-120"/>
              </a:rPr>
              <a:t>td </a:t>
            </a:r>
            <a:r>
              <a:rPr lang="en-US" sz="2400" dirty="0">
                <a:ea typeface="PMingLiU" charset="-120"/>
              </a:rPr>
              <a:t>802.21-revision and Draft IEEE Std </a:t>
            </a:r>
            <a:r>
              <a:rPr lang="en-US" sz="2400" dirty="0" smtClean="0">
                <a:ea typeface="PMingLiU" charset="-120"/>
              </a:rPr>
              <a:t>802.21.1 </a:t>
            </a:r>
            <a:r>
              <a:rPr lang="en-US" sz="2400" dirty="0">
                <a:ea typeface="PMingLiU" charset="-120"/>
              </a:rPr>
              <a:t>to ISO/IEC JTC1 SC6 for information under the PSDO </a:t>
            </a:r>
            <a:r>
              <a:rPr lang="en-US" sz="2400" dirty="0" smtClean="0">
                <a:ea typeface="PMingLiU" charset="-120"/>
              </a:rPr>
              <a:t>agreement</a:t>
            </a:r>
            <a:r>
              <a:rPr lang="en-GB" sz="2400" dirty="0" smtClean="0">
                <a:ea typeface="PMingLiU" charset="-120"/>
              </a:rPr>
              <a:t>.</a:t>
            </a:r>
          </a:p>
          <a:p>
            <a:pPr>
              <a:tabLst>
                <a:tab pos="1271588" algn="l"/>
              </a:tabLst>
              <a:defRPr/>
            </a:pPr>
            <a:endParaRPr lang="en-GB" sz="24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Move: </a:t>
            </a:r>
            <a:r>
              <a:rPr lang="en-US" sz="2000" dirty="0" smtClean="0">
                <a:ea typeface="PMingLiU" charset="-120"/>
              </a:rPr>
              <a:t>Subir Das </a:t>
            </a: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 smtClean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</a:t>
            </a:r>
            <a:r>
              <a:rPr lang="en-US" sz="2000" dirty="0" smtClean="0">
                <a:ea typeface="PMingLiU" charset="-120"/>
              </a:rPr>
              <a:t>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</a:t>
            </a:r>
            <a:r>
              <a:rPr lang="en-US" altLang="zh-HK" sz="2000" dirty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 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Against: </a:t>
            </a:r>
            <a:r>
              <a:rPr lang="en-US" altLang="zh-HK" sz="2000" dirty="0" smtClean="0">
                <a:ea typeface="PMingLiU" charset="-120"/>
              </a:rPr>
              <a:t>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Abstain: </a:t>
            </a: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Passes</a:t>
            </a:r>
            <a:endParaRPr lang="en-US" altLang="zh-HK" sz="40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  <p:extLst>
      <p:ext uri="{BB962C8B-B14F-4D97-AF65-F5344CB8AC3E}">
        <p14:creationId xmlns:p14="http://schemas.microsoft.com/office/powerpoint/2010/main" val="19917258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6233" y="6475413"/>
            <a:ext cx="1904367" cy="184666"/>
          </a:xfrm>
          <a:noFill/>
        </p:spPr>
        <p:txBody>
          <a:bodyPr/>
          <a:lstStyle/>
          <a:p>
            <a:r>
              <a:rPr lang="en-US" dirty="0" smtClean="0"/>
              <a:t>Subir Das, Chair IEEE 802.21 </a:t>
            </a:r>
          </a:p>
        </p:txBody>
      </p:sp>
      <p:sp>
        <p:nvSpPr>
          <p:cNvPr id="17412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99E3CE57-2764-4C53-BBCA-DE4D9E03E4E4}" type="slidenum">
              <a:rPr lang="en-US" sz="1200" b="0">
                <a:solidFill>
                  <a:schemeClr val="tx1"/>
                </a:solidFill>
              </a:rPr>
              <a:pPr/>
              <a:t>2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10600" cy="762000"/>
          </a:xfrm>
          <a:noFill/>
        </p:spPr>
        <p:txBody>
          <a:bodyPr/>
          <a:lstStyle/>
          <a:p>
            <a:pPr eaLnBrk="1" hangingPunct="1"/>
            <a:r>
              <a:rPr lang="en-US" sz="3600" dirty="0" smtClean="0"/>
              <a:t>Topic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28600" y="2438400"/>
            <a:ext cx="8610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US" sz="2800" kern="0" dirty="0" smtClean="0">
                <a:latin typeface="+mj-lt"/>
                <a:ea typeface="+mj-ea"/>
                <a:cs typeface="+mj-cs"/>
              </a:rPr>
              <a:t>Request for EC Approval </a:t>
            </a:r>
            <a:r>
              <a:rPr lang="en-US" sz="2800" kern="0" dirty="0">
                <a:latin typeface="+mj-lt"/>
                <a:ea typeface="+mj-ea"/>
                <a:cs typeface="+mj-cs"/>
              </a:rPr>
              <a:t>to forward the IEEE </a:t>
            </a:r>
            <a:r>
              <a:rPr lang="en-US" sz="2800" kern="0" dirty="0" smtClean="0">
                <a:latin typeface="+mj-lt"/>
                <a:ea typeface="+mj-ea"/>
                <a:cs typeface="+mj-cs"/>
              </a:rPr>
              <a:t>P802.21-revision  and IEEE P802.21.1 for Sponsor </a:t>
            </a:r>
            <a:r>
              <a:rPr lang="en-US" sz="2800" kern="0" dirty="0">
                <a:latin typeface="+mj-lt"/>
                <a:ea typeface="+mj-ea"/>
                <a:cs typeface="+mj-cs"/>
              </a:rPr>
              <a:t>Ballot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10600" cy="8382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IEEE P802.21-revision WG Ballot Result- Final Round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4800" y="1828800"/>
            <a:ext cx="85344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1313" indent="-287338" algn="l">
              <a:defRPr/>
            </a:pPr>
            <a:r>
              <a:rPr lang="en-US" sz="2400" dirty="0"/>
              <a:t>• Date the last ballot closed: </a:t>
            </a:r>
            <a:r>
              <a:rPr lang="en-US" sz="2400" dirty="0" smtClean="0">
                <a:solidFill>
                  <a:schemeClr val="accent6"/>
                </a:solidFill>
              </a:rPr>
              <a:t>June 08, 2016</a:t>
            </a:r>
            <a:endParaRPr lang="en-US" sz="2400" dirty="0">
              <a:solidFill>
                <a:schemeClr val="accent6"/>
              </a:solidFill>
            </a:endParaRPr>
          </a:p>
          <a:p>
            <a:pPr marL="341313" indent="-287338" algn="l">
              <a:defRPr/>
            </a:pPr>
            <a:r>
              <a:rPr lang="en-US" sz="2400" dirty="0"/>
              <a:t>• Vote tally including Approve, Disapprove and Abstain votes: </a:t>
            </a:r>
          </a:p>
          <a:p>
            <a:pPr marL="798513" lvl="1" indent="-287338" algn="l">
              <a:defRPr/>
            </a:pPr>
            <a:r>
              <a:rPr lang="en-US" sz="2400" dirty="0"/>
              <a:t>Ballot Pool = </a:t>
            </a:r>
            <a:r>
              <a:rPr lang="en-US" sz="2400" dirty="0" smtClean="0"/>
              <a:t>22, Ballot Return= 20, Return ratio= </a:t>
            </a:r>
            <a:r>
              <a:rPr lang="en-US" sz="2400" dirty="0" smtClean="0">
                <a:solidFill>
                  <a:schemeClr val="accent2"/>
                </a:solidFill>
              </a:rPr>
              <a:t>95.45%</a:t>
            </a:r>
            <a:endParaRPr lang="en-US" sz="2400" dirty="0"/>
          </a:p>
          <a:p>
            <a:pPr marL="798513" lvl="1" indent="-287338" algn="l">
              <a:defRPr/>
            </a:pPr>
            <a:r>
              <a:rPr lang="en-US" sz="2400" dirty="0"/>
              <a:t>Number of Approves = </a:t>
            </a:r>
            <a:r>
              <a:rPr lang="en-US" sz="2400" dirty="0" smtClean="0"/>
              <a:t>20</a:t>
            </a:r>
            <a:endParaRPr lang="en-US" sz="2400" dirty="0"/>
          </a:p>
          <a:p>
            <a:pPr marL="798513" lvl="1" indent="-287338" algn="l">
              <a:defRPr/>
            </a:pPr>
            <a:r>
              <a:rPr lang="en-US" sz="2400" dirty="0"/>
              <a:t>Number of Disapproves = </a:t>
            </a:r>
            <a:r>
              <a:rPr lang="en-US" sz="2400" dirty="0" smtClean="0"/>
              <a:t>00</a:t>
            </a:r>
            <a:endParaRPr lang="en-US" sz="2400" dirty="0"/>
          </a:p>
          <a:p>
            <a:pPr marL="798513" lvl="1" indent="-287338" algn="l">
              <a:defRPr/>
            </a:pPr>
            <a:r>
              <a:rPr lang="en-US" sz="2400" dirty="0"/>
              <a:t>Number of Abstains = </a:t>
            </a:r>
            <a:r>
              <a:rPr lang="en-US" sz="2400" dirty="0" smtClean="0"/>
              <a:t>01</a:t>
            </a:r>
          </a:p>
          <a:p>
            <a:pPr marL="798513" lvl="1" indent="-287338" algn="l">
              <a:defRPr/>
            </a:pPr>
            <a:r>
              <a:rPr lang="en-US" sz="2400" dirty="0" smtClean="0"/>
              <a:t>Did Not Vote = 01 </a:t>
            </a:r>
            <a:endParaRPr lang="en-US" sz="2400" dirty="0"/>
          </a:p>
          <a:p>
            <a:pPr marL="798513" lvl="1" indent="-287338" algn="l">
              <a:defRPr/>
            </a:pPr>
            <a:r>
              <a:rPr lang="en-US" sz="2400" dirty="0"/>
              <a:t>Approval Ratio = </a:t>
            </a:r>
            <a:r>
              <a:rPr lang="en-US" sz="2400" dirty="0">
                <a:solidFill>
                  <a:schemeClr val="accent6"/>
                </a:solidFill>
              </a:rPr>
              <a:t>100</a:t>
            </a:r>
            <a:r>
              <a:rPr lang="en-US" sz="2400" dirty="0" smtClean="0">
                <a:solidFill>
                  <a:schemeClr val="accent6"/>
                </a:solidFill>
              </a:rPr>
              <a:t>%</a:t>
            </a:r>
            <a:endParaRPr lang="en-US" sz="2400" dirty="0">
              <a:solidFill>
                <a:schemeClr val="accent6"/>
              </a:solidFill>
            </a:endParaRPr>
          </a:p>
          <a:p>
            <a:pPr marL="341313" indent="-287338" algn="l">
              <a:defRPr/>
            </a:pPr>
            <a:r>
              <a:rPr lang="en-US" sz="2400" dirty="0"/>
              <a:t>• Comments that support the remaining disapprove votes and Working Group responses – </a:t>
            </a:r>
            <a:r>
              <a:rPr lang="en-US" sz="2400" dirty="0">
                <a:solidFill>
                  <a:schemeClr val="accent6"/>
                </a:solidFill>
              </a:rPr>
              <a:t>N/ </a:t>
            </a:r>
            <a:r>
              <a:rPr lang="en-US" sz="2400" dirty="0" smtClean="0">
                <a:solidFill>
                  <a:schemeClr val="accent6"/>
                </a:solidFill>
              </a:rPr>
              <a:t>A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001000" cy="771176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P802.21-revision Draft History and Statistics</a:t>
            </a:r>
          </a:p>
        </p:txBody>
      </p:sp>
      <p:sp>
        <p:nvSpPr>
          <p:cNvPr id="20485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9B061689-73B1-4F22-94BA-0E852404C0E8}" type="slidenum">
              <a:rPr lang="en-US" sz="1200" b="0">
                <a:solidFill>
                  <a:schemeClr val="tx1"/>
                </a:solidFill>
              </a:rPr>
              <a:pPr/>
              <a:t>4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718998"/>
              </p:ext>
            </p:extLst>
          </p:nvPr>
        </p:nvGraphicFramePr>
        <p:xfrm>
          <a:off x="609601" y="1600200"/>
          <a:ext cx="8001002" cy="4395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1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4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93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40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47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036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954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IEEE</a:t>
                      </a:r>
                      <a:r>
                        <a:rPr lang="en-US" sz="1800" b="1" baseline="0" dirty="0" smtClean="0"/>
                        <a:t> WG Letter Ballot</a:t>
                      </a:r>
                      <a:endParaRPr lang="en-US" sz="1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Launch Date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# of Comments Received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Comment Resolution Status</a:t>
                      </a:r>
                      <a:endParaRPr lang="en-US" sz="1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Return</a:t>
                      </a:r>
                      <a:r>
                        <a:rPr lang="en-US" sz="1800" b="1" baseline="0" dirty="0" smtClean="0"/>
                        <a:t> </a:t>
                      </a:r>
                      <a:r>
                        <a:rPr lang="en-US" sz="1800" b="1" dirty="0" smtClean="0"/>
                        <a:t>Ratio</a:t>
                      </a:r>
                      <a:endParaRPr lang="en-US" sz="1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Approval Ratio</a:t>
                      </a:r>
                      <a:endParaRPr lang="en-US" sz="1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Draft Status</a:t>
                      </a:r>
                      <a:endParaRPr lang="en-US" sz="18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25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WG</a:t>
                      </a:r>
                      <a:r>
                        <a:rPr lang="en-US" sz="1400" baseline="0" dirty="0" smtClean="0"/>
                        <a:t> LB #8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/>
                        <a:t>(</a:t>
                      </a:r>
                      <a:r>
                        <a:rPr lang="en-US" altLang="ko-KR" sz="1400" b="1" baseline="0" dirty="0" smtClean="0"/>
                        <a:t>P802.21™/D01 </a:t>
                      </a:r>
                      <a:r>
                        <a:rPr lang="en-US" altLang="ko-KR" sz="1400" b="1" dirty="0" smtClean="0"/>
                        <a:t>Prepared</a:t>
                      </a:r>
                      <a:r>
                        <a:rPr lang="en-US" sz="1400" b="1" baseline="0" dirty="0" smtClean="0"/>
                        <a:t>)</a:t>
                      </a:r>
                      <a:endParaRPr lang="en-US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December 15, 2015 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185(88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 / TR, 97 E / ER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Comments were addressed and Resolved</a:t>
                      </a:r>
                      <a:endParaRPr lang="en-US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2"/>
                          </a:solidFill>
                        </a:rPr>
                        <a:t>&lt;75%</a:t>
                      </a:r>
                      <a:endParaRPr lang="en-US" sz="1400" b="0" dirty="0">
                        <a:solidFill>
                          <a:schemeClr val="accent2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 </a:t>
                      </a:r>
                      <a:r>
                        <a:rPr lang="en-US" altLang="ko-KR" sz="1400" b="1" baseline="0" dirty="0" smtClean="0"/>
                        <a:t>P802.21™/D02 </a:t>
                      </a:r>
                      <a:r>
                        <a:rPr lang="en-US" altLang="ko-KR" sz="1400" b="1" dirty="0" smtClean="0"/>
                        <a:t>Prepared </a:t>
                      </a:r>
                      <a:endParaRPr lang="en-US" altLang="ko-KR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82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WG LB #10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/>
                        <a:t>(</a:t>
                      </a:r>
                      <a:r>
                        <a:rPr lang="en-US" altLang="ko-KR" sz="1400" b="1" baseline="0" dirty="0" smtClean="0"/>
                        <a:t>P802.21™/D02 </a:t>
                      </a:r>
                      <a:r>
                        <a:rPr lang="en-US" altLang="ko-KR" sz="1400" b="1" dirty="0" smtClean="0"/>
                        <a:t>Prepared</a:t>
                      </a:r>
                      <a:r>
                        <a:rPr lang="en-US" sz="1400" b="1" baseline="0" dirty="0" smtClean="0"/>
                        <a:t>)</a:t>
                      </a:r>
                      <a:endParaRPr lang="en-US" sz="1400" b="1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March 31, 2016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30(7 T / TR,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23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 / ER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Comments were addressed and Resolved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94.45%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95%</a:t>
                      </a:r>
                      <a:endParaRPr lang="en-US" sz="1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1" baseline="0" dirty="0" smtClean="0"/>
                        <a:t>P802.21™/D03 </a:t>
                      </a:r>
                      <a:r>
                        <a:rPr lang="en-US" altLang="ko-KR" sz="1400" b="1" dirty="0" smtClean="0"/>
                        <a:t>Prepared </a:t>
                      </a:r>
                      <a:endParaRPr lang="en-US" altLang="ko-KR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868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WG LB #10a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/>
                        <a:t>(</a:t>
                      </a:r>
                      <a:r>
                        <a:rPr lang="en-US" altLang="ko-KR" sz="1400" b="1" baseline="0" dirty="0" smtClean="0"/>
                        <a:t>P802.21™/D03 </a:t>
                      </a:r>
                      <a:r>
                        <a:rPr lang="en-US" altLang="ko-KR" sz="1400" b="1" dirty="0" smtClean="0"/>
                        <a:t>Prepared</a:t>
                      </a:r>
                      <a:r>
                        <a:rPr lang="en-US" sz="1400" b="1" baseline="0" dirty="0" smtClean="0"/>
                        <a:t>)</a:t>
                      </a:r>
                      <a:endParaRPr lang="en-US" sz="1400" b="1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May 24, 2016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0(0 </a:t>
                      </a:r>
                      <a:r>
                        <a:rPr lang="en-US" sz="1400" dirty="0" smtClean="0"/>
                        <a:t>T / TR,  0 E / ER)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No Comments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94.45%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/>
                          </a:solidFill>
                        </a:rPr>
                        <a:t>100%</a:t>
                      </a:r>
                      <a:endParaRPr lang="en-US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1" baseline="0" dirty="0" smtClean="0"/>
                        <a:t>P802.21™/D04 </a:t>
                      </a:r>
                      <a:r>
                        <a:rPr lang="en-US" sz="1400" b="1" dirty="0" smtClean="0"/>
                        <a:t>Prepared 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ounded Rectangular Callout 9"/>
          <p:cNvSpPr/>
          <p:nvPr/>
        </p:nvSpPr>
        <p:spPr bwMode="auto">
          <a:xfrm>
            <a:off x="533400" y="5909871"/>
            <a:ext cx="8077203" cy="457200"/>
          </a:xfrm>
          <a:prstGeom prst="wedgeRoundRectCallout">
            <a:avLst>
              <a:gd name="adj1" fmla="val 44213"/>
              <a:gd name="adj2" fmla="val -164352"/>
              <a:gd name="adj3" fmla="val 16667"/>
            </a:avLst>
          </a:prstGeom>
          <a:solidFill>
            <a:srgbClr val="CCFFCC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n-GB" sz="1600" dirty="0" smtClean="0">
                <a:solidFill>
                  <a:schemeClr val="tx1"/>
                </a:solidFill>
                <a:ea typeface="PMingLiU" charset="-120"/>
              </a:rPr>
              <a:t>MEC Review available </a:t>
            </a:r>
            <a:r>
              <a:rPr lang="en-GB" sz="1600" dirty="0">
                <a:solidFill>
                  <a:schemeClr val="tx1"/>
                </a:solidFill>
                <a:ea typeface="PMingLiU" charset="-120"/>
              </a:rPr>
              <a:t>at</a:t>
            </a:r>
            <a:r>
              <a:rPr lang="en-GB" sz="1600" dirty="0" smtClean="0">
                <a:solidFill>
                  <a:schemeClr val="tx1"/>
                </a:solidFill>
                <a:ea typeface="PMingLiU" charset="-120"/>
              </a:rPr>
              <a:t>: https</a:t>
            </a:r>
            <a:r>
              <a:rPr lang="en-GB" sz="1600" dirty="0">
                <a:solidFill>
                  <a:schemeClr val="tx1"/>
                </a:solidFill>
                <a:ea typeface="PMingLiU" charset="-120"/>
              </a:rPr>
              <a:t>://mentor.ieee.org/802.21/dcn/16/21-16-0091-00-0000-mec-review-for-p802-21-revision.docx </a:t>
            </a:r>
            <a:endParaRPr lang="en-GB" sz="1800" dirty="0">
              <a:solidFill>
                <a:schemeClr val="tx1"/>
              </a:solidFill>
              <a:ea typeface="PMingLiU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6171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10600" cy="6858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Links to WG Letter Ballot Results Summary for IEEE P802.21-revision</a:t>
            </a:r>
          </a:p>
        </p:txBody>
      </p:sp>
      <p:sp>
        <p:nvSpPr>
          <p:cNvPr id="22533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AD5F3F00-1435-4C11-8330-88677CCAC104}" type="slidenum">
              <a:rPr lang="en-US" sz="1200" b="0">
                <a:solidFill>
                  <a:schemeClr val="tx1"/>
                </a:solidFill>
              </a:rPr>
              <a:pPr/>
              <a:t>5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81000" y="2057400"/>
            <a:ext cx="86868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7338" indent="-287338" algn="l"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WG LB #8: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hlinkClick r:id="rId3"/>
              </a:rPr>
              <a:t>https://mentor.ieee.org/802.21/dcn/16/21-16-0004-00-0000-lb-8-results.xlsx</a:t>
            </a: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WG LB #10: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hlinkClick r:id="rId4"/>
              </a:rPr>
              <a:t>https://</a:t>
            </a:r>
            <a:r>
              <a:rPr lang="en-US" sz="2400" dirty="0" smtClean="0">
                <a:solidFill>
                  <a:schemeClr val="tx1"/>
                </a:solidFill>
                <a:hlinkClick r:id="rId4"/>
              </a:rPr>
              <a:t>mentor.ieee.org/802.21/dcn/16/21-16-0060-00-0000-lb-10-results.xlsx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WG LB #10a: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400" u="sng" dirty="0" smtClean="0">
                <a:hlinkClick r:id="rId5"/>
              </a:rPr>
              <a:t>https://mentor.ieee.org/802.21/dcn/16/21-16-0084-00-0000-lb-10a-results.xlsx</a:t>
            </a:r>
            <a:endParaRPr lang="en-US" sz="4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6019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10600" cy="6858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Links to WG Letter Ballot Comments &amp; Resolutions for IEEE P802.21-revision  </a:t>
            </a:r>
          </a:p>
        </p:txBody>
      </p:sp>
      <p:sp>
        <p:nvSpPr>
          <p:cNvPr id="22533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AD5F3F00-1435-4C11-8330-88677CCAC104}" type="slidenum">
              <a:rPr lang="en-US" sz="1200" b="0">
                <a:solidFill>
                  <a:schemeClr val="tx1"/>
                </a:solidFill>
              </a:rPr>
              <a:pPr/>
              <a:t>6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44038" name="Rectangle 8"/>
          <p:cNvSpPr>
            <a:spLocks noChangeArrowheads="1"/>
          </p:cNvSpPr>
          <p:nvPr/>
        </p:nvSpPr>
        <p:spPr bwMode="auto">
          <a:xfrm>
            <a:off x="438096" y="1905000"/>
            <a:ext cx="86868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7338" indent="-287338" algn="l"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WG LB #8: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en-US" sz="2000" dirty="0" smtClean="0">
                <a:solidFill>
                  <a:schemeClr val="tx1"/>
                </a:solidFill>
                <a:hlinkClick r:id="rId3"/>
              </a:rPr>
              <a:t>mentor.ieee.org/802.21/dcn/16/21-16-0009-11-REVP-lb8-comments-and-resolution.xlsx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744538" lvl="1" indent="-287338" algn="l">
              <a:buFont typeface="Arial" pitchFamily="34" charset="0"/>
              <a:buChar char="•"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WG LB #10: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hlinkClick r:id="rId4"/>
              </a:rPr>
              <a:t>https://</a:t>
            </a:r>
            <a:r>
              <a:rPr lang="en-US" sz="2000" dirty="0" smtClean="0">
                <a:solidFill>
                  <a:schemeClr val="tx1"/>
                </a:solidFill>
                <a:hlinkClick r:id="rId4"/>
              </a:rPr>
              <a:t>mentor.ieee.org/802.21/dcn/16/21-16-0063-03-REVP-lb10-comments-and-resolution.xls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 algn="l"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WG LB #10a: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No comments 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  <p:extLst>
      <p:ext uri="{BB962C8B-B14F-4D97-AF65-F5344CB8AC3E}">
        <p14:creationId xmlns:p14="http://schemas.microsoft.com/office/powerpoint/2010/main" val="12223577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610600" cy="1066800"/>
          </a:xfrm>
          <a:noFill/>
        </p:spPr>
        <p:txBody>
          <a:bodyPr/>
          <a:lstStyle/>
          <a:p>
            <a:pPr eaLnBrk="1" hangingPunct="1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800" dirty="0" smtClean="0"/>
              <a:t>Tentative Time-line for </a:t>
            </a:r>
            <a:r>
              <a:rPr lang="en-US" sz="2800" dirty="0" smtClean="0">
                <a:solidFill>
                  <a:schemeClr val="tx1"/>
                </a:solidFill>
              </a:rPr>
              <a:t>P802.21-revision Sponsor Ballot</a:t>
            </a:r>
            <a:endParaRPr lang="en-US" sz="2800" dirty="0" smtClean="0"/>
          </a:p>
        </p:txBody>
      </p:sp>
      <p:sp>
        <p:nvSpPr>
          <p:cNvPr id="22533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AD5F3F00-1435-4C11-8330-88677CCAC104}" type="slidenum">
              <a:rPr lang="en-US" sz="1200" b="0">
                <a:solidFill>
                  <a:schemeClr val="tx1"/>
                </a:solidFill>
              </a:rPr>
              <a:pPr/>
              <a:t>7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44038" name="Rectangle 8"/>
          <p:cNvSpPr>
            <a:spLocks noChangeArrowheads="1"/>
          </p:cNvSpPr>
          <p:nvPr/>
        </p:nvSpPr>
        <p:spPr bwMode="auto">
          <a:xfrm>
            <a:off x="304800" y="1905000"/>
            <a:ext cx="86868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7338" indent="-287338" algn="l"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marL="287338" indent="-287338" algn="l"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</a:rPr>
              <a:t>The Sponsor Ballot </a:t>
            </a:r>
            <a:r>
              <a:rPr lang="en-US" sz="2800" dirty="0" smtClean="0">
                <a:solidFill>
                  <a:schemeClr val="tx1"/>
                </a:solidFill>
              </a:rPr>
              <a:t>will start on</a:t>
            </a:r>
            <a:endParaRPr lang="en-US" sz="2800" dirty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August 08, 2016–  Sponsor Ballot #1 Starts </a:t>
            </a: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September 06, 2016 – Sponsor Ballot #1 Ends </a:t>
            </a: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September 12, 2016  onwards – </a:t>
            </a:r>
            <a:r>
              <a:rPr lang="en-US" sz="2800" dirty="0">
                <a:solidFill>
                  <a:schemeClr val="tx1"/>
                </a:solidFill>
              </a:rPr>
              <a:t>Address and Resolve </a:t>
            </a:r>
            <a:r>
              <a:rPr lang="en-US" sz="2800" dirty="0" smtClean="0">
                <a:solidFill>
                  <a:schemeClr val="tx1"/>
                </a:solidFill>
              </a:rPr>
              <a:t>Comments</a:t>
            </a:r>
            <a:endParaRPr lang="en-US" sz="2800" dirty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October 2016  – Sponsor </a:t>
            </a:r>
            <a:r>
              <a:rPr lang="en-US" sz="2800" dirty="0">
                <a:solidFill>
                  <a:schemeClr val="tx1"/>
                </a:solidFill>
              </a:rPr>
              <a:t>Ballot </a:t>
            </a:r>
            <a:r>
              <a:rPr lang="en-US" sz="2800" dirty="0" smtClean="0">
                <a:solidFill>
                  <a:schemeClr val="tx1"/>
                </a:solidFill>
              </a:rPr>
              <a:t>recirculation </a:t>
            </a: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November 2016 – Sponsor Ballot recirculation 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  <p:extLst>
      <p:ext uri="{BB962C8B-B14F-4D97-AF65-F5344CB8AC3E}">
        <p14:creationId xmlns:p14="http://schemas.microsoft.com/office/powerpoint/2010/main" val="34167592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8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762000" y="6858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28600" y="1817132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algn="l">
              <a:tabLst>
                <a:tab pos="1271588" algn="l"/>
              </a:tabLst>
              <a:defRPr/>
            </a:pPr>
            <a:r>
              <a:rPr lang="en-GB" sz="2400" dirty="0">
                <a:ea typeface="PMingLiU" charset="-120"/>
              </a:rPr>
              <a:t>Move to authorize the </a:t>
            </a:r>
            <a:r>
              <a:rPr lang="en-GB" sz="2400" dirty="0" smtClean="0">
                <a:ea typeface="PMingLiU" charset="-120"/>
              </a:rPr>
              <a:t>P802.21 </a:t>
            </a:r>
            <a:r>
              <a:rPr lang="en-GB" sz="2400" dirty="0">
                <a:ea typeface="PMingLiU" charset="-120"/>
              </a:rPr>
              <a:t>WG Chair to make a motion to the IEEE 802 Executive Committee </a:t>
            </a:r>
            <a:r>
              <a:rPr lang="en-GB" sz="2400" dirty="0" smtClean="0">
                <a:ea typeface="PMingLiU" charset="-120"/>
              </a:rPr>
              <a:t>for </a:t>
            </a:r>
            <a:r>
              <a:rPr lang="en-GB" sz="2400" dirty="0">
                <a:ea typeface="PMingLiU" charset="-120"/>
              </a:rPr>
              <a:t>approval to forward </a:t>
            </a:r>
            <a:r>
              <a:rPr lang="en-GB" sz="2400" dirty="0" smtClean="0">
                <a:ea typeface="PMingLiU" charset="-120"/>
              </a:rPr>
              <a:t>the IEEE P802.21-revision Draft for Sponsor Ballot.</a:t>
            </a:r>
          </a:p>
          <a:p>
            <a:pPr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Move: </a:t>
            </a:r>
            <a:r>
              <a:rPr lang="en-US" sz="2000" dirty="0" smtClean="0">
                <a:ea typeface="PMingLiU" charset="-120"/>
              </a:rPr>
              <a:t>Yoshikazu Hanatani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Lily Chen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</a:t>
            </a:r>
            <a:r>
              <a:rPr lang="en-US" altLang="zh-HK" sz="2000" dirty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  08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Against: </a:t>
            </a:r>
            <a:r>
              <a:rPr lang="en-US" altLang="zh-HK" sz="2000" dirty="0" smtClean="0">
                <a:ea typeface="PMingLiU" charset="-120"/>
              </a:rPr>
              <a:t>00 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Abstain: </a:t>
            </a:r>
            <a:r>
              <a:rPr lang="en-US" altLang="zh-HK" sz="2000" dirty="0" smtClean="0">
                <a:ea typeface="PMingLiU" charset="-120"/>
              </a:rPr>
              <a:t> 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Passes </a:t>
            </a:r>
            <a:endParaRPr lang="en-US" altLang="zh-HK" sz="40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  <p:extLst>
      <p:ext uri="{BB962C8B-B14F-4D97-AF65-F5344CB8AC3E}">
        <p14:creationId xmlns:p14="http://schemas.microsoft.com/office/powerpoint/2010/main" val="2790041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50292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Motion: </a:t>
            </a:r>
            <a:r>
              <a:rPr lang="en-US" dirty="0"/>
              <a:t>F</a:t>
            </a:r>
            <a:r>
              <a:rPr lang="en-US" dirty="0" smtClean="0"/>
              <a:t>orward IEEE P802.21-revision for Sponsor Ballot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Move: Subir Das                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Second: </a:t>
            </a:r>
            <a:r>
              <a:rPr lang="en-US" dirty="0" smtClean="0"/>
              <a:t>Steve </a:t>
            </a:r>
            <a:r>
              <a:rPr lang="en-US" dirty="0" smtClean="0"/>
              <a:t>Shellhammer </a:t>
            </a:r>
            <a:endParaRPr lang="en-US" dirty="0" smtClean="0"/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For: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Against:          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Abstain: </a:t>
            </a:r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Motion </a:t>
            </a:r>
            <a:endParaRPr lang="en-US" sz="2000" dirty="0" smtClean="0"/>
          </a:p>
        </p:txBody>
      </p:sp>
      <p:sp>
        <p:nvSpPr>
          <p:cNvPr id="24581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F01696C-E1DA-4A0E-83F2-BD9DA8585A50}" type="slidenum">
              <a:rPr lang="en-US" sz="1200" b="0">
                <a:solidFill>
                  <a:schemeClr val="tx1"/>
                </a:solidFill>
              </a:rPr>
              <a:pPr/>
              <a:t>9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10600" cy="7620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EC Motion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22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22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22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22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30546</TotalTime>
  <Words>1219</Words>
  <Application>Microsoft Office PowerPoint</Application>
  <PresentationFormat>On-screen Show (4:3)</PresentationFormat>
  <Paragraphs>278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SimSun</vt:lpstr>
      <vt:lpstr>Arial</vt:lpstr>
      <vt:lpstr>ＭＳ Ｐゴシック</vt:lpstr>
      <vt:lpstr>PMingLiU</vt:lpstr>
      <vt:lpstr>Times New Roman</vt:lpstr>
      <vt:lpstr>802-22-Submission</vt:lpstr>
      <vt:lpstr>PowerPoint Presentation</vt:lpstr>
      <vt:lpstr>Topic</vt:lpstr>
      <vt:lpstr>IEEE P802.21-revision WG Ballot Result- Final Round </vt:lpstr>
      <vt:lpstr>IEEE P802.21-revision Draft History and Statistics</vt:lpstr>
      <vt:lpstr>Links to WG Letter Ballot Results Summary for IEEE P802.21-revision</vt:lpstr>
      <vt:lpstr>Links to WG Letter Ballot Comments &amp; Resolutions for IEEE P802.21-revision  </vt:lpstr>
      <vt:lpstr> Tentative Time-line for P802.21-revision Sponsor Ballot</vt:lpstr>
      <vt:lpstr>P802.21 WG Motion</vt:lpstr>
      <vt:lpstr>EC Motion</vt:lpstr>
      <vt:lpstr>IEEE P802.21.1 WG Ballot Result- Final Round </vt:lpstr>
      <vt:lpstr>IEEE P802.21.1 Draft History and Statistics</vt:lpstr>
      <vt:lpstr>Links to WG Letter Ballot Results Summary for IEEE P802.21.1 </vt:lpstr>
      <vt:lpstr>Links to WG Letter Ballot Comments &amp; Resolutions for IEEE P802.21.1  </vt:lpstr>
      <vt:lpstr> Tentative Time-line for P802.21.1 Sponsor Ballot</vt:lpstr>
      <vt:lpstr>P802.21 WG Motion</vt:lpstr>
      <vt:lpstr>EC Motion</vt:lpstr>
      <vt:lpstr>Topic</vt:lpstr>
      <vt:lpstr>P802.21 WG Motion</vt:lpstr>
      <vt:lpstr>EC Motion</vt:lpstr>
    </vt:vector>
  </TitlesOfParts>
  <Company>BAE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IEEE 802.22 Standard</dc:title>
  <dc:creator>Apurva N. Mody</dc:creator>
  <cp:lastModifiedBy>Das, Subir</cp:lastModifiedBy>
  <cp:revision>484</cp:revision>
  <cp:lastPrinted>1998-02-10T13:28:06Z</cp:lastPrinted>
  <dcterms:created xsi:type="dcterms:W3CDTF">2004-12-19T20:30:52Z</dcterms:created>
  <dcterms:modified xsi:type="dcterms:W3CDTF">2016-07-29T04:40:54Z</dcterms:modified>
</cp:coreProperties>
</file>