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6" r:id="rId2"/>
    <p:sldId id="389" r:id="rId3"/>
    <p:sldId id="397" r:id="rId4"/>
    <p:sldId id="400" r:id="rId5"/>
    <p:sldId id="403" r:id="rId6"/>
    <p:sldId id="311" r:id="rId7"/>
    <p:sldId id="406" r:id="rId8"/>
    <p:sldId id="40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77" autoAdjust="0"/>
    <p:restoredTop sz="86455" autoAdjust="0"/>
  </p:normalViewPr>
  <p:slideViewPr>
    <p:cSldViewPr>
      <p:cViewPr varScale="1">
        <p:scale>
          <a:sx n="68" d="100"/>
          <a:sy n="68" d="100"/>
        </p:scale>
        <p:origin x="91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007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801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1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25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18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3314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07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FD72ED04-A864-4DC0-A8CE-E9B26A560A8E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8399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14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68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21-16-0088-00-0000-Joint_Plenary_Opening_Report.ppt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#75, July 2016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San Diego, CA, USA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87425" y="657225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87424" y="5261205"/>
            <a:ext cx="72421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Mission Beach A;  5G ECSC: Seaport </a:t>
            </a:r>
            <a:r>
              <a:rPr lang="en-US" sz="1400" dirty="0"/>
              <a:t>G</a:t>
            </a:r>
            <a:r>
              <a:rPr lang="en-US" sz="1400" dirty="0" smtClean="0"/>
              <a:t>; </a:t>
            </a:r>
            <a:r>
              <a:rPr lang="en-US" sz="1400" dirty="0"/>
              <a:t>Social: </a:t>
            </a:r>
            <a:r>
              <a:rPr lang="en-US" sz="1400" dirty="0" smtClean="0"/>
              <a:t>Grand Hyatt Pool  Terrace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723900" y="571999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22 </a:t>
            </a:r>
            <a:r>
              <a:rPr lang="en-US" sz="1600" dirty="0">
                <a:latin typeface="Arial" charset="0"/>
              </a:rPr>
              <a:t>voting members </a:t>
            </a:r>
            <a:r>
              <a:rPr lang="en-US" sz="1600" dirty="0" smtClean="0">
                <a:latin typeface="Arial" charset="0"/>
              </a:rPr>
              <a:t> and no aspirant member as </a:t>
            </a:r>
            <a:r>
              <a:rPr lang="en-US" sz="1600" dirty="0">
                <a:latin typeface="Arial" charset="0"/>
              </a:rPr>
              <a:t>of this meeting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857720"/>
              </p:ext>
            </p:extLst>
          </p:nvPr>
        </p:nvGraphicFramePr>
        <p:xfrm>
          <a:off x="723901" y="1524001"/>
          <a:ext cx="7810498" cy="3505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8188">
                  <a:extLst>
                    <a:ext uri="{9D8B030D-6E8A-4147-A177-3AD203B41FA5}">
                      <a16:colId xmlns:a16="http://schemas.microsoft.com/office/drawing/2014/main" val="3486640873"/>
                    </a:ext>
                  </a:extLst>
                </a:gridCol>
                <a:gridCol w="1751094">
                  <a:extLst>
                    <a:ext uri="{9D8B030D-6E8A-4147-A177-3AD203B41FA5}">
                      <a16:colId xmlns:a16="http://schemas.microsoft.com/office/drawing/2014/main" val="4100397747"/>
                    </a:ext>
                  </a:extLst>
                </a:gridCol>
                <a:gridCol w="1645068">
                  <a:extLst>
                    <a:ext uri="{9D8B030D-6E8A-4147-A177-3AD203B41FA5}">
                      <a16:colId xmlns:a16="http://schemas.microsoft.com/office/drawing/2014/main" val="3555075683"/>
                    </a:ext>
                  </a:extLst>
                </a:gridCol>
                <a:gridCol w="1741837">
                  <a:extLst>
                    <a:ext uri="{9D8B030D-6E8A-4147-A177-3AD203B41FA5}">
                      <a16:colId xmlns:a16="http://schemas.microsoft.com/office/drawing/2014/main" val="431697167"/>
                    </a:ext>
                  </a:extLst>
                </a:gridCol>
                <a:gridCol w="1394311">
                  <a:extLst>
                    <a:ext uri="{9D8B030D-6E8A-4147-A177-3AD203B41FA5}">
                      <a16:colId xmlns:a16="http://schemas.microsoft.com/office/drawing/2014/main" val="598644040"/>
                    </a:ext>
                  </a:extLst>
                </a:gridCol>
              </a:tblGrid>
              <a:tr h="6875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(July 25,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(July 26,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(July 27,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(July 28, 2016)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08073368"/>
                  </a:ext>
                </a:extLst>
              </a:tr>
              <a:tr h="6094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8:00-10:00a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IEEE 802  EC  Opening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802.21.m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  Joint 802.21m  TG/ 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32553226"/>
                  </a:ext>
                </a:extLst>
              </a:tr>
              <a:tr h="5392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10:30-12:30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Closing Plenary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92721181"/>
                  </a:ext>
                </a:extLst>
              </a:tr>
              <a:tr h="5123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– 3:30p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WG Opening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802.21.1 TG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802.21m  TG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84865543"/>
                  </a:ext>
                </a:extLst>
              </a:tr>
              <a:tr h="578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– 6:00p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Discussion on 5G ECSG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Future topic Discussion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Future topic Discussion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54526830"/>
                  </a:ext>
                </a:extLst>
              </a:tr>
              <a:tr h="578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6:00-10:30p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5G </a:t>
                      </a:r>
                      <a:r>
                        <a:rPr lang="en-US" sz="1200" dirty="0" smtClean="0">
                          <a:effectLst/>
                        </a:rPr>
                        <a:t> EC Standing  </a:t>
                      </a:r>
                      <a:r>
                        <a:rPr lang="en-US" sz="1200" dirty="0">
                          <a:effectLst/>
                        </a:rPr>
                        <a:t>Committee(19:30-21:30)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5G </a:t>
                      </a:r>
                      <a:r>
                        <a:rPr lang="en-US" sz="1200" dirty="0" smtClean="0">
                          <a:effectLst/>
                        </a:rPr>
                        <a:t>EC Standing  </a:t>
                      </a:r>
                      <a:r>
                        <a:rPr lang="en-US" sz="1200" dirty="0">
                          <a:effectLst/>
                        </a:rPr>
                        <a:t>Committee(19:30-21:30)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Social (7:00-9:30p)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N/A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428247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Passed WG Letter Ballot 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Passed WG Letter Ballot  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106" y="9144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July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35052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Address MEC review comments and </a:t>
            </a:r>
            <a:r>
              <a:rPr lang="en-US" sz="1800" dirty="0" smtClean="0">
                <a:latin typeface="Arial" charset="0"/>
              </a:rPr>
              <a:t>prepare for </a:t>
            </a:r>
            <a:r>
              <a:rPr lang="en-US" sz="1800" dirty="0" smtClean="0">
                <a:latin typeface="Arial" charset="0"/>
              </a:rPr>
              <a:t>Sponsor </a:t>
            </a:r>
            <a:r>
              <a:rPr lang="en-US" sz="1800" dirty="0" smtClean="0">
                <a:latin typeface="Arial" charset="0"/>
              </a:rPr>
              <a:t>Ballot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Address MEC review comments and prepare for Sponsor Ballot </a:t>
            </a:r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dirty="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September, 2016 , Marriot, Europe (Warsaw)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9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13-18, 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(TBC</a:t>
            </a:r>
            <a:r>
              <a:rPr lang="en-US" sz="2400" b="1" dirty="0" smtClean="0">
                <a:solidFill>
                  <a:srgbClr val="0000FF"/>
                </a:solidFill>
              </a:rPr>
              <a:t>)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40701</TotalTime>
  <Words>478</Words>
  <Application>Microsoft Office PowerPoint</Application>
  <PresentationFormat>On-screen Show (4:3)</PresentationFormat>
  <Paragraphs>135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802.11PowerPointTemplate-Landscape</vt:lpstr>
      <vt:lpstr>Joint Opening Plenary  IEEE 802.21  Media Independent Handover Services Session #75, July 2016 San Diego, CA, USA</vt:lpstr>
      <vt:lpstr>Session Time and Location   </vt:lpstr>
      <vt:lpstr>802.21 WG Objective </vt:lpstr>
      <vt:lpstr>Work Status </vt:lpstr>
      <vt:lpstr>Objectives for the July Meeting</vt:lpstr>
      <vt:lpstr>IEEE 802.21 Meeting Server Details</vt:lpstr>
      <vt:lpstr>Future Sessions – 2016 </vt:lpstr>
      <vt:lpstr>Future Sessions – 2017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519</cp:revision>
  <cp:lastPrinted>1998-02-10T13:28:06Z</cp:lastPrinted>
  <dcterms:created xsi:type="dcterms:W3CDTF">2002-07-08T22:03:28Z</dcterms:created>
  <dcterms:modified xsi:type="dcterms:W3CDTF">2016-07-23T00:56:50Z</dcterms:modified>
</cp:coreProperties>
</file>