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96" r:id="rId2"/>
    <p:sldId id="389" r:id="rId3"/>
    <p:sldId id="397" r:id="rId4"/>
    <p:sldId id="400" r:id="rId5"/>
    <p:sldId id="403" r:id="rId6"/>
    <p:sldId id="311" r:id="rId7"/>
    <p:sldId id="406" r:id="rId8"/>
    <p:sldId id="405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77" autoAdjust="0"/>
    <p:restoredTop sz="86455" autoAdjust="0"/>
  </p:normalViewPr>
  <p:slideViewPr>
    <p:cSldViewPr>
      <p:cViewPr varScale="1">
        <p:scale>
          <a:sx n="68" d="100"/>
          <a:sy n="68" d="100"/>
        </p:scale>
        <p:origin x="91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183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007" y="4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801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1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01663"/>
            <a:ext cx="4641850" cy="3481387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25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189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4900" y="754063"/>
            <a:ext cx="4641850" cy="3481387"/>
          </a:xfrm>
          <a:prstGeom prst="rect">
            <a:avLst/>
          </a:prstGeo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658444" y="8985250"/>
            <a:ext cx="76944" cy="184666"/>
          </a:xfrm>
          <a:prstGeom prst="rect">
            <a:avLst/>
          </a:prstGeom>
          <a:noFill/>
        </p:spPr>
        <p:txBody>
          <a:bodyPr/>
          <a:lstStyle/>
          <a:p>
            <a:fld id="{A5A66FE3-4EA4-4A7C-93CD-A0B5BA7A87B6}" type="slidenum">
              <a:rPr lang="en-US" smtClean="0"/>
              <a:pPr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3314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7113" y="312738"/>
            <a:ext cx="5149850" cy="38639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07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881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09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409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54050" y="95250"/>
            <a:ext cx="1060450" cy="2159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409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409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FD72ED04-A864-4DC0-A8CE-E9B26A560A8E}" type="slidenum">
              <a:rPr lang="en-US" smtClean="0"/>
              <a:pPr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8399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814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68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                                 Subir Das, Chair 802.21 WG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506704" y="394156"/>
            <a:ext cx="47689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21-16-0088-00-0000-Joint_Plenary_Opening_Report.ppt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6" r:id="rId2"/>
    <p:sldLayoutId id="2147483864" r:id="rId3"/>
    <p:sldLayoutId id="2147483865" r:id="rId4"/>
    <p:sldLayoutId id="2147483862" r:id="rId5"/>
    <p:sldLayoutId id="2147483863" r:id="rId6"/>
    <p:sldLayoutId id="2147483837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  <p:sldLayoutId id="2147483856" r:id="rId14"/>
    <p:sldLayoutId id="2147483857" r:id="rId15"/>
    <p:sldLayoutId id="2147483858" r:id="rId16"/>
    <p:sldLayoutId id="2147483859" r:id="rId17"/>
    <p:sldLayoutId id="2147483860" r:id="rId18"/>
    <p:sldLayoutId id="2147483861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8610600" cy="3429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chemeClr val="accent2"/>
                </a:solidFill>
                <a:latin typeface="Arial" charset="0"/>
              </a:rPr>
              <a:t>Joint Opening Plenary</a:t>
            </a: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40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en-US" sz="40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IEEE 802.21 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Media Independent Handover Services</a:t>
            </a:r>
            <a:br>
              <a:rPr lang="en-US" sz="3600" b="1" dirty="0" smtClean="0">
                <a:solidFill>
                  <a:schemeClr val="accent2"/>
                </a:solidFill>
                <a:latin typeface="Arial" charset="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Arial" charset="0"/>
              </a:rPr>
              <a:t>Session #75, July 2016</a:t>
            </a:r>
            <a:r>
              <a:rPr lang="en-US" sz="3600" b="1" dirty="0" smtClean="0">
                <a:latin typeface="Arial" charset="0"/>
              </a:rPr>
              <a:t/>
            </a:r>
            <a:br>
              <a:rPr lang="en-US" sz="3600" b="1" dirty="0" smtClean="0">
                <a:latin typeface="Arial" charset="0"/>
              </a:rPr>
            </a:br>
            <a:r>
              <a:rPr lang="en-US" sz="3200" b="1" dirty="0" smtClean="0">
                <a:solidFill>
                  <a:schemeClr val="accent2"/>
                </a:solidFill>
                <a:latin typeface="Arial" charset="0"/>
              </a:rPr>
              <a:t>San Diego, CA, USA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solidFill>
                  <a:schemeClr val="accent2"/>
                </a:solidFill>
                <a:latin typeface="Arial" charset="0"/>
              </a:rPr>
              <a:t>sdas at appcomsci dot com</a:t>
            </a: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987425" y="657225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Arial" charset="0"/>
              </a:rPr>
              <a:t>Session Time and Location  </a:t>
            </a:r>
            <a:br>
              <a:rPr lang="en-US" sz="3600" dirty="0" smtClean="0">
                <a:solidFill>
                  <a:schemeClr val="tx1"/>
                </a:solidFill>
                <a:latin typeface="Arial" charset="0"/>
              </a:rPr>
            </a:br>
            <a:endParaRPr lang="en-US" sz="14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2" name="Text Box 47"/>
          <p:cNvSpPr txBox="1">
            <a:spLocks noChangeArrowheads="1"/>
          </p:cNvSpPr>
          <p:nvPr/>
        </p:nvSpPr>
        <p:spPr bwMode="auto">
          <a:xfrm>
            <a:off x="987424" y="5261205"/>
            <a:ext cx="72421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400" b="1" dirty="0" smtClean="0"/>
              <a:t>Default </a:t>
            </a:r>
            <a:r>
              <a:rPr lang="en-US" sz="1400" b="1" dirty="0"/>
              <a:t>Location</a:t>
            </a:r>
            <a:r>
              <a:rPr lang="en-US" sz="1400" dirty="0" smtClean="0"/>
              <a:t>: Mission Beach A;  5G ECSC: Seaport </a:t>
            </a:r>
            <a:r>
              <a:rPr lang="en-US" sz="1400" dirty="0"/>
              <a:t>G</a:t>
            </a:r>
            <a:r>
              <a:rPr lang="en-US" sz="1400" dirty="0" smtClean="0"/>
              <a:t>; </a:t>
            </a:r>
            <a:r>
              <a:rPr lang="en-US" sz="1400" dirty="0"/>
              <a:t>Social: </a:t>
            </a:r>
            <a:r>
              <a:rPr lang="en-US" sz="1400" dirty="0" smtClean="0"/>
              <a:t>Grand Hyatt Pool  Terrace</a:t>
            </a:r>
            <a:endParaRPr lang="en-US" sz="1400" dirty="0"/>
          </a:p>
        </p:txBody>
      </p:sp>
      <p:sp>
        <p:nvSpPr>
          <p:cNvPr id="19463" name="Rectangle 6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sz="2400" dirty="0"/>
          </a:p>
        </p:txBody>
      </p:sp>
      <p:sp>
        <p:nvSpPr>
          <p:cNvPr id="19520" name="Rectangle 5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723900" y="5719992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Arial" charset="0"/>
              </a:rPr>
              <a:t>The WG has </a:t>
            </a:r>
            <a:r>
              <a:rPr lang="en-US" sz="1600" dirty="0" smtClean="0">
                <a:latin typeface="Arial" charset="0"/>
              </a:rPr>
              <a:t>22 </a:t>
            </a:r>
            <a:r>
              <a:rPr lang="en-US" sz="1600" dirty="0">
                <a:latin typeface="Arial" charset="0"/>
              </a:rPr>
              <a:t>voting members </a:t>
            </a:r>
            <a:r>
              <a:rPr lang="en-US" sz="1600" dirty="0" smtClean="0">
                <a:latin typeface="Arial" charset="0"/>
              </a:rPr>
              <a:t> and no aspirant member as </a:t>
            </a:r>
            <a:r>
              <a:rPr lang="en-US" sz="1600" dirty="0">
                <a:latin typeface="Arial" charset="0"/>
              </a:rPr>
              <a:t>of this meeting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857720"/>
              </p:ext>
            </p:extLst>
          </p:nvPr>
        </p:nvGraphicFramePr>
        <p:xfrm>
          <a:off x="723901" y="1524001"/>
          <a:ext cx="7810498" cy="3505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8188">
                  <a:extLst>
                    <a:ext uri="{9D8B030D-6E8A-4147-A177-3AD203B41FA5}">
                      <a16:colId xmlns:a16="http://schemas.microsoft.com/office/drawing/2014/main" val="3486640873"/>
                    </a:ext>
                  </a:extLst>
                </a:gridCol>
                <a:gridCol w="1751094">
                  <a:extLst>
                    <a:ext uri="{9D8B030D-6E8A-4147-A177-3AD203B41FA5}">
                      <a16:colId xmlns:a16="http://schemas.microsoft.com/office/drawing/2014/main" val="4100397747"/>
                    </a:ext>
                  </a:extLst>
                </a:gridCol>
                <a:gridCol w="1645068">
                  <a:extLst>
                    <a:ext uri="{9D8B030D-6E8A-4147-A177-3AD203B41FA5}">
                      <a16:colId xmlns:a16="http://schemas.microsoft.com/office/drawing/2014/main" val="3555075683"/>
                    </a:ext>
                  </a:extLst>
                </a:gridCol>
                <a:gridCol w="1741837">
                  <a:extLst>
                    <a:ext uri="{9D8B030D-6E8A-4147-A177-3AD203B41FA5}">
                      <a16:colId xmlns:a16="http://schemas.microsoft.com/office/drawing/2014/main" val="431697167"/>
                    </a:ext>
                  </a:extLst>
                </a:gridCol>
                <a:gridCol w="1394311">
                  <a:extLst>
                    <a:ext uri="{9D8B030D-6E8A-4147-A177-3AD203B41FA5}">
                      <a16:colId xmlns:a16="http://schemas.microsoft.com/office/drawing/2014/main" val="598644040"/>
                    </a:ext>
                  </a:extLst>
                </a:gridCol>
              </a:tblGrid>
              <a:tr h="68751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Monday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(July 25, 2016)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(July 26, 2016)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Wednesday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(July 27, 2016)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Thursday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(July 28, 2016)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108073368"/>
                  </a:ext>
                </a:extLst>
              </a:tr>
              <a:tr h="6094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8:00-10:00a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IEEE 802  EC  Opening Plenary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802.21.m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  Joint 802.21m  TG/ 802.21.1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32553226"/>
                  </a:ext>
                </a:extLst>
              </a:tr>
              <a:tr h="5392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10:30-12:30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802.21m  TG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802.21.1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Closing Plenary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892721181"/>
                  </a:ext>
                </a:extLst>
              </a:tr>
              <a:tr h="5123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PM-1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1:30 – 3:30p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WG Opening Plenary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802.21.1 TG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802.21m  TG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84865543"/>
                  </a:ext>
                </a:extLst>
              </a:tr>
              <a:tr h="578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PM-2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4:00 – 6:00p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Discussion on 5G ECSG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Future topic Discussion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 Future topic Discussion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N/A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254526830"/>
                  </a:ext>
                </a:extLst>
              </a:tr>
              <a:tr h="5782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6:00-10:30p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5G </a:t>
                      </a:r>
                      <a:r>
                        <a:rPr lang="en-US" sz="1200" dirty="0" smtClean="0">
                          <a:effectLst/>
                        </a:rPr>
                        <a:t> EC Standing  </a:t>
                      </a:r>
                      <a:r>
                        <a:rPr lang="en-US" sz="1200" dirty="0">
                          <a:effectLst/>
                        </a:rPr>
                        <a:t>Committee(19:30-21:30)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5G </a:t>
                      </a:r>
                      <a:r>
                        <a:rPr lang="en-US" sz="1200" dirty="0" smtClean="0">
                          <a:effectLst/>
                        </a:rPr>
                        <a:t>EC Standing  </a:t>
                      </a:r>
                      <a:r>
                        <a:rPr lang="en-US" sz="1200" dirty="0">
                          <a:effectLst/>
                        </a:rPr>
                        <a:t>Committee(19:30-21:30)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Social (7:00-9:30p)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N/A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428247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802.21 WG Objective 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3352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IEEE 802.21 is developing standards to enable handover services and interoperability between heterogeneous networks  including both 802 and non-802 networks 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490538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Work Status 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8006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Task Group Status</a:t>
            </a:r>
          </a:p>
          <a:p>
            <a:pPr lvl="2">
              <a:lnSpc>
                <a:spcPct val="80000"/>
              </a:lnSpc>
              <a:buNone/>
            </a:pPr>
            <a:endParaRPr lang="en-US" sz="1200" dirty="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802.21m  Revision Project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Passed WG Letter Ballot 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802.21.1 Use cases and Services 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Passed WG Letter Ballot  </a:t>
            </a:r>
          </a:p>
          <a:p>
            <a:pPr lvl="2">
              <a:lnSpc>
                <a:spcPct val="80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8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2">
              <a:lnSpc>
                <a:spcPct val="80000"/>
              </a:lnSpc>
              <a:buNone/>
            </a:pPr>
            <a:endParaRPr lang="en-US" sz="1600" dirty="0" smtClean="0">
              <a:latin typeface="Arial" charset="0"/>
              <a:cs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106" y="9144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Objectives for the July Meeting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3505200"/>
          </a:xfrm>
        </p:spPr>
        <p:txBody>
          <a:bodyPr/>
          <a:lstStyle/>
          <a:p>
            <a:pPr lvl="2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Task Group Activities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802.21m  Revision Project 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>
                <a:latin typeface="Arial" charset="0"/>
              </a:rPr>
              <a:t>Address MEC review comments and </a:t>
            </a:r>
            <a:r>
              <a:rPr lang="en-US" sz="1800" dirty="0" smtClean="0">
                <a:latin typeface="Arial" charset="0"/>
              </a:rPr>
              <a:t>prepare for </a:t>
            </a:r>
            <a:r>
              <a:rPr lang="en-US" sz="1800" dirty="0" smtClean="0">
                <a:latin typeface="Arial" charset="0"/>
              </a:rPr>
              <a:t>Sponsor </a:t>
            </a:r>
            <a:r>
              <a:rPr lang="en-US" sz="1800" dirty="0" smtClean="0">
                <a:latin typeface="Arial" charset="0"/>
              </a:rPr>
              <a:t>Ballot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802.21.1 Use cases and Services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Arial" charset="0"/>
              </a:rPr>
              <a:t>Address MEC review comments and prepare for Sponsor Ballot </a:t>
            </a:r>
          </a:p>
          <a:p>
            <a:pPr marL="857250" lvl="2" indent="0">
              <a:lnSpc>
                <a:spcPct val="90000"/>
              </a:lnSpc>
              <a:buNone/>
            </a:pPr>
            <a:endParaRPr lang="en-US" sz="1800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endParaRPr lang="en-US" sz="2600" dirty="0" smtClean="0">
              <a:latin typeface="Arial" charset="0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</a:rPr>
              <a:t>IEEE 802.21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Meeting Server Details</a:t>
            </a:r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914400" y="2590800"/>
            <a:ext cx="7391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3200" dirty="0"/>
              <a:t>http://mentor.ieee.org/802.21/documents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sz="2800" dirty="0">
              <a:solidFill>
                <a:srgbClr val="3399FF"/>
              </a:solidFill>
              <a:latin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800" dirty="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4038600" y="6477000"/>
            <a:ext cx="760412" cy="18097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CDF237D2-9025-4C3F-BEA0-3F53B88EEF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34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September, 2016 , Marriot, Europe (Warsaw)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6-11 Nov 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49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2017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7630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January </a:t>
            </a:r>
            <a:r>
              <a:rPr lang="en-US" sz="2400" b="1" dirty="0">
                <a:solidFill>
                  <a:schemeClr val="accent2"/>
                </a:solidFill>
              </a:rPr>
              <a:t>15-20, </a:t>
            </a:r>
            <a:r>
              <a:rPr lang="en-US" sz="2400" b="1" dirty="0" smtClean="0">
                <a:solidFill>
                  <a:schemeClr val="accent2"/>
                </a:solidFill>
              </a:rPr>
              <a:t>2017,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Wireless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March 12-17, 2017, Hyatt Regency </a:t>
            </a:r>
            <a:r>
              <a:rPr lang="en-US" sz="2400" b="1" dirty="0" smtClean="0">
                <a:solidFill>
                  <a:srgbClr val="FF0000"/>
                </a:solidFill>
              </a:rPr>
              <a:t>Vancouver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</a:t>
            </a:r>
            <a:r>
              <a:rPr lang="en-US" sz="2400" b="1" dirty="0">
                <a:solidFill>
                  <a:srgbClr val="0000FF"/>
                </a:solidFill>
              </a:rPr>
              <a:t>May 13-18, 2017, Daejeon Convention </a:t>
            </a:r>
            <a:r>
              <a:rPr lang="en-US" sz="2400" b="1" dirty="0" smtClean="0">
                <a:solidFill>
                  <a:srgbClr val="0000FF"/>
                </a:solidFill>
              </a:rPr>
              <a:t>Center, </a:t>
            </a:r>
            <a:r>
              <a:rPr lang="en-US" sz="2400" b="1" dirty="0">
                <a:solidFill>
                  <a:srgbClr val="0000FF"/>
                </a:solidFill>
              </a:rPr>
              <a:t>Daejeon, Korea (TBC</a:t>
            </a:r>
            <a:r>
              <a:rPr lang="en-US" sz="2400" b="1" dirty="0" smtClean="0">
                <a:solidFill>
                  <a:srgbClr val="0000FF"/>
                </a:solidFill>
              </a:rPr>
              <a:t>)</a:t>
            </a:r>
            <a:r>
              <a:rPr lang="en-US" sz="2400" b="1" dirty="0">
                <a:solidFill>
                  <a:srgbClr val="0000FF"/>
                </a:solidFill>
              </a:rPr>
              <a:t> 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</a:t>
            </a:r>
            <a:r>
              <a:rPr lang="en-US" sz="2400" b="1" dirty="0">
                <a:solidFill>
                  <a:srgbClr val="FF0000"/>
                </a:solidFill>
              </a:rPr>
              <a:t>July 9-14, 2017, Estrel Hotel and Convention Center, Berlin, </a:t>
            </a:r>
            <a:r>
              <a:rPr lang="en-US" sz="2400" b="1" dirty="0" smtClean="0">
                <a:solidFill>
                  <a:srgbClr val="FF0000"/>
                </a:solidFill>
              </a:rPr>
              <a:t>Germany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>
                <a:solidFill>
                  <a:srgbClr val="0000FF"/>
                </a:solidFill>
              </a:rPr>
              <a:t>September 10-15,  2017, Hilton Waikoloa Village, Kona, HI, USA, 802 Wireless Interim </a:t>
            </a:r>
            <a:r>
              <a:rPr lang="en-US" sz="2400" b="1" dirty="0" smtClean="0">
                <a:solidFill>
                  <a:srgbClr val="0000FF"/>
                </a:solidFill>
              </a:rPr>
              <a:t>Session.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5-10, 2017, Caribe Hotel and Convention Center, Orlando, FL, </a:t>
            </a:r>
            <a:r>
              <a:rPr lang="en-US" sz="2400" b="1" dirty="0" smtClean="0">
                <a:solidFill>
                  <a:srgbClr val="FF0000"/>
                </a:solidFill>
              </a:rPr>
              <a:t>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39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40701</TotalTime>
  <Words>478</Words>
  <Application>Microsoft Office PowerPoint</Application>
  <PresentationFormat>On-screen Show (4:3)</PresentationFormat>
  <Paragraphs>135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802.11PowerPointTemplate-Landscape</vt:lpstr>
      <vt:lpstr>Joint Opening Plenary  IEEE 802.21  Media Independent Handover Services Session #75, July 2016 San Diego, CA, USA</vt:lpstr>
      <vt:lpstr>Session Time and Location   </vt:lpstr>
      <vt:lpstr>802.21 WG Objective </vt:lpstr>
      <vt:lpstr>Work Status </vt:lpstr>
      <vt:lpstr>Objectives for the July Meeting</vt:lpstr>
      <vt:lpstr>IEEE 802.21 Meeting Server Details</vt:lpstr>
      <vt:lpstr>Future Sessions – 2016 </vt:lpstr>
      <vt:lpstr>Future Sessions – 2017 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Joint Plenary Session</dc:title>
  <dc:creator>Subir Das</dc:creator>
  <cp:lastModifiedBy>Das, Subir</cp:lastModifiedBy>
  <cp:revision>519</cp:revision>
  <cp:lastPrinted>1998-02-10T13:28:06Z</cp:lastPrinted>
  <dcterms:created xsi:type="dcterms:W3CDTF">2002-07-08T22:03:28Z</dcterms:created>
  <dcterms:modified xsi:type="dcterms:W3CDTF">2016-07-23T00:56:50Z</dcterms:modified>
</cp:coreProperties>
</file>