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</p:sldMasterIdLst>
  <p:notesMasterIdLst>
    <p:notesMasterId r:id="rId32"/>
  </p:notesMasterIdLst>
  <p:handoutMasterIdLst>
    <p:handoutMasterId r:id="rId33"/>
  </p:handoutMasterIdLst>
  <p:sldIdLst>
    <p:sldId id="413" r:id="rId9"/>
    <p:sldId id="425" r:id="rId10"/>
    <p:sldId id="426" r:id="rId11"/>
    <p:sldId id="509" r:id="rId12"/>
    <p:sldId id="428" r:id="rId13"/>
    <p:sldId id="489" r:id="rId14"/>
    <p:sldId id="518" r:id="rId15"/>
    <p:sldId id="519" r:id="rId16"/>
    <p:sldId id="513" r:id="rId17"/>
    <p:sldId id="515" r:id="rId18"/>
    <p:sldId id="502" r:id="rId19"/>
    <p:sldId id="503" r:id="rId20"/>
    <p:sldId id="520" r:id="rId21"/>
    <p:sldId id="521" r:id="rId22"/>
    <p:sldId id="514" r:id="rId23"/>
    <p:sldId id="516" r:id="rId24"/>
    <p:sldId id="504" r:id="rId25"/>
    <p:sldId id="505" r:id="rId26"/>
    <p:sldId id="523" r:id="rId27"/>
    <p:sldId id="429" r:id="rId28"/>
    <p:sldId id="510" r:id="rId29"/>
    <p:sldId id="522" r:id="rId30"/>
    <p:sldId id="512" r:id="rId3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9" d="100"/>
          <a:sy n="79" d="100"/>
        </p:scale>
        <p:origin x="1284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310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13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9256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14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9994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15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7656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72817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666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91792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28790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5861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194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2184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8433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4692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6520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11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711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12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92178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21-16-0080-00-0000-Session#74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latin typeface="Arial" charset="0"/>
              </a:rPr>
              <a:t>sdas at appcomsci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74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Big Island, HI, USA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18846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BRC to resolve any remaining LB#10a  comments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Hyeong Ho Lee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Tomoki </a:t>
            </a:r>
            <a:r>
              <a:rPr lang="en-US" sz="2000" dirty="0" err="1" smtClean="0">
                <a:ea typeface="PMingLiU" charset="-120"/>
              </a:rPr>
              <a:t>Takazoe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644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11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905000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P802.21m Editor to produce the draft document (D04) based on </a:t>
            </a:r>
            <a:r>
              <a:rPr lang="en-US" altLang="ko-KR" sz="2400" dirty="0" smtClean="0"/>
              <a:t>LB#10a </a:t>
            </a:r>
            <a:r>
              <a:rPr lang="en-US" altLang="ko-KR" sz="2400" dirty="0" smtClean="0"/>
              <a:t>comment </a:t>
            </a:r>
            <a:r>
              <a:rPr lang="en-US" altLang="ko-KR" sz="2400" dirty="0" smtClean="0"/>
              <a:t>resolution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Hyeong Ho Lee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Patrick </a:t>
            </a:r>
            <a:r>
              <a:rPr lang="en-US" sz="2000" dirty="0" err="1" smtClean="0">
                <a:ea typeface="PMingLiU" charset="-120"/>
              </a:rPr>
              <a:t>Slaats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261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12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08666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Move to </a:t>
            </a:r>
            <a:r>
              <a:rPr lang="en-US" altLang="ko-KR" sz="2400" dirty="0" smtClean="0"/>
              <a:t>authorize the Working Group chair to initiate Letter Ballot ( LB</a:t>
            </a:r>
            <a:r>
              <a:rPr lang="en-US" altLang="zh-CN" sz="2400" dirty="0" smtClean="0"/>
              <a:t>#10b) on </a:t>
            </a:r>
            <a:r>
              <a:rPr lang="en-US" altLang="ko-KR" sz="2400" dirty="0" smtClean="0"/>
              <a:t>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P802.21m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D04 be forwarded to Sponsor Ballot?</a:t>
            </a:r>
            <a:r>
              <a:rPr lang="en-US" altLang="zh-CN" sz="2400" dirty="0" smtClean="0"/>
              <a:t>”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Hyeong Ho Lee</a:t>
            </a:r>
            <a:endParaRPr lang="it-IT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>
                <a:ea typeface="PMingLiU" charset="-120"/>
              </a:rPr>
              <a:t>Second: </a:t>
            </a:r>
            <a:r>
              <a:rPr lang="it-IT" sz="2000" dirty="0" smtClean="0">
                <a:ea typeface="PMingLiU" charset="-120"/>
              </a:rPr>
              <a:t>Patrick Slaats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02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13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5344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P802.21.1 Editor to produce the draft (D03) document based on comment resolution for Letter Ballot LB#11 </a:t>
            </a:r>
            <a:r>
              <a:rPr lang="en-US" altLang="ko-KR" sz="2400" dirty="0"/>
              <a:t>r</a:t>
            </a:r>
            <a:r>
              <a:rPr lang="en-US" altLang="ko-KR" sz="2400" dirty="0" smtClean="0"/>
              <a:t>ecirculation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lvl="0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Yoshikazu </a:t>
            </a:r>
            <a:r>
              <a:rPr lang="en-US" sz="2000" dirty="0" err="1" smtClean="0">
                <a:solidFill>
                  <a:srgbClr val="000000"/>
                </a:solidFill>
                <a:ea typeface="PMingLiU" charset="-120"/>
              </a:rPr>
              <a:t>Hanatani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</a:t>
            </a: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Second: Tomoki </a:t>
            </a:r>
            <a:r>
              <a:rPr lang="en-US" sz="2000" dirty="0" err="1" smtClean="0">
                <a:ea typeface="PMingLiU" charset="-120"/>
              </a:rPr>
              <a:t>Takazoe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06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612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14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370112"/>
            <a:ext cx="8686800" cy="464806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Letter Ballot ( LB</a:t>
            </a:r>
            <a:r>
              <a:rPr lang="en-US" altLang="zh-CN" sz="2400" dirty="0" smtClean="0"/>
              <a:t>#11a) on </a:t>
            </a:r>
            <a:r>
              <a:rPr lang="en-US" altLang="ko-KR" sz="2400" dirty="0" smtClean="0"/>
              <a:t>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P802.21.1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D03 be forwarded to Sponsor Ballot?</a:t>
            </a:r>
            <a:r>
              <a:rPr lang="en-US" altLang="zh-CN" sz="2400" dirty="0" smtClean="0"/>
              <a:t>” 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Yoshikazu </a:t>
            </a:r>
            <a:r>
              <a:rPr lang="en-US" sz="2000" dirty="0" err="1" smtClean="0">
                <a:ea typeface="PMingLiU" charset="-120"/>
              </a:rPr>
              <a:t>Hanatani</a:t>
            </a:r>
            <a:r>
              <a:rPr lang="en-US" sz="2000" dirty="0" smtClean="0">
                <a:ea typeface="PMingLiU" charset="-120"/>
              </a:rPr>
              <a:t> </a:t>
            </a: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Second</a:t>
            </a:r>
            <a:r>
              <a:rPr lang="it-IT" sz="2000" dirty="0" smtClean="0">
                <a:ea typeface="PMingLiU" charset="-120"/>
              </a:rPr>
              <a:t>: Tomoki Takazoe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06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15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P802.21.1 BRC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33400" y="1548245"/>
            <a:ext cx="85344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Yoshihiro Ohba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Lily Chen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Yusuke Shimizu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Tomoki Takazoe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Jin Seek Choi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Hyunho Park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Hyeong Ho Lee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Subir Das </a:t>
            </a:r>
            <a:endParaRPr lang="en-US" altLang="zh-HK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32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16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18846"/>
            <a:ext cx="85344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BRC to resolve any remaining LB#11a comments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Yoshikazu Hanatani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Tomoki </a:t>
            </a:r>
            <a:r>
              <a:rPr lang="en-US" sz="2000" dirty="0" err="1" smtClean="0">
                <a:ea typeface="PMingLiU" charset="-120"/>
              </a:rPr>
              <a:t>Takazoe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90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P802.21.1 Editor to produce the draft document (D04) </a:t>
            </a:r>
            <a:r>
              <a:rPr lang="en-US" altLang="ko-KR" sz="2400" dirty="0" smtClean="0"/>
              <a:t>based on comment </a:t>
            </a:r>
            <a:r>
              <a:rPr lang="en-US" altLang="ko-KR" sz="2400" dirty="0" smtClean="0"/>
              <a:t>LB#11a comment resolution </a:t>
            </a:r>
            <a:r>
              <a:rPr lang="en-US" altLang="ko-KR" sz="2400" dirty="0" smtClean="0"/>
              <a:t>for </a:t>
            </a:r>
            <a:r>
              <a:rPr lang="en-US" altLang="ko-KR" sz="2400" dirty="0" smtClean="0"/>
              <a:t>Letter Ballot recirculation 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Move:  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Second</a:t>
            </a:r>
            <a:r>
              <a:rPr lang="it-IT" sz="2000" dirty="0">
                <a:ea typeface="PMingLiU" charset="-120"/>
              </a:rPr>
              <a:t>: </a:t>
            </a:r>
            <a:r>
              <a:rPr lang="it-IT" sz="2000" dirty="0" smtClean="0">
                <a:ea typeface="PMingLiU" charset="-120"/>
              </a:rPr>
              <a:t>Tomoki Takazoe 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99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6700" y="1714745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Letter Ballot (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#11b) </a:t>
            </a:r>
            <a:r>
              <a:rPr lang="en-US" altLang="zh-CN" sz="2400" dirty="0" smtClean="0"/>
              <a:t>on </a:t>
            </a:r>
            <a:r>
              <a:rPr lang="en-US" altLang="ko-KR" sz="2400" dirty="0" smtClean="0"/>
              <a:t>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P802.21.1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D04 be forwarded to Sponsor Ballot?</a:t>
            </a:r>
            <a:r>
              <a:rPr lang="en-US" altLang="zh-CN" sz="2400" dirty="0" smtClean="0"/>
              <a:t>”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Patrick </a:t>
            </a:r>
            <a:r>
              <a:rPr lang="en-US" sz="2000" dirty="0" err="1" smtClean="0">
                <a:ea typeface="PMingLiU" charset="-120"/>
              </a:rPr>
              <a:t>Slaats</a:t>
            </a:r>
            <a:r>
              <a:rPr lang="en-US" sz="2000" dirty="0" smtClean="0">
                <a:ea typeface="PMingLiU" charset="-120"/>
              </a:rPr>
              <a:t> </a:t>
            </a: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 </a:t>
            </a: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17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6002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</a:t>
            </a:r>
            <a:r>
              <a:rPr lang="en-US" altLang="ko-KR" sz="2400" dirty="0"/>
              <a:t>v</a:t>
            </a:r>
            <a:r>
              <a:rPr lang="en-US" altLang="ko-KR" sz="2400" dirty="0" smtClean="0"/>
              <a:t>ice chair to present IEEE 802.21 Framework and Applicability document to 5G ECSG on Friday May 20, 2016  F2F meeting 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Tomoki </a:t>
            </a:r>
            <a:r>
              <a:rPr lang="en-US" sz="2000" dirty="0" err="1" smtClean="0">
                <a:ea typeface="PMingLiU" charset="-120"/>
              </a:rPr>
              <a:t>Takazoe</a:t>
            </a:r>
            <a:r>
              <a:rPr lang="en-US" sz="2000" dirty="0" smtClean="0">
                <a:ea typeface="PMingLiU" charset="-120"/>
              </a:rPr>
              <a:t> </a:t>
            </a: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 </a:t>
            </a: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12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Other Report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4386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27786"/>
            <a:ext cx="8534400" cy="44110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24-29 July 2016, Grand Hyatt, San Diego,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 11-16, 2016 , Marriott Warsaw, Poland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July  Plenary 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553" y="1066800"/>
            <a:ext cx="8555847" cy="54102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July 24-29, 2016</a:t>
            </a:r>
            <a:r>
              <a:rPr lang="en-US" sz="2000" b="1" dirty="0"/>
              <a:t>, </a:t>
            </a:r>
            <a:r>
              <a:rPr lang="en-US" sz="2000" b="1" dirty="0" smtClean="0"/>
              <a:t>Grand Hyatt Manchester, San Diego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/>
              <a:t>GROUP RATE: $US 194.00/Night (plus applicable taxes) for double occupancy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Event and Registration information are available now at: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Event Information: http://802world.org/plenary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Registration Website: https://</a:t>
            </a:r>
            <a:r>
              <a:rPr lang="en-US" sz="1600" b="1" dirty="0" smtClean="0"/>
              <a:t>802world.org/apps/session/97/register2/register</a:t>
            </a:r>
            <a:endParaRPr lang="en-US" sz="16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CANCEL: </a:t>
            </a:r>
            <a:r>
              <a:rPr lang="en-US" sz="1600" b="1" dirty="0" smtClean="0"/>
              <a:t>https</a:t>
            </a:r>
            <a:r>
              <a:rPr lang="en-US" sz="1600" b="1" dirty="0"/>
              <a:t>://802world.org/apps/session/97/register2/cancel</a:t>
            </a:r>
            <a:endParaRPr lang="en-US" sz="16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/>
              <a:t>Registration Fee and Deadlines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Early: Before 6pm Pacific Time, Friday, May 27, </a:t>
            </a:r>
            <a:r>
              <a:rPr lang="en-US" sz="1600" b="1" dirty="0" smtClean="0"/>
              <a:t>2016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/>
              <a:t>$US </a:t>
            </a:r>
            <a:r>
              <a:rPr lang="en-US" sz="1200" b="1" dirty="0"/>
              <a:t>500.00 for attendees staying at the Manchester Grand </a:t>
            </a:r>
            <a:r>
              <a:rPr lang="en-US" sz="1200" b="1" dirty="0" smtClean="0"/>
              <a:t>Hyatt otherwise  </a:t>
            </a:r>
            <a:r>
              <a:rPr lang="en-US" sz="1200" b="1" dirty="0"/>
              <a:t>$US 800.00 </a:t>
            </a:r>
            <a:endParaRPr lang="en-US" sz="1200" b="1" dirty="0" smtClean="0"/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Standard</a:t>
            </a:r>
            <a:r>
              <a:rPr lang="en-US" sz="1600" b="1" dirty="0"/>
              <a:t>: After Early Registration and before 6pm Pacific Time, Friday June 24, 2016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/>
              <a:t>$</a:t>
            </a:r>
            <a:r>
              <a:rPr lang="en-US" sz="1200" b="1" dirty="0"/>
              <a:t>US 600.00 for attendees staying at the Manchester Grand </a:t>
            </a:r>
            <a:r>
              <a:rPr lang="en-US" sz="1200" b="1" dirty="0" smtClean="0"/>
              <a:t>Hyatt otherwise </a:t>
            </a:r>
            <a:r>
              <a:rPr lang="en-US" sz="1200" b="1" dirty="0"/>
              <a:t>$US </a:t>
            </a:r>
            <a:r>
              <a:rPr lang="en-US" sz="1200" b="1" dirty="0" smtClean="0"/>
              <a:t>900.00</a:t>
            </a:r>
            <a:endParaRPr lang="en-US" sz="1200" b="1" dirty="0"/>
          </a:p>
          <a:p>
            <a:pPr lvl="1">
              <a:lnSpc>
                <a:spcPct val="90000"/>
              </a:lnSpc>
            </a:pPr>
            <a:r>
              <a:rPr lang="en-US" sz="1600" b="1" dirty="0"/>
              <a:t>Late/On-site: After 6pm Pacific Time Friday June 24, 2016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/>
              <a:t>$</a:t>
            </a:r>
            <a:r>
              <a:rPr lang="en-US" sz="1200" b="1" dirty="0"/>
              <a:t>US 800.00 for attendees staying at the Manchester Grand </a:t>
            </a:r>
            <a:r>
              <a:rPr lang="en-US" sz="1200" b="1" dirty="0" smtClean="0"/>
              <a:t>Hyatt otherwise $US </a:t>
            </a:r>
            <a:r>
              <a:rPr lang="en-US" sz="1200" b="1" dirty="0"/>
              <a:t>1100.00 </a:t>
            </a:r>
            <a:endParaRPr lang="en-US" sz="1600" b="1" dirty="0" smtClean="0"/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Arial" charset="0"/>
                <a:cs typeface="Arial" charset="0"/>
              </a:rPr>
              <a:t>Cancellation Policy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latin typeface="Arial" charset="0"/>
                <a:cs typeface="Arial" charset="0"/>
              </a:rPr>
              <a:t>Early</a:t>
            </a:r>
            <a:r>
              <a:rPr lang="en-US" sz="1400" dirty="0" smtClean="0">
                <a:latin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cs typeface="Arial" charset="0"/>
              </a:rPr>
              <a:t>- </a:t>
            </a:r>
            <a:r>
              <a:rPr lang="en-US" sz="1400" dirty="0">
                <a:cs typeface="Arial" charset="0"/>
              </a:rPr>
              <a:t>FULL </a:t>
            </a:r>
            <a:r>
              <a:rPr lang="en-US" sz="1400" dirty="0" smtClean="0">
                <a:cs typeface="Arial" charset="0"/>
              </a:rPr>
              <a:t>REFUND; 6 </a:t>
            </a:r>
            <a:r>
              <a:rPr lang="en-US" sz="1400" dirty="0">
                <a:cs typeface="Arial" charset="0"/>
              </a:rPr>
              <a:t>PM Pacific Time, Friday, May 27, </a:t>
            </a:r>
            <a:r>
              <a:rPr lang="en-US" sz="1400" dirty="0" smtClean="0">
                <a:cs typeface="Arial" charset="0"/>
              </a:rPr>
              <a:t>2016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latin typeface="Arial" charset="0"/>
                <a:cs typeface="Arial" charset="0"/>
              </a:rPr>
              <a:t>Late</a:t>
            </a:r>
            <a:r>
              <a:rPr lang="en-US" sz="1400" dirty="0" smtClean="0">
                <a:latin typeface="Arial" charset="0"/>
                <a:cs typeface="Arial" charset="0"/>
              </a:rPr>
              <a:t> </a:t>
            </a:r>
            <a:r>
              <a:rPr lang="en-US" sz="1400" dirty="0">
                <a:latin typeface="Arial" charset="0"/>
                <a:cs typeface="Arial" charset="0"/>
              </a:rPr>
              <a:t>– </a:t>
            </a:r>
            <a:r>
              <a:rPr lang="en-US" sz="1400" dirty="0">
                <a:cs typeface="Arial" charset="0"/>
              </a:rPr>
              <a:t>CANCELLATION FEE $</a:t>
            </a:r>
            <a:r>
              <a:rPr lang="en-US" sz="1400" dirty="0" smtClean="0">
                <a:cs typeface="Arial" charset="0"/>
              </a:rPr>
              <a:t>US100; 6 </a:t>
            </a:r>
            <a:r>
              <a:rPr lang="en-US" sz="1400" dirty="0">
                <a:cs typeface="Arial" charset="0"/>
              </a:rPr>
              <a:t>PM Pacific Time, Friday, June 24, </a:t>
            </a:r>
            <a:r>
              <a:rPr lang="en-US" sz="1400" dirty="0" smtClean="0">
                <a:cs typeface="Arial" charset="0"/>
              </a:rPr>
              <a:t>2016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cs typeface="Arial" charset="0"/>
              </a:rPr>
              <a:t>NO </a:t>
            </a:r>
            <a:r>
              <a:rPr lang="en-US" sz="1400" b="1" dirty="0">
                <a:cs typeface="Arial" charset="0"/>
              </a:rPr>
              <a:t>REFUNDS </a:t>
            </a:r>
            <a:r>
              <a:rPr lang="en-US" sz="1400" b="1" dirty="0" smtClean="0">
                <a:cs typeface="Arial" charset="0"/>
              </a:rPr>
              <a:t>AFTER; </a:t>
            </a:r>
            <a:r>
              <a:rPr lang="en-US" sz="1400" dirty="0" smtClean="0">
                <a:cs typeface="Arial" charset="0"/>
              </a:rPr>
              <a:t>6 </a:t>
            </a:r>
            <a:r>
              <a:rPr lang="en-US" sz="1400" dirty="0">
                <a:cs typeface="Arial" charset="0"/>
              </a:rPr>
              <a:t>PM Pacific Time, Friday, June 24, </a:t>
            </a:r>
            <a:r>
              <a:rPr lang="en-US" sz="1400" dirty="0" smtClean="0">
                <a:cs typeface="Arial" charset="0"/>
              </a:rPr>
              <a:t>2016</a:t>
            </a:r>
          </a:p>
          <a:p>
            <a:pPr>
              <a:lnSpc>
                <a:spcPct val="90000"/>
              </a:lnSpc>
            </a:pPr>
            <a:r>
              <a:rPr lang="en-US" sz="1800" b="1" dirty="0" smtClean="0">
                <a:latin typeface="Arial" charset="0"/>
              </a:rPr>
              <a:t>IEEE 802 July Plenary Social Event </a:t>
            </a:r>
          </a:p>
          <a:p>
            <a:pPr lvl="1">
              <a:lnSpc>
                <a:spcPct val="90000"/>
              </a:lnSpc>
            </a:pPr>
            <a:r>
              <a:rPr lang="en-US" sz="1400" dirty="0" smtClean="0"/>
              <a:t>A casual </a:t>
            </a:r>
            <a:r>
              <a:rPr lang="en-US" sz="1400" dirty="0"/>
              <a:t>reception with comedic entertainment by </a:t>
            </a:r>
            <a:r>
              <a:rPr lang="en-US" sz="1400" dirty="0" smtClean="0"/>
              <a:t>tech </a:t>
            </a:r>
            <a:r>
              <a:rPr lang="en-US" sz="1400" dirty="0"/>
              <a:t>industry entertainer Don McMillian.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Date: Wednesday July 27, </a:t>
            </a:r>
            <a:r>
              <a:rPr lang="en-US" sz="1400" dirty="0" smtClean="0"/>
              <a:t>2016. Time</a:t>
            </a:r>
            <a:r>
              <a:rPr lang="en-US" sz="1400" dirty="0"/>
              <a:t>: 6:00 PM – 8:30 </a:t>
            </a:r>
            <a:r>
              <a:rPr lang="en-US" sz="1400" dirty="0" smtClean="0"/>
              <a:t>PM; Ticket Price: </a:t>
            </a:r>
            <a:r>
              <a:rPr lang="en-US" sz="1400" dirty="0"/>
              <a:t>$US </a:t>
            </a:r>
            <a:r>
              <a:rPr lang="en-US" sz="1400" dirty="0" smtClean="0"/>
              <a:t>24.99 (nonrefundable</a:t>
            </a:r>
            <a:r>
              <a:rPr lang="en-US" sz="1400" dirty="0"/>
              <a:t>); http://802world.org/plenary/social/</a:t>
            </a:r>
            <a:r>
              <a:rPr lang="en-US" sz="1400" dirty="0" smtClean="0"/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13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13-18, 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(</a:t>
            </a:r>
            <a:r>
              <a:rPr lang="en-US" sz="2400" b="1" dirty="0" smtClean="0">
                <a:solidFill>
                  <a:srgbClr val="0000FF"/>
                </a:solidFill>
              </a:rPr>
              <a:t>TBC)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23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990600"/>
          </a:xfrm>
        </p:spPr>
        <p:txBody>
          <a:bodyPr/>
          <a:lstStyle/>
          <a:p>
            <a:r>
              <a:rPr lang="en-US" sz="3600" b="1" dirty="0" smtClean="0"/>
              <a:t>TG Reports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69325" cy="3962400"/>
          </a:xfrm>
        </p:spPr>
        <p:txBody>
          <a:bodyPr/>
          <a:lstStyle/>
          <a:p>
            <a:r>
              <a:rPr lang="en-US" sz="2400" dirty="0" smtClean="0"/>
              <a:t>802.21m: Revision  Task </a:t>
            </a:r>
            <a:r>
              <a:rPr lang="en-US" sz="2400" dirty="0" smtClean="0"/>
              <a:t>Group</a:t>
            </a:r>
          </a:p>
          <a:p>
            <a:pPr lvl="1"/>
            <a:r>
              <a:rPr lang="en-US" sz="2000" dirty="0"/>
              <a:t>https://mentor.ieee.org/802.21/dcn/16/21-16-0078-00-REVP-may-interim-closing-report.pptx</a:t>
            </a:r>
            <a:endParaRPr lang="en-US" sz="20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400" dirty="0" smtClean="0"/>
              <a:t>802.21.1: Media Independent Services and use cases Task Group</a:t>
            </a:r>
          </a:p>
          <a:p>
            <a:pPr lvl="1"/>
            <a:r>
              <a:rPr lang="en-US" sz="1800" dirty="0"/>
              <a:t>https://</a:t>
            </a:r>
            <a:r>
              <a:rPr lang="en-US" sz="1800" dirty="0" smtClean="0"/>
              <a:t>mentor.ieee.org/802.21/dcn/16/21-16-0078-00-REVP-may-interim-closing-report.pptx</a:t>
            </a:r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990600"/>
          </a:xfrm>
        </p:spPr>
        <p:txBody>
          <a:bodyPr/>
          <a:lstStyle/>
          <a:p>
            <a:r>
              <a:rPr lang="en-US" sz="3600" b="1" dirty="0" smtClean="0"/>
              <a:t>Other Report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569325" cy="3962400"/>
          </a:xfrm>
        </p:spPr>
        <p:txBody>
          <a:bodyPr/>
          <a:lstStyle/>
          <a:p>
            <a:r>
              <a:rPr lang="en-US" sz="2400" dirty="0" smtClean="0"/>
              <a:t>802.11 Status update </a:t>
            </a:r>
          </a:p>
          <a:p>
            <a:pPr lvl="1"/>
            <a:r>
              <a:rPr lang="en-US" sz="2000" dirty="0" smtClean="0"/>
              <a:t>None</a:t>
            </a:r>
          </a:p>
          <a:p>
            <a:pPr lvl="1"/>
            <a:endParaRPr lang="en-US" sz="10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4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88156" y="702469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274" y="1447800"/>
            <a:ext cx="8455819" cy="4953000"/>
          </a:xfrm>
        </p:spPr>
        <p:txBody>
          <a:bodyPr/>
          <a:lstStyle/>
          <a:p>
            <a:r>
              <a:rPr lang="en-US" dirty="0" smtClean="0"/>
              <a:t>802.21m  Joint </a:t>
            </a:r>
            <a:r>
              <a:rPr lang="en-US" dirty="0" smtClean="0"/>
              <a:t>Teleconferences: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  <a:cs typeface="+mn-cs"/>
              </a:rPr>
              <a:t>June 13, 2016, Monday, 7:00-9:00 am, US EDT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  <a:cs typeface="+mn-cs"/>
              </a:rPr>
              <a:t>June 20, 2016, Monday, 7:00-9:00 am,  US EDT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  <a:cs typeface="+mn-cs"/>
              </a:rPr>
              <a:t>July 13, Wednesday, 2016, 6:00-8:00pm, US EDT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>
                <a:solidFill>
                  <a:srgbClr val="000000"/>
                </a:solidFill>
                <a:ea typeface="MS PGothic" pitchFamily="34" charset="-128"/>
                <a:cs typeface="+mn-cs"/>
              </a:rPr>
              <a:t>July 19, Tuesday, 2016, 7:00-9:00am, US EDT </a:t>
            </a:r>
            <a:endParaRPr lang="en-US" altLang="ja-JP" sz="2400" dirty="0" smtClean="0">
              <a:solidFill>
                <a:srgbClr val="000000"/>
              </a:solidFill>
              <a:ea typeface="MS PGothic" pitchFamily="34" charset="-128"/>
              <a:cs typeface="+mn-cs"/>
            </a:endParaRPr>
          </a:p>
          <a:p>
            <a:pPr marL="457200" lvl="0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ja-JP" sz="2400" kern="1200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  <a:p>
            <a:pPr marL="457200" lvl="0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ja-JP" sz="2800" kern="1200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802.21.1 </a:t>
            </a:r>
            <a:r>
              <a:rPr lang="en-US" altLang="ja-JP" sz="2800" kern="1200" dirty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Joint </a:t>
            </a:r>
            <a:r>
              <a:rPr lang="en-US" altLang="ja-JP" sz="2800" kern="1200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Teleconferences: </a:t>
            </a:r>
          </a:p>
          <a:p>
            <a:pPr marL="457200" lvl="1" indent="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ja-JP" kern="1200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June 17, Friday, 2016, 7:00-9:00 am, US EDT</a:t>
            </a:r>
          </a:p>
          <a:p>
            <a:pPr marL="457200" lvl="1" indent="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ja-JP" kern="1200" dirty="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</a:t>
            </a:r>
            <a:r>
              <a:rPr lang="en-US" altLang="ja-JP" kern="1200" dirty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June 23, Thursday, 2016, 6:00-8:00 pm, US EDT</a:t>
            </a:r>
          </a:p>
          <a:p>
            <a:pPr marL="457200" lvl="1" indent="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ja-JP" kern="1200" dirty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July  15, Friday, 2016,  7:00-9:00am, US EDT </a:t>
            </a:r>
          </a:p>
          <a:p>
            <a:pPr marL="457200" lvl="1" indent="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altLang="ja-JP" kern="1200" dirty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+mn-cs"/>
              </a:rPr>
              <a:t> July 20, Wednesday, 2016, 7:00-9:00am, US EDT </a:t>
            </a:r>
          </a:p>
          <a:p>
            <a:pPr>
              <a:buFont typeface="Arial" pitchFamily="34" charset="0"/>
              <a:buChar char="•"/>
            </a:pPr>
            <a:endParaRPr lang="en-US" altLang="ja-JP" sz="2800" dirty="0">
              <a:solidFill>
                <a:srgbClr val="000000"/>
              </a:solidFill>
              <a:ea typeface="MS PGothic" pitchFamily="34" charset="-128"/>
              <a:cs typeface="+mn-cs"/>
            </a:endParaRPr>
          </a:p>
          <a:p>
            <a:pPr marL="457200" lvl="1" indent="0">
              <a:buNone/>
            </a:pPr>
            <a:endParaRPr lang="en-US" altLang="ja-JP" dirty="0">
              <a:solidFill>
                <a:srgbClr val="000000"/>
              </a:solidFill>
              <a:ea typeface="MS PGothic" pitchFamily="34" charset="-128"/>
            </a:endParaRPr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6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5344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P802.21m Editor to produce the draft document (D03) based on comment resolution for Letter Ballot LB#10 Recirculation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lvl="0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err="1" smtClean="0">
                <a:solidFill>
                  <a:srgbClr val="000000"/>
                </a:solidFill>
                <a:ea typeface="PMingLiU" charset="-120"/>
              </a:rPr>
              <a:t>Hyeong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</a:t>
            </a:r>
            <a:r>
              <a:rPr lang="en-US" sz="2000" dirty="0">
                <a:solidFill>
                  <a:srgbClr val="000000"/>
                </a:solidFill>
                <a:ea typeface="PMingLiU" charset="-120"/>
              </a:rPr>
              <a:t>Ho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Lee</a:t>
            </a:r>
            <a:endParaRPr lang="en-US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Second: </a:t>
            </a:r>
            <a:r>
              <a:rPr lang="en-US" sz="2000" dirty="0" smtClean="0">
                <a:ea typeface="PMingLiU" charset="-120"/>
              </a:rPr>
              <a:t>Patrick </a:t>
            </a:r>
            <a:r>
              <a:rPr lang="en-US" sz="2000" dirty="0" err="1" smtClean="0">
                <a:ea typeface="PMingLiU" charset="-120"/>
              </a:rPr>
              <a:t>Slaats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148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370112"/>
            <a:ext cx="8686800" cy="464806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Letter Ballot ( LB</a:t>
            </a:r>
            <a:r>
              <a:rPr lang="en-US" altLang="zh-CN" sz="2400" dirty="0" smtClean="0"/>
              <a:t>#10a) on </a:t>
            </a:r>
            <a:r>
              <a:rPr lang="en-US" altLang="ko-KR" sz="2400" dirty="0" smtClean="0"/>
              <a:t>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P802.21m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D03 be forwarded to Sponsor Ballot?</a:t>
            </a:r>
            <a:r>
              <a:rPr lang="en-US" altLang="zh-CN" sz="2400" dirty="0" smtClean="0"/>
              <a:t>” 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 smtClean="0">
                <a:ea typeface="PMingLiU" charset="-120"/>
              </a:rPr>
              <a:t>Move: </a:t>
            </a:r>
            <a:r>
              <a:rPr lang="en-US" sz="2000" dirty="0" err="1">
                <a:ea typeface="PMingLiU" charset="-120"/>
              </a:rPr>
              <a:t>Hyeong</a:t>
            </a:r>
            <a:r>
              <a:rPr lang="en-US" sz="2000" dirty="0">
                <a:ea typeface="PMingLiU" charset="-120"/>
              </a:rPr>
              <a:t> Ho </a:t>
            </a:r>
            <a:r>
              <a:rPr lang="en-US" sz="2000" dirty="0" smtClean="0">
                <a:ea typeface="PMingLiU" charset="-120"/>
              </a:rPr>
              <a:t>Lee</a:t>
            </a:r>
          </a:p>
          <a:p>
            <a:pPr>
              <a:tabLst>
                <a:tab pos="1271588" algn="l"/>
              </a:tabLst>
              <a:defRPr/>
            </a:pPr>
            <a:r>
              <a:rPr lang="it-IT" sz="2000" dirty="0" smtClean="0">
                <a:ea typeface="PMingLiU" charset="-120"/>
              </a:rPr>
              <a:t>Second</a:t>
            </a:r>
            <a:r>
              <a:rPr lang="it-IT" sz="2000" dirty="0" smtClean="0">
                <a:ea typeface="PMingLiU" charset="-120"/>
              </a:rPr>
              <a:t>: Tomoki Takazoe</a:t>
            </a:r>
            <a:endParaRPr lang="it-IT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34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P802.21m BRC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42900" y="1905000"/>
            <a:ext cx="8534400" cy="354007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Yoshihiro Ohba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Lily Chen 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Yoshikazu Hanatani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Yusuke Shimizu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Tomoki Takazoe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Hyeong Ho Lee</a:t>
            </a:r>
          </a:p>
          <a:p>
            <a:pPr>
              <a:tabLst>
                <a:tab pos="1271588" algn="l"/>
              </a:tabLst>
              <a:defRPr/>
            </a:pPr>
            <a:r>
              <a:rPr lang="en-US" altLang="zh-HK" sz="3200" dirty="0" smtClean="0"/>
              <a:t>Subir Das </a:t>
            </a:r>
            <a:endParaRPr lang="en-US" altLang="zh-HK" sz="32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37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93972</TotalTime>
  <Words>1125</Words>
  <Application>Microsoft Office PowerPoint</Application>
  <PresentationFormat>On-screen Show (4:3)</PresentationFormat>
  <Paragraphs>311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23</vt:i4>
      </vt:variant>
    </vt:vector>
  </HeadingPairs>
  <TitlesOfParts>
    <vt:vector size="40" baseType="lpstr">
      <vt:lpstr>ＭＳ Ｐゴシック</vt:lpstr>
      <vt:lpstr>ＭＳ Ｐゴシック</vt:lpstr>
      <vt:lpstr>SimSun</vt:lpstr>
      <vt:lpstr>Arial</vt:lpstr>
      <vt:lpstr>Calibri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PowerPoint Presentation</vt:lpstr>
      <vt:lpstr>Meeting Updates</vt:lpstr>
      <vt:lpstr>TG Reports</vt:lpstr>
      <vt:lpstr>Other Report</vt:lpstr>
      <vt:lpstr>Teleconferences (Tentative) </vt:lpstr>
      <vt:lpstr>WG Motions  </vt:lpstr>
      <vt:lpstr>P802.21 WG Motion</vt:lpstr>
      <vt:lpstr>P802.21 WG Motion</vt:lpstr>
      <vt:lpstr>P802.21m BRC</vt:lpstr>
      <vt:lpstr>P802.21 WG Motion</vt:lpstr>
      <vt:lpstr>P802.21 WG Motion</vt:lpstr>
      <vt:lpstr>P802.21 WG Motion</vt:lpstr>
      <vt:lpstr>P802.21 WG Motion</vt:lpstr>
      <vt:lpstr>P802.21 WG Motion</vt:lpstr>
      <vt:lpstr>P802.21.1 BRC</vt:lpstr>
      <vt:lpstr>P802.21 WG Motion</vt:lpstr>
      <vt:lpstr>P802.21 WG Motion</vt:lpstr>
      <vt:lpstr>P802.21 WG Motion</vt:lpstr>
      <vt:lpstr>P802.21 WG Motion</vt:lpstr>
      <vt:lpstr>Future Sessions</vt:lpstr>
      <vt:lpstr>Future Sessions – 2016 </vt:lpstr>
      <vt:lpstr>July  Plenary  Meeting Logistics </vt:lpstr>
      <vt:lpstr>Future Sessions – 2017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809</cp:revision>
  <cp:lastPrinted>1998-02-10T13:28:06Z</cp:lastPrinted>
  <dcterms:created xsi:type="dcterms:W3CDTF">2002-07-08T22:03:28Z</dcterms:created>
  <dcterms:modified xsi:type="dcterms:W3CDTF">2016-05-19T23:53:18Z</dcterms:modified>
</cp:coreProperties>
</file>