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7"/>
  </p:notesMasterIdLst>
  <p:handoutMasterIdLst>
    <p:handoutMasterId r:id="rId8"/>
  </p:handoutMasterIdLst>
  <p:sldIdLst>
    <p:sldId id="333" r:id="rId2"/>
    <p:sldId id="332" r:id="rId3"/>
    <p:sldId id="349" r:id="rId4"/>
    <p:sldId id="350" r:id="rId5"/>
    <p:sldId id="351" r:id="rId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ECFF"/>
    <a:srgbClr val="99CCFF"/>
    <a:srgbClr val="66FF99"/>
    <a:srgbClr val="FF9933"/>
    <a:srgbClr val="FF0000"/>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79" d="100"/>
          <a:sy n="79" d="100"/>
        </p:scale>
        <p:origin x="28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extLst>
      <p:ext uri="{BB962C8B-B14F-4D97-AF65-F5344CB8AC3E}">
        <p14:creationId xmlns:p14="http://schemas.microsoft.com/office/powerpoint/2010/main" val="3563934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extLst>
      <p:ext uri="{BB962C8B-B14F-4D97-AF65-F5344CB8AC3E}">
        <p14:creationId xmlns:p14="http://schemas.microsoft.com/office/powerpoint/2010/main" val="36161338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extLst>
      <p:ext uri="{BB962C8B-B14F-4D97-AF65-F5344CB8AC3E}">
        <p14:creationId xmlns:p14="http://schemas.microsoft.com/office/powerpoint/2010/main" val="1629649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extLst>
      <p:ext uri="{BB962C8B-B14F-4D97-AF65-F5344CB8AC3E}">
        <p14:creationId xmlns:p14="http://schemas.microsoft.com/office/powerpoint/2010/main" val="1355449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3</a:t>
            </a:fld>
            <a:endParaRPr lang="en-US" altLang="ja-JP" dirty="0">
              <a:solidFill>
                <a:srgbClr val="000000"/>
              </a:solidFill>
            </a:endParaRPr>
          </a:p>
        </p:txBody>
      </p:sp>
    </p:spTree>
    <p:extLst>
      <p:ext uri="{BB962C8B-B14F-4D97-AF65-F5344CB8AC3E}">
        <p14:creationId xmlns:p14="http://schemas.microsoft.com/office/powerpoint/2010/main" val="689198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4</a:t>
            </a:fld>
            <a:endParaRPr lang="en-US" altLang="ja-JP" dirty="0">
              <a:solidFill>
                <a:srgbClr val="000000"/>
              </a:solidFill>
            </a:endParaRPr>
          </a:p>
        </p:txBody>
      </p:sp>
    </p:spTree>
    <p:extLst>
      <p:ext uri="{BB962C8B-B14F-4D97-AF65-F5344CB8AC3E}">
        <p14:creationId xmlns:p14="http://schemas.microsoft.com/office/powerpoint/2010/main" val="1044712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5</a:t>
            </a:fld>
            <a:endParaRPr lang="en-US" altLang="ja-JP" dirty="0">
              <a:solidFill>
                <a:srgbClr val="000000"/>
              </a:solidFill>
            </a:endParaRPr>
          </a:p>
        </p:txBody>
      </p:sp>
    </p:spTree>
    <p:extLst>
      <p:ext uri="{BB962C8B-B14F-4D97-AF65-F5344CB8AC3E}">
        <p14:creationId xmlns:p14="http://schemas.microsoft.com/office/powerpoint/2010/main" val="3319872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21/dcn/16/21-16-0062-04-SAUC-lb11-comments-and-resolution.xl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21/dcn/16/21-16-0074-02-SAUC-proposed-remedy-for-cmt-4-of-lb11.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611560" y="1065323"/>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21-16-0079-00</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Closing Note</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 May 19, 2016</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smtClean="0">
                <a:latin typeface="Times" charset="0"/>
                <a:ea typeface="MS PGothic" pitchFamily="34" charset="-128"/>
                <a:cs typeface="Times New Roman" pitchFamily="18" charset="0"/>
              </a:rPr>
              <a:t>IEEE 802.21 </a:t>
            </a:r>
            <a:r>
              <a:rPr lang="en-US" altLang="ja-JP" dirty="0">
                <a:latin typeface="Times" charset="0"/>
                <a:ea typeface="MS PGothic" pitchFamily="34" charset="-128"/>
                <a:cs typeface="Times New Roman" pitchFamily="18" charset="0"/>
              </a:rPr>
              <a:t>session </a:t>
            </a:r>
            <a:r>
              <a:rPr lang="en-US" altLang="ja-JP" dirty="0" smtClean="0">
                <a:latin typeface="Times" charset="0"/>
                <a:ea typeface="MS PGothic" pitchFamily="34" charset="-128"/>
                <a:cs typeface="Times New Roman" pitchFamily="18" charset="0"/>
              </a:rPr>
              <a:t>#74 in Big Island, HI, USA </a:t>
            </a:r>
          </a:p>
          <a:p>
            <a:pPr marL="280988" indent="-280988" defTabSz="762000">
              <a:lnSpc>
                <a:spcPct val="90000"/>
              </a:lnSpc>
              <a:spcBef>
                <a:spcPct val="40000"/>
              </a:spcBef>
              <a:buClr>
                <a:srgbClr val="FAFD00"/>
              </a:buClr>
            </a:pPr>
            <a:r>
              <a:rPr lang="en-US" altLang="ja-JP" kern="0" dirty="0" smtClean="0">
                <a:solidFill>
                  <a:srgbClr val="000000"/>
                </a:solidFill>
                <a:ea typeface="ＭＳ Ｐゴシック" pitchFamily="34" charset="-128"/>
                <a:cs typeface="Times New Roman" pitchFamily="18" charset="0"/>
              </a:rPr>
              <a:t>Presented </a:t>
            </a:r>
            <a:r>
              <a:rPr lang="en-US" altLang="ja-JP" kern="0" dirty="0">
                <a:solidFill>
                  <a:srgbClr val="000000"/>
                </a:solidFill>
                <a:ea typeface="ＭＳ Ｐゴシック" pitchFamily="34" charset="-128"/>
                <a:cs typeface="Times New Roman" pitchFamily="18" charset="0"/>
              </a:rPr>
              <a:t>at IEEE </a:t>
            </a:r>
            <a:r>
              <a:rPr lang="en-US" altLang="ja-JP" kern="0" dirty="0" smtClean="0">
                <a:solidFill>
                  <a:srgbClr val="000000"/>
                </a:solidFill>
                <a:ea typeface="ＭＳ Ｐゴシック" pitchFamily="34" charset="-128"/>
                <a:cs typeface="Times New Roman" pitchFamily="18" charset="0"/>
              </a:rPr>
              <a:t>802.21.1 TG, May Interim meeting</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Closing Report </a:t>
            </a:r>
            <a:r>
              <a:rPr lang="en-US" altLang="ja-JP" dirty="0">
                <a:latin typeface="Times" charset="0"/>
                <a:ea typeface="MS PGothic" pitchFamily="34" charset="-128"/>
                <a:cs typeface="Times New Roman" pitchFamily="18" charset="0"/>
              </a:rPr>
              <a:t>for session </a:t>
            </a:r>
            <a:r>
              <a:rPr lang="en-US" altLang="ja-JP" dirty="0" smtClean="0">
                <a:latin typeface="Times" charset="0"/>
                <a:ea typeface="MS PGothic" pitchFamily="34" charset="-128"/>
                <a:cs typeface="Times New Roman" pitchFamily="18" charset="0"/>
              </a:rPr>
              <a:t>#74	</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dirty="0">
                <a:latin typeface="Times" charset="0"/>
                <a:ea typeface="MS PGothic" pitchFamily="34" charset="-128"/>
                <a:cs typeface="Times New Roman" pitchFamily="18" charset="0"/>
              </a:rPr>
              <a:t>IEEE 802.21 presentation release statements</a:t>
            </a:r>
            <a:endParaRPr lang="en-US" altLang="ja-JP" sz="1800" dirty="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dirty="0">
                <a:ea typeface="MS PGothic" pitchFamily="34" charset="-128"/>
                <a:cs typeface="Times New Roman" pitchFamily="18" charset="0"/>
              </a:rPr>
              <a:t>’</a:t>
            </a:r>
            <a:r>
              <a:rPr lang="en-US" altLang="ja-JP" sz="1600" dirty="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dirty="0">
                <a:ea typeface="MS PGothic" pitchFamily="34" charset="-128"/>
                <a:cs typeface="Times New Roman" pitchFamily="18" charset="0"/>
              </a:rPr>
              <a:t>’</a:t>
            </a:r>
            <a:r>
              <a:rPr lang="en-US" altLang="ja-JP" sz="1600" dirty="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The contributor is familiar with IEEE patent policy, as stated in </a:t>
            </a:r>
            <a:r>
              <a:rPr lang="en-US" altLang="ja-JP" sz="1600" dirty="0">
                <a:latin typeface="Times" charset="0"/>
                <a:ea typeface="MS PGothic" pitchFamily="34" charset="-128"/>
                <a:cs typeface="Times New Roman" pitchFamily="18" charset="0"/>
                <a:hlinkClick r:id="rId3"/>
              </a:rPr>
              <a:t>Section 6 of the IEEE-SA Standards Board bylaws</a:t>
            </a:r>
            <a:r>
              <a:rPr lang="en-US" altLang="ja-JP" sz="1600" dirty="0">
                <a:solidFill>
                  <a:srgbClr val="000099"/>
                </a:solidFill>
                <a:latin typeface="Times" charset="0"/>
                <a:ea typeface="MS PGothic" pitchFamily="34" charset="-128"/>
                <a:cs typeface="Times New Roman" pitchFamily="18" charset="0"/>
              </a:rPr>
              <a:t> </a:t>
            </a:r>
            <a:r>
              <a:rPr lang="en-US" altLang="ja-JP" sz="1600" dirty="0">
                <a:latin typeface="Times" charset="0"/>
                <a:ea typeface="MS PGothic" pitchFamily="34" charset="-128"/>
                <a:cs typeface="Times New Roman" pitchFamily="18" charset="0"/>
              </a:rPr>
              <a:t>&lt;</a:t>
            </a:r>
            <a:r>
              <a:rPr lang="en-US" altLang="ja-JP" sz="1600" dirty="0">
                <a:latin typeface="Times" charset="0"/>
                <a:ea typeface="MS PGothic" pitchFamily="34" charset="-128"/>
                <a:cs typeface="Times New Roman" pitchFamily="18" charset="0"/>
                <a:hlinkClick r:id="rId4"/>
              </a:rPr>
              <a:t>http://standards.ieee.org/guides/bylaws/sect6-7.html#6</a:t>
            </a:r>
            <a:r>
              <a:rPr lang="en-US" altLang="ja-JP" sz="1600" dirty="0">
                <a:latin typeface="Times" charset="0"/>
                <a:ea typeface="MS PGothic" pitchFamily="34" charset="-128"/>
                <a:cs typeface="Times New Roman" pitchFamily="18" charset="0"/>
              </a:rPr>
              <a:t>&gt; and in </a:t>
            </a:r>
            <a:r>
              <a:rPr lang="en-US" altLang="ja-JP" sz="1600" i="1" dirty="0">
                <a:latin typeface="Times" charset="0"/>
                <a:ea typeface="MS PGothic" pitchFamily="34" charset="-128"/>
                <a:cs typeface="Times New Roman" pitchFamily="18" charset="0"/>
              </a:rPr>
              <a:t>Understanding Patent Issues During IEEE Standards Development</a:t>
            </a:r>
            <a:r>
              <a:rPr lang="en-US" altLang="ja-JP" sz="1600" dirty="0">
                <a:latin typeface="Times" charset="0"/>
                <a:ea typeface="MS PGothic" pitchFamily="34" charset="-128"/>
                <a:cs typeface="Times New Roman" pitchFamily="18" charset="0"/>
              </a:rPr>
              <a:t> </a:t>
            </a:r>
            <a:r>
              <a:rPr lang="en-US" altLang="ja-JP" sz="1600" dirty="0">
                <a:latin typeface="Times" charset="0"/>
                <a:ea typeface="MS PGothic" pitchFamily="34" charset="-128"/>
                <a:cs typeface="Times New Roman" pitchFamily="18" charset="0"/>
                <a:hlinkClick r:id="rId5"/>
              </a:rPr>
              <a:t>http://standards.ieee.org/board/pat/faq.pdf</a:t>
            </a:r>
            <a:r>
              <a:rPr lang="en-US" altLang="ja-JP" sz="1600" dirty="0">
                <a:latin typeface="Times" charset="0"/>
                <a:ea typeface="MS PGothic" pitchFamily="34" charset="-128"/>
                <a:cs typeface="Times New Roman" pitchFamily="18" charset="0"/>
              </a:rPr>
              <a:t>&gt;</a:t>
            </a:r>
            <a:r>
              <a:rPr lang="en-US" altLang="ja-JP" sz="1600" dirty="0">
                <a:ea typeface="MS PGothic" pitchFamily="34" charset="-128"/>
                <a:cs typeface="Times New Roman" pitchFamily="18" charset="0"/>
              </a:rPr>
              <a:t> </a:t>
            </a:r>
            <a:endParaRPr lang="en-US" altLang="ja-JP" sz="1600" dirty="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Details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3</a:t>
            </a:fld>
            <a:endParaRPr lang="en-US" altLang="ja-JP" dirty="0">
              <a:solidFill>
                <a:srgbClr val="000000"/>
              </a:solidFill>
            </a:endParaRPr>
          </a:p>
        </p:txBody>
      </p:sp>
      <p:sp>
        <p:nvSpPr>
          <p:cNvPr id="5125" name="Content Placeholder 2"/>
          <p:cNvSpPr txBox="1">
            <a:spLocks/>
          </p:cNvSpPr>
          <p:nvPr/>
        </p:nvSpPr>
        <p:spPr bwMode="auto">
          <a:xfrm>
            <a:off x="287016" y="1124744"/>
            <a:ext cx="8856984" cy="554461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solidFill>
                  <a:srgbClr val="000000"/>
                </a:solidFill>
                <a:ea typeface="MS PGothic" pitchFamily="34" charset="-128"/>
              </a:rPr>
              <a:t>  </a:t>
            </a:r>
            <a:r>
              <a:rPr lang="en-US" altLang="ja-JP" sz="2800" dirty="0" smtClean="0">
                <a:solidFill>
                  <a:srgbClr val="000000"/>
                </a:solidFill>
                <a:ea typeface="MS PGothic" pitchFamily="34" charset="-128"/>
              </a:rPr>
              <a:t>TG 802.21.1  had four sessions: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 </a:t>
            </a:r>
            <a:r>
              <a:rPr lang="en-US" altLang="ja-JP" dirty="0">
                <a:solidFill>
                  <a:srgbClr val="000000"/>
                </a:solidFill>
                <a:ea typeface="MS PGothic" pitchFamily="34" charset="-128"/>
              </a:rPr>
              <a:t>Tuesday, May 17, 2016 </a:t>
            </a:r>
          </a:p>
          <a:p>
            <a:pPr lvl="2">
              <a:buFont typeface="Arial" pitchFamily="34" charset="0"/>
              <a:buChar char="•"/>
            </a:pPr>
            <a:r>
              <a:rPr lang="en-US" altLang="ja-JP" dirty="0">
                <a:solidFill>
                  <a:srgbClr val="000000"/>
                </a:solidFill>
                <a:ea typeface="MS PGothic" pitchFamily="34" charset="-128"/>
              </a:rPr>
              <a:t>AM1 : 8:00- 10:00 am </a:t>
            </a:r>
          </a:p>
          <a:p>
            <a:pPr lvl="1">
              <a:buFont typeface="Arial" pitchFamily="34" charset="0"/>
              <a:buChar char="•"/>
            </a:pPr>
            <a:r>
              <a:rPr lang="en-US" altLang="ja-JP" dirty="0">
                <a:solidFill>
                  <a:srgbClr val="000000"/>
                </a:solidFill>
                <a:ea typeface="MS PGothic" pitchFamily="34" charset="-128"/>
              </a:rPr>
              <a:t>Tuesday, May 17, 2016 </a:t>
            </a:r>
          </a:p>
          <a:p>
            <a:pPr lvl="2">
              <a:buFont typeface="Arial" pitchFamily="34" charset="0"/>
              <a:buChar char="•"/>
            </a:pPr>
            <a:r>
              <a:rPr lang="en-US" altLang="ja-JP" dirty="0">
                <a:solidFill>
                  <a:srgbClr val="000000"/>
                </a:solidFill>
                <a:ea typeface="MS PGothic" pitchFamily="34" charset="-128"/>
              </a:rPr>
              <a:t>PM1: 1:30-3:30 PM</a:t>
            </a:r>
          </a:p>
          <a:p>
            <a:pPr lvl="1">
              <a:buFont typeface="Arial" pitchFamily="34" charset="0"/>
              <a:buChar char="•"/>
            </a:pPr>
            <a:r>
              <a:rPr lang="en-US" altLang="ja-JP" dirty="0">
                <a:solidFill>
                  <a:srgbClr val="000000"/>
                </a:solidFill>
                <a:ea typeface="MS PGothic" pitchFamily="34" charset="-128"/>
              </a:rPr>
              <a:t>Wednesday, May 18, 2016</a:t>
            </a:r>
          </a:p>
          <a:p>
            <a:pPr lvl="2">
              <a:buFont typeface="Arial" pitchFamily="34" charset="0"/>
              <a:buChar char="•"/>
            </a:pPr>
            <a:r>
              <a:rPr lang="en-US" altLang="ja-JP" dirty="0">
                <a:solidFill>
                  <a:srgbClr val="000000"/>
                </a:solidFill>
                <a:ea typeface="MS PGothic" pitchFamily="34" charset="-128"/>
              </a:rPr>
              <a:t>PM1: 1:30- 3:30 pm</a:t>
            </a:r>
          </a:p>
          <a:p>
            <a:pPr lvl="1">
              <a:buFont typeface="Arial" pitchFamily="34" charset="0"/>
              <a:buChar char="•"/>
            </a:pPr>
            <a:r>
              <a:rPr lang="en-US" altLang="ja-JP" dirty="0">
                <a:solidFill>
                  <a:srgbClr val="000000"/>
                </a:solidFill>
                <a:ea typeface="MS PGothic" pitchFamily="34" charset="-128"/>
              </a:rPr>
              <a:t>Thursday, May 19, 2016 </a:t>
            </a:r>
          </a:p>
          <a:p>
            <a:pPr lvl="2">
              <a:buFont typeface="Arial" pitchFamily="34" charset="0"/>
              <a:buChar char="•"/>
            </a:pPr>
            <a:r>
              <a:rPr lang="en-US" altLang="ja-JP" dirty="0">
                <a:solidFill>
                  <a:srgbClr val="000000"/>
                </a:solidFill>
                <a:ea typeface="MS PGothic" pitchFamily="34" charset="-128"/>
              </a:rPr>
              <a:t>AM1:8:00- 10:00 am</a:t>
            </a:r>
          </a:p>
          <a:p>
            <a:pPr lvl="2">
              <a:buFont typeface="Arial" pitchFamily="34" charset="0"/>
              <a:buChar char="•"/>
            </a:pPr>
            <a:endParaRPr lang="en-US" altLang="ja-JP" dirty="0" smtClean="0">
              <a:solidFill>
                <a:srgbClr val="000000"/>
              </a:solidFill>
              <a:ea typeface="MS PGothic" pitchFamily="34" charset="-128"/>
            </a:endParaRPr>
          </a:p>
          <a:p>
            <a:pPr>
              <a:buFont typeface="Arial" pitchFamily="34" charset="0"/>
              <a:buChar char="•"/>
            </a:pPr>
            <a:r>
              <a:rPr lang="en-US" dirty="0" smtClean="0">
                <a:solidFill>
                  <a:srgbClr val="000000"/>
                </a:solidFill>
                <a:ea typeface="+mn-ea"/>
              </a:rPr>
              <a:t> Thursday AM1 was jointly held with 802.21m</a:t>
            </a:r>
          </a:p>
        </p:txBody>
      </p:sp>
    </p:spTree>
    <p:extLst>
      <p:ext uri="{BB962C8B-B14F-4D97-AF65-F5344CB8AC3E}">
        <p14:creationId xmlns:p14="http://schemas.microsoft.com/office/powerpoint/2010/main" val="31546558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during Meeting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4</a:t>
            </a:fld>
            <a:endParaRPr lang="en-US" altLang="ja-JP" dirty="0">
              <a:solidFill>
                <a:srgbClr val="000000"/>
              </a:solidFill>
            </a:endParaRPr>
          </a:p>
        </p:txBody>
      </p:sp>
      <p:sp>
        <p:nvSpPr>
          <p:cNvPr id="5125" name="Content Placeholder 2"/>
          <p:cNvSpPr txBox="1">
            <a:spLocks/>
          </p:cNvSpPr>
          <p:nvPr/>
        </p:nvSpPr>
        <p:spPr bwMode="auto">
          <a:xfrm>
            <a:off x="422275" y="967148"/>
            <a:ext cx="8609843" cy="5990244"/>
          </a:xfrm>
          <a:prstGeom prst="rect">
            <a:avLst/>
          </a:prstGeom>
          <a:noFill/>
          <a:ln w="12700">
            <a:noFill/>
            <a:miter lim="800000"/>
            <a:headEnd/>
            <a:tailEnd/>
          </a:ln>
        </p:spPr>
        <p:txBody>
          <a:bodyPr lIns="90488" tIns="44450" rIns="90488" bIns="44450"/>
          <a:lstStyle/>
          <a:p>
            <a:pPr marL="342900" indent="-342900">
              <a:buFont typeface="Arial" panose="020B0604020202020204" pitchFamily="34" charset="0"/>
              <a:buChar char="•"/>
            </a:pPr>
            <a:r>
              <a:rPr lang="en-US" altLang="ja-JP" dirty="0" smtClean="0">
                <a:solidFill>
                  <a:srgbClr val="000000"/>
                </a:solidFill>
                <a:ea typeface="MS PGothic" pitchFamily="34" charset="-128"/>
              </a:rPr>
              <a:t>TG resolved all the LB comments</a:t>
            </a:r>
            <a:endParaRPr lang="en-US" altLang="ja-JP" dirty="0">
              <a:solidFill>
                <a:srgbClr val="000000"/>
              </a:solidFill>
              <a:ea typeface="MS PGothic" pitchFamily="34" charset="-128"/>
            </a:endParaRPr>
          </a:p>
          <a:p>
            <a:pPr marL="800100" lvl="1" indent="-342900">
              <a:buFont typeface="Arial" panose="020B0604020202020204" pitchFamily="34" charset="0"/>
              <a:buChar char="•"/>
            </a:pPr>
            <a:r>
              <a:rPr lang="en-US" altLang="ja-JP" dirty="0" smtClean="0">
                <a:solidFill>
                  <a:srgbClr val="000000"/>
                </a:solidFill>
                <a:ea typeface="MS PGothic" pitchFamily="34" charset="-128"/>
              </a:rPr>
              <a:t>Accepted</a:t>
            </a:r>
            <a:r>
              <a:rPr lang="en-US" altLang="ja-JP" dirty="0">
                <a:solidFill>
                  <a:srgbClr val="000000"/>
                </a:solidFill>
                <a:ea typeface="MS PGothic" pitchFamily="34" charset="-128"/>
              </a:rPr>
              <a:t>:  </a:t>
            </a:r>
            <a:r>
              <a:rPr lang="en-US" altLang="ja-JP" dirty="0" smtClean="0">
                <a:solidFill>
                  <a:srgbClr val="000000"/>
                </a:solidFill>
                <a:ea typeface="MS PGothic" pitchFamily="34" charset="-128"/>
              </a:rPr>
              <a:t>27</a:t>
            </a:r>
            <a:endParaRPr lang="en-US" altLang="ja-JP" dirty="0">
              <a:solidFill>
                <a:srgbClr val="000000"/>
              </a:solidFill>
              <a:ea typeface="MS PGothic" pitchFamily="34" charset="-128"/>
            </a:endParaRPr>
          </a:p>
          <a:p>
            <a:pPr marL="800100" lvl="1" indent="-342900">
              <a:buFont typeface="Arial" panose="020B0604020202020204" pitchFamily="34" charset="0"/>
              <a:buChar char="•"/>
            </a:pPr>
            <a:r>
              <a:rPr lang="en-US" altLang="ja-JP" dirty="0" smtClean="0">
                <a:solidFill>
                  <a:srgbClr val="000000"/>
                </a:solidFill>
                <a:ea typeface="MS PGothic" pitchFamily="34" charset="-128"/>
              </a:rPr>
              <a:t>Revised</a:t>
            </a:r>
            <a:r>
              <a:rPr lang="en-US" altLang="ja-JP" dirty="0">
                <a:solidFill>
                  <a:srgbClr val="000000"/>
                </a:solidFill>
                <a:ea typeface="MS PGothic" pitchFamily="34" charset="-128"/>
              </a:rPr>
              <a:t>:  </a:t>
            </a:r>
            <a:r>
              <a:rPr lang="en-US" altLang="ja-JP" dirty="0" smtClean="0">
                <a:solidFill>
                  <a:srgbClr val="000000"/>
                </a:solidFill>
                <a:ea typeface="MS PGothic" pitchFamily="34" charset="-128"/>
              </a:rPr>
              <a:t>00</a:t>
            </a:r>
            <a:endParaRPr lang="en-US" altLang="ja-JP" dirty="0">
              <a:solidFill>
                <a:srgbClr val="000000"/>
              </a:solidFill>
              <a:ea typeface="MS PGothic" pitchFamily="34" charset="-128"/>
            </a:endParaRPr>
          </a:p>
          <a:p>
            <a:pPr marL="800100" lvl="1" indent="-342900">
              <a:buFont typeface="Arial" panose="020B0604020202020204" pitchFamily="34" charset="0"/>
              <a:buChar char="•"/>
            </a:pPr>
            <a:r>
              <a:rPr lang="en-US" altLang="ja-JP" dirty="0" smtClean="0">
                <a:solidFill>
                  <a:srgbClr val="000000"/>
                </a:solidFill>
                <a:ea typeface="MS PGothic" pitchFamily="34" charset="-128"/>
              </a:rPr>
              <a:t>Rejected</a:t>
            </a:r>
            <a:r>
              <a:rPr lang="en-US" altLang="ja-JP" dirty="0">
                <a:solidFill>
                  <a:srgbClr val="000000"/>
                </a:solidFill>
                <a:ea typeface="MS PGothic" pitchFamily="34" charset="-128"/>
              </a:rPr>
              <a:t>: </a:t>
            </a:r>
            <a:r>
              <a:rPr lang="en-US" altLang="ja-JP" dirty="0" smtClean="0">
                <a:solidFill>
                  <a:srgbClr val="000000"/>
                </a:solidFill>
                <a:ea typeface="MS PGothic" pitchFamily="34" charset="-128"/>
              </a:rPr>
              <a:t>01</a:t>
            </a:r>
            <a:endParaRPr lang="en-US" altLang="ja-JP" dirty="0">
              <a:solidFill>
                <a:srgbClr val="000000"/>
              </a:solidFill>
              <a:ea typeface="MS PGothic" pitchFamily="34" charset="-128"/>
            </a:endParaRPr>
          </a:p>
          <a:p>
            <a:pPr marL="342900" indent="-342900">
              <a:buFont typeface="Arial" panose="020B0604020202020204" pitchFamily="34" charset="0"/>
              <a:buChar char="•"/>
            </a:pPr>
            <a:r>
              <a:rPr lang="en-US" altLang="ja-JP" dirty="0" smtClean="0">
                <a:solidFill>
                  <a:srgbClr val="000000"/>
                </a:solidFill>
                <a:ea typeface="MS PGothic" pitchFamily="34" charset="-128"/>
              </a:rPr>
              <a:t> Commentary file is available at:</a:t>
            </a:r>
          </a:p>
          <a:p>
            <a:pPr marL="800100" lvl="1" indent="-342900">
              <a:buFont typeface="Arial" panose="020B0604020202020204" pitchFamily="34" charset="0"/>
              <a:buChar char="•"/>
            </a:pPr>
            <a:r>
              <a:rPr lang="en-US" altLang="ja-JP" sz="2000" dirty="0" smtClean="0">
                <a:solidFill>
                  <a:srgbClr val="000000"/>
                </a:solidFill>
                <a:ea typeface="MS PGothic" pitchFamily="34" charset="-128"/>
                <a:hlinkClick r:id="rId3"/>
              </a:rPr>
              <a:t>https</a:t>
            </a:r>
            <a:r>
              <a:rPr lang="en-US" altLang="ja-JP" sz="2000" dirty="0">
                <a:solidFill>
                  <a:srgbClr val="000000"/>
                </a:solidFill>
                <a:ea typeface="MS PGothic" pitchFamily="34" charset="-128"/>
                <a:hlinkClick r:id="rId3"/>
              </a:rPr>
              <a:t>://</a:t>
            </a:r>
            <a:r>
              <a:rPr lang="en-US" altLang="ja-JP" sz="2000" dirty="0" smtClean="0">
                <a:solidFill>
                  <a:srgbClr val="000000"/>
                </a:solidFill>
                <a:ea typeface="MS PGothic" pitchFamily="34" charset="-128"/>
                <a:hlinkClick r:id="rId3"/>
              </a:rPr>
              <a:t>mentor.ieee.org/802.21/dcn/16/21-16-0062-04-SAUC-lb11-comments-and-resolution.xls</a:t>
            </a:r>
            <a:endParaRPr lang="en-US" altLang="ja-JP" sz="2000" dirty="0" smtClean="0">
              <a:solidFill>
                <a:srgbClr val="000000"/>
              </a:solidFill>
              <a:ea typeface="MS PGothic" pitchFamily="34" charset="-128"/>
            </a:endParaRPr>
          </a:p>
          <a:p>
            <a:pPr marL="342900" indent="-342900">
              <a:buFont typeface="Arial" panose="020B0604020202020204" pitchFamily="34" charset="0"/>
              <a:buChar char="•"/>
            </a:pPr>
            <a:r>
              <a:rPr lang="en-US" altLang="ja-JP" dirty="0">
                <a:solidFill>
                  <a:srgbClr val="000000"/>
                </a:solidFill>
                <a:ea typeface="MS PGothic" pitchFamily="34" charset="-128"/>
              </a:rPr>
              <a:t>TG discussed and accepted additional </a:t>
            </a:r>
            <a:r>
              <a:rPr lang="en-US" altLang="ja-JP" dirty="0" smtClean="0">
                <a:solidFill>
                  <a:srgbClr val="000000"/>
                </a:solidFill>
                <a:ea typeface="MS PGothic" pitchFamily="34" charset="-128"/>
              </a:rPr>
              <a:t>contributions</a:t>
            </a:r>
          </a:p>
          <a:p>
            <a:pPr marL="800100" lvl="1" indent="-342900">
              <a:buFont typeface="Arial" panose="020B0604020202020204" pitchFamily="34" charset="0"/>
              <a:buChar char="•"/>
            </a:pPr>
            <a:r>
              <a:rPr lang="en-US" altLang="ja-JP" sz="2000" dirty="0">
                <a:solidFill>
                  <a:srgbClr val="000000"/>
                </a:solidFill>
                <a:ea typeface="MS PGothic" pitchFamily="34" charset="-128"/>
                <a:hlinkClick r:id="rId4"/>
              </a:rPr>
              <a:t>https://mentor.ieee.org/802.21/dcn/16/21-16-0066-02-SAUC-proposed-remedy-and-response-for-comments-22-25-of-the-wg-lb11-on-ieee-p802-21-1-d02-draft.docx</a:t>
            </a:r>
          </a:p>
          <a:p>
            <a:pPr marL="800100" lvl="1" indent="-342900">
              <a:buFont typeface="Arial" panose="020B0604020202020204" pitchFamily="34" charset="0"/>
              <a:buChar char="•"/>
            </a:pPr>
            <a:r>
              <a:rPr lang="en-US" altLang="ja-JP" sz="2000" dirty="0" smtClean="0">
                <a:solidFill>
                  <a:srgbClr val="000000"/>
                </a:solidFill>
                <a:ea typeface="MS PGothic" pitchFamily="34" charset="-128"/>
                <a:hlinkClick r:id="rId4"/>
              </a:rPr>
              <a:t>https</a:t>
            </a:r>
            <a:r>
              <a:rPr lang="en-US" altLang="ja-JP" sz="2000" dirty="0">
                <a:solidFill>
                  <a:srgbClr val="000000"/>
                </a:solidFill>
                <a:ea typeface="MS PGothic" pitchFamily="34" charset="-128"/>
                <a:hlinkClick r:id="rId4"/>
              </a:rPr>
              <a:t>://mentor.ieee.org/802.21/dcn/16/21-16-0071-03-SAUC-proposed-remedy-and-response-for-comments-26-of-the-wg-lb11-on-ieee-p802-21-1-d02-draft.docx</a:t>
            </a:r>
          </a:p>
          <a:p>
            <a:pPr marL="800100" lvl="1" indent="-342900">
              <a:buFont typeface="Arial" panose="020B0604020202020204" pitchFamily="34" charset="0"/>
              <a:buChar char="•"/>
            </a:pPr>
            <a:r>
              <a:rPr lang="en-US" altLang="ja-JP" sz="2000" dirty="0" smtClean="0">
                <a:solidFill>
                  <a:srgbClr val="000000"/>
                </a:solidFill>
                <a:ea typeface="MS PGothic" pitchFamily="34" charset="-128"/>
                <a:hlinkClick r:id="rId4"/>
              </a:rPr>
              <a:t>https</a:t>
            </a:r>
            <a:r>
              <a:rPr lang="en-US" altLang="ja-JP" sz="2000" dirty="0">
                <a:solidFill>
                  <a:srgbClr val="000000"/>
                </a:solidFill>
                <a:ea typeface="MS PGothic" pitchFamily="34" charset="-128"/>
                <a:hlinkClick r:id="rId4"/>
              </a:rPr>
              <a:t>://</a:t>
            </a:r>
            <a:r>
              <a:rPr lang="en-US" altLang="ja-JP" sz="2000" dirty="0" smtClean="0">
                <a:solidFill>
                  <a:srgbClr val="000000"/>
                </a:solidFill>
                <a:ea typeface="MS PGothic" pitchFamily="34" charset="-128"/>
                <a:hlinkClick r:id="rId4"/>
              </a:rPr>
              <a:t>mentor.ieee.org/802.21/dcn/16/21-16-0074-02-SAUC-proposed-remedy-for-cmt-4-of-lb11.docx</a:t>
            </a:r>
            <a:endParaRPr lang="en-US" altLang="ja-JP" sz="2000" dirty="0" smtClean="0">
              <a:solidFill>
                <a:srgbClr val="000000"/>
              </a:solidFill>
              <a:ea typeface="MS PGothic" pitchFamily="34" charset="-128"/>
            </a:endParaRPr>
          </a:p>
          <a:p>
            <a:pPr marL="342900" indent="-342900">
              <a:buFont typeface="Arial" panose="020B0604020202020204" pitchFamily="34" charset="0"/>
              <a:buChar char="•"/>
            </a:pPr>
            <a:r>
              <a:rPr lang="en-US" altLang="ja-JP" dirty="0" smtClean="0">
                <a:solidFill>
                  <a:srgbClr val="000000"/>
                </a:solidFill>
                <a:ea typeface="MS PGothic" pitchFamily="34" charset="-128"/>
              </a:rPr>
              <a:t>Editor </a:t>
            </a:r>
            <a:r>
              <a:rPr lang="en-US" altLang="ja-JP" dirty="0">
                <a:solidFill>
                  <a:srgbClr val="000000"/>
                </a:solidFill>
                <a:ea typeface="MS PGothic" pitchFamily="34" charset="-128"/>
              </a:rPr>
              <a:t>is  working to produce draft </a:t>
            </a:r>
            <a:r>
              <a:rPr lang="en-US" altLang="ja-JP" dirty="0" smtClean="0">
                <a:solidFill>
                  <a:srgbClr val="000000"/>
                </a:solidFill>
                <a:ea typeface="MS PGothic" pitchFamily="34" charset="-128"/>
              </a:rPr>
              <a:t>D03 </a:t>
            </a:r>
            <a:r>
              <a:rPr lang="en-US" altLang="ja-JP" dirty="0">
                <a:solidFill>
                  <a:srgbClr val="000000"/>
                </a:solidFill>
                <a:ea typeface="MS PGothic" pitchFamily="34" charset="-128"/>
              </a:rPr>
              <a:t>and </a:t>
            </a:r>
            <a:r>
              <a:rPr lang="en-US" altLang="ja-JP" dirty="0" smtClean="0">
                <a:solidFill>
                  <a:srgbClr val="000000"/>
                </a:solidFill>
                <a:ea typeface="MS PGothic" pitchFamily="34" charset="-128"/>
              </a:rPr>
              <a:t>will be </a:t>
            </a:r>
            <a:r>
              <a:rPr lang="en-US" altLang="ja-JP" dirty="0">
                <a:solidFill>
                  <a:srgbClr val="000000"/>
                </a:solidFill>
                <a:ea typeface="MS PGothic" pitchFamily="34" charset="-128"/>
              </a:rPr>
              <a:t>available </a:t>
            </a:r>
            <a:r>
              <a:rPr lang="en-US" altLang="ja-JP" dirty="0" smtClean="0">
                <a:solidFill>
                  <a:srgbClr val="000000"/>
                </a:solidFill>
                <a:ea typeface="MS PGothic" pitchFamily="34" charset="-128"/>
              </a:rPr>
              <a:t>in </a:t>
            </a:r>
            <a:r>
              <a:rPr lang="en-US" altLang="ja-JP" dirty="0">
                <a:solidFill>
                  <a:srgbClr val="000000"/>
                </a:solidFill>
                <a:ea typeface="MS PGothic" pitchFamily="34" charset="-128"/>
              </a:rPr>
              <a:t>member’s private area</a:t>
            </a:r>
          </a:p>
          <a:p>
            <a:endParaRPr lang="en-US" altLang="ja-JP" dirty="0">
              <a:solidFill>
                <a:srgbClr val="000000"/>
              </a:solidFill>
              <a:ea typeface="MS PGothic" pitchFamily="34" charset="-128"/>
            </a:endParaRPr>
          </a:p>
          <a:p>
            <a:pPr lvl="1"/>
            <a:endParaRPr lang="en-US" altLang="ja-JP" dirty="0" smtClean="0">
              <a:solidFill>
                <a:srgbClr val="000000"/>
              </a:solidFill>
              <a:ea typeface="MS PGothic" pitchFamily="34" charset="-128"/>
            </a:endParaRPr>
          </a:p>
          <a:p>
            <a:pPr lvl="2"/>
            <a:endParaRPr lang="en-US" dirty="0" smtClean="0">
              <a:solidFill>
                <a:srgbClr val="000000"/>
              </a:solidFill>
              <a:ea typeface="+mn-ea"/>
            </a:endParaRPr>
          </a:p>
        </p:txBody>
      </p:sp>
    </p:spTree>
    <p:extLst>
      <p:ext uri="{BB962C8B-B14F-4D97-AF65-F5344CB8AC3E}">
        <p14:creationId xmlns:p14="http://schemas.microsoft.com/office/powerpoint/2010/main" val="7666011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Teleconference Schedule (Tentative)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5</a:t>
            </a:fld>
            <a:endParaRPr lang="en-US" altLang="ja-JP" dirty="0">
              <a:solidFill>
                <a:srgbClr val="000000"/>
              </a:solidFill>
            </a:endParaRPr>
          </a:p>
        </p:txBody>
      </p:sp>
      <p:sp>
        <p:nvSpPr>
          <p:cNvPr id="5125" name="Content Placeholder 2"/>
          <p:cNvSpPr txBox="1">
            <a:spLocks/>
          </p:cNvSpPr>
          <p:nvPr/>
        </p:nvSpPr>
        <p:spPr bwMode="auto">
          <a:xfrm>
            <a:off x="422274" y="1700808"/>
            <a:ext cx="8563929" cy="4104456"/>
          </a:xfrm>
          <a:prstGeom prst="rect">
            <a:avLst/>
          </a:prstGeom>
          <a:noFill/>
          <a:ln w="12700">
            <a:noFill/>
            <a:miter lim="800000"/>
            <a:headEnd/>
            <a:tailEnd/>
          </a:ln>
        </p:spPr>
        <p:txBody>
          <a:bodyPr lIns="90488" tIns="44450" rIns="90488" bIns="44450"/>
          <a:lstStyle/>
          <a:p>
            <a:pPr marL="457200" indent="-457200">
              <a:buFont typeface="Arial" panose="020B0604020202020204" pitchFamily="34" charset="0"/>
              <a:buChar char="•"/>
            </a:pPr>
            <a:r>
              <a:rPr lang="en-US" altLang="ja-JP" sz="2800" dirty="0">
                <a:solidFill>
                  <a:srgbClr val="000000"/>
                </a:solidFill>
                <a:ea typeface="MS PGothic" pitchFamily="34" charset="-128"/>
              </a:rPr>
              <a:t>802.21.1 Joint Teleconferences </a:t>
            </a:r>
            <a:endParaRPr lang="en-US" altLang="ja-JP" sz="2800" dirty="0" smtClean="0">
              <a:solidFill>
                <a:srgbClr val="000000"/>
              </a:solidFill>
              <a:ea typeface="MS PGothic" pitchFamily="34" charset="-128"/>
            </a:endParaRPr>
          </a:p>
          <a:p>
            <a:pPr lvl="1">
              <a:buFont typeface="Arial" pitchFamily="34" charset="0"/>
              <a:buChar char="•"/>
            </a:pPr>
            <a:r>
              <a:rPr lang="en-US" altLang="ja-JP" sz="2800" dirty="0" smtClean="0">
                <a:solidFill>
                  <a:srgbClr val="000000"/>
                </a:solidFill>
                <a:ea typeface="MS PGothic" pitchFamily="34" charset="-128"/>
              </a:rPr>
              <a:t> June </a:t>
            </a:r>
            <a:r>
              <a:rPr lang="en-US" altLang="ja-JP" sz="2800" dirty="0">
                <a:solidFill>
                  <a:srgbClr val="000000"/>
                </a:solidFill>
                <a:ea typeface="MS PGothic" pitchFamily="34" charset="-128"/>
              </a:rPr>
              <a:t>17, Friday, 2016, 7:00-9:00 am, US EDT</a:t>
            </a:r>
          </a:p>
          <a:p>
            <a:pPr lvl="1">
              <a:buFont typeface="Arial" pitchFamily="34" charset="0"/>
              <a:buChar char="•"/>
            </a:pPr>
            <a:r>
              <a:rPr lang="en-US" altLang="ja-JP" sz="2800" dirty="0" smtClean="0">
                <a:solidFill>
                  <a:srgbClr val="000000"/>
                </a:solidFill>
                <a:ea typeface="MS PGothic" pitchFamily="34" charset="-128"/>
              </a:rPr>
              <a:t> June </a:t>
            </a:r>
            <a:r>
              <a:rPr lang="en-US" altLang="ja-JP" sz="2800" dirty="0">
                <a:solidFill>
                  <a:srgbClr val="000000"/>
                </a:solidFill>
                <a:ea typeface="MS PGothic" pitchFamily="34" charset="-128"/>
              </a:rPr>
              <a:t>23, Thursday, 2016, 6:00-8:00 pm, US EDT</a:t>
            </a:r>
          </a:p>
          <a:p>
            <a:pPr lvl="1">
              <a:buFont typeface="Arial" pitchFamily="34" charset="0"/>
              <a:buChar char="•"/>
            </a:pPr>
            <a:r>
              <a:rPr lang="en-US" altLang="ja-JP" sz="2800" dirty="0" smtClean="0">
                <a:solidFill>
                  <a:srgbClr val="000000"/>
                </a:solidFill>
                <a:ea typeface="MS PGothic" pitchFamily="34" charset="-128"/>
              </a:rPr>
              <a:t> July  </a:t>
            </a:r>
            <a:r>
              <a:rPr lang="en-US" altLang="ja-JP" sz="2800" dirty="0">
                <a:solidFill>
                  <a:srgbClr val="000000"/>
                </a:solidFill>
                <a:ea typeface="MS PGothic" pitchFamily="34" charset="-128"/>
              </a:rPr>
              <a:t>15, Friday, 2016,  7:00-9:00am, US EDT </a:t>
            </a:r>
          </a:p>
          <a:p>
            <a:pPr lvl="1">
              <a:buFont typeface="Arial" pitchFamily="34" charset="0"/>
              <a:buChar char="•"/>
            </a:pPr>
            <a:r>
              <a:rPr lang="en-US" altLang="ja-JP" sz="2800" dirty="0" smtClean="0">
                <a:solidFill>
                  <a:srgbClr val="000000"/>
                </a:solidFill>
                <a:ea typeface="MS PGothic" pitchFamily="34" charset="-128"/>
              </a:rPr>
              <a:t> July </a:t>
            </a:r>
            <a:r>
              <a:rPr lang="en-US" altLang="ja-JP" sz="2800" dirty="0">
                <a:solidFill>
                  <a:srgbClr val="000000"/>
                </a:solidFill>
                <a:ea typeface="MS PGothic" pitchFamily="34" charset="-128"/>
              </a:rPr>
              <a:t>20, Wednesday, 2016, 7:00-9:00am, US EDT </a:t>
            </a:r>
          </a:p>
        </p:txBody>
      </p:sp>
    </p:spTree>
    <p:extLst>
      <p:ext uri="{BB962C8B-B14F-4D97-AF65-F5344CB8AC3E}">
        <p14:creationId xmlns:p14="http://schemas.microsoft.com/office/powerpoint/2010/main" val="2371891679"/>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31085</TotalTime>
  <Words>430</Words>
  <Application>Microsoft Office PowerPoint</Application>
  <PresentationFormat>On-screen Show (4:3)</PresentationFormat>
  <Paragraphs>54</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ＭＳ Ｐゴシック</vt:lpstr>
      <vt:lpstr>ＭＳ Ｐゴシック</vt:lpstr>
      <vt:lpstr>Arial</vt:lpstr>
      <vt:lpstr>Rotis Sans Serif for Nokia</vt:lpstr>
      <vt:lpstr>Times</vt:lpstr>
      <vt:lpstr>Times New Roman</vt:lpstr>
      <vt:lpstr>blank presentation</vt:lpstr>
      <vt:lpstr>PowerPoint Presentation</vt:lpstr>
      <vt:lpstr>PowerPoint Presentation</vt:lpstr>
      <vt:lpstr>Meeting Details  </vt:lpstr>
      <vt:lpstr>Progress during Meeting </vt:lpstr>
      <vt:lpstr>Teleconference Schedule (Tentative)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Das, Subir</cp:lastModifiedBy>
  <cp:revision>1299</cp:revision>
  <dcterms:created xsi:type="dcterms:W3CDTF">1601-01-01T00:00:00Z</dcterms:created>
  <dcterms:modified xsi:type="dcterms:W3CDTF">2016-05-19T20:59:50Z</dcterms:modified>
</cp:coreProperties>
</file>