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9" r:id="rId4"/>
    <p:sldId id="350" r:id="rId5"/>
    <p:sldId id="35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9" d="100"/>
          <a:sy n="79" d="100"/>
        </p:scale>
        <p:origin x="28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68919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1044712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331987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21/dcn/16/21-16-0062-04-SAUC-lb11-comments-and-resolution.xl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21/dcn/16/21-16-0074-02-SAUC-proposed-remedy-for-cmt-4-of-lb11.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21-16-0079-00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May 19, 2016</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#74 in Big Island, HI, USA </a:t>
            </a:r>
          </a:p>
          <a:p>
            <a:pPr marL="280988" indent="-280988" defTabSz="762000">
              <a:lnSpc>
                <a:spcPct val="90000"/>
              </a:lnSpc>
              <a:spcBef>
                <a:spcPct val="40000"/>
              </a:spcBef>
              <a:buClr>
                <a:srgbClr val="FAFD00"/>
              </a:buClr>
            </a:pPr>
            <a:r>
              <a:rPr lang="en-US" altLang="ja-JP" kern="0" dirty="0" smtClean="0">
                <a:solidFill>
                  <a:srgbClr val="000000"/>
                </a:solidFill>
                <a:ea typeface="ＭＳ Ｐゴシック" pitchFamily="34" charset="-128"/>
                <a:cs typeface="Times New Roman" pitchFamily="18" charset="0"/>
              </a:rPr>
              <a:t>Presented </a:t>
            </a:r>
            <a:r>
              <a:rPr lang="en-US" altLang="ja-JP" kern="0" dirty="0">
                <a:solidFill>
                  <a:srgbClr val="000000"/>
                </a:solidFill>
                <a:ea typeface="ＭＳ Ｐゴシック" pitchFamily="34" charset="-128"/>
                <a:cs typeface="Times New Roman" pitchFamily="18" charset="0"/>
              </a:rPr>
              <a:t>at IEEE </a:t>
            </a:r>
            <a:r>
              <a:rPr lang="en-US" altLang="ja-JP" kern="0" dirty="0" smtClean="0">
                <a:solidFill>
                  <a:srgbClr val="000000"/>
                </a:solidFill>
                <a:ea typeface="ＭＳ Ｐゴシック" pitchFamily="34" charset="-128"/>
                <a:cs typeface="Times New Roman" pitchFamily="18" charset="0"/>
              </a:rPr>
              <a:t>802.21.1 TG, May Interim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Closing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#74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802.21.1  had four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dirty="0">
                <a:solidFill>
                  <a:srgbClr val="000000"/>
                </a:solidFill>
                <a:ea typeface="MS PGothic" pitchFamily="34" charset="-128"/>
              </a:rPr>
              <a:t>Tuesday, May 17, 2016 </a:t>
            </a:r>
          </a:p>
          <a:p>
            <a:pPr lvl="2">
              <a:buFont typeface="Arial" pitchFamily="34" charset="0"/>
              <a:buChar char="•"/>
            </a:pPr>
            <a:r>
              <a:rPr lang="en-US" altLang="ja-JP" dirty="0">
                <a:solidFill>
                  <a:srgbClr val="000000"/>
                </a:solidFill>
                <a:ea typeface="MS PGothic" pitchFamily="34" charset="-128"/>
              </a:rPr>
              <a:t>AM1 : 8:00- 10:00 am </a:t>
            </a:r>
          </a:p>
          <a:p>
            <a:pPr lvl="1">
              <a:buFont typeface="Arial" pitchFamily="34" charset="0"/>
              <a:buChar char="•"/>
            </a:pPr>
            <a:r>
              <a:rPr lang="en-US" altLang="ja-JP" dirty="0">
                <a:solidFill>
                  <a:srgbClr val="000000"/>
                </a:solidFill>
                <a:ea typeface="MS PGothic" pitchFamily="34" charset="-128"/>
              </a:rPr>
              <a:t>Tuesday, May 17, 2016 </a:t>
            </a:r>
          </a:p>
          <a:p>
            <a:pPr lvl="2">
              <a:buFont typeface="Arial" pitchFamily="34" charset="0"/>
              <a:buChar char="•"/>
            </a:pPr>
            <a:r>
              <a:rPr lang="en-US" altLang="ja-JP" dirty="0">
                <a:solidFill>
                  <a:srgbClr val="000000"/>
                </a:solidFill>
                <a:ea typeface="MS PGothic" pitchFamily="34" charset="-128"/>
              </a:rPr>
              <a:t>PM1: 1:30-3:30 PM</a:t>
            </a:r>
          </a:p>
          <a:p>
            <a:pPr lvl="1">
              <a:buFont typeface="Arial" pitchFamily="34" charset="0"/>
              <a:buChar char="•"/>
            </a:pPr>
            <a:r>
              <a:rPr lang="en-US" altLang="ja-JP" dirty="0">
                <a:solidFill>
                  <a:srgbClr val="000000"/>
                </a:solidFill>
                <a:ea typeface="MS PGothic" pitchFamily="34" charset="-128"/>
              </a:rPr>
              <a:t>Wednesday, May 18, 2016</a:t>
            </a:r>
          </a:p>
          <a:p>
            <a:pPr lvl="2">
              <a:buFont typeface="Arial" pitchFamily="34" charset="0"/>
              <a:buChar char="•"/>
            </a:pPr>
            <a:r>
              <a:rPr lang="en-US" altLang="ja-JP" dirty="0">
                <a:solidFill>
                  <a:srgbClr val="000000"/>
                </a:solidFill>
                <a:ea typeface="MS PGothic" pitchFamily="34" charset="-128"/>
              </a:rPr>
              <a:t>PM1: 1:30- 3:30 pm</a:t>
            </a:r>
          </a:p>
          <a:p>
            <a:pPr lvl="1">
              <a:buFont typeface="Arial" pitchFamily="34" charset="0"/>
              <a:buChar char="•"/>
            </a:pPr>
            <a:r>
              <a:rPr lang="en-US" altLang="ja-JP" dirty="0">
                <a:solidFill>
                  <a:srgbClr val="000000"/>
                </a:solidFill>
                <a:ea typeface="MS PGothic" pitchFamily="34" charset="-128"/>
              </a:rPr>
              <a:t>Thursday, May 19, 2016 </a:t>
            </a:r>
          </a:p>
          <a:p>
            <a:pPr lvl="2">
              <a:buFont typeface="Arial" pitchFamily="34" charset="0"/>
              <a:buChar char="•"/>
            </a:pPr>
            <a:r>
              <a:rPr lang="en-US" altLang="ja-JP" dirty="0">
                <a:solidFill>
                  <a:srgbClr val="000000"/>
                </a:solidFill>
                <a:ea typeface="MS PGothic" pitchFamily="34" charset="-128"/>
              </a:rPr>
              <a:t>AM1:8:00- 10:00 am</a:t>
            </a: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Thursday AM1 was jointly held with 802.21m</a:t>
            </a:r>
          </a:p>
        </p:txBody>
      </p:sp>
    </p:spTree>
    <p:extLst>
      <p:ext uri="{BB962C8B-B14F-4D97-AF65-F5344CB8AC3E}">
        <p14:creationId xmlns:p14="http://schemas.microsoft.com/office/powerpoint/2010/main" val="315465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22275" y="967148"/>
            <a:ext cx="8609843" cy="5990244"/>
          </a:xfrm>
          <a:prstGeom prst="rect">
            <a:avLst/>
          </a:prstGeom>
          <a:noFill/>
          <a:ln w="12700">
            <a:noFill/>
            <a:miter lim="800000"/>
            <a:headEnd/>
            <a:tailEnd/>
          </a:ln>
        </p:spPr>
        <p:txBody>
          <a:bodyPr lIns="90488" tIns="44450" rIns="90488" bIns="44450"/>
          <a:lstStyle/>
          <a:p>
            <a:pPr marL="342900" indent="-342900">
              <a:buFont typeface="Arial" panose="020B0604020202020204" pitchFamily="34" charset="0"/>
              <a:buChar char="•"/>
            </a:pPr>
            <a:r>
              <a:rPr lang="en-US" altLang="ja-JP" dirty="0" smtClean="0">
                <a:solidFill>
                  <a:srgbClr val="000000"/>
                </a:solidFill>
                <a:ea typeface="MS PGothic" pitchFamily="34" charset="-128"/>
              </a:rPr>
              <a:t>TG resolved all the LB comments</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smtClean="0">
                <a:solidFill>
                  <a:srgbClr val="000000"/>
                </a:solidFill>
                <a:ea typeface="MS PGothic" pitchFamily="34" charset="-128"/>
              </a:rPr>
              <a:t>Accepted</a:t>
            </a: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27</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smtClean="0">
                <a:solidFill>
                  <a:srgbClr val="000000"/>
                </a:solidFill>
                <a:ea typeface="MS PGothic" pitchFamily="34" charset="-128"/>
              </a:rPr>
              <a:t>Revised</a:t>
            </a: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00</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smtClean="0">
                <a:solidFill>
                  <a:srgbClr val="000000"/>
                </a:solidFill>
                <a:ea typeface="MS PGothic" pitchFamily="34" charset="-128"/>
              </a:rPr>
              <a:t>Rejected</a:t>
            </a: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01</a:t>
            </a:r>
            <a:endParaRPr lang="en-US" altLang="ja-JP" dirty="0">
              <a:solidFill>
                <a:srgbClr val="000000"/>
              </a:solidFill>
              <a:ea typeface="MS PGothic" pitchFamily="34" charset="-128"/>
            </a:endParaRPr>
          </a:p>
          <a:p>
            <a:pPr marL="342900" indent="-342900">
              <a:buFont typeface="Arial" panose="020B0604020202020204" pitchFamily="34" charset="0"/>
              <a:buChar char="•"/>
            </a:pPr>
            <a:r>
              <a:rPr lang="en-US" altLang="ja-JP" dirty="0" smtClean="0">
                <a:solidFill>
                  <a:srgbClr val="000000"/>
                </a:solidFill>
                <a:ea typeface="MS PGothic" pitchFamily="34" charset="-128"/>
              </a:rPr>
              <a:t> Commentary file is available at:</a:t>
            </a:r>
          </a:p>
          <a:p>
            <a:pPr marL="800100" lvl="1" indent="-342900">
              <a:buFont typeface="Arial" panose="020B0604020202020204" pitchFamily="34" charset="0"/>
              <a:buChar char="•"/>
            </a:pPr>
            <a:r>
              <a:rPr lang="en-US" altLang="ja-JP" sz="2000" dirty="0" smtClean="0">
                <a:solidFill>
                  <a:srgbClr val="000000"/>
                </a:solidFill>
                <a:ea typeface="MS PGothic" pitchFamily="34" charset="-128"/>
                <a:hlinkClick r:id="rId3"/>
              </a:rPr>
              <a:t>https</a:t>
            </a:r>
            <a:r>
              <a:rPr lang="en-US" altLang="ja-JP" sz="2000" dirty="0">
                <a:solidFill>
                  <a:srgbClr val="000000"/>
                </a:solidFill>
                <a:ea typeface="MS PGothic" pitchFamily="34" charset="-128"/>
                <a:hlinkClick r:id="rId3"/>
              </a:rPr>
              <a:t>://</a:t>
            </a:r>
            <a:r>
              <a:rPr lang="en-US" altLang="ja-JP" sz="2000" dirty="0" smtClean="0">
                <a:solidFill>
                  <a:srgbClr val="000000"/>
                </a:solidFill>
                <a:ea typeface="MS PGothic" pitchFamily="34" charset="-128"/>
                <a:hlinkClick r:id="rId3"/>
              </a:rPr>
              <a:t>mentor.ieee.org/802.21/dcn/16/21-16-0062-04-SAUC-lb11-comments-and-resolution.xls</a:t>
            </a:r>
            <a:endParaRPr lang="en-US" altLang="ja-JP" sz="2000" dirty="0" smtClean="0">
              <a:solidFill>
                <a:srgbClr val="000000"/>
              </a:solidFill>
              <a:ea typeface="MS PGothic" pitchFamily="34" charset="-128"/>
            </a:endParaRPr>
          </a:p>
          <a:p>
            <a:pPr marL="342900" indent="-342900">
              <a:buFont typeface="Arial" panose="020B0604020202020204" pitchFamily="34" charset="0"/>
              <a:buChar char="•"/>
            </a:pPr>
            <a:r>
              <a:rPr lang="en-US" altLang="ja-JP" dirty="0">
                <a:solidFill>
                  <a:srgbClr val="000000"/>
                </a:solidFill>
                <a:ea typeface="MS PGothic" pitchFamily="34" charset="-128"/>
              </a:rPr>
              <a:t>TG discussed and accepted additional </a:t>
            </a:r>
            <a:r>
              <a:rPr lang="en-US" altLang="ja-JP" dirty="0" smtClean="0">
                <a:solidFill>
                  <a:srgbClr val="000000"/>
                </a:solidFill>
                <a:ea typeface="MS PGothic" pitchFamily="34" charset="-128"/>
              </a:rPr>
              <a:t>contributions</a:t>
            </a:r>
          </a:p>
          <a:p>
            <a:pPr marL="800100" lvl="1" indent="-342900">
              <a:buFont typeface="Arial" panose="020B0604020202020204" pitchFamily="34" charset="0"/>
              <a:buChar char="•"/>
            </a:pPr>
            <a:r>
              <a:rPr lang="en-US" altLang="ja-JP" sz="2000" dirty="0">
                <a:solidFill>
                  <a:srgbClr val="000000"/>
                </a:solidFill>
                <a:ea typeface="MS PGothic" pitchFamily="34" charset="-128"/>
                <a:hlinkClick r:id="rId4"/>
              </a:rPr>
              <a:t>https://mentor.ieee.org/802.21/dcn/16/21-16-0066-02-SAUC-proposed-remedy-and-response-for-comments-22-25-of-the-wg-lb11-on-ieee-p802-21-1-d02-draft.docx</a:t>
            </a:r>
          </a:p>
          <a:p>
            <a:pPr marL="800100" lvl="1" indent="-342900">
              <a:buFont typeface="Arial" panose="020B0604020202020204" pitchFamily="34" charset="0"/>
              <a:buChar char="•"/>
            </a:pPr>
            <a:r>
              <a:rPr lang="en-US" altLang="ja-JP" sz="2000" dirty="0" smtClean="0">
                <a:solidFill>
                  <a:srgbClr val="000000"/>
                </a:solidFill>
                <a:ea typeface="MS PGothic" pitchFamily="34" charset="-128"/>
                <a:hlinkClick r:id="rId4"/>
              </a:rPr>
              <a:t>https</a:t>
            </a:r>
            <a:r>
              <a:rPr lang="en-US" altLang="ja-JP" sz="2000" dirty="0">
                <a:solidFill>
                  <a:srgbClr val="000000"/>
                </a:solidFill>
                <a:ea typeface="MS PGothic" pitchFamily="34" charset="-128"/>
                <a:hlinkClick r:id="rId4"/>
              </a:rPr>
              <a:t>://mentor.ieee.org/802.21/dcn/16/21-16-0071-03-SAUC-proposed-remedy-and-response-for-comments-26-of-the-wg-lb11-on-ieee-p802-21-1-d02-draft.docx</a:t>
            </a:r>
          </a:p>
          <a:p>
            <a:pPr marL="800100" lvl="1" indent="-342900">
              <a:buFont typeface="Arial" panose="020B0604020202020204" pitchFamily="34" charset="0"/>
              <a:buChar char="•"/>
            </a:pPr>
            <a:r>
              <a:rPr lang="en-US" altLang="ja-JP" sz="2000" dirty="0" smtClean="0">
                <a:solidFill>
                  <a:srgbClr val="000000"/>
                </a:solidFill>
                <a:ea typeface="MS PGothic" pitchFamily="34" charset="-128"/>
                <a:hlinkClick r:id="rId4"/>
              </a:rPr>
              <a:t>https</a:t>
            </a:r>
            <a:r>
              <a:rPr lang="en-US" altLang="ja-JP" sz="2000" dirty="0">
                <a:solidFill>
                  <a:srgbClr val="000000"/>
                </a:solidFill>
                <a:ea typeface="MS PGothic" pitchFamily="34" charset="-128"/>
                <a:hlinkClick r:id="rId4"/>
              </a:rPr>
              <a:t>://</a:t>
            </a:r>
            <a:r>
              <a:rPr lang="en-US" altLang="ja-JP" sz="2000" dirty="0" smtClean="0">
                <a:solidFill>
                  <a:srgbClr val="000000"/>
                </a:solidFill>
                <a:ea typeface="MS PGothic" pitchFamily="34" charset="-128"/>
                <a:hlinkClick r:id="rId4"/>
              </a:rPr>
              <a:t>mentor.ieee.org/802.21/dcn/16/21-16-0074-02-SAUC-proposed-remedy-for-cmt-4-of-lb11.docx</a:t>
            </a:r>
            <a:endParaRPr lang="en-US" altLang="ja-JP" sz="2000" dirty="0" smtClean="0">
              <a:solidFill>
                <a:srgbClr val="000000"/>
              </a:solidFill>
              <a:ea typeface="MS PGothic" pitchFamily="34" charset="-128"/>
            </a:endParaRPr>
          </a:p>
          <a:p>
            <a:pPr marL="342900" indent="-342900">
              <a:buFont typeface="Arial" panose="020B0604020202020204" pitchFamily="34" charset="0"/>
              <a:buChar char="•"/>
            </a:pPr>
            <a:r>
              <a:rPr lang="en-US" altLang="ja-JP" dirty="0" smtClean="0">
                <a:solidFill>
                  <a:srgbClr val="000000"/>
                </a:solidFill>
                <a:ea typeface="MS PGothic" pitchFamily="34" charset="-128"/>
              </a:rPr>
              <a:t>Editor </a:t>
            </a:r>
            <a:r>
              <a:rPr lang="en-US" altLang="ja-JP" dirty="0">
                <a:solidFill>
                  <a:srgbClr val="000000"/>
                </a:solidFill>
                <a:ea typeface="MS PGothic" pitchFamily="34" charset="-128"/>
              </a:rPr>
              <a:t>is  working to produce draft </a:t>
            </a:r>
            <a:r>
              <a:rPr lang="en-US" altLang="ja-JP" dirty="0" smtClean="0">
                <a:solidFill>
                  <a:srgbClr val="000000"/>
                </a:solidFill>
                <a:ea typeface="MS PGothic" pitchFamily="34" charset="-128"/>
              </a:rPr>
              <a:t>D03 </a:t>
            </a:r>
            <a:r>
              <a:rPr lang="en-US" altLang="ja-JP" dirty="0">
                <a:solidFill>
                  <a:srgbClr val="000000"/>
                </a:solidFill>
                <a:ea typeface="MS PGothic" pitchFamily="34" charset="-128"/>
              </a:rPr>
              <a:t>and </a:t>
            </a:r>
            <a:r>
              <a:rPr lang="en-US" altLang="ja-JP" dirty="0" smtClean="0">
                <a:solidFill>
                  <a:srgbClr val="000000"/>
                </a:solidFill>
                <a:ea typeface="MS PGothic" pitchFamily="34" charset="-128"/>
              </a:rPr>
              <a:t>will be </a:t>
            </a:r>
            <a:r>
              <a:rPr lang="en-US" altLang="ja-JP" dirty="0">
                <a:solidFill>
                  <a:srgbClr val="000000"/>
                </a:solidFill>
                <a:ea typeface="MS PGothic" pitchFamily="34" charset="-128"/>
              </a:rPr>
              <a:t>available </a:t>
            </a:r>
            <a:r>
              <a:rPr lang="en-US" altLang="ja-JP" dirty="0" smtClean="0">
                <a:solidFill>
                  <a:srgbClr val="000000"/>
                </a:solidFill>
                <a:ea typeface="MS PGothic" pitchFamily="34" charset="-128"/>
              </a:rPr>
              <a:t>in </a:t>
            </a:r>
            <a:r>
              <a:rPr lang="en-US" altLang="ja-JP" dirty="0">
                <a:solidFill>
                  <a:srgbClr val="000000"/>
                </a:solidFill>
                <a:ea typeface="MS PGothic" pitchFamily="34" charset="-128"/>
              </a:rPr>
              <a:t>member’s private area</a:t>
            </a:r>
          </a:p>
          <a:p>
            <a:endParaRPr lang="en-US" altLang="ja-JP" dirty="0">
              <a:solidFill>
                <a:srgbClr val="000000"/>
              </a:solidFill>
              <a:ea typeface="MS PGothic" pitchFamily="34" charset="-128"/>
            </a:endParaRPr>
          </a:p>
          <a:p>
            <a:pPr lvl="1"/>
            <a:endParaRPr lang="en-US" altLang="ja-JP" dirty="0" smtClean="0">
              <a:solidFill>
                <a:srgbClr val="000000"/>
              </a:solidFill>
              <a:ea typeface="MS PGothic" pitchFamily="34" charset="-128"/>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76660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422274" y="1700808"/>
            <a:ext cx="8563929" cy="4104456"/>
          </a:xfrm>
          <a:prstGeom prst="rect">
            <a:avLst/>
          </a:prstGeom>
          <a:noFill/>
          <a:ln w="12700">
            <a:noFill/>
            <a:miter lim="800000"/>
            <a:headEnd/>
            <a:tailEnd/>
          </a:ln>
        </p:spPr>
        <p:txBody>
          <a:bodyPr lIns="90488" tIns="44450" rIns="90488" bIns="44450"/>
          <a:lstStyle/>
          <a:p>
            <a:pPr marL="457200" indent="-457200">
              <a:buFont typeface="Arial" panose="020B0604020202020204" pitchFamily="34" charset="0"/>
              <a:buChar char="•"/>
            </a:pPr>
            <a:r>
              <a:rPr lang="en-US" altLang="ja-JP" sz="2800" dirty="0">
                <a:solidFill>
                  <a:srgbClr val="000000"/>
                </a:solidFill>
                <a:ea typeface="MS PGothic" pitchFamily="34" charset="-128"/>
              </a:rPr>
              <a:t>802.21.1 Joint Teleconferences </a:t>
            </a:r>
            <a:endParaRPr lang="en-US" altLang="ja-JP" sz="2800" dirty="0" smtClean="0">
              <a:solidFill>
                <a:srgbClr val="000000"/>
              </a:solidFill>
              <a:ea typeface="MS PGothic" pitchFamily="34" charset="-128"/>
            </a:endParaRPr>
          </a:p>
          <a:p>
            <a:pPr lvl="1">
              <a:buFont typeface="Arial" pitchFamily="34" charset="0"/>
              <a:buChar char="•"/>
            </a:pPr>
            <a:r>
              <a:rPr lang="en-US" altLang="ja-JP" sz="2800" dirty="0" smtClean="0">
                <a:solidFill>
                  <a:srgbClr val="000000"/>
                </a:solidFill>
                <a:ea typeface="MS PGothic" pitchFamily="34" charset="-128"/>
              </a:rPr>
              <a:t> June </a:t>
            </a:r>
            <a:r>
              <a:rPr lang="en-US" altLang="ja-JP" sz="2800" dirty="0">
                <a:solidFill>
                  <a:srgbClr val="000000"/>
                </a:solidFill>
                <a:ea typeface="MS PGothic" pitchFamily="34" charset="-128"/>
              </a:rPr>
              <a:t>17, Friday, 2016, 7:00-9:00 am, US EDT</a:t>
            </a:r>
          </a:p>
          <a:p>
            <a:pPr lvl="1">
              <a:buFont typeface="Arial" pitchFamily="34" charset="0"/>
              <a:buChar char="•"/>
            </a:pPr>
            <a:r>
              <a:rPr lang="en-US" altLang="ja-JP" sz="2800" dirty="0" smtClean="0">
                <a:solidFill>
                  <a:srgbClr val="000000"/>
                </a:solidFill>
                <a:ea typeface="MS PGothic" pitchFamily="34" charset="-128"/>
              </a:rPr>
              <a:t> June </a:t>
            </a:r>
            <a:r>
              <a:rPr lang="en-US" altLang="ja-JP" sz="2800" dirty="0">
                <a:solidFill>
                  <a:srgbClr val="000000"/>
                </a:solidFill>
                <a:ea typeface="MS PGothic" pitchFamily="34" charset="-128"/>
              </a:rPr>
              <a:t>23, Thursday, 2016, 6:00-8:00 pm, US EDT</a:t>
            </a:r>
          </a:p>
          <a:p>
            <a:pPr lvl="1">
              <a:buFont typeface="Arial" pitchFamily="34" charset="0"/>
              <a:buChar char="•"/>
            </a:pPr>
            <a:r>
              <a:rPr lang="en-US" altLang="ja-JP" sz="2800" dirty="0" smtClean="0">
                <a:solidFill>
                  <a:srgbClr val="000000"/>
                </a:solidFill>
                <a:ea typeface="MS PGothic" pitchFamily="34" charset="-128"/>
              </a:rPr>
              <a:t> July  </a:t>
            </a:r>
            <a:r>
              <a:rPr lang="en-US" altLang="ja-JP" sz="2800" dirty="0">
                <a:solidFill>
                  <a:srgbClr val="000000"/>
                </a:solidFill>
                <a:ea typeface="MS PGothic" pitchFamily="34" charset="-128"/>
              </a:rPr>
              <a:t>15, Friday, 2016,  7:00-9:00am, US EDT </a:t>
            </a:r>
          </a:p>
          <a:p>
            <a:pPr lvl="1">
              <a:buFont typeface="Arial" pitchFamily="34" charset="0"/>
              <a:buChar char="•"/>
            </a:pPr>
            <a:r>
              <a:rPr lang="en-US" altLang="ja-JP" sz="2800" dirty="0" smtClean="0">
                <a:solidFill>
                  <a:srgbClr val="000000"/>
                </a:solidFill>
                <a:ea typeface="MS PGothic" pitchFamily="34" charset="-128"/>
              </a:rPr>
              <a:t> July </a:t>
            </a:r>
            <a:r>
              <a:rPr lang="en-US" altLang="ja-JP" sz="2800" dirty="0">
                <a:solidFill>
                  <a:srgbClr val="000000"/>
                </a:solidFill>
                <a:ea typeface="MS PGothic" pitchFamily="34" charset="-128"/>
              </a:rPr>
              <a:t>20, Wednesday, 2016, 7:00-9:00am, US EDT </a:t>
            </a:r>
          </a:p>
        </p:txBody>
      </p:sp>
    </p:spTree>
    <p:extLst>
      <p:ext uri="{BB962C8B-B14F-4D97-AF65-F5344CB8AC3E}">
        <p14:creationId xmlns:p14="http://schemas.microsoft.com/office/powerpoint/2010/main" val="2371891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31085</TotalTime>
  <Words>430</Words>
  <Application>Microsoft Office PowerPoint</Application>
  <PresentationFormat>On-screen Show (4:3)</PresentationFormat>
  <Paragraphs>54</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Details  </vt:lpstr>
      <vt:lpstr>Progress during Meeting </vt:lpstr>
      <vt:lpstr>Teleconference Schedule (Tentative)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1299</cp:revision>
  <dcterms:created xsi:type="dcterms:W3CDTF">1601-01-01T00:00:00Z</dcterms:created>
  <dcterms:modified xsi:type="dcterms:W3CDTF">2016-05-19T20:59:50Z</dcterms:modified>
</cp:coreProperties>
</file>