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7"/>
  </p:notesMasterIdLst>
  <p:handoutMasterIdLst>
    <p:handoutMasterId r:id="rId8"/>
  </p:handoutMasterIdLst>
  <p:sldIdLst>
    <p:sldId id="333" r:id="rId2"/>
    <p:sldId id="332" r:id="rId3"/>
    <p:sldId id="346" r:id="rId4"/>
    <p:sldId id="347" r:id="rId5"/>
    <p:sldId id="348" r:id="rId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ECFF"/>
    <a:srgbClr val="99CCFF"/>
    <a:srgbClr val="66FF99"/>
    <a:srgbClr val="FF9933"/>
    <a:srgbClr val="FF0000"/>
    <a:srgbClr val="CC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70" autoAdjust="0"/>
    <p:restoredTop sz="94660"/>
  </p:normalViewPr>
  <p:slideViewPr>
    <p:cSldViewPr>
      <p:cViewPr varScale="1">
        <p:scale>
          <a:sx n="77" d="100"/>
          <a:sy n="77" d="100"/>
        </p:scale>
        <p:origin x="924" y="4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dirty="0"/>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dirty="0"/>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dirty="0"/>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2E54AAC-7967-4221-896C-041069458125}" type="slidenum">
              <a:rPr lang="en-US" altLang="ja-JP"/>
              <a:pPr/>
              <a:t>‹#›</a:t>
            </a:fld>
            <a:endParaRPr lang="en-US" altLang="ja-JP" dirty="0"/>
          </a:p>
        </p:txBody>
      </p:sp>
    </p:spTree>
    <p:extLst>
      <p:ext uri="{BB962C8B-B14F-4D97-AF65-F5344CB8AC3E}">
        <p14:creationId xmlns:p14="http://schemas.microsoft.com/office/powerpoint/2010/main" val="35639345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dirty="0"/>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dirty="0"/>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dirty="0"/>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9C250FF-4686-4790-9A13-5A241023D938}" type="slidenum">
              <a:rPr lang="ja-JP" altLang="en-US"/>
              <a:pPr/>
              <a:t>‹#›</a:t>
            </a:fld>
            <a:endParaRPr lang="en-US" altLang="ja-JP" dirty="0"/>
          </a:p>
        </p:txBody>
      </p:sp>
    </p:spTree>
    <p:extLst>
      <p:ext uri="{BB962C8B-B14F-4D97-AF65-F5344CB8AC3E}">
        <p14:creationId xmlns:p14="http://schemas.microsoft.com/office/powerpoint/2010/main" val="36161338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ja-JP" altLang="ja-JP" smtClean="0"/>
          </a:p>
        </p:txBody>
      </p:sp>
      <p:sp>
        <p:nvSpPr>
          <p:cNvPr id="11268" name="Slide Number Placeholder 3"/>
          <p:cNvSpPr>
            <a:spLocks noGrp="1"/>
          </p:cNvSpPr>
          <p:nvPr>
            <p:ph type="sldNum" sz="quarter" idx="5"/>
          </p:nvPr>
        </p:nvSpPr>
        <p:spPr>
          <a:noFill/>
        </p:spPr>
        <p:txBody>
          <a:bodyPr/>
          <a:lstStyle/>
          <a:p>
            <a:fld id="{754E374B-8F38-4A96-A73C-F401B8DEB033}" type="slidenum">
              <a:rPr lang="ja-JP" altLang="en-US"/>
              <a:pPr/>
              <a:t>1</a:t>
            </a:fld>
            <a:endParaRPr lang="en-US" altLang="ja-JP" dirty="0"/>
          </a:p>
        </p:txBody>
      </p:sp>
    </p:spTree>
    <p:extLst>
      <p:ext uri="{BB962C8B-B14F-4D97-AF65-F5344CB8AC3E}">
        <p14:creationId xmlns:p14="http://schemas.microsoft.com/office/powerpoint/2010/main" val="1629649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ja-JP" altLang="ja-JP" smtClean="0"/>
          </a:p>
        </p:txBody>
      </p:sp>
      <p:sp>
        <p:nvSpPr>
          <p:cNvPr id="12292" name="Slide Number Placeholder 3"/>
          <p:cNvSpPr>
            <a:spLocks noGrp="1"/>
          </p:cNvSpPr>
          <p:nvPr>
            <p:ph type="sldNum" sz="quarter" idx="5"/>
          </p:nvPr>
        </p:nvSpPr>
        <p:spPr>
          <a:noFill/>
        </p:spPr>
        <p:txBody>
          <a:bodyPr/>
          <a:lstStyle/>
          <a:p>
            <a:fld id="{CAC43226-BFD1-4E87-8ABA-17B19B73598B}" type="slidenum">
              <a:rPr lang="ja-JP" altLang="en-US"/>
              <a:pPr/>
              <a:t>2</a:t>
            </a:fld>
            <a:endParaRPr lang="en-US" altLang="ja-JP" dirty="0"/>
          </a:p>
        </p:txBody>
      </p:sp>
    </p:spTree>
    <p:extLst>
      <p:ext uri="{BB962C8B-B14F-4D97-AF65-F5344CB8AC3E}">
        <p14:creationId xmlns:p14="http://schemas.microsoft.com/office/powerpoint/2010/main" val="1355449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3</a:t>
            </a:fld>
            <a:endParaRPr lang="en-US" altLang="ja-JP" dirty="0">
              <a:solidFill>
                <a:srgbClr val="000000"/>
              </a:solidFill>
            </a:endParaRPr>
          </a:p>
        </p:txBody>
      </p:sp>
    </p:spTree>
    <p:extLst>
      <p:ext uri="{BB962C8B-B14F-4D97-AF65-F5344CB8AC3E}">
        <p14:creationId xmlns:p14="http://schemas.microsoft.com/office/powerpoint/2010/main" val="42899199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AA44526-4331-4342-9C8A-043502C07730}" type="slidenum">
              <a:rPr kumimoji="1" lang="ja-JP" altLang="en-US" smtClean="0"/>
              <a:t>4</a:t>
            </a:fld>
            <a:endParaRPr kumimoji="1" lang="ja-JP" altLang="en-US"/>
          </a:p>
        </p:txBody>
      </p:sp>
    </p:spTree>
    <p:extLst>
      <p:ext uri="{BB962C8B-B14F-4D97-AF65-F5344CB8AC3E}">
        <p14:creationId xmlns:p14="http://schemas.microsoft.com/office/powerpoint/2010/main" val="19403510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dirty="0"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5</a:t>
            </a:fld>
            <a:endParaRPr lang="en-US" altLang="ja-JP" dirty="0">
              <a:solidFill>
                <a:srgbClr val="000000"/>
              </a:solidFill>
            </a:endParaRPr>
          </a:p>
        </p:txBody>
      </p:sp>
    </p:spTree>
    <p:extLst>
      <p:ext uri="{BB962C8B-B14F-4D97-AF65-F5344CB8AC3E}">
        <p14:creationId xmlns:p14="http://schemas.microsoft.com/office/powerpoint/2010/main" val="3077703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pPr/>
              <a:t>‹#›</a:t>
            </a:fld>
            <a:endParaRPr lang="en-US" altLang="ja-JP"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dirty="0"/>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dirty="0"/>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pPr/>
              <a:t>‹#›</a:t>
            </a:fld>
            <a:endParaRPr lang="en-US" altLang="ja-JP" dirty="0"/>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97" r:id="rId1"/>
    <p:sldLayoutId id="2147484208"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611560" y="1065323"/>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ea typeface="MS PGothic" pitchFamily="34" charset="-128"/>
                <a:cs typeface="Times New Roman" pitchFamily="18" charset="0"/>
              </a:rPr>
              <a:t>IEEE </a:t>
            </a:r>
            <a:r>
              <a:rPr lang="en-US" altLang="ja-JP" b="1" dirty="0" smtClean="0">
                <a:latin typeface="Times" charset="0"/>
                <a:ea typeface="MS PGothic" pitchFamily="34" charset="-128"/>
                <a:cs typeface="Times New Roman" pitchFamily="18" charset="0"/>
              </a:rPr>
              <a:t>802.21</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DCN: </a:t>
            </a:r>
            <a:r>
              <a:rPr lang="en-US" altLang="ja-JP" dirty="0" smtClean="0">
                <a:latin typeface="Times" charset="0"/>
                <a:ea typeface="MS PGothic" pitchFamily="34" charset="-128"/>
                <a:cs typeface="Times New Roman" pitchFamily="18" charset="0"/>
              </a:rPr>
              <a:t>21-16-0072-00-SAUC</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Title: </a:t>
            </a:r>
            <a:r>
              <a:rPr lang="en-US" altLang="ja-JP" b="1" dirty="0" smtClean="0">
                <a:latin typeface="Times" charset="0"/>
                <a:ea typeface="MS PGothic" pitchFamily="34" charset="-128"/>
                <a:cs typeface="Times New Roman" pitchFamily="18" charset="0"/>
              </a:rPr>
              <a:t> 802.21.1 TG  Opening Note</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Date Submitted: </a:t>
            </a:r>
            <a:r>
              <a:rPr lang="en-US" altLang="ja-JP" dirty="0" smtClean="0">
                <a:latin typeface="Times" charset="0"/>
                <a:ea typeface="MS PGothic" pitchFamily="34" charset="-128"/>
                <a:cs typeface="Times New Roman" pitchFamily="18" charset="0"/>
              </a:rPr>
              <a:t>May 17, </a:t>
            </a:r>
            <a:r>
              <a:rPr lang="en-US" altLang="ja-JP" dirty="0" smtClean="0">
                <a:latin typeface="Times" charset="0"/>
                <a:ea typeface="MS PGothic" pitchFamily="34" charset="-128"/>
                <a:cs typeface="Times New Roman" pitchFamily="18" charset="0"/>
              </a:rPr>
              <a:t>2016</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smtClean="0">
                <a:latin typeface="Times" charset="0"/>
                <a:ea typeface="MS PGothic" pitchFamily="34" charset="-128"/>
                <a:cs typeface="Times New Roman" pitchFamily="18" charset="0"/>
              </a:rPr>
              <a:t>IEEE 802.21 </a:t>
            </a:r>
            <a:r>
              <a:rPr lang="en-US" altLang="ja-JP" dirty="0">
                <a:latin typeface="Times" charset="0"/>
                <a:ea typeface="MS PGothic" pitchFamily="34" charset="-128"/>
                <a:cs typeface="Times New Roman" pitchFamily="18" charset="0"/>
              </a:rPr>
              <a:t>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74 </a:t>
            </a:r>
            <a:r>
              <a:rPr lang="en-US" altLang="ja-JP" dirty="0" smtClean="0">
                <a:latin typeface="Times" charset="0"/>
                <a:ea typeface="MS PGothic" pitchFamily="34" charset="-128"/>
                <a:cs typeface="Times New Roman" pitchFamily="18" charset="0"/>
              </a:rPr>
              <a:t>in </a:t>
            </a:r>
            <a:r>
              <a:rPr lang="en-US" altLang="ja-JP" dirty="0" smtClean="0">
                <a:latin typeface="Times" charset="0"/>
                <a:ea typeface="MS PGothic" pitchFamily="34" charset="-128"/>
                <a:cs typeface="Times New Roman" pitchFamily="18" charset="0"/>
              </a:rPr>
              <a:t>Big Island, HI, USA</a:t>
            </a:r>
            <a:r>
              <a:rPr lang="en-US" altLang="ja-JP" dirty="0" smtClean="0">
                <a:latin typeface="Times" charset="0"/>
                <a:ea typeface="MS PGothic" pitchFamily="34" charset="-128"/>
                <a:cs typeface="Times New Roman" pitchFamily="18" charset="0"/>
              </a:rPr>
              <a:t> </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kern="0" dirty="0" smtClean="0">
                <a:solidFill>
                  <a:srgbClr val="000000"/>
                </a:solidFill>
                <a:ea typeface="ＭＳ Ｐゴシック" pitchFamily="34" charset="-128"/>
                <a:cs typeface="Times New Roman" pitchFamily="18" charset="0"/>
              </a:rPr>
              <a:t>Presented </a:t>
            </a:r>
            <a:r>
              <a:rPr lang="en-US" altLang="ja-JP" kern="0" dirty="0">
                <a:solidFill>
                  <a:srgbClr val="000000"/>
                </a:solidFill>
                <a:ea typeface="ＭＳ Ｐゴシック" pitchFamily="34" charset="-128"/>
                <a:cs typeface="Times New Roman" pitchFamily="18" charset="0"/>
              </a:rPr>
              <a:t>at IEEE </a:t>
            </a:r>
            <a:r>
              <a:rPr lang="en-US" altLang="ja-JP" kern="0" dirty="0" smtClean="0">
                <a:solidFill>
                  <a:srgbClr val="000000"/>
                </a:solidFill>
                <a:ea typeface="ＭＳ Ｐゴシック" pitchFamily="34" charset="-128"/>
                <a:cs typeface="Times New Roman" pitchFamily="18" charset="0"/>
              </a:rPr>
              <a:t>802.21.1 TG, </a:t>
            </a:r>
            <a:r>
              <a:rPr lang="en-US" altLang="ja-JP" kern="0" dirty="0" smtClean="0">
                <a:solidFill>
                  <a:srgbClr val="000000"/>
                </a:solidFill>
                <a:ea typeface="ＭＳ Ｐゴシック" pitchFamily="34" charset="-128"/>
                <a:cs typeface="Times New Roman" pitchFamily="18" charset="0"/>
              </a:rPr>
              <a:t>May Interim meeting</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 </a:t>
            </a:r>
            <a:r>
              <a:rPr lang="en-US" altLang="ja-JP" b="1" dirty="0" smtClean="0">
                <a:latin typeface="Times" charset="0"/>
                <a:ea typeface="MS PGothic" pitchFamily="34" charset="-128"/>
                <a:cs typeface="Times New Roman" pitchFamily="18" charset="0"/>
              </a:rPr>
              <a:t>Subir Das (ACS)</a:t>
            </a:r>
            <a:endParaRPr lang="en-US" altLang="ja-JP" b="1" dirty="0">
              <a:latin typeface="Times"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Abstract: </a:t>
            </a:r>
            <a:r>
              <a:rPr lang="en-US" altLang="ja-JP" dirty="0" smtClean="0">
                <a:latin typeface="Times" charset="0"/>
                <a:ea typeface="MS PGothic" pitchFamily="34" charset="-128"/>
                <a:cs typeface="Times New Roman" pitchFamily="18" charset="0"/>
              </a:rPr>
              <a:t>802.21.1 TG Opening Report </a:t>
            </a:r>
            <a:r>
              <a:rPr lang="en-US" altLang="ja-JP" dirty="0">
                <a:latin typeface="Times" charset="0"/>
                <a:ea typeface="MS PGothic" pitchFamily="34" charset="-128"/>
                <a:cs typeface="Times New Roman" pitchFamily="18" charset="0"/>
              </a:rPr>
              <a:t>for 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74</a:t>
            </a:r>
            <a:r>
              <a:rPr lang="en-US" altLang="ja-JP" dirty="0" smtClean="0">
                <a:latin typeface="Times" charset="0"/>
                <a:ea typeface="MS PGothic" pitchFamily="34" charset="-128"/>
                <a:cs typeface="Times New Roman" pitchFamily="18" charset="0"/>
              </a:rPr>
              <a:t>	</a:t>
            </a:r>
            <a:endParaRPr lang="en-US" altLang="ja-JP" dirty="0">
              <a:latin typeface="Times" charset="0"/>
              <a:ea typeface="MS PGothic" pitchFamily="34" charset="-128"/>
              <a:cs typeface="Times New Roman" pitchFamily="18" charset="0"/>
            </a:endParaRPr>
          </a:p>
        </p:txBody>
      </p:sp>
      <p:sp>
        <p:nvSpPr>
          <p:cNvPr id="3075" name="Slide Number Placeholder 6"/>
          <p:cNvSpPr>
            <a:spLocks noGrp="1"/>
          </p:cNvSpPr>
          <p:nvPr>
            <p:ph type="sldNum" sz="quarter" idx="11"/>
          </p:nvPr>
        </p:nvSpPr>
        <p:spPr>
          <a:noFill/>
        </p:spPr>
        <p:txBody>
          <a:bodyPr/>
          <a:lstStyle/>
          <a:p>
            <a:fld id="{8105D15D-968E-4782-BB8D-5D7B6E6A8805}" type="slidenum">
              <a:rPr lang="en-US" altLang="ja-JP"/>
              <a:pPr/>
              <a:t>1</a:t>
            </a:fld>
            <a:endParaRPr lang="en-US" altLang="ja-JP"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p:spPr>
        <p:txBody>
          <a:bodyPr/>
          <a:lstStyle/>
          <a:p>
            <a:fld id="{B451F410-220C-414B-A8D6-3FB881A4E68B}" type="slidenum">
              <a:rPr lang="en-US" altLang="ja-JP"/>
              <a:pPr/>
              <a:t>2</a:t>
            </a:fld>
            <a:endParaRPr lang="en-US" altLang="ja-JP" dirty="0"/>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dirty="0">
                <a:latin typeface="Times" charset="0"/>
                <a:ea typeface="MS PGothic" pitchFamily="34" charset="-128"/>
                <a:cs typeface="Times New Roman" pitchFamily="18" charset="0"/>
              </a:rPr>
              <a:t>IEEE 802.21 presentation release statements</a:t>
            </a:r>
            <a:endParaRPr lang="en-US" altLang="ja-JP" sz="1800" dirty="0">
              <a:latin typeface="Times"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dirty="0">
                <a:ea typeface="MS PGothic" pitchFamily="34" charset="-128"/>
                <a:cs typeface="Times New Roman" pitchFamily="18" charset="0"/>
              </a:rPr>
              <a:t>’</a:t>
            </a:r>
            <a:r>
              <a:rPr lang="en-US" altLang="ja-JP" sz="1600" dirty="0">
                <a:latin typeface="Times" charset="0"/>
                <a:ea typeface="MS PGothic" pitchFamily="34" charset="-128"/>
                <a:cs typeface="Times New Roman" pitchFamily="18" charset="0"/>
              </a:rPr>
              <a:t>s name any IEEE Standards publication even though it may include portions of this contribution; and at the IEEE</a:t>
            </a:r>
            <a:r>
              <a:rPr lang="en-US" altLang="ja-JP" sz="1600" dirty="0">
                <a:ea typeface="MS PGothic" pitchFamily="34" charset="-128"/>
                <a:cs typeface="Times New Roman" pitchFamily="18" charset="0"/>
              </a:rPr>
              <a:t>’</a:t>
            </a:r>
            <a:r>
              <a:rPr lang="en-US" altLang="ja-JP" sz="1600" dirty="0">
                <a:latin typeface="Times"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The contributor is familiar with IEEE patent policy, as stated in </a:t>
            </a:r>
            <a:r>
              <a:rPr lang="en-US" altLang="ja-JP" sz="1600" dirty="0">
                <a:latin typeface="Times" charset="0"/>
                <a:ea typeface="MS PGothic" pitchFamily="34" charset="-128"/>
                <a:cs typeface="Times New Roman" pitchFamily="18" charset="0"/>
                <a:hlinkClick r:id="rId3"/>
              </a:rPr>
              <a:t>Section 6 of the IEEE-SA Standards Board bylaws</a:t>
            </a:r>
            <a:r>
              <a:rPr lang="en-US" altLang="ja-JP" sz="1600" dirty="0">
                <a:solidFill>
                  <a:srgbClr val="000099"/>
                </a:solidFill>
                <a:latin typeface="Times" charset="0"/>
                <a:ea typeface="MS PGothic" pitchFamily="34" charset="-128"/>
                <a:cs typeface="Times New Roman" pitchFamily="18" charset="0"/>
              </a:rPr>
              <a:t> </a:t>
            </a:r>
            <a:r>
              <a:rPr lang="en-US" altLang="ja-JP" sz="1600" dirty="0">
                <a:latin typeface="Times" charset="0"/>
                <a:ea typeface="MS PGothic" pitchFamily="34" charset="-128"/>
                <a:cs typeface="Times New Roman" pitchFamily="18" charset="0"/>
              </a:rPr>
              <a:t>&lt;</a:t>
            </a:r>
            <a:r>
              <a:rPr lang="en-US" altLang="ja-JP" sz="1600" dirty="0">
                <a:latin typeface="Times" charset="0"/>
                <a:ea typeface="MS PGothic" pitchFamily="34" charset="-128"/>
                <a:cs typeface="Times New Roman" pitchFamily="18" charset="0"/>
                <a:hlinkClick r:id="rId4"/>
              </a:rPr>
              <a:t>http://standards.ieee.org/guides/bylaws/sect6-7.html#6</a:t>
            </a:r>
            <a:r>
              <a:rPr lang="en-US" altLang="ja-JP" sz="1600" dirty="0">
                <a:latin typeface="Times" charset="0"/>
                <a:ea typeface="MS PGothic" pitchFamily="34" charset="-128"/>
                <a:cs typeface="Times New Roman" pitchFamily="18" charset="0"/>
              </a:rPr>
              <a:t>&gt; and in </a:t>
            </a:r>
            <a:r>
              <a:rPr lang="en-US" altLang="ja-JP" sz="1600" i="1" dirty="0">
                <a:latin typeface="Times" charset="0"/>
                <a:ea typeface="MS PGothic" pitchFamily="34" charset="-128"/>
                <a:cs typeface="Times New Roman" pitchFamily="18" charset="0"/>
              </a:rPr>
              <a:t>Understanding Patent Issues During IEEE Standards Development</a:t>
            </a:r>
            <a:r>
              <a:rPr lang="en-US" altLang="ja-JP" sz="1600" dirty="0">
                <a:latin typeface="Times" charset="0"/>
                <a:ea typeface="MS PGothic" pitchFamily="34" charset="-128"/>
                <a:cs typeface="Times New Roman" pitchFamily="18" charset="0"/>
              </a:rPr>
              <a:t> </a:t>
            </a:r>
            <a:r>
              <a:rPr lang="en-US" altLang="ja-JP" sz="1600" dirty="0">
                <a:latin typeface="Times" charset="0"/>
                <a:ea typeface="MS PGothic" pitchFamily="34" charset="-128"/>
                <a:cs typeface="Times New Roman" pitchFamily="18" charset="0"/>
                <a:hlinkClick r:id="rId5"/>
              </a:rPr>
              <a:t>http://standards.ieee.org/board/pat/faq.pdf</a:t>
            </a:r>
            <a:r>
              <a:rPr lang="en-US" altLang="ja-JP" sz="1600" dirty="0">
                <a:latin typeface="Times" charset="0"/>
                <a:ea typeface="MS PGothic" pitchFamily="34" charset="-128"/>
                <a:cs typeface="Times New Roman" pitchFamily="18" charset="0"/>
              </a:rPr>
              <a:t>&gt;</a:t>
            </a:r>
            <a:r>
              <a:rPr lang="en-US" altLang="ja-JP" sz="1600" dirty="0">
                <a:ea typeface="MS PGothic" pitchFamily="34" charset="-128"/>
                <a:cs typeface="Times New Roman" pitchFamily="18" charset="0"/>
              </a:rPr>
              <a:t> </a:t>
            </a:r>
            <a:endParaRPr lang="en-US" altLang="ja-JP" sz="1600" dirty="0">
              <a:latin typeface="Times"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Time and Location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3</a:t>
            </a:fld>
            <a:endParaRPr lang="en-US" altLang="ja-JP" dirty="0">
              <a:solidFill>
                <a:srgbClr val="000000"/>
              </a:solidFill>
            </a:endParaRPr>
          </a:p>
        </p:txBody>
      </p:sp>
      <p:sp>
        <p:nvSpPr>
          <p:cNvPr id="5125" name="Content Placeholder 2"/>
          <p:cNvSpPr txBox="1">
            <a:spLocks/>
          </p:cNvSpPr>
          <p:nvPr/>
        </p:nvSpPr>
        <p:spPr bwMode="auto">
          <a:xfrm>
            <a:off x="287016" y="1124744"/>
            <a:ext cx="8856984" cy="5544616"/>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solidFill>
                  <a:srgbClr val="000000"/>
                </a:solidFill>
                <a:ea typeface="MS PGothic" pitchFamily="34" charset="-128"/>
              </a:rPr>
              <a:t>  </a:t>
            </a:r>
            <a:r>
              <a:rPr lang="en-US" altLang="ja-JP" sz="2800" dirty="0" smtClean="0">
                <a:solidFill>
                  <a:srgbClr val="000000"/>
                </a:solidFill>
                <a:ea typeface="MS PGothic" pitchFamily="34" charset="-128"/>
              </a:rPr>
              <a:t>TG 802.21.1  is currently scheduled  for </a:t>
            </a:r>
            <a:r>
              <a:rPr lang="en-US" altLang="ja-JP" sz="2800" dirty="0" smtClean="0">
                <a:solidFill>
                  <a:srgbClr val="000000"/>
                </a:solidFill>
                <a:ea typeface="MS PGothic" pitchFamily="34" charset="-128"/>
              </a:rPr>
              <a:t>four sessions</a:t>
            </a:r>
            <a:r>
              <a:rPr lang="en-US" altLang="ja-JP" sz="2800" dirty="0" smtClean="0">
                <a:solidFill>
                  <a:srgbClr val="000000"/>
                </a:solidFill>
                <a:ea typeface="MS PGothic" pitchFamily="34" charset="-128"/>
              </a:rPr>
              <a:t>: </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Tuesday</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May 17, </a:t>
            </a:r>
            <a:r>
              <a:rPr lang="en-US" altLang="ja-JP" dirty="0" smtClean="0">
                <a:solidFill>
                  <a:srgbClr val="000000"/>
                </a:solidFill>
                <a:ea typeface="MS PGothic" pitchFamily="34" charset="-128"/>
              </a:rPr>
              <a:t>2016 </a:t>
            </a:r>
            <a:endParaRPr lang="en-US" altLang="ja-JP" sz="2800" dirty="0" smtClean="0">
              <a:solidFill>
                <a:srgbClr val="000000"/>
              </a:solidFill>
              <a:ea typeface="MS PGothic" pitchFamily="34" charset="-128"/>
            </a:endParaRPr>
          </a:p>
          <a:p>
            <a:pPr lvl="2">
              <a:buFont typeface="Arial" pitchFamily="34" charset="0"/>
              <a:buChar char="•"/>
            </a:pPr>
            <a:r>
              <a:rPr lang="en-US" altLang="ja-JP" dirty="0" smtClean="0">
                <a:solidFill>
                  <a:srgbClr val="000000"/>
                </a:solidFill>
                <a:ea typeface="MS PGothic" pitchFamily="34" charset="-128"/>
              </a:rPr>
              <a:t>A</a:t>
            </a:r>
            <a:r>
              <a:rPr lang="en-US" altLang="ja-JP" dirty="0" smtClean="0">
                <a:solidFill>
                  <a:srgbClr val="000000"/>
                </a:solidFill>
                <a:ea typeface="MS PGothic" pitchFamily="34" charset="-128"/>
              </a:rPr>
              <a:t>M1 </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8:00- </a:t>
            </a:r>
            <a:r>
              <a:rPr lang="en-US" altLang="ja-JP" dirty="0" smtClean="0">
                <a:solidFill>
                  <a:srgbClr val="000000"/>
                </a:solidFill>
                <a:ea typeface="MS PGothic" pitchFamily="34" charset="-128"/>
              </a:rPr>
              <a:t>10</a:t>
            </a:r>
            <a:r>
              <a:rPr lang="en-US" altLang="ja-JP" dirty="0" smtClean="0">
                <a:solidFill>
                  <a:srgbClr val="000000"/>
                </a:solidFill>
                <a:ea typeface="MS PGothic" pitchFamily="34" charset="-128"/>
              </a:rPr>
              <a:t>:00 am </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Tuesday</a:t>
            </a:r>
            <a:r>
              <a:rPr lang="en-US" altLang="ja-JP" dirty="0">
                <a:solidFill>
                  <a:srgbClr val="000000"/>
                </a:solidFill>
                <a:ea typeface="MS PGothic" pitchFamily="34" charset="-128"/>
              </a:rPr>
              <a:t>, </a:t>
            </a:r>
            <a:r>
              <a:rPr lang="en-US" altLang="ja-JP" dirty="0" smtClean="0">
                <a:solidFill>
                  <a:srgbClr val="000000"/>
                </a:solidFill>
                <a:ea typeface="MS PGothic" pitchFamily="34" charset="-128"/>
              </a:rPr>
              <a:t>May 17, </a:t>
            </a:r>
            <a:r>
              <a:rPr lang="en-US" altLang="ja-JP" dirty="0">
                <a:solidFill>
                  <a:srgbClr val="000000"/>
                </a:solidFill>
                <a:ea typeface="MS PGothic" pitchFamily="34" charset="-128"/>
              </a:rPr>
              <a:t>2016 </a:t>
            </a:r>
            <a:endParaRPr lang="en-US" altLang="ja-JP" dirty="0" smtClean="0">
              <a:solidFill>
                <a:srgbClr val="000000"/>
              </a:solidFill>
              <a:ea typeface="MS PGothic" pitchFamily="34" charset="-128"/>
            </a:endParaRPr>
          </a:p>
          <a:p>
            <a:pPr lvl="2">
              <a:buFont typeface="Arial" pitchFamily="34" charset="0"/>
              <a:buChar char="•"/>
            </a:pPr>
            <a:r>
              <a:rPr lang="en-US" altLang="ja-JP" dirty="0" smtClean="0">
                <a:solidFill>
                  <a:srgbClr val="000000"/>
                </a:solidFill>
                <a:ea typeface="MS PGothic" pitchFamily="34" charset="-128"/>
              </a:rPr>
              <a:t>PM1: 1:30-3:30 PM</a:t>
            </a:r>
            <a:endParaRPr lang="en-US" altLang="ja-JP" dirty="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Wednesday</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May 18, </a:t>
            </a:r>
            <a:r>
              <a:rPr lang="en-US" altLang="ja-JP" dirty="0" smtClean="0">
                <a:solidFill>
                  <a:srgbClr val="000000"/>
                </a:solidFill>
                <a:ea typeface="MS PGothic" pitchFamily="34" charset="-128"/>
              </a:rPr>
              <a:t>2016</a:t>
            </a:r>
          </a:p>
          <a:p>
            <a:pPr lvl="2">
              <a:buFont typeface="Arial" pitchFamily="34" charset="0"/>
              <a:buChar char="•"/>
            </a:pPr>
            <a:r>
              <a:rPr lang="en-US" altLang="ja-JP" dirty="0">
                <a:solidFill>
                  <a:srgbClr val="000000"/>
                </a:solidFill>
                <a:ea typeface="MS PGothic" pitchFamily="34" charset="-128"/>
              </a:rPr>
              <a:t>P</a:t>
            </a:r>
            <a:r>
              <a:rPr lang="en-US" altLang="ja-JP" dirty="0" smtClean="0">
                <a:solidFill>
                  <a:srgbClr val="000000"/>
                </a:solidFill>
                <a:ea typeface="MS PGothic" pitchFamily="34" charset="-128"/>
              </a:rPr>
              <a:t>M1: 1:30- 3:30 </a:t>
            </a:r>
            <a:r>
              <a:rPr lang="en-US" altLang="ja-JP" dirty="0">
                <a:solidFill>
                  <a:srgbClr val="000000"/>
                </a:solidFill>
                <a:ea typeface="MS PGothic" pitchFamily="34" charset="-128"/>
              </a:rPr>
              <a:t>p</a:t>
            </a:r>
            <a:r>
              <a:rPr lang="en-US" altLang="ja-JP" dirty="0" smtClean="0">
                <a:solidFill>
                  <a:srgbClr val="000000"/>
                </a:solidFill>
                <a:ea typeface="MS PGothic" pitchFamily="34" charset="-128"/>
              </a:rPr>
              <a:t>m</a:t>
            </a:r>
          </a:p>
          <a:p>
            <a:pPr lvl="1">
              <a:buFont typeface="Arial" pitchFamily="34" charset="0"/>
              <a:buChar char="•"/>
            </a:pPr>
            <a:r>
              <a:rPr lang="en-US" altLang="ja-JP" dirty="0" smtClean="0">
                <a:solidFill>
                  <a:srgbClr val="000000"/>
                </a:solidFill>
                <a:ea typeface="MS PGothic" pitchFamily="34" charset="-128"/>
              </a:rPr>
              <a:t>Thursday</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May 19, </a:t>
            </a:r>
            <a:r>
              <a:rPr lang="en-US" altLang="ja-JP" dirty="0" smtClean="0">
                <a:solidFill>
                  <a:srgbClr val="000000"/>
                </a:solidFill>
                <a:ea typeface="MS PGothic" pitchFamily="34" charset="-128"/>
              </a:rPr>
              <a:t>2016 </a:t>
            </a:r>
            <a:r>
              <a:rPr lang="en-US" altLang="ja-JP" dirty="0" smtClean="0">
                <a:solidFill>
                  <a:srgbClr val="000000"/>
                </a:solidFill>
                <a:ea typeface="MS PGothic" pitchFamily="34" charset="-128"/>
              </a:rPr>
              <a:t>(jointly with 802.21m)</a:t>
            </a:r>
            <a:endParaRPr lang="en-US" altLang="ja-JP" dirty="0">
              <a:solidFill>
                <a:srgbClr val="000000"/>
              </a:solidFill>
              <a:ea typeface="MS PGothic" pitchFamily="34" charset="-128"/>
            </a:endParaRPr>
          </a:p>
          <a:p>
            <a:pPr lvl="2">
              <a:buFont typeface="Arial" pitchFamily="34" charset="0"/>
              <a:buChar char="•"/>
            </a:pPr>
            <a:r>
              <a:rPr lang="en-US" altLang="ja-JP" dirty="0" smtClean="0">
                <a:solidFill>
                  <a:srgbClr val="000000"/>
                </a:solidFill>
                <a:ea typeface="MS PGothic" pitchFamily="34" charset="-128"/>
              </a:rPr>
              <a:t>AM1:8:00- 10:00 </a:t>
            </a:r>
            <a:r>
              <a:rPr lang="en-US" altLang="ja-JP" dirty="0">
                <a:solidFill>
                  <a:srgbClr val="000000"/>
                </a:solidFill>
                <a:ea typeface="MS PGothic" pitchFamily="34" charset="-128"/>
              </a:rPr>
              <a:t>a</a:t>
            </a:r>
            <a:r>
              <a:rPr lang="en-US" altLang="ja-JP" dirty="0" smtClean="0">
                <a:solidFill>
                  <a:srgbClr val="000000"/>
                </a:solidFill>
                <a:ea typeface="MS PGothic" pitchFamily="34" charset="-128"/>
              </a:rPr>
              <a:t>m</a:t>
            </a:r>
            <a:endParaRPr lang="en-US" altLang="ja-JP" dirty="0" smtClean="0">
              <a:solidFill>
                <a:srgbClr val="000000"/>
              </a:solidFill>
              <a:ea typeface="MS PGothic" pitchFamily="34" charset="-128"/>
            </a:endParaRPr>
          </a:p>
          <a:p>
            <a:pPr lvl="2"/>
            <a:endParaRPr lang="en-US" altLang="ja-JP" dirty="0" smtClean="0">
              <a:solidFill>
                <a:srgbClr val="000000"/>
              </a:solidFill>
              <a:ea typeface="MS PGothic" pitchFamily="34" charset="-128"/>
            </a:endParaRPr>
          </a:p>
          <a:p>
            <a:pPr>
              <a:buFont typeface="Arial" pitchFamily="34" charset="0"/>
              <a:buChar char="•"/>
            </a:pPr>
            <a:r>
              <a:rPr lang="en-US" dirty="0" smtClean="0">
                <a:solidFill>
                  <a:srgbClr val="000000"/>
                </a:solidFill>
                <a:ea typeface="+mn-ea"/>
              </a:rPr>
              <a:t> Default Meeting location: </a:t>
            </a:r>
            <a:r>
              <a:rPr lang="en-US" dirty="0" smtClean="0">
                <a:solidFill>
                  <a:srgbClr val="000000"/>
                </a:solidFill>
              </a:rPr>
              <a:t>Kings 1 </a:t>
            </a:r>
            <a:endParaRPr lang="en-US" dirty="0" smtClean="0">
              <a:solidFill>
                <a:srgbClr val="000000"/>
              </a:solidFill>
              <a:ea typeface="+mn-ea"/>
            </a:endParaRPr>
          </a:p>
        </p:txBody>
      </p:sp>
    </p:spTree>
    <p:extLst>
      <p:ext uri="{BB962C8B-B14F-4D97-AF65-F5344CB8AC3E}">
        <p14:creationId xmlns:p14="http://schemas.microsoft.com/office/powerpoint/2010/main" val="1452652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Progress of TG</a:t>
            </a:r>
            <a:endParaRPr kumimoji="1" lang="ja-JP" altLang="en-US" dirty="0"/>
          </a:p>
        </p:txBody>
      </p:sp>
      <p:sp>
        <p:nvSpPr>
          <p:cNvPr id="3" name="コンテンツ プレースホルダー 2"/>
          <p:cNvSpPr>
            <a:spLocks noGrp="1"/>
          </p:cNvSpPr>
          <p:nvPr>
            <p:ph idx="1"/>
          </p:nvPr>
        </p:nvSpPr>
        <p:spPr>
          <a:xfrm>
            <a:off x="201612" y="1000124"/>
            <a:ext cx="8762875" cy="5669236"/>
          </a:xfrm>
        </p:spPr>
        <p:txBody>
          <a:bodyPr/>
          <a:lstStyle/>
          <a:p>
            <a:r>
              <a:rPr lang="en-US" altLang="ja-JP" dirty="0" smtClean="0"/>
              <a:t>TG did produce </a:t>
            </a:r>
            <a:r>
              <a:rPr lang="en-US" altLang="ja-JP" smtClean="0"/>
              <a:t>the </a:t>
            </a:r>
            <a:r>
              <a:rPr lang="en-US" altLang="ja-JP" smtClean="0"/>
              <a:t>draft </a:t>
            </a:r>
            <a:r>
              <a:rPr lang="en-US" altLang="ja-JP" dirty="0" smtClean="0"/>
              <a:t>and went for WG Letter </a:t>
            </a:r>
            <a:r>
              <a:rPr lang="en-US" altLang="ja-JP" dirty="0" smtClean="0"/>
              <a:t>Ballot</a:t>
            </a:r>
            <a:endParaRPr lang="en-US" altLang="ja-JP" dirty="0"/>
          </a:p>
          <a:p>
            <a:r>
              <a:rPr lang="en-US" altLang="ja-JP" dirty="0" smtClean="0"/>
              <a:t>Ballot Details </a:t>
            </a:r>
          </a:p>
          <a:p>
            <a:pPr lvl="1"/>
            <a:r>
              <a:rPr lang="en-US" altLang="ja-JP" dirty="0" smtClean="0"/>
              <a:t>Opened on </a:t>
            </a:r>
            <a:r>
              <a:rPr lang="en-US" altLang="ja-JP" dirty="0" smtClean="0"/>
              <a:t>April 01 </a:t>
            </a:r>
            <a:r>
              <a:rPr lang="en-US" altLang="ja-JP" dirty="0" smtClean="0"/>
              <a:t>16, </a:t>
            </a:r>
            <a:r>
              <a:rPr lang="en-US" altLang="ja-JP" dirty="0" smtClean="0"/>
              <a:t>2016 </a:t>
            </a:r>
            <a:r>
              <a:rPr lang="en-US" altLang="ja-JP" dirty="0" smtClean="0"/>
              <a:t>and ended </a:t>
            </a:r>
            <a:r>
              <a:rPr lang="en-US" altLang="ja-JP" dirty="0" smtClean="0"/>
              <a:t>on April 30, </a:t>
            </a:r>
            <a:r>
              <a:rPr lang="en-US" altLang="ja-JP" dirty="0" smtClean="0"/>
              <a:t>2016</a:t>
            </a:r>
          </a:p>
          <a:p>
            <a:pPr lvl="1"/>
            <a:r>
              <a:rPr lang="en-US" altLang="ja-JP" dirty="0" smtClean="0"/>
              <a:t>Result :</a:t>
            </a:r>
          </a:p>
          <a:p>
            <a:pPr lvl="2"/>
            <a:r>
              <a:rPr lang="en-US" altLang="ja-JP" dirty="0" smtClean="0"/>
              <a:t>Total Vote:  Approve </a:t>
            </a:r>
            <a:r>
              <a:rPr lang="en-US" altLang="ja-JP" dirty="0" smtClean="0"/>
              <a:t>19</a:t>
            </a:r>
            <a:r>
              <a:rPr lang="en-US" altLang="ja-JP" dirty="0" smtClean="0"/>
              <a:t>, </a:t>
            </a:r>
            <a:r>
              <a:rPr lang="en-US" altLang="ja-JP" dirty="0" smtClean="0"/>
              <a:t>Disapprove </a:t>
            </a:r>
            <a:r>
              <a:rPr lang="en-US" altLang="ja-JP" dirty="0" smtClean="0"/>
              <a:t>01, </a:t>
            </a:r>
            <a:r>
              <a:rPr lang="en-US" altLang="ja-JP" dirty="0" smtClean="0"/>
              <a:t>Abstain </a:t>
            </a:r>
            <a:r>
              <a:rPr lang="en-US" altLang="ja-JP" dirty="0" smtClean="0"/>
              <a:t>00, DNV 01</a:t>
            </a:r>
            <a:endParaRPr lang="en-US" altLang="ja-JP" dirty="0" smtClean="0"/>
          </a:p>
          <a:p>
            <a:pPr lvl="2"/>
            <a:r>
              <a:rPr lang="en-US" altLang="ja-JP" dirty="0" smtClean="0"/>
              <a:t>Return </a:t>
            </a:r>
            <a:r>
              <a:rPr lang="en-US" altLang="ja-JP" dirty="0"/>
              <a:t>ratio </a:t>
            </a:r>
            <a:r>
              <a:rPr lang="en-US" altLang="ja-JP" dirty="0" smtClean="0"/>
              <a:t>=</a:t>
            </a:r>
            <a:r>
              <a:rPr lang="en-US" altLang="ja-JP" dirty="0" smtClean="0"/>
              <a:t>95.45</a:t>
            </a:r>
            <a:r>
              <a:rPr lang="en-US" altLang="ja-JP" dirty="0" smtClean="0"/>
              <a:t>%  </a:t>
            </a:r>
            <a:endParaRPr lang="en-US" altLang="ja-JP" dirty="0" smtClean="0"/>
          </a:p>
          <a:p>
            <a:pPr lvl="2"/>
            <a:r>
              <a:rPr lang="en-US" altLang="ja-JP" dirty="0" smtClean="0"/>
              <a:t>Approval </a:t>
            </a:r>
            <a:r>
              <a:rPr lang="en-US" altLang="ja-JP" dirty="0"/>
              <a:t>ratio= </a:t>
            </a:r>
            <a:r>
              <a:rPr lang="en-US" altLang="ja-JP" dirty="0" smtClean="0"/>
              <a:t>95</a:t>
            </a:r>
            <a:r>
              <a:rPr lang="en-US" altLang="ja-JP" dirty="0" smtClean="0"/>
              <a:t>%</a:t>
            </a:r>
          </a:p>
          <a:p>
            <a:pPr lvl="2"/>
            <a:r>
              <a:rPr lang="en-US" altLang="ja-JP" dirty="0" smtClean="0"/>
              <a:t>Ballot is approved</a:t>
            </a:r>
            <a:endParaRPr kumimoji="1" lang="en-US" altLang="ja-JP" dirty="0" smtClean="0"/>
          </a:p>
          <a:p>
            <a:r>
              <a:rPr kumimoji="1" lang="en-US" altLang="ja-JP" dirty="0" smtClean="0"/>
              <a:t>Comments received: </a:t>
            </a:r>
            <a:r>
              <a:rPr kumimoji="1" lang="en-US" altLang="ja-JP" dirty="0" smtClean="0"/>
              <a:t>28</a:t>
            </a:r>
            <a:endParaRPr kumimoji="1" lang="en-US" altLang="ja-JP" dirty="0" smtClean="0"/>
          </a:p>
          <a:p>
            <a:pPr lvl="1"/>
            <a:r>
              <a:rPr lang="en-US" altLang="ja-JP" dirty="0" smtClean="0"/>
              <a:t>Technical : </a:t>
            </a:r>
            <a:r>
              <a:rPr lang="en-US" altLang="ja-JP" dirty="0"/>
              <a:t>4</a:t>
            </a:r>
            <a:endParaRPr lang="en-US" altLang="ja-JP" dirty="0" smtClean="0"/>
          </a:p>
          <a:p>
            <a:pPr lvl="1"/>
            <a:r>
              <a:rPr kumimoji="1" lang="en-US" altLang="ja-JP" dirty="0" smtClean="0"/>
              <a:t>Editorial : </a:t>
            </a:r>
            <a:r>
              <a:rPr kumimoji="1" lang="en-US" altLang="ja-JP" dirty="0" smtClean="0"/>
              <a:t>24</a:t>
            </a:r>
            <a:endParaRPr kumimoji="1" lang="en-US" altLang="ja-JP" dirty="0" smtClean="0"/>
          </a:p>
          <a:p>
            <a:pPr lvl="1"/>
            <a:r>
              <a:rPr kumimoji="1" lang="en-US" altLang="ja-JP" dirty="0" smtClean="0"/>
              <a:t>Comments </a:t>
            </a:r>
            <a:r>
              <a:rPr kumimoji="1" lang="en-US" altLang="ja-JP" dirty="0"/>
              <a:t>are </a:t>
            </a:r>
            <a:r>
              <a:rPr kumimoji="1" lang="en-US" altLang="ja-JP" dirty="0" smtClean="0"/>
              <a:t>available at </a:t>
            </a:r>
            <a:r>
              <a:rPr kumimoji="1" lang="en-US" altLang="ja-JP" dirty="0" smtClean="0"/>
              <a:t>: https</a:t>
            </a:r>
            <a:r>
              <a:rPr kumimoji="1" lang="en-US" altLang="ja-JP" dirty="0"/>
              <a:t>://mentor.ieee.org/802.21/dcn/16/21-16-0062-01-SAUC-lb11-comments-and-resolution.xls</a:t>
            </a:r>
          </a:p>
          <a:p>
            <a:pPr lvl="1"/>
            <a:endParaRPr kumimoji="1" lang="ja-JP" altLang="en-US" dirty="0"/>
          </a:p>
        </p:txBody>
      </p:sp>
    </p:spTree>
    <p:extLst>
      <p:ext uri="{BB962C8B-B14F-4D97-AF65-F5344CB8AC3E}">
        <p14:creationId xmlns:p14="http://schemas.microsoft.com/office/powerpoint/2010/main" val="7467172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Objective of the Meeting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5</a:t>
            </a:fld>
            <a:endParaRPr lang="en-US" altLang="ja-JP" dirty="0">
              <a:solidFill>
                <a:srgbClr val="000000"/>
              </a:solidFill>
            </a:endParaRPr>
          </a:p>
        </p:txBody>
      </p:sp>
      <p:sp>
        <p:nvSpPr>
          <p:cNvPr id="5125" name="Content Placeholder 2"/>
          <p:cNvSpPr txBox="1">
            <a:spLocks/>
          </p:cNvSpPr>
          <p:nvPr/>
        </p:nvSpPr>
        <p:spPr bwMode="auto">
          <a:xfrm>
            <a:off x="287016" y="914400"/>
            <a:ext cx="8856984" cy="5867400"/>
          </a:xfrm>
          <a:prstGeom prst="rect">
            <a:avLst/>
          </a:prstGeom>
          <a:noFill/>
          <a:ln w="12700">
            <a:noFill/>
            <a:miter lim="800000"/>
            <a:headEnd/>
            <a:tailEnd/>
          </a:ln>
        </p:spPr>
        <p:txBody>
          <a:bodyPr lIns="90488" tIns="44450" rIns="90488" bIns="44450"/>
          <a:lstStyle/>
          <a:p>
            <a:endParaRPr lang="en-US" sz="2000" dirty="0" smtClean="0">
              <a:solidFill>
                <a:srgbClr val="000000"/>
              </a:solidFill>
              <a:ea typeface="+mn-ea"/>
            </a:endParaRPr>
          </a:p>
          <a:p>
            <a:pPr>
              <a:buFont typeface="Arial" pitchFamily="34" charset="0"/>
              <a:buChar char="•"/>
            </a:pPr>
            <a:r>
              <a:rPr lang="en-US" sz="2800" dirty="0" smtClean="0">
                <a:solidFill>
                  <a:srgbClr val="000000"/>
                </a:solidFill>
                <a:ea typeface="MS PGothic" pitchFamily="34" charset="-128"/>
              </a:rPr>
              <a:t>Comments resolution </a:t>
            </a:r>
          </a:p>
          <a:p>
            <a:pPr lvl="1">
              <a:buFont typeface="Arial" pitchFamily="34" charset="0"/>
              <a:buChar char="•"/>
            </a:pPr>
            <a:r>
              <a:rPr lang="en-US" sz="2800" dirty="0" smtClean="0">
                <a:solidFill>
                  <a:srgbClr val="000000"/>
                </a:solidFill>
                <a:ea typeface="MS PGothic" pitchFamily="34" charset="-128"/>
              </a:rPr>
              <a:t>Resolve the LB comments </a:t>
            </a:r>
          </a:p>
          <a:p>
            <a:pPr lvl="1">
              <a:buFont typeface="Arial" pitchFamily="34" charset="0"/>
              <a:buChar char="•"/>
            </a:pPr>
            <a:r>
              <a:rPr lang="en-US" sz="2800" dirty="0" smtClean="0">
                <a:solidFill>
                  <a:srgbClr val="000000"/>
                </a:solidFill>
                <a:ea typeface="MS PGothic" pitchFamily="34" charset="-128"/>
              </a:rPr>
              <a:t>Review </a:t>
            </a:r>
            <a:r>
              <a:rPr lang="en-US" sz="2800" dirty="0" smtClean="0">
                <a:solidFill>
                  <a:srgbClr val="000000"/>
                </a:solidFill>
                <a:ea typeface="MS PGothic" pitchFamily="34" charset="-128"/>
              </a:rPr>
              <a:t>comment status and schedule </a:t>
            </a:r>
            <a:r>
              <a:rPr lang="en-US" sz="2800" dirty="0" smtClean="0">
                <a:solidFill>
                  <a:srgbClr val="000000"/>
                </a:solidFill>
                <a:ea typeface="MS PGothic" pitchFamily="34" charset="-128"/>
              </a:rPr>
              <a:t>teleconferences</a:t>
            </a:r>
          </a:p>
          <a:p>
            <a:pPr lvl="1">
              <a:buFont typeface="Arial" pitchFamily="34" charset="0"/>
              <a:buChar char="•"/>
            </a:pPr>
            <a:r>
              <a:rPr lang="en-US" sz="2800" dirty="0" smtClean="0">
                <a:solidFill>
                  <a:srgbClr val="000000"/>
                </a:solidFill>
                <a:ea typeface="MS PGothic" pitchFamily="34" charset="-128"/>
              </a:rPr>
              <a:t>Assign responsibility to the Editor to update the draft </a:t>
            </a:r>
          </a:p>
          <a:p>
            <a:pPr lvl="1">
              <a:buFont typeface="Arial" pitchFamily="34" charset="0"/>
              <a:buChar char="•"/>
            </a:pPr>
            <a:r>
              <a:rPr lang="en-US" sz="2800" dirty="0" smtClean="0">
                <a:solidFill>
                  <a:srgbClr val="000000"/>
                </a:solidFill>
                <a:ea typeface="MS PGothic" pitchFamily="34" charset="-128"/>
              </a:rPr>
              <a:t>Request WG Chair to initiate a recirculation ballot</a:t>
            </a:r>
            <a:endParaRPr lang="en-US" sz="2800" dirty="0" smtClean="0">
              <a:solidFill>
                <a:srgbClr val="000000"/>
              </a:solidFill>
              <a:ea typeface="MS PGothic" pitchFamily="34" charset="-128"/>
            </a:endParaRPr>
          </a:p>
          <a:p>
            <a:pPr lvl="1"/>
            <a:endParaRPr lang="en-US" sz="2800" dirty="0" smtClean="0">
              <a:solidFill>
                <a:srgbClr val="000000"/>
              </a:solidFill>
              <a:ea typeface="MS PGothic" pitchFamily="34" charset="-128"/>
            </a:endParaRPr>
          </a:p>
          <a:p>
            <a:endParaRPr lang="en-US" dirty="0" smtClean="0">
              <a:solidFill>
                <a:srgbClr val="000000"/>
              </a:solidFill>
              <a:ea typeface="+mn-ea"/>
            </a:endParaRPr>
          </a:p>
          <a:p>
            <a:pPr lvl="2"/>
            <a:endParaRPr lang="en-US" dirty="0" smtClean="0">
              <a:solidFill>
                <a:srgbClr val="000000"/>
              </a:solidFill>
              <a:ea typeface="+mn-ea"/>
            </a:endParaRPr>
          </a:p>
        </p:txBody>
      </p:sp>
    </p:spTree>
    <p:extLst>
      <p:ext uri="{BB962C8B-B14F-4D97-AF65-F5344CB8AC3E}">
        <p14:creationId xmlns:p14="http://schemas.microsoft.com/office/powerpoint/2010/main" val="327020308"/>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33452</TotalTime>
  <Words>431</Words>
  <Application>Microsoft Office PowerPoint</Application>
  <PresentationFormat>On-screen Show (4:3)</PresentationFormat>
  <Paragraphs>55</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MS PGothic</vt:lpstr>
      <vt:lpstr>MS PGothic</vt:lpstr>
      <vt:lpstr>Arial</vt:lpstr>
      <vt:lpstr>Rotis Sans Serif for Nokia</vt:lpstr>
      <vt:lpstr>Times</vt:lpstr>
      <vt:lpstr>Times New Roman</vt:lpstr>
      <vt:lpstr>blank presentation</vt:lpstr>
      <vt:lpstr>PowerPoint Presentation</vt:lpstr>
      <vt:lpstr>PowerPoint Presentation</vt:lpstr>
      <vt:lpstr>Meeting Time and Location </vt:lpstr>
      <vt:lpstr>Progress of TG</vt:lpstr>
      <vt:lpstr>Objective of the Meeting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Das, Subir</cp:lastModifiedBy>
  <cp:revision>1301</cp:revision>
  <dcterms:created xsi:type="dcterms:W3CDTF">1601-01-01T00:00:00Z</dcterms:created>
  <dcterms:modified xsi:type="dcterms:W3CDTF">2016-05-17T18:08:46Z</dcterms:modified>
</cp:coreProperties>
</file>