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0" r:id="rId7"/>
    <p:sldId id="433" r:id="rId8"/>
    <p:sldId id="431"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3"/>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86495" autoAdjust="0"/>
  </p:normalViewPr>
  <p:slideViewPr>
    <p:cSldViewPr>
      <p:cViewPr varScale="1">
        <p:scale>
          <a:sx n="79" d="100"/>
          <a:sy n="79" d="100"/>
        </p:scale>
        <p:origin x="942" y="39"/>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3750949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21-16-0070-00-REVP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74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16, </a:t>
            </a:r>
            <a:r>
              <a:rPr lang="en-US" altLang="ja-JP" dirty="0" smtClean="0">
                <a:latin typeface="Times New Roman" pitchFamily="18" charset="0"/>
                <a:cs typeface="Times New Roman" pitchFamily="18" charset="0"/>
              </a:rPr>
              <a:t>2016</a:t>
            </a: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74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Big Island</a:t>
            </a:r>
            <a:r>
              <a:rPr lang="en-US" altLang="ja-JP" dirty="0" smtClean="0">
                <a:latin typeface="Times New Roman" pitchFamily="18" charset="0"/>
                <a:cs typeface="Times New Roman" pitchFamily="18" charset="0"/>
              </a:rPr>
              <a:t>,  HI, USA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May Interim meeting</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Subir Das (ACS)</a:t>
            </a: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74</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a:t>
            </a:r>
            <a:r>
              <a:rPr lang="en-US" altLang="ja-JP" sz="2800" dirty="0" smtClean="0">
                <a:solidFill>
                  <a:srgbClr val="000000"/>
                </a:solidFill>
                <a:ea typeface="MS PGothic" pitchFamily="34" charset="-128"/>
              </a:rPr>
              <a:t>four </a:t>
            </a:r>
            <a:r>
              <a:rPr lang="en-US" altLang="ja-JP" sz="2800" dirty="0" smtClean="0">
                <a:solidFill>
                  <a:srgbClr val="000000"/>
                </a:solidFill>
                <a:ea typeface="MS PGothic" pitchFamily="34" charset="-128"/>
              </a:rPr>
              <a:t>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Mon</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May 16, </a:t>
            </a:r>
            <a:r>
              <a:rPr lang="en-US" altLang="ja-JP" dirty="0" smtClean="0">
                <a:solidFill>
                  <a:srgbClr val="000000"/>
                </a:solidFill>
                <a:ea typeface="MS PGothic" pitchFamily="34" charset="-128"/>
              </a:rPr>
              <a:t>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M2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4</a:t>
            </a:r>
            <a:r>
              <a:rPr lang="en-US" altLang="ja-JP" dirty="0" smtClean="0">
                <a:solidFill>
                  <a:srgbClr val="000000"/>
                </a:solidFill>
                <a:ea typeface="MS PGothic" pitchFamily="34" charset="-128"/>
              </a:rPr>
              <a:t>:00- 6:00 </a:t>
            </a:r>
            <a:r>
              <a:rPr lang="en-US" altLang="ja-JP" dirty="0" smtClean="0">
                <a:solidFill>
                  <a:srgbClr val="000000"/>
                </a:solidFill>
                <a:ea typeface="MS PGothic" pitchFamily="34" charset="-128"/>
              </a:rPr>
              <a:t>pm</a:t>
            </a:r>
          </a:p>
          <a:p>
            <a:pPr lvl="1">
              <a:buFont typeface="Arial" pitchFamily="34" charset="0"/>
              <a:buChar char="•"/>
            </a:pPr>
            <a:r>
              <a:rPr lang="en-US" altLang="ja-JP" dirty="0" smtClean="0">
                <a:solidFill>
                  <a:srgbClr val="000000"/>
                </a:solidFill>
                <a:ea typeface="MS PGothic" pitchFamily="34" charset="-128"/>
              </a:rPr>
              <a:t>Tues</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 May 17, </a:t>
            </a:r>
            <a:r>
              <a:rPr lang="en-US" altLang="ja-JP" dirty="0" smtClean="0">
                <a:solidFill>
                  <a:srgbClr val="000000"/>
                </a:solidFill>
                <a:ea typeface="MS PGothic" pitchFamily="34" charset="-128"/>
              </a:rPr>
              <a:t>2016</a:t>
            </a:r>
          </a:p>
          <a:p>
            <a:pPr lvl="2">
              <a:buFont typeface="Arial" pitchFamily="34" charset="0"/>
              <a:buChar char="•"/>
            </a:pPr>
            <a:r>
              <a:rPr lang="en-US" altLang="ja-JP" dirty="0" smtClean="0">
                <a:solidFill>
                  <a:srgbClr val="000000"/>
                </a:solidFill>
                <a:ea typeface="MS PGothic" pitchFamily="34" charset="-128"/>
              </a:rPr>
              <a:t>AM2:10:30-12:30pm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Wednesday, May 18, 2016</a:t>
            </a:r>
          </a:p>
          <a:p>
            <a:pPr lvl="2">
              <a:buFont typeface="Arial" pitchFamily="34" charset="0"/>
              <a:buChar char="•"/>
            </a:pPr>
            <a:r>
              <a:rPr lang="en-US" altLang="ja-JP" dirty="0" smtClean="0">
                <a:solidFill>
                  <a:srgbClr val="000000"/>
                </a:solidFill>
                <a:ea typeface="MS PGothic" pitchFamily="34" charset="-128"/>
              </a:rPr>
              <a:t>AM2:10:30-12:30pm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May 19, </a:t>
            </a:r>
            <a:r>
              <a:rPr lang="en-US" altLang="ja-JP" dirty="0" smtClean="0">
                <a:solidFill>
                  <a:srgbClr val="000000"/>
                </a:solidFill>
                <a:ea typeface="MS PGothic" pitchFamily="34" charset="-128"/>
              </a:rPr>
              <a:t>2016 </a:t>
            </a:r>
            <a:r>
              <a:rPr lang="en-US" altLang="ja-JP" dirty="0" smtClean="0">
                <a:solidFill>
                  <a:srgbClr val="000000"/>
                </a:solidFill>
                <a:ea typeface="MS PGothic" pitchFamily="34" charset="-128"/>
              </a:rPr>
              <a:t>(jointly with 802.21.1)</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a:t>
            </a:r>
            <a:r>
              <a:rPr lang="en-US" altLang="ja-JP" dirty="0">
                <a:solidFill>
                  <a:srgbClr val="000000"/>
                </a:solidFill>
                <a:ea typeface="MS PGothic" pitchFamily="34" charset="-128"/>
              </a:rPr>
              <a:t>: 8:00- </a:t>
            </a:r>
            <a:r>
              <a:rPr lang="en-US" altLang="ja-JP" dirty="0" smtClean="0">
                <a:solidFill>
                  <a:srgbClr val="000000"/>
                </a:solidFill>
                <a:ea typeface="MS PGothic" pitchFamily="34" charset="-128"/>
              </a:rPr>
              <a:t>10:00 am</a:t>
            </a:r>
          </a:p>
          <a:p>
            <a:pPr lvl="2"/>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Kings 1 </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762875" cy="5381204"/>
          </a:xfrm>
        </p:spPr>
        <p:txBody>
          <a:bodyPr/>
          <a:lstStyle/>
          <a:p>
            <a:r>
              <a:rPr lang="en-US" altLang="ja-JP" dirty="0" smtClean="0"/>
              <a:t>TG did produce the first draft and went for WG Letter </a:t>
            </a:r>
            <a:r>
              <a:rPr lang="en-US" altLang="ja-JP" dirty="0" smtClean="0"/>
              <a:t>Ballot</a:t>
            </a:r>
            <a:endParaRPr lang="en-US" altLang="ja-JP" dirty="0"/>
          </a:p>
          <a:p>
            <a:r>
              <a:rPr lang="en-US" altLang="ja-JP" dirty="0" smtClean="0"/>
              <a:t>Ballot Details </a:t>
            </a:r>
          </a:p>
          <a:p>
            <a:pPr lvl="1"/>
            <a:r>
              <a:rPr lang="en-US" altLang="ja-JP" dirty="0" smtClean="0"/>
              <a:t>Opened on </a:t>
            </a:r>
            <a:r>
              <a:rPr lang="en-US" altLang="ja-JP" dirty="0" smtClean="0"/>
              <a:t>April 01 </a:t>
            </a:r>
            <a:r>
              <a:rPr lang="en-US" altLang="ja-JP" dirty="0" smtClean="0"/>
              <a:t>16, </a:t>
            </a:r>
            <a:r>
              <a:rPr lang="en-US" altLang="ja-JP" dirty="0" smtClean="0"/>
              <a:t>2016 </a:t>
            </a:r>
            <a:r>
              <a:rPr lang="en-US" altLang="ja-JP" dirty="0" smtClean="0"/>
              <a:t>and ended </a:t>
            </a:r>
            <a:r>
              <a:rPr lang="en-US" altLang="ja-JP" dirty="0" smtClean="0"/>
              <a:t>on April 30, </a:t>
            </a:r>
            <a:r>
              <a:rPr lang="en-US" altLang="ja-JP" dirty="0" smtClean="0"/>
              <a:t>2016</a:t>
            </a:r>
          </a:p>
          <a:p>
            <a:pPr lvl="1"/>
            <a:r>
              <a:rPr lang="en-US" altLang="ja-JP" dirty="0" smtClean="0"/>
              <a:t>Result :</a:t>
            </a:r>
          </a:p>
          <a:p>
            <a:pPr lvl="2"/>
            <a:r>
              <a:rPr lang="en-US" altLang="ja-JP" dirty="0" smtClean="0"/>
              <a:t>Total Vote:  Approve </a:t>
            </a:r>
            <a:r>
              <a:rPr lang="en-US" altLang="ja-JP" dirty="0" smtClean="0"/>
              <a:t>20, </a:t>
            </a:r>
            <a:r>
              <a:rPr lang="en-US" altLang="ja-JP" dirty="0" smtClean="0"/>
              <a:t>Disapprove </a:t>
            </a:r>
            <a:r>
              <a:rPr lang="en-US" altLang="ja-JP" dirty="0" smtClean="0"/>
              <a:t>00, </a:t>
            </a:r>
            <a:r>
              <a:rPr lang="en-US" altLang="ja-JP" dirty="0" smtClean="0"/>
              <a:t>Abstain </a:t>
            </a:r>
            <a:r>
              <a:rPr lang="en-US" altLang="ja-JP" dirty="0" smtClean="0"/>
              <a:t>00, DNV 01</a:t>
            </a:r>
            <a:endParaRPr lang="en-US" altLang="ja-JP" dirty="0" smtClean="0"/>
          </a:p>
          <a:p>
            <a:pPr lvl="2"/>
            <a:r>
              <a:rPr lang="en-US" altLang="ja-JP" dirty="0" smtClean="0"/>
              <a:t>Return </a:t>
            </a:r>
            <a:r>
              <a:rPr lang="en-US" altLang="ja-JP" dirty="0"/>
              <a:t>ratio </a:t>
            </a:r>
            <a:r>
              <a:rPr lang="en-US" altLang="ja-JP" dirty="0" smtClean="0"/>
              <a:t>=</a:t>
            </a:r>
            <a:r>
              <a:rPr lang="en-US" altLang="ja-JP" dirty="0" smtClean="0"/>
              <a:t>95.45</a:t>
            </a:r>
            <a:r>
              <a:rPr lang="en-US" altLang="ja-JP" dirty="0" smtClean="0"/>
              <a:t>%  </a:t>
            </a:r>
            <a:endParaRPr lang="en-US" altLang="ja-JP" dirty="0" smtClean="0"/>
          </a:p>
          <a:p>
            <a:pPr lvl="2"/>
            <a:r>
              <a:rPr lang="en-US" altLang="ja-JP" dirty="0" smtClean="0"/>
              <a:t>Approval </a:t>
            </a:r>
            <a:r>
              <a:rPr lang="en-US" altLang="ja-JP" dirty="0"/>
              <a:t>ratio= </a:t>
            </a:r>
            <a:r>
              <a:rPr lang="en-US" altLang="ja-JP" dirty="0" smtClean="0"/>
              <a:t>100%</a:t>
            </a:r>
          </a:p>
          <a:p>
            <a:pPr lvl="2"/>
            <a:r>
              <a:rPr lang="en-US" altLang="ja-JP" dirty="0" smtClean="0"/>
              <a:t>Ballo</a:t>
            </a:r>
            <a:r>
              <a:rPr lang="en-US" altLang="ja-JP" dirty="0" smtClean="0"/>
              <a:t>t approved </a:t>
            </a:r>
            <a:endParaRPr kumimoji="1" lang="en-US" altLang="ja-JP" dirty="0" smtClean="0"/>
          </a:p>
          <a:p>
            <a:r>
              <a:rPr kumimoji="1" lang="en-US" altLang="ja-JP" dirty="0" smtClean="0"/>
              <a:t>Comments received: </a:t>
            </a:r>
            <a:r>
              <a:rPr kumimoji="1" lang="en-US" altLang="ja-JP" dirty="0" smtClean="0"/>
              <a:t>30</a:t>
            </a:r>
            <a:endParaRPr kumimoji="1" lang="en-US" altLang="ja-JP" dirty="0" smtClean="0"/>
          </a:p>
          <a:p>
            <a:pPr lvl="1"/>
            <a:r>
              <a:rPr lang="en-US" altLang="ja-JP" dirty="0" smtClean="0"/>
              <a:t>Technical : </a:t>
            </a:r>
            <a:r>
              <a:rPr lang="en-US" altLang="ja-JP" dirty="0" smtClean="0"/>
              <a:t>7</a:t>
            </a:r>
          </a:p>
          <a:p>
            <a:pPr lvl="1"/>
            <a:r>
              <a:rPr kumimoji="1" lang="en-US" altLang="ja-JP" dirty="0" smtClean="0"/>
              <a:t>Editorial </a:t>
            </a:r>
            <a:r>
              <a:rPr kumimoji="1" lang="en-US" altLang="ja-JP" dirty="0" smtClean="0"/>
              <a:t>: </a:t>
            </a:r>
            <a:r>
              <a:rPr kumimoji="1" lang="en-US" altLang="ja-JP" dirty="0" smtClean="0"/>
              <a:t>23</a:t>
            </a:r>
            <a:endParaRPr kumimoji="1" lang="en-US" altLang="ja-JP" dirty="0" smtClean="0"/>
          </a:p>
          <a:p>
            <a:pPr lvl="1"/>
            <a:r>
              <a:rPr kumimoji="1" lang="en-US" altLang="ja-JP" dirty="0" smtClean="0"/>
              <a:t>Comments </a:t>
            </a:r>
            <a:r>
              <a:rPr kumimoji="1" lang="en-US" altLang="ja-JP" dirty="0"/>
              <a:t>are </a:t>
            </a:r>
            <a:r>
              <a:rPr kumimoji="1" lang="en-US" altLang="ja-JP" dirty="0" smtClean="0"/>
              <a:t>available at </a:t>
            </a:r>
            <a:r>
              <a:rPr kumimoji="1" lang="en-US" altLang="ja-JP" dirty="0"/>
              <a:t>: https://mentor.ieee.org/802.21/dcn/16/21-16-0063-00-REVP-lb10-comments-and-resolution.xls </a:t>
            </a:r>
            <a:endParaRPr kumimoji="1" lang="ja-JP" altLang="en-US" dirty="0"/>
          </a:p>
        </p:txBody>
      </p:sp>
    </p:spTree>
    <p:extLst>
      <p:ext uri="{BB962C8B-B14F-4D97-AF65-F5344CB8AC3E}">
        <p14:creationId xmlns:p14="http://schemas.microsoft.com/office/powerpoint/2010/main" val="51189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51215" y="914400"/>
            <a:ext cx="8856984" cy="467484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a:solidFill>
                  <a:srgbClr val="000000"/>
                </a:solidFill>
                <a:ea typeface="MS PGothic" pitchFamily="34" charset="-128"/>
              </a:rPr>
              <a:t>C</a:t>
            </a:r>
            <a:r>
              <a:rPr lang="en-US" sz="2800" dirty="0" smtClean="0">
                <a:solidFill>
                  <a:srgbClr val="000000"/>
                </a:solidFill>
                <a:ea typeface="MS PGothic" pitchFamily="34" charset="-128"/>
              </a:rPr>
              <a:t>omments resolution </a:t>
            </a:r>
          </a:p>
          <a:p>
            <a:pPr lvl="1">
              <a:buFont typeface="Arial" pitchFamily="34" charset="0"/>
              <a:buChar char="•"/>
            </a:pPr>
            <a:r>
              <a:rPr lang="en-US" sz="2800" dirty="0" smtClean="0">
                <a:solidFill>
                  <a:srgbClr val="000000"/>
                </a:solidFill>
                <a:ea typeface="MS PGothic" pitchFamily="34" charset="-128"/>
              </a:rPr>
              <a:t>Resolve the remaining comments and finish discussions</a:t>
            </a:r>
          </a:p>
          <a:p>
            <a:pPr lvl="1">
              <a:buFont typeface="Arial" pitchFamily="34" charset="0"/>
              <a:buChar char="•"/>
            </a:pPr>
            <a:r>
              <a:rPr lang="en-US" sz="2800" dirty="0" smtClean="0">
                <a:solidFill>
                  <a:srgbClr val="000000"/>
                </a:solidFill>
                <a:ea typeface="MS PGothic" pitchFamily="34" charset="-128"/>
              </a:rPr>
              <a:t>Update the draft and make it ready for Letter Ballot </a:t>
            </a:r>
          </a:p>
          <a:p>
            <a:pPr lvl="1">
              <a:buFont typeface="Arial" pitchFamily="34" charset="0"/>
              <a:buChar char="•"/>
            </a:pPr>
            <a:r>
              <a:rPr lang="en-US" sz="2800" dirty="0" smtClean="0">
                <a:solidFill>
                  <a:srgbClr val="000000"/>
                </a:solidFill>
                <a:ea typeface="MS PGothic" pitchFamily="34" charset="-128"/>
              </a:rPr>
              <a:t>Request WG Chair to initiate the LB </a:t>
            </a:r>
            <a:r>
              <a:rPr lang="en-US" sz="2800" dirty="0" smtClean="0">
                <a:solidFill>
                  <a:srgbClr val="000000"/>
                </a:solidFill>
                <a:ea typeface="MS PGothic" pitchFamily="34" charset="-128"/>
              </a:rPr>
              <a:t>recirculation</a:t>
            </a:r>
            <a:endParaRPr lang="en-US" sz="2800" dirty="0" smtClean="0">
              <a:solidFill>
                <a:srgbClr val="000000"/>
              </a:solidFill>
              <a:ea typeface="MS PGothic" pitchFamily="34" charset="-128"/>
            </a:endParaRPr>
          </a:p>
          <a:p>
            <a:pPr lvl="1"/>
            <a:endParaRPr lang="en-US" sz="2800" dirty="0" smtClean="0">
              <a:solidFill>
                <a:srgbClr val="000000"/>
              </a:solidFill>
              <a:ea typeface="MS PGothic" pitchFamily="34" charset="-128"/>
            </a:endParaRPr>
          </a:p>
          <a:p>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45810</TotalTime>
  <Words>444</Words>
  <Application>Microsoft Office PowerPoint</Application>
  <PresentationFormat>On-screen Show (4:3)</PresentationFormat>
  <Paragraphs>52</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1693</cp:revision>
  <cp:lastPrinted>2012-06-25T07:51:33Z</cp:lastPrinted>
  <dcterms:created xsi:type="dcterms:W3CDTF">1601-01-01T00:00:00Z</dcterms:created>
  <dcterms:modified xsi:type="dcterms:W3CDTF">2016-05-17T03:35:16Z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