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3"/>
  </p:notesMasterIdLst>
  <p:handoutMasterIdLst>
    <p:handoutMasterId r:id="rId24"/>
  </p:handoutMasterIdLst>
  <p:sldIdLst>
    <p:sldId id="413" r:id="rId2"/>
    <p:sldId id="470" r:id="rId3"/>
    <p:sldId id="432" r:id="rId4"/>
    <p:sldId id="400" r:id="rId5"/>
    <p:sldId id="401" r:id="rId6"/>
    <p:sldId id="402" r:id="rId7"/>
    <p:sldId id="403" r:id="rId8"/>
    <p:sldId id="404" r:id="rId9"/>
    <p:sldId id="405" r:id="rId10"/>
    <p:sldId id="406" r:id="rId11"/>
    <p:sldId id="408" r:id="rId12"/>
    <p:sldId id="409" r:id="rId13"/>
    <p:sldId id="410" r:id="rId14"/>
    <p:sldId id="411" r:id="rId15"/>
    <p:sldId id="461" r:id="rId16"/>
    <p:sldId id="469" r:id="rId17"/>
    <p:sldId id="468" r:id="rId18"/>
    <p:sldId id="460" r:id="rId19"/>
    <p:sldId id="463" r:id="rId20"/>
    <p:sldId id="464" r:id="rId21"/>
    <p:sldId id="465"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0000"/>
    <a:srgbClr val="C0C0C0"/>
    <a:srgbClr val="00CC99"/>
    <a:srgbClr val="66CCFF"/>
    <a:srgbClr val="66FF66"/>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95" autoAdjust="0"/>
    <p:restoredTop sz="99556" autoAdjust="0"/>
  </p:normalViewPr>
  <p:slideViewPr>
    <p:cSldViewPr>
      <p:cViewPr varScale="1">
        <p:scale>
          <a:sx n="79" d="100"/>
          <a:sy n="79" d="100"/>
        </p:scale>
        <p:origin x="1284" y="39"/>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8" d="100"/>
          <a:sy n="48" d="100"/>
        </p:scale>
        <p:origin x="2742" y="4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4900" y="7540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10</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11</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12</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13</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14</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15</a:t>
            </a:fld>
            <a:endParaRPr lang="en-US" dirty="0"/>
          </a:p>
        </p:txBody>
      </p:sp>
    </p:spTree>
    <p:extLst>
      <p:ext uri="{BB962C8B-B14F-4D97-AF65-F5344CB8AC3E}">
        <p14:creationId xmlns:p14="http://schemas.microsoft.com/office/powerpoint/2010/main" val="4320615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16</a:t>
            </a:fld>
            <a:endParaRPr lang="en-US" dirty="0"/>
          </a:p>
        </p:txBody>
      </p:sp>
    </p:spTree>
    <p:extLst>
      <p:ext uri="{BB962C8B-B14F-4D97-AF65-F5344CB8AC3E}">
        <p14:creationId xmlns:p14="http://schemas.microsoft.com/office/powerpoint/2010/main" val="40867911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extLst>
      <p:ext uri="{BB962C8B-B14F-4D97-AF65-F5344CB8AC3E}">
        <p14:creationId xmlns:p14="http://schemas.microsoft.com/office/powerpoint/2010/main" val="4797999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extLst>
      <p:ext uri="{BB962C8B-B14F-4D97-AF65-F5344CB8AC3E}">
        <p14:creationId xmlns:p14="http://schemas.microsoft.com/office/powerpoint/2010/main" val="12541028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solidFill>
                  <a:srgbClr val="000000"/>
                </a:solidFill>
              </a:rPr>
              <a:t>Month 20xx</a:t>
            </a:r>
            <a:endParaRPr lang="en-US" dirty="0">
              <a:solidFill>
                <a:srgbClr val="000000"/>
              </a:solidFill>
            </a:endParaRPr>
          </a:p>
        </p:txBody>
      </p:sp>
      <p:sp>
        <p:nvSpPr>
          <p:cNvPr id="6" name="Footer Placeholder 5"/>
          <p:cNvSpPr>
            <a:spLocks noGrp="1"/>
          </p:cNvSpPr>
          <p:nvPr>
            <p:ph type="ftr" sz="quarter" idx="12"/>
          </p:nvPr>
        </p:nvSpPr>
        <p:spPr/>
        <p:txBody>
          <a:bodyPr/>
          <a:lstStyle/>
          <a:p>
            <a:pPr lvl="4">
              <a:defRPr/>
            </a:pPr>
            <a:r>
              <a:rPr lang="en-US" dirty="0" smtClean="0">
                <a:solidFill>
                  <a:srgbClr val="000000"/>
                </a:solidFill>
              </a:rPr>
              <a:t>XXXX, His Company</a:t>
            </a:r>
            <a:endParaRPr lang="en-US" dirty="0">
              <a:solidFill>
                <a:srgbClr val="000000"/>
              </a:solidFill>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solidFill>
                  <a:srgbClr val="000000"/>
                </a:solidFill>
              </a:rPr>
              <a:t>Page </a:t>
            </a:r>
            <a:fld id="{E2D12AD0-39D7-481D-A90E-51416BE1228E}" type="slidenum">
              <a:rPr lang="en-US" smtClean="0">
                <a:solidFill>
                  <a:srgbClr val="000000"/>
                </a:solidFill>
              </a:rPr>
              <a:pPr>
                <a:defRPr/>
              </a:pPr>
              <a:t>19</a:t>
            </a:fld>
            <a:endParaRPr lang="en-US" dirty="0">
              <a:solidFill>
                <a:srgbClr val="000000"/>
              </a:solidFill>
            </a:endParaRPr>
          </a:p>
        </p:txBody>
      </p:sp>
    </p:spTree>
    <p:extLst>
      <p:ext uri="{BB962C8B-B14F-4D97-AF65-F5344CB8AC3E}">
        <p14:creationId xmlns:p14="http://schemas.microsoft.com/office/powerpoint/2010/main" val="206552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a:t>
            </a:fld>
            <a:endParaRPr lang="en-US" dirty="0"/>
          </a:p>
        </p:txBody>
      </p:sp>
    </p:spTree>
    <p:extLst>
      <p:ext uri="{BB962C8B-B14F-4D97-AF65-F5344CB8AC3E}">
        <p14:creationId xmlns:p14="http://schemas.microsoft.com/office/powerpoint/2010/main" val="32040041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20</a:t>
            </a:fld>
            <a:endParaRPr lang="en-US" dirty="0"/>
          </a:p>
        </p:txBody>
      </p:sp>
    </p:spTree>
    <p:extLst>
      <p:ext uri="{BB962C8B-B14F-4D97-AF65-F5344CB8AC3E}">
        <p14:creationId xmlns:p14="http://schemas.microsoft.com/office/powerpoint/2010/main" val="7999274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solidFill>
                  <a:srgbClr val="000000"/>
                </a:solidFill>
              </a:rPr>
              <a:t>Month 20xx</a:t>
            </a:r>
            <a:endParaRPr lang="en-US" dirty="0">
              <a:solidFill>
                <a:srgbClr val="000000"/>
              </a:solidFill>
            </a:endParaRPr>
          </a:p>
        </p:txBody>
      </p:sp>
      <p:sp>
        <p:nvSpPr>
          <p:cNvPr id="6" name="Footer Placeholder 5"/>
          <p:cNvSpPr>
            <a:spLocks noGrp="1"/>
          </p:cNvSpPr>
          <p:nvPr>
            <p:ph type="ftr" sz="quarter" idx="12"/>
          </p:nvPr>
        </p:nvSpPr>
        <p:spPr/>
        <p:txBody>
          <a:bodyPr/>
          <a:lstStyle/>
          <a:p>
            <a:pPr lvl="4">
              <a:defRPr/>
            </a:pPr>
            <a:r>
              <a:rPr lang="en-US" dirty="0" smtClean="0">
                <a:solidFill>
                  <a:srgbClr val="000000"/>
                </a:solidFill>
              </a:rPr>
              <a:t>XXXX, His Company</a:t>
            </a:r>
            <a:endParaRPr lang="en-US" dirty="0">
              <a:solidFill>
                <a:srgbClr val="000000"/>
              </a:solidFill>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solidFill>
                  <a:srgbClr val="000000"/>
                </a:solidFill>
              </a:rPr>
              <a:t>Page </a:t>
            </a:r>
            <a:fld id="{E2D12AD0-39D7-481D-A90E-51416BE1228E}" type="slidenum">
              <a:rPr lang="en-US" smtClean="0">
                <a:solidFill>
                  <a:srgbClr val="000000"/>
                </a:solidFill>
              </a:rPr>
              <a:pPr>
                <a:defRPr/>
              </a:pPr>
              <a:t>21</a:t>
            </a:fld>
            <a:endParaRPr lang="en-US" dirty="0">
              <a:solidFill>
                <a:srgbClr val="000000"/>
              </a:solidFill>
            </a:endParaRPr>
          </a:p>
        </p:txBody>
      </p:sp>
    </p:spTree>
    <p:extLst>
      <p:ext uri="{BB962C8B-B14F-4D97-AF65-F5344CB8AC3E}">
        <p14:creationId xmlns:p14="http://schemas.microsoft.com/office/powerpoint/2010/main" val="3740259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3</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440578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7</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8</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9</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623722" y="394156"/>
            <a:ext cx="465191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21-16-0069-00-Session#74-Opening_Plenary_Notes.ppt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timing>
    <p:tnLst>
      <p:par>
        <p:cTn id="1" dur="indefinite" restart="never" nodeType="tmRoot"/>
      </p:par>
    </p:tnLst>
  </p:timing>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914400"/>
            <a:ext cx="8686800" cy="5486400"/>
          </a:xfrm>
          <a:prstGeom prst="rect">
            <a:avLst/>
          </a:prstGeom>
        </p:spPr>
      </p:pic>
      <p:sp>
        <p:nvSpPr>
          <p:cNvPr id="16389" name="Rectangle 2"/>
          <p:cNvSpPr>
            <a:spLocks noGrp="1" noChangeArrowheads="1"/>
          </p:cNvSpPr>
          <p:nvPr>
            <p:ph type="ctrTitle"/>
          </p:nvPr>
        </p:nvSpPr>
        <p:spPr>
          <a:xfrm>
            <a:off x="778099" y="1165538"/>
            <a:ext cx="7848600" cy="3505200"/>
          </a:xfrm>
        </p:spPr>
        <p:txBody>
          <a:bodyPr/>
          <a:lstStyle/>
          <a:p>
            <a:r>
              <a:rPr lang="en-US" sz="5400" b="1" dirty="0" smtClean="0">
                <a:solidFill>
                  <a:srgbClr val="66FF99"/>
                </a:solidFill>
                <a:latin typeface="Arial" charset="0"/>
              </a:rPr>
              <a:t>IEEE 802.21</a:t>
            </a:r>
            <a:br>
              <a:rPr lang="en-US" sz="5400" b="1" dirty="0" smtClean="0">
                <a:solidFill>
                  <a:srgbClr val="66FF99"/>
                </a:solidFill>
                <a:latin typeface="Arial" charset="0"/>
              </a:rPr>
            </a:br>
            <a:r>
              <a:rPr lang="en-US" b="1" dirty="0" smtClean="0">
                <a:solidFill>
                  <a:srgbClr val="66FF99"/>
                </a:solidFill>
                <a:latin typeface="Arial" charset="0"/>
              </a:rPr>
              <a:t>Session #74, </a:t>
            </a:r>
            <a:br>
              <a:rPr lang="en-US" b="1" dirty="0" smtClean="0">
                <a:solidFill>
                  <a:srgbClr val="66FF99"/>
                </a:solidFill>
                <a:latin typeface="Arial" charset="0"/>
              </a:rPr>
            </a:br>
            <a:r>
              <a:rPr lang="en-US" b="1" dirty="0" smtClean="0">
                <a:solidFill>
                  <a:srgbClr val="66FF99"/>
                </a:solidFill>
                <a:latin typeface="Arial" charset="0"/>
              </a:rPr>
              <a:t>Big Island, Hawaii, USA</a:t>
            </a:r>
            <a:br>
              <a:rPr lang="en-US" b="1" dirty="0" smtClean="0">
                <a:solidFill>
                  <a:srgbClr val="66FF99"/>
                </a:solidFill>
                <a:latin typeface="Arial" charset="0"/>
              </a:rPr>
            </a:br>
            <a:r>
              <a:rPr lang="en-US" b="1" dirty="0" smtClean="0">
                <a:solidFill>
                  <a:srgbClr val="66FF99"/>
                </a:solidFill>
                <a:latin typeface="Arial" charset="0"/>
              </a:rPr>
              <a:t>WG </a:t>
            </a:r>
            <a:r>
              <a:rPr lang="en-US" sz="3200" b="1" dirty="0" smtClean="0">
                <a:solidFill>
                  <a:srgbClr val="66FF99"/>
                </a:solidFill>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1" i="0" u="none" strike="noStrike" kern="1200" cap="none" spc="0" normalizeH="0" baseline="0" noProof="0" dirty="0" smtClean="0">
                <a:ln>
                  <a:noFill/>
                </a:ln>
                <a:solidFill>
                  <a:srgbClr val="FFC000"/>
                </a:solidFill>
                <a:effectLst/>
                <a:uLnTx/>
                <a:uFillTx/>
                <a:latin typeface="Times New Roman" pitchFamily="18" charset="0"/>
                <a:ea typeface="+mn-ea"/>
                <a:cs typeface="+mn-cs"/>
              </a:rPr>
              <a:t>     Subir Das, Chair 802.21 WG</a:t>
            </a:r>
            <a:endParaRPr kumimoji="0" lang="en-US" sz="1200" b="1" i="0" u="none" strike="noStrike" kern="1200" cap="none" spc="0" normalizeH="0" baseline="0" noProof="0" dirty="0" smtClean="0">
              <a:ln>
                <a:noFill/>
              </a:ln>
              <a:solidFill>
                <a:srgbClr val="FFC000"/>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42814" y="4648200"/>
            <a:ext cx="6858000" cy="1066800"/>
          </a:xfrm>
        </p:spPr>
        <p:txBody>
          <a:bodyPr/>
          <a:lstStyle/>
          <a:p>
            <a:pPr eaLnBrk="1" hangingPunct="1"/>
            <a:r>
              <a:rPr lang="en-US" sz="2800" b="1" dirty="0" smtClean="0">
                <a:solidFill>
                  <a:srgbClr val="66FF99"/>
                </a:solidFill>
                <a:latin typeface="Arial" charset="0"/>
              </a:rPr>
              <a:t>Subir Das</a:t>
            </a:r>
          </a:p>
          <a:p>
            <a:pPr eaLnBrk="1" hangingPunct="1"/>
            <a:r>
              <a:rPr lang="en-US" sz="2800" b="1" dirty="0" smtClean="0">
                <a:solidFill>
                  <a:srgbClr val="66FF99"/>
                </a:solidFill>
                <a:latin typeface="Arial" charset="0"/>
              </a:rPr>
              <a:t>sdas at appcomsci dot com</a:t>
            </a:r>
          </a:p>
        </p:txBody>
      </p:sp>
      <p:sp>
        <p:nvSpPr>
          <p:cNvPr id="7" name="Date Placeholder 3"/>
          <p:cNvSpPr txBox="1">
            <a:spLocks/>
          </p:cNvSpPr>
          <p:nvPr/>
        </p:nvSpPr>
        <p:spPr>
          <a:xfrm>
            <a:off x="685800" y="6475412"/>
            <a:ext cx="1295400" cy="214312"/>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solidFill>
                  <a:srgbClr val="FFC000"/>
                </a:solidFill>
              </a:rPr>
              <a:t>May, </a:t>
            </a:r>
            <a:r>
              <a:rPr kumimoji="0" lang="en-US" sz="1200" b="1" i="0" u="none" strike="noStrike" kern="1200" cap="none" spc="0" normalizeH="0" baseline="0" noProof="0" dirty="0" smtClean="0">
                <a:ln>
                  <a:noFill/>
                </a:ln>
                <a:solidFill>
                  <a:srgbClr val="FFC000"/>
                </a:solidFill>
                <a:effectLst/>
                <a:uLnTx/>
                <a:uFillTx/>
              </a:rPr>
              <a:t>2016</a:t>
            </a:r>
            <a:endParaRPr kumimoji="0" lang="en-US" sz="1200" b="1" i="0" u="none" strike="noStrike" kern="1200" cap="none" spc="0" normalizeH="0" baseline="0" noProof="0" dirty="0">
              <a:ln>
                <a:noFill/>
              </a:ln>
              <a:solidFill>
                <a:srgbClr val="FFC000"/>
              </a:solidFill>
              <a:effectLst/>
              <a:uLnTx/>
              <a:uFillTx/>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WG Status </a:t>
            </a:r>
          </a:p>
        </p:txBody>
      </p:sp>
      <p:sp>
        <p:nvSpPr>
          <p:cNvPr id="33797" name="Rectangle 3"/>
          <p:cNvSpPr>
            <a:spLocks noGrp="1" noChangeArrowheads="1"/>
          </p:cNvSpPr>
          <p:nvPr>
            <p:ph type="body" idx="1"/>
          </p:nvPr>
        </p:nvSpPr>
        <p:spPr>
          <a:xfrm>
            <a:off x="304800" y="1371600"/>
            <a:ext cx="8686800" cy="2971800"/>
          </a:xfrm>
        </p:spPr>
        <p:txBody>
          <a:bodyPr/>
          <a:lstStyle/>
          <a:p>
            <a:pPr>
              <a:lnSpc>
                <a:spcPct val="80000"/>
              </a:lnSpc>
              <a:buNone/>
            </a:pPr>
            <a:endParaRPr lang="en-US" dirty="0" smtClean="0">
              <a:latin typeface="Arial" charset="0"/>
            </a:endParaRPr>
          </a:p>
          <a:p>
            <a:pPr>
              <a:lnSpc>
                <a:spcPct val="80000"/>
              </a:lnSpc>
            </a:pPr>
            <a:r>
              <a:rPr lang="en-US" dirty="0" smtClean="0">
                <a:latin typeface="Arial" charset="0"/>
              </a:rPr>
              <a:t>Active Task Groups </a:t>
            </a:r>
          </a:p>
          <a:p>
            <a:pPr lvl="1">
              <a:lnSpc>
                <a:spcPct val="80000"/>
              </a:lnSpc>
            </a:pPr>
            <a:r>
              <a:rPr lang="en-US" dirty="0" smtClean="0">
                <a:latin typeface="Arial" charset="0"/>
              </a:rPr>
              <a:t>802.21m  - Revision Project </a:t>
            </a:r>
          </a:p>
          <a:p>
            <a:pPr lvl="1">
              <a:lnSpc>
                <a:spcPct val="80000"/>
              </a:lnSpc>
            </a:pPr>
            <a:r>
              <a:rPr lang="en-US" dirty="0" smtClean="0">
                <a:latin typeface="Arial" charset="0"/>
              </a:rPr>
              <a:t>802.21.1 - Use cases and Services</a:t>
            </a:r>
          </a:p>
          <a:p>
            <a:pPr>
              <a:lnSpc>
                <a:spcPct val="80000"/>
              </a:lnSpc>
            </a:pPr>
            <a:endParaRPr lang="en-US" dirty="0">
              <a:latin typeface="Arial" charset="0"/>
            </a:endParaRPr>
          </a:p>
          <a:p>
            <a:pPr marL="0" indent="0">
              <a:lnSpc>
                <a:spcPct val="80000"/>
              </a:lnSpc>
              <a:buNone/>
            </a:pPr>
            <a:endParaRPr lang="en-US" dirty="0" smtClean="0">
              <a:latin typeface="Arial" charset="0"/>
            </a:endParaRPr>
          </a:p>
          <a:p>
            <a:pPr lvl="2">
              <a:lnSpc>
                <a:spcPct val="80000"/>
              </a:lnSpc>
              <a:buNone/>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15</a:t>
            </a:fld>
            <a:endParaRPr lang="en-US" dirty="0"/>
          </a:p>
        </p:txBody>
      </p:sp>
    </p:spTree>
    <p:extLst>
      <p:ext uri="{BB962C8B-B14F-4D97-AF65-F5344CB8AC3E}">
        <p14:creationId xmlns:p14="http://schemas.microsoft.com/office/powerpoint/2010/main" val="38362265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TG Progress  </a:t>
            </a:r>
          </a:p>
        </p:txBody>
      </p:sp>
      <p:sp>
        <p:nvSpPr>
          <p:cNvPr id="33797" name="Rectangle 3"/>
          <p:cNvSpPr>
            <a:spLocks noGrp="1" noChangeArrowheads="1"/>
          </p:cNvSpPr>
          <p:nvPr>
            <p:ph type="body" idx="1"/>
          </p:nvPr>
        </p:nvSpPr>
        <p:spPr>
          <a:xfrm>
            <a:off x="228600" y="1295400"/>
            <a:ext cx="8686800" cy="4953000"/>
          </a:xfrm>
        </p:spPr>
        <p:txBody>
          <a:bodyPr/>
          <a:lstStyle/>
          <a:p>
            <a:pPr>
              <a:lnSpc>
                <a:spcPct val="80000"/>
              </a:lnSpc>
            </a:pPr>
            <a:r>
              <a:rPr lang="en-US" sz="2800" dirty="0" smtClean="0">
                <a:latin typeface="Arial" charset="0"/>
              </a:rPr>
              <a:t>802.21m - Revision Project </a:t>
            </a:r>
          </a:p>
          <a:p>
            <a:pPr lvl="1">
              <a:lnSpc>
                <a:spcPct val="80000"/>
              </a:lnSpc>
            </a:pPr>
            <a:r>
              <a:rPr lang="en-US" sz="2400" dirty="0" smtClean="0">
                <a:latin typeface="Arial" charset="0"/>
              </a:rPr>
              <a:t>Completed WG Letter Ballot </a:t>
            </a:r>
          </a:p>
          <a:p>
            <a:pPr lvl="1">
              <a:lnSpc>
                <a:spcPct val="80000"/>
              </a:lnSpc>
            </a:pPr>
            <a:r>
              <a:rPr lang="en-US" sz="2400" dirty="0" smtClean="0">
                <a:latin typeface="Arial" charset="0"/>
              </a:rPr>
              <a:t>Opened: April 01, 2016</a:t>
            </a:r>
          </a:p>
          <a:p>
            <a:pPr lvl="1">
              <a:lnSpc>
                <a:spcPct val="80000"/>
              </a:lnSpc>
            </a:pPr>
            <a:r>
              <a:rPr lang="en-US" sz="2400" dirty="0" smtClean="0">
                <a:latin typeface="Arial" charset="0"/>
              </a:rPr>
              <a:t>Ended: April 30, 2016</a:t>
            </a:r>
          </a:p>
          <a:p>
            <a:pPr lvl="1">
              <a:lnSpc>
                <a:spcPct val="80000"/>
              </a:lnSpc>
            </a:pPr>
            <a:r>
              <a:rPr lang="en-US" sz="2400" dirty="0" smtClean="0">
                <a:latin typeface="Arial" charset="0"/>
              </a:rPr>
              <a:t>Result posted on May 01, 2016</a:t>
            </a:r>
          </a:p>
          <a:p>
            <a:pPr>
              <a:lnSpc>
                <a:spcPct val="80000"/>
              </a:lnSpc>
            </a:pPr>
            <a:endParaRPr lang="en-US" sz="2800" dirty="0" smtClean="0">
              <a:latin typeface="Arial" charset="0"/>
            </a:endParaRPr>
          </a:p>
          <a:p>
            <a:pPr>
              <a:lnSpc>
                <a:spcPct val="80000"/>
              </a:lnSpc>
            </a:pPr>
            <a:r>
              <a:rPr lang="en-US" sz="2800" dirty="0" smtClean="0">
                <a:latin typeface="Arial" charset="0"/>
              </a:rPr>
              <a:t>802.21.1 - Use cases and Services</a:t>
            </a:r>
          </a:p>
          <a:p>
            <a:pPr lvl="1">
              <a:lnSpc>
                <a:spcPct val="80000"/>
              </a:lnSpc>
            </a:pPr>
            <a:r>
              <a:rPr lang="en-US" sz="2400" dirty="0">
                <a:solidFill>
                  <a:srgbClr val="000000"/>
                </a:solidFill>
                <a:latin typeface="Arial" charset="0"/>
              </a:rPr>
              <a:t>Completed WG Letter Ballot </a:t>
            </a:r>
          </a:p>
          <a:p>
            <a:pPr lvl="1">
              <a:lnSpc>
                <a:spcPct val="80000"/>
              </a:lnSpc>
            </a:pPr>
            <a:r>
              <a:rPr lang="en-US" sz="2400" dirty="0">
                <a:solidFill>
                  <a:srgbClr val="000000"/>
                </a:solidFill>
                <a:latin typeface="Arial" charset="0"/>
              </a:rPr>
              <a:t>Opened: April 01, 2016</a:t>
            </a:r>
          </a:p>
          <a:p>
            <a:pPr lvl="1">
              <a:lnSpc>
                <a:spcPct val="80000"/>
              </a:lnSpc>
            </a:pPr>
            <a:r>
              <a:rPr lang="en-US" sz="2400" dirty="0">
                <a:solidFill>
                  <a:srgbClr val="000000"/>
                </a:solidFill>
                <a:latin typeface="Arial" charset="0"/>
              </a:rPr>
              <a:t>Ended: April 30, 2016</a:t>
            </a:r>
          </a:p>
          <a:p>
            <a:pPr lvl="1">
              <a:lnSpc>
                <a:spcPct val="80000"/>
              </a:lnSpc>
            </a:pPr>
            <a:r>
              <a:rPr lang="en-US" sz="2400" dirty="0">
                <a:solidFill>
                  <a:srgbClr val="000000"/>
                </a:solidFill>
                <a:latin typeface="Arial" charset="0"/>
              </a:rPr>
              <a:t>Result posted on May 01, 2016</a:t>
            </a:r>
          </a:p>
          <a:p>
            <a:pPr marL="457200" lvl="1" indent="0">
              <a:lnSpc>
                <a:spcPct val="80000"/>
              </a:lnSpc>
              <a:buNone/>
            </a:pPr>
            <a:endParaRPr lang="en-US" dirty="0">
              <a:latin typeface="Arial" charset="0"/>
            </a:endParaRPr>
          </a:p>
          <a:p>
            <a:pPr lvl="1">
              <a:lnSpc>
                <a:spcPct val="80000"/>
              </a:lnSpc>
            </a:pPr>
            <a:endParaRPr lang="en-US" dirty="0">
              <a:latin typeface="Arial" charset="0"/>
            </a:endParaRPr>
          </a:p>
          <a:p>
            <a:pPr marL="0" indent="0">
              <a:lnSpc>
                <a:spcPct val="80000"/>
              </a:lnSpc>
              <a:buNone/>
            </a:pPr>
            <a:endParaRPr lang="en-US" dirty="0" smtClean="0">
              <a:latin typeface="Arial" charset="0"/>
            </a:endParaRPr>
          </a:p>
          <a:p>
            <a:pPr lvl="2">
              <a:lnSpc>
                <a:spcPct val="80000"/>
              </a:lnSpc>
              <a:buNone/>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16</a:t>
            </a:fld>
            <a:endParaRPr lang="en-US" dirty="0"/>
          </a:p>
        </p:txBody>
      </p:sp>
    </p:spTree>
    <p:extLst>
      <p:ext uri="{BB962C8B-B14F-4D97-AF65-F5344CB8AC3E}">
        <p14:creationId xmlns:p14="http://schemas.microsoft.com/office/powerpoint/2010/main" val="39536206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WG Letter Ballots  Results </a:t>
            </a:r>
          </a:p>
        </p:txBody>
      </p:sp>
      <p:sp>
        <p:nvSpPr>
          <p:cNvPr id="33797" name="Rectangle 3"/>
          <p:cNvSpPr>
            <a:spLocks noGrp="1" noChangeArrowheads="1"/>
          </p:cNvSpPr>
          <p:nvPr>
            <p:ph type="body" idx="1"/>
          </p:nvPr>
        </p:nvSpPr>
        <p:spPr>
          <a:xfrm>
            <a:off x="304800" y="1371600"/>
            <a:ext cx="8686800" cy="4876800"/>
          </a:xfrm>
        </p:spPr>
        <p:txBody>
          <a:bodyPr/>
          <a:lstStyle/>
          <a:p>
            <a:pPr>
              <a:lnSpc>
                <a:spcPct val="80000"/>
              </a:lnSpc>
            </a:pPr>
            <a:r>
              <a:rPr lang="en-US" sz="2800" dirty="0" smtClean="0">
                <a:latin typeface="Arial" charset="0"/>
              </a:rPr>
              <a:t>LB#10- 802.21m - Revision Project </a:t>
            </a:r>
          </a:p>
          <a:p>
            <a:pPr lvl="1">
              <a:lnSpc>
                <a:spcPct val="80000"/>
              </a:lnSpc>
            </a:pPr>
            <a:r>
              <a:rPr lang="en-US" sz="2400" dirty="0" smtClean="0">
                <a:latin typeface="Arial" charset="0"/>
              </a:rPr>
              <a:t>Approve-20, Disapprove -00,  Abstain -01, DNV-01 </a:t>
            </a:r>
          </a:p>
          <a:p>
            <a:pPr lvl="1">
              <a:lnSpc>
                <a:spcPct val="80000"/>
              </a:lnSpc>
            </a:pPr>
            <a:r>
              <a:rPr lang="en-US" sz="2400" dirty="0" smtClean="0">
                <a:latin typeface="Arial" charset="0"/>
              </a:rPr>
              <a:t>Return Ratio: 95.45%;  Approval ratio: 100%</a:t>
            </a:r>
          </a:p>
          <a:p>
            <a:pPr lvl="1">
              <a:lnSpc>
                <a:spcPct val="80000"/>
              </a:lnSpc>
            </a:pPr>
            <a:r>
              <a:rPr lang="en-US" sz="2400" dirty="0" smtClean="0">
                <a:latin typeface="Arial" charset="0"/>
              </a:rPr>
              <a:t>Ballot is valid  and met 75% threshold</a:t>
            </a:r>
          </a:p>
          <a:p>
            <a:pPr lvl="1">
              <a:lnSpc>
                <a:spcPct val="80000"/>
              </a:lnSpc>
            </a:pPr>
            <a:r>
              <a:rPr lang="en-US" sz="2400" dirty="0">
                <a:latin typeface="Arial" charset="0"/>
              </a:rPr>
              <a:t>Result </a:t>
            </a:r>
            <a:r>
              <a:rPr lang="en-US" sz="2400" dirty="0" smtClean="0">
                <a:latin typeface="Arial" charset="0"/>
              </a:rPr>
              <a:t>is available </a:t>
            </a:r>
            <a:r>
              <a:rPr lang="en-US" sz="2400" dirty="0">
                <a:latin typeface="Arial" charset="0"/>
              </a:rPr>
              <a:t>at</a:t>
            </a:r>
            <a:r>
              <a:rPr lang="en-US" sz="2400" dirty="0" smtClean="0">
                <a:latin typeface="Arial" charset="0"/>
              </a:rPr>
              <a:t>: </a:t>
            </a:r>
            <a:r>
              <a:rPr lang="en-US" sz="2000" dirty="0" smtClean="0">
                <a:latin typeface="Arial" charset="0"/>
              </a:rPr>
              <a:t>https</a:t>
            </a:r>
            <a:r>
              <a:rPr lang="en-US" sz="2000" dirty="0">
                <a:latin typeface="Arial" charset="0"/>
              </a:rPr>
              <a:t>://mentor.ieee.org/802.21/dcn/16/21-16-0063-00-REVP-lb10-comments-and-resolution.xls </a:t>
            </a:r>
            <a:endParaRPr lang="en-US" sz="2000" dirty="0" smtClean="0">
              <a:latin typeface="Arial" charset="0"/>
            </a:endParaRPr>
          </a:p>
          <a:p>
            <a:pPr lvl="1">
              <a:lnSpc>
                <a:spcPct val="80000"/>
              </a:lnSpc>
            </a:pPr>
            <a:endParaRPr lang="en-US" sz="2000" dirty="0" smtClean="0">
              <a:latin typeface="Arial" charset="0"/>
            </a:endParaRPr>
          </a:p>
          <a:p>
            <a:pPr>
              <a:lnSpc>
                <a:spcPct val="80000"/>
              </a:lnSpc>
            </a:pPr>
            <a:r>
              <a:rPr lang="en-US" sz="2800" dirty="0" smtClean="0">
                <a:latin typeface="Arial" charset="0"/>
              </a:rPr>
              <a:t>LB#11 - 802.21.1 - Use cases and Services</a:t>
            </a:r>
          </a:p>
          <a:p>
            <a:pPr lvl="1">
              <a:lnSpc>
                <a:spcPct val="80000"/>
              </a:lnSpc>
            </a:pPr>
            <a:r>
              <a:rPr lang="en-US" sz="2400" dirty="0" smtClean="0">
                <a:latin typeface="Arial" charset="0"/>
              </a:rPr>
              <a:t>Approve- 19, Disapprove</a:t>
            </a:r>
            <a:r>
              <a:rPr lang="en-US" sz="2400" dirty="0">
                <a:latin typeface="Arial" charset="0"/>
              </a:rPr>
              <a:t> </a:t>
            </a:r>
            <a:r>
              <a:rPr lang="en-US" sz="2400" dirty="0" smtClean="0">
                <a:latin typeface="Arial" charset="0"/>
              </a:rPr>
              <a:t>- 01, Abstain- 01. DNV-01</a:t>
            </a:r>
          </a:p>
          <a:p>
            <a:pPr lvl="1">
              <a:lnSpc>
                <a:spcPct val="80000"/>
              </a:lnSpc>
            </a:pPr>
            <a:r>
              <a:rPr lang="en-US" sz="2400" dirty="0" smtClean="0">
                <a:latin typeface="Arial" charset="0"/>
              </a:rPr>
              <a:t>Return Ratio: 95.45%; Approval ratio: 95%</a:t>
            </a:r>
          </a:p>
          <a:p>
            <a:pPr lvl="1">
              <a:lnSpc>
                <a:spcPct val="80000"/>
              </a:lnSpc>
            </a:pPr>
            <a:r>
              <a:rPr lang="en-US" sz="2400" dirty="0" smtClean="0">
                <a:latin typeface="Arial" charset="0"/>
              </a:rPr>
              <a:t>Ballot is valid  and met 75 % threshold</a:t>
            </a:r>
          </a:p>
          <a:p>
            <a:pPr lvl="1">
              <a:lnSpc>
                <a:spcPct val="80000"/>
              </a:lnSpc>
            </a:pPr>
            <a:r>
              <a:rPr lang="en-US" sz="2400" dirty="0">
                <a:latin typeface="Arial" charset="0"/>
              </a:rPr>
              <a:t>Result </a:t>
            </a:r>
            <a:r>
              <a:rPr lang="en-US" sz="2400" dirty="0" smtClean="0">
                <a:latin typeface="Arial" charset="0"/>
              </a:rPr>
              <a:t>is available </a:t>
            </a:r>
            <a:r>
              <a:rPr lang="en-US" sz="2400" dirty="0">
                <a:latin typeface="Arial" charset="0"/>
              </a:rPr>
              <a:t>at</a:t>
            </a:r>
            <a:r>
              <a:rPr lang="en-US" sz="2400" dirty="0">
                <a:latin typeface="Arial" charset="0"/>
              </a:rPr>
              <a:t>: </a:t>
            </a:r>
            <a:r>
              <a:rPr lang="en-US" sz="2000" dirty="0">
                <a:latin typeface="Arial" charset="0"/>
              </a:rPr>
              <a:t>https://mentor.ieee.org/802.21/dcn/16/21-16-0062-00-SAUC-lb11-comments-and-resolution.xls</a:t>
            </a:r>
            <a:endParaRPr lang="en-US" sz="2400" dirty="0">
              <a:latin typeface="Arial" charset="0"/>
            </a:endParaRPr>
          </a:p>
          <a:p>
            <a:pPr marL="0" indent="0">
              <a:lnSpc>
                <a:spcPct val="80000"/>
              </a:lnSpc>
              <a:buNone/>
            </a:pPr>
            <a:endParaRPr lang="en-US" dirty="0" smtClean="0">
              <a:latin typeface="Arial" charset="0"/>
            </a:endParaRPr>
          </a:p>
          <a:p>
            <a:pPr lvl="2">
              <a:lnSpc>
                <a:spcPct val="80000"/>
              </a:lnSpc>
              <a:buNone/>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17</a:t>
            </a:fld>
            <a:endParaRPr lang="en-US" dirty="0"/>
          </a:p>
        </p:txBody>
      </p:sp>
    </p:spTree>
    <p:extLst>
      <p:ext uri="{BB962C8B-B14F-4D97-AF65-F5344CB8AC3E}">
        <p14:creationId xmlns:p14="http://schemas.microsoft.com/office/powerpoint/2010/main" val="9458672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May Meeting</a:t>
            </a:r>
          </a:p>
        </p:txBody>
      </p:sp>
      <p:sp>
        <p:nvSpPr>
          <p:cNvPr id="34822" name="Rectangle 3"/>
          <p:cNvSpPr>
            <a:spLocks noGrp="1" noChangeArrowheads="1"/>
          </p:cNvSpPr>
          <p:nvPr>
            <p:ph type="body" idx="1"/>
          </p:nvPr>
        </p:nvSpPr>
        <p:spPr>
          <a:xfrm>
            <a:off x="495300" y="1447800"/>
            <a:ext cx="8305800" cy="35052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200" dirty="0" smtClean="0">
                <a:latin typeface="Arial" charset="0"/>
              </a:rPr>
              <a:t>802.21m: Revision Project </a:t>
            </a:r>
          </a:p>
          <a:p>
            <a:pPr lvl="2">
              <a:lnSpc>
                <a:spcPct val="90000"/>
              </a:lnSpc>
            </a:pPr>
            <a:r>
              <a:rPr lang="en-US" sz="1800" dirty="0" smtClean="0">
                <a:solidFill>
                  <a:srgbClr val="000000"/>
                </a:solidFill>
                <a:latin typeface="Arial" charset="0"/>
              </a:rPr>
              <a:t> Address the LB comments  </a:t>
            </a:r>
          </a:p>
          <a:p>
            <a:pPr marL="857250" lvl="2" indent="0">
              <a:lnSpc>
                <a:spcPct val="90000"/>
              </a:lnSpc>
              <a:buNone/>
            </a:pPr>
            <a:endParaRPr lang="en-US" sz="1800" dirty="0" smtClean="0">
              <a:solidFill>
                <a:srgbClr val="000000"/>
              </a:solidFill>
              <a:latin typeface="Arial" charset="0"/>
            </a:endParaRPr>
          </a:p>
          <a:p>
            <a:pPr lvl="1">
              <a:lnSpc>
                <a:spcPct val="90000"/>
              </a:lnSpc>
            </a:pPr>
            <a:r>
              <a:rPr lang="en-US" sz="2200" dirty="0" smtClean="0">
                <a:solidFill>
                  <a:srgbClr val="000000"/>
                </a:solidFill>
                <a:latin typeface="Arial" charset="0"/>
              </a:rPr>
              <a:t>802.21.1: Media Independent Services </a:t>
            </a:r>
          </a:p>
          <a:p>
            <a:pPr lvl="2">
              <a:lnSpc>
                <a:spcPct val="90000"/>
              </a:lnSpc>
            </a:pPr>
            <a:r>
              <a:rPr lang="en-US" sz="1800" dirty="0" smtClean="0">
                <a:solidFill>
                  <a:srgbClr val="000000"/>
                </a:solidFill>
                <a:latin typeface="Arial" charset="0"/>
              </a:rPr>
              <a:t>Address the LB comments </a:t>
            </a:r>
          </a:p>
          <a:p>
            <a:pPr lvl="2">
              <a:lnSpc>
                <a:spcPct val="90000"/>
              </a:lnSpc>
            </a:pPr>
            <a:endParaRPr lang="en-US" sz="1800" dirty="0">
              <a:solidFill>
                <a:srgbClr val="000000"/>
              </a:solidFill>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18</a:t>
            </a:fld>
            <a:endParaRPr lang="en-US" dirty="0"/>
          </a:p>
        </p:txBody>
      </p:sp>
    </p:spTree>
    <p:extLst>
      <p:ext uri="{BB962C8B-B14F-4D97-AF65-F5344CB8AC3E}">
        <p14:creationId xmlns:p14="http://schemas.microsoft.com/office/powerpoint/2010/main" val="4369874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2016</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219200"/>
            <a:ext cx="8534400" cy="5334000"/>
          </a:xfrm>
        </p:spPr>
        <p:txBody>
          <a:bodyPr/>
          <a:lstStyle/>
          <a:p>
            <a:pPr>
              <a:lnSpc>
                <a:spcPct val="90000"/>
              </a:lnSpc>
            </a:pPr>
            <a:r>
              <a:rPr lang="en-US" sz="2400" b="1" dirty="0" smtClean="0">
                <a:solidFill>
                  <a:srgbClr val="FF0000"/>
                </a:solidFill>
              </a:rPr>
              <a:t>Plenary:  24-29 July 2016, Grand Hyatt, San Diego,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September, 2016 , </a:t>
            </a:r>
            <a:r>
              <a:rPr lang="en-US" sz="2400" b="1" dirty="0" smtClean="0">
                <a:solidFill>
                  <a:srgbClr val="0000FF"/>
                </a:solidFill>
              </a:rPr>
              <a:t>Marriot, Europe </a:t>
            </a:r>
            <a:r>
              <a:rPr lang="en-US" sz="2400" b="1" dirty="0" smtClean="0">
                <a:solidFill>
                  <a:srgbClr val="0000FF"/>
                </a:solidFill>
              </a:rPr>
              <a:t>(Warsaw) </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6-11 Nov 2016, Grand </a:t>
            </a:r>
            <a:r>
              <a:rPr lang="it-IT" sz="2400" b="1" dirty="0" smtClean="0">
                <a:solidFill>
                  <a:srgbClr val="FF0000"/>
                </a:solidFill>
              </a:rPr>
              <a:t>Hyatt, San Antonio,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a:defRPr/>
            </a:pPr>
            <a:r>
              <a:rPr lang="pt-BR" dirty="0" smtClean="0">
                <a:solidFill>
                  <a:srgbClr val="000000"/>
                </a:solidFill>
              </a:rPr>
              <a:t>  Subir Das, Chair 802.21 WG</a:t>
            </a:r>
            <a:endParaRPr lang="en-US" dirty="0" smtClean="0">
              <a:solidFill>
                <a:srgbClr val="000000"/>
              </a:solidFill>
            </a:endParaRPr>
          </a:p>
        </p:txBody>
      </p:sp>
    </p:spTree>
    <p:extLst>
      <p:ext uri="{BB962C8B-B14F-4D97-AF65-F5344CB8AC3E}">
        <p14:creationId xmlns:p14="http://schemas.microsoft.com/office/powerpoint/2010/main" val="6572472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1066800" y="5305832"/>
            <a:ext cx="7740902" cy="338554"/>
          </a:xfrm>
          <a:prstGeom prst="rect">
            <a:avLst/>
          </a:prstGeom>
          <a:noFill/>
          <a:ln w="9525">
            <a:noFill/>
            <a:miter lim="800000"/>
            <a:headEnd/>
            <a:tailEnd/>
          </a:ln>
        </p:spPr>
        <p:txBody>
          <a:bodyPr wrap="square">
            <a:spAutoFit/>
          </a:bodyPr>
          <a:lstStyle/>
          <a:p>
            <a:pPr algn="ctr" eaLnBrk="1" hangingPunct="1"/>
            <a:r>
              <a:rPr lang="en-US" sz="1600" b="1" dirty="0" smtClean="0"/>
              <a:t>Default </a:t>
            </a:r>
            <a:r>
              <a:rPr lang="en-US" sz="1600" b="1" dirty="0"/>
              <a:t>Location</a:t>
            </a:r>
            <a:r>
              <a:rPr lang="en-US" sz="1600" dirty="0" smtClean="0"/>
              <a:t>: Kings 1   </a:t>
            </a:r>
            <a:endParaRPr lang="en-US" sz="16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2</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760991" y="5807888"/>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22 voting members  and no aspirant member as of this </a:t>
            </a:r>
            <a:r>
              <a:rPr lang="en-US" sz="1600" dirty="0" smtClean="0">
                <a:latin typeface="Arial" charset="0"/>
              </a:rPr>
              <a:t>meeting</a:t>
            </a:r>
            <a:endParaRPr lang="en-US" sz="1600" dirty="0">
              <a:latin typeface="Arial" charset="0"/>
            </a:endParaRPr>
          </a:p>
        </p:txBody>
      </p:sp>
      <p:sp>
        <p:nvSpPr>
          <p:cNvPr id="21" name="Date Placeholder 3"/>
          <p:cNvSpPr txBox="1">
            <a:spLocks/>
          </p:cNvSpPr>
          <p:nvPr/>
        </p:nvSpPr>
        <p:spPr>
          <a:xfrm>
            <a:off x="762000" y="6449655"/>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noProof="0" dirty="0" smtClean="0"/>
              <a:t>May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2016</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graphicFrame>
        <p:nvGraphicFramePr>
          <p:cNvPr id="5" name="Table 4"/>
          <p:cNvGraphicFramePr>
            <a:graphicFrameLocks noGrp="1"/>
          </p:cNvGraphicFramePr>
          <p:nvPr>
            <p:extLst>
              <p:ext uri="{D42A27DB-BD31-4B8C-83A1-F6EECF244321}">
                <p14:modId xmlns:p14="http://schemas.microsoft.com/office/powerpoint/2010/main" val="1182255877"/>
              </p:ext>
            </p:extLst>
          </p:nvPr>
        </p:nvGraphicFramePr>
        <p:xfrm>
          <a:off x="914400" y="1524000"/>
          <a:ext cx="7542791" cy="3733801"/>
        </p:xfrm>
        <a:graphic>
          <a:graphicData uri="http://schemas.openxmlformats.org/drawingml/2006/table">
            <a:tbl>
              <a:tblPr firstRow="1" firstCol="1" bandRow="1">
                <a:tableStyleId>{5C22544A-7EE6-4342-B048-85BDC9FD1C3A}</a:tableStyleId>
              </a:tblPr>
              <a:tblGrid>
                <a:gridCol w="1234378">
                  <a:extLst>
                    <a:ext uri="{9D8B030D-6E8A-4147-A177-3AD203B41FA5}">
                      <a16:colId xmlns:a16="http://schemas.microsoft.com/office/drawing/2014/main" val="520058207"/>
                    </a:ext>
                  </a:extLst>
                </a:gridCol>
                <a:gridCol w="1691074">
                  <a:extLst>
                    <a:ext uri="{9D8B030D-6E8A-4147-A177-3AD203B41FA5}">
                      <a16:colId xmlns:a16="http://schemas.microsoft.com/office/drawing/2014/main" val="817767582"/>
                    </a:ext>
                  </a:extLst>
                </a:gridCol>
                <a:gridCol w="1431034">
                  <a:extLst>
                    <a:ext uri="{9D8B030D-6E8A-4147-A177-3AD203B41FA5}">
                      <a16:colId xmlns:a16="http://schemas.microsoft.com/office/drawing/2014/main" val="2519723677"/>
                    </a:ext>
                  </a:extLst>
                </a:gridCol>
                <a:gridCol w="1839784">
                  <a:extLst>
                    <a:ext uri="{9D8B030D-6E8A-4147-A177-3AD203B41FA5}">
                      <a16:colId xmlns:a16="http://schemas.microsoft.com/office/drawing/2014/main" val="1655486487"/>
                    </a:ext>
                  </a:extLst>
                </a:gridCol>
                <a:gridCol w="1346521">
                  <a:extLst>
                    <a:ext uri="{9D8B030D-6E8A-4147-A177-3AD203B41FA5}">
                      <a16:colId xmlns:a16="http://schemas.microsoft.com/office/drawing/2014/main" val="1341331215"/>
                    </a:ext>
                  </a:extLst>
                </a:gridCol>
              </a:tblGrid>
              <a:tr h="813919">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Monday </a:t>
                      </a:r>
                    </a:p>
                    <a:p>
                      <a:pPr marL="0" marR="0">
                        <a:spcBef>
                          <a:spcPts val="0"/>
                        </a:spcBef>
                        <a:spcAft>
                          <a:spcPts val="0"/>
                        </a:spcAft>
                      </a:pPr>
                      <a:r>
                        <a:rPr lang="en-US" sz="1200">
                          <a:effectLst/>
                        </a:rPr>
                        <a:t>(May 16, 2016)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Tuesday </a:t>
                      </a:r>
                    </a:p>
                    <a:p>
                      <a:pPr marL="0" marR="0">
                        <a:spcBef>
                          <a:spcPts val="0"/>
                        </a:spcBef>
                        <a:spcAft>
                          <a:spcPts val="0"/>
                        </a:spcAft>
                      </a:pPr>
                      <a:r>
                        <a:rPr lang="en-US" sz="1200">
                          <a:effectLst/>
                        </a:rPr>
                        <a:t>(May 17, 2016)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Wednesday </a:t>
                      </a:r>
                    </a:p>
                    <a:p>
                      <a:pPr marL="0" marR="0">
                        <a:spcBef>
                          <a:spcPts val="0"/>
                        </a:spcBef>
                        <a:spcAft>
                          <a:spcPts val="0"/>
                        </a:spcAft>
                      </a:pPr>
                      <a:r>
                        <a:rPr lang="en-US" sz="1200">
                          <a:effectLst/>
                        </a:rPr>
                        <a:t>(May 18, 2016)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Thursday </a:t>
                      </a:r>
                    </a:p>
                    <a:p>
                      <a:pPr marL="0" marR="0">
                        <a:spcBef>
                          <a:spcPts val="0"/>
                        </a:spcBef>
                        <a:spcAft>
                          <a:spcPts val="0"/>
                        </a:spcAft>
                      </a:pPr>
                      <a:r>
                        <a:rPr lang="en-US" sz="1200">
                          <a:effectLst/>
                        </a:rPr>
                        <a:t>(May 19, 2016) </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549337285"/>
                  </a:ext>
                </a:extLst>
              </a:tr>
              <a:tr h="749147">
                <a:tc>
                  <a:txBody>
                    <a:bodyPr/>
                    <a:lstStyle/>
                    <a:p>
                      <a:pPr marL="0" marR="0">
                        <a:spcBef>
                          <a:spcPts val="0"/>
                        </a:spcBef>
                        <a:spcAft>
                          <a:spcPts val="0"/>
                        </a:spcAft>
                      </a:pPr>
                      <a:r>
                        <a:rPr lang="en-US" sz="1200">
                          <a:effectLst/>
                        </a:rPr>
                        <a:t>AM-1 </a:t>
                      </a:r>
                    </a:p>
                    <a:p>
                      <a:pPr marL="0" marR="0">
                        <a:spcBef>
                          <a:spcPts val="0"/>
                        </a:spcBef>
                        <a:spcAft>
                          <a:spcPts val="0"/>
                        </a:spcAft>
                      </a:pPr>
                      <a:r>
                        <a:rPr lang="en-US" sz="1200">
                          <a:effectLst/>
                        </a:rPr>
                        <a:t>8:00-10:00a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IEEE 802  EC Joint Wireless Opening Plenary (8:00- 9:00am)</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802.21.1  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Joint 802.21m/802.1.1   TG</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830683709"/>
                  </a:ext>
                </a:extLst>
              </a:tr>
              <a:tr h="530113">
                <a:tc>
                  <a:txBody>
                    <a:bodyPr/>
                    <a:lstStyle/>
                    <a:p>
                      <a:pPr marL="0" marR="0">
                        <a:spcBef>
                          <a:spcPts val="0"/>
                        </a:spcBef>
                        <a:spcAft>
                          <a:spcPts val="0"/>
                        </a:spcAft>
                      </a:pPr>
                      <a:r>
                        <a:rPr lang="en-US" sz="1200">
                          <a:effectLst/>
                        </a:rPr>
                        <a:t>AM-2 </a:t>
                      </a:r>
                    </a:p>
                    <a:p>
                      <a:pPr marL="0" marR="0">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802.21m  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802.21m 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Closing Plenary</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4044138491"/>
                  </a:ext>
                </a:extLst>
              </a:tr>
              <a:tr h="503692">
                <a:tc>
                  <a:txBody>
                    <a:bodyPr/>
                    <a:lstStyle/>
                    <a:p>
                      <a:pPr marL="0" marR="0">
                        <a:spcBef>
                          <a:spcPts val="0"/>
                        </a:spcBef>
                        <a:spcAft>
                          <a:spcPts val="0"/>
                        </a:spcAft>
                      </a:pPr>
                      <a:r>
                        <a:rPr lang="en-US" sz="1200">
                          <a:effectLst/>
                        </a:rPr>
                        <a:t>PM-1 </a:t>
                      </a:r>
                    </a:p>
                    <a:p>
                      <a:pPr marL="0" marR="0">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Opening Plenary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802.21.1 TG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802.21.1 TG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23515012"/>
                  </a:ext>
                </a:extLst>
              </a:tr>
              <a:tr h="568465">
                <a:tc>
                  <a:txBody>
                    <a:bodyPr/>
                    <a:lstStyle/>
                    <a:p>
                      <a:pPr marL="0" marR="0">
                        <a:spcBef>
                          <a:spcPts val="0"/>
                        </a:spcBef>
                        <a:spcAft>
                          <a:spcPts val="0"/>
                        </a:spcAft>
                      </a:pPr>
                      <a:r>
                        <a:rPr lang="en-US" sz="1200">
                          <a:effectLst/>
                        </a:rPr>
                        <a:t>PM-2 </a:t>
                      </a:r>
                    </a:p>
                    <a:p>
                      <a:pPr marL="0" marR="0">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802.21.m TG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Discussion on 5G </a:t>
                      </a:r>
                      <a:r>
                        <a:rPr lang="en-US" sz="1200" dirty="0" smtClean="0">
                          <a:effectLst/>
                        </a:rPr>
                        <a:t>ECSG/Future Topic</a:t>
                      </a:r>
                      <a:r>
                        <a:rPr lang="en-US" sz="1200" baseline="0" dirty="0" smtClean="0">
                          <a:effectLst/>
                        </a:rPr>
                        <a:t> Discussions</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Future topic discussion/5G ECSG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740194513"/>
                  </a:ext>
                </a:extLst>
              </a:tr>
              <a:tr h="568465">
                <a:tc>
                  <a:txBody>
                    <a:bodyPr/>
                    <a:lstStyle/>
                    <a:p>
                      <a:pPr marL="0" marR="0">
                        <a:spcBef>
                          <a:spcPts val="0"/>
                        </a:spcBef>
                        <a:spcAft>
                          <a:spcPts val="0"/>
                        </a:spcAft>
                      </a:pPr>
                      <a:r>
                        <a:rPr lang="en-US" sz="1200">
                          <a:effectLst/>
                        </a:rPr>
                        <a:t>EVE</a:t>
                      </a:r>
                    </a:p>
                    <a:p>
                      <a:pPr marL="0" marR="0">
                        <a:spcBef>
                          <a:spcPts val="0"/>
                        </a:spcBef>
                        <a:spcAft>
                          <a:spcPts val="0"/>
                        </a:spcAft>
                      </a:pPr>
                      <a:r>
                        <a:rPr lang="en-US" sz="1200">
                          <a:effectLst/>
                        </a:rPr>
                        <a:t>6:00-10:30p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Social (7:00-9:30p)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582918138"/>
                  </a:ext>
                </a:extLst>
              </a:tr>
            </a:tbl>
          </a:graphicData>
        </a:graphic>
      </p:graphicFrame>
    </p:spTree>
    <p:extLst>
      <p:ext uri="{BB962C8B-B14F-4D97-AF65-F5344CB8AC3E}">
        <p14:creationId xmlns:p14="http://schemas.microsoft.com/office/powerpoint/2010/main" val="19490699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900" y="609600"/>
            <a:ext cx="7772400" cy="533400"/>
          </a:xfrm>
        </p:spPr>
        <p:txBody>
          <a:bodyPr/>
          <a:lstStyle/>
          <a:p>
            <a:r>
              <a:rPr lang="en-US" sz="3200" dirty="0" smtClean="0">
                <a:solidFill>
                  <a:schemeClr val="accent2"/>
                </a:solidFill>
                <a:latin typeface="Arial" charset="0"/>
              </a:rPr>
              <a:t>July  Plenary  Meeting Logistics </a:t>
            </a:r>
          </a:p>
        </p:txBody>
      </p:sp>
      <p:sp>
        <p:nvSpPr>
          <p:cNvPr id="34822" name="Rectangle 3"/>
          <p:cNvSpPr>
            <a:spLocks noGrp="1" noChangeArrowheads="1"/>
          </p:cNvSpPr>
          <p:nvPr>
            <p:ph type="body" idx="1"/>
          </p:nvPr>
        </p:nvSpPr>
        <p:spPr>
          <a:xfrm>
            <a:off x="359553" y="1066800"/>
            <a:ext cx="8555847" cy="5410200"/>
          </a:xfrm>
        </p:spPr>
        <p:txBody>
          <a:bodyPr/>
          <a:lstStyle/>
          <a:p>
            <a:pPr>
              <a:lnSpc>
                <a:spcPct val="90000"/>
              </a:lnSpc>
              <a:buFont typeface="Arial" panose="020B0604020202020204" pitchFamily="34" charset="0"/>
              <a:buChar char="•"/>
            </a:pPr>
            <a:r>
              <a:rPr lang="en-US" sz="2000" b="1" dirty="0" smtClean="0"/>
              <a:t>July </a:t>
            </a:r>
            <a:r>
              <a:rPr lang="en-US" sz="2000" b="1" dirty="0" smtClean="0"/>
              <a:t>24-29</a:t>
            </a:r>
            <a:r>
              <a:rPr lang="en-US" sz="2000" b="1" dirty="0" smtClean="0"/>
              <a:t>, 2016</a:t>
            </a:r>
            <a:r>
              <a:rPr lang="en-US" sz="2000" b="1" dirty="0"/>
              <a:t>, </a:t>
            </a:r>
            <a:r>
              <a:rPr lang="en-US" sz="2000" b="1" dirty="0" smtClean="0"/>
              <a:t>Grand Hyatt Manchester, San Diego</a:t>
            </a:r>
          </a:p>
          <a:p>
            <a:pPr lvl="1">
              <a:lnSpc>
                <a:spcPct val="90000"/>
              </a:lnSpc>
            </a:pPr>
            <a:r>
              <a:rPr lang="en-US" sz="1400" b="1" dirty="0" smtClean="0"/>
              <a:t>GROUP RATE: $US 194.00/Night (plus applicable taxes) for double occupancy</a:t>
            </a:r>
          </a:p>
          <a:p>
            <a:pPr>
              <a:lnSpc>
                <a:spcPct val="90000"/>
              </a:lnSpc>
            </a:pPr>
            <a:r>
              <a:rPr lang="en-US" sz="2000" b="1" dirty="0" smtClean="0"/>
              <a:t>Event and Registration information are available now at: </a:t>
            </a:r>
          </a:p>
          <a:p>
            <a:pPr lvl="1">
              <a:lnSpc>
                <a:spcPct val="90000"/>
              </a:lnSpc>
            </a:pPr>
            <a:r>
              <a:rPr lang="en-US" sz="1600" b="1" dirty="0"/>
              <a:t>Event Information: http://802world.org/plenary</a:t>
            </a:r>
          </a:p>
          <a:p>
            <a:pPr lvl="1">
              <a:lnSpc>
                <a:spcPct val="90000"/>
              </a:lnSpc>
            </a:pPr>
            <a:r>
              <a:rPr lang="en-US" sz="1600" b="1" dirty="0"/>
              <a:t>Registration Website: https://</a:t>
            </a:r>
            <a:r>
              <a:rPr lang="en-US" sz="1600" b="1" dirty="0" smtClean="0"/>
              <a:t>802world.org/apps/session/97/register2/register</a:t>
            </a:r>
            <a:endParaRPr lang="en-US" sz="1600" b="1" dirty="0"/>
          </a:p>
          <a:p>
            <a:pPr lvl="1">
              <a:lnSpc>
                <a:spcPct val="90000"/>
              </a:lnSpc>
            </a:pPr>
            <a:r>
              <a:rPr lang="en-US" sz="1600" b="1" dirty="0"/>
              <a:t>CANCEL: </a:t>
            </a:r>
            <a:r>
              <a:rPr lang="en-US" sz="1600" b="1" dirty="0" smtClean="0"/>
              <a:t>https</a:t>
            </a:r>
            <a:r>
              <a:rPr lang="en-US" sz="1600" b="1" dirty="0"/>
              <a:t>://802world.org/apps/session/97/register2/cancel</a:t>
            </a:r>
            <a:endParaRPr lang="en-US" sz="1600" b="1" dirty="0" smtClean="0"/>
          </a:p>
          <a:p>
            <a:pPr>
              <a:lnSpc>
                <a:spcPct val="90000"/>
              </a:lnSpc>
            </a:pPr>
            <a:r>
              <a:rPr lang="en-US" sz="2000" b="1" dirty="0" smtClean="0"/>
              <a:t>Registration Fee and Deadlines</a:t>
            </a:r>
          </a:p>
          <a:p>
            <a:pPr lvl="1">
              <a:lnSpc>
                <a:spcPct val="90000"/>
              </a:lnSpc>
            </a:pPr>
            <a:r>
              <a:rPr lang="en-US" sz="1600" b="1" dirty="0"/>
              <a:t>Early: Before 6pm Pacific Time, Friday, May 27, </a:t>
            </a:r>
            <a:r>
              <a:rPr lang="en-US" sz="1600" b="1" dirty="0" smtClean="0"/>
              <a:t>2016</a:t>
            </a:r>
          </a:p>
          <a:p>
            <a:pPr lvl="2">
              <a:lnSpc>
                <a:spcPct val="90000"/>
              </a:lnSpc>
            </a:pPr>
            <a:r>
              <a:rPr lang="en-US" sz="1200" b="1" dirty="0" smtClean="0"/>
              <a:t>$US </a:t>
            </a:r>
            <a:r>
              <a:rPr lang="en-US" sz="1200" b="1" dirty="0"/>
              <a:t>500.00 for attendees staying at the Manchester Grand </a:t>
            </a:r>
            <a:r>
              <a:rPr lang="en-US" sz="1200" b="1" dirty="0" smtClean="0"/>
              <a:t>Hyatt otherwise  </a:t>
            </a:r>
            <a:r>
              <a:rPr lang="en-US" sz="1200" b="1" dirty="0"/>
              <a:t>$US 800.00 </a:t>
            </a:r>
            <a:endParaRPr lang="en-US" sz="1200" b="1" dirty="0" smtClean="0"/>
          </a:p>
          <a:p>
            <a:pPr lvl="1">
              <a:lnSpc>
                <a:spcPct val="90000"/>
              </a:lnSpc>
            </a:pPr>
            <a:r>
              <a:rPr lang="en-US" sz="1600" b="1" dirty="0" smtClean="0"/>
              <a:t>Standard</a:t>
            </a:r>
            <a:r>
              <a:rPr lang="en-US" sz="1600" b="1" dirty="0"/>
              <a:t>: After Early Registration and before 6pm Pacific Time, Friday June 24, 2016</a:t>
            </a:r>
          </a:p>
          <a:p>
            <a:pPr lvl="2">
              <a:lnSpc>
                <a:spcPct val="90000"/>
              </a:lnSpc>
            </a:pPr>
            <a:r>
              <a:rPr lang="en-US" sz="1200" b="1" dirty="0" smtClean="0"/>
              <a:t>$</a:t>
            </a:r>
            <a:r>
              <a:rPr lang="en-US" sz="1200" b="1" dirty="0"/>
              <a:t>US 600.00 for attendees staying at the Manchester Grand </a:t>
            </a:r>
            <a:r>
              <a:rPr lang="en-US" sz="1200" b="1" dirty="0" smtClean="0"/>
              <a:t>Hyatt otherwise </a:t>
            </a:r>
            <a:r>
              <a:rPr lang="en-US" sz="1200" b="1" dirty="0"/>
              <a:t>$US </a:t>
            </a:r>
            <a:r>
              <a:rPr lang="en-US" sz="1200" b="1" dirty="0" smtClean="0"/>
              <a:t>900.00</a:t>
            </a:r>
            <a:endParaRPr lang="en-US" sz="1200" b="1" dirty="0"/>
          </a:p>
          <a:p>
            <a:pPr lvl="1">
              <a:lnSpc>
                <a:spcPct val="90000"/>
              </a:lnSpc>
            </a:pPr>
            <a:r>
              <a:rPr lang="en-US" sz="1600" b="1" dirty="0"/>
              <a:t>Late/On-site: After 6pm Pacific Time Friday June 24, 2016</a:t>
            </a:r>
          </a:p>
          <a:p>
            <a:pPr lvl="2">
              <a:lnSpc>
                <a:spcPct val="90000"/>
              </a:lnSpc>
            </a:pPr>
            <a:r>
              <a:rPr lang="en-US" sz="1200" b="1" dirty="0" smtClean="0"/>
              <a:t>$</a:t>
            </a:r>
            <a:r>
              <a:rPr lang="en-US" sz="1200" b="1" dirty="0"/>
              <a:t>US 800.00 for attendees staying at the Manchester Grand </a:t>
            </a:r>
            <a:r>
              <a:rPr lang="en-US" sz="1200" b="1" dirty="0" smtClean="0"/>
              <a:t>Hyatt otherwise $US </a:t>
            </a:r>
            <a:r>
              <a:rPr lang="en-US" sz="1200" b="1" dirty="0"/>
              <a:t>1100.00 </a:t>
            </a:r>
            <a:endParaRPr lang="en-US" sz="1600" b="1" dirty="0" smtClean="0"/>
          </a:p>
          <a:p>
            <a:pPr>
              <a:lnSpc>
                <a:spcPct val="90000"/>
              </a:lnSpc>
            </a:pPr>
            <a:r>
              <a:rPr lang="en-US" sz="2000" b="1" dirty="0" smtClean="0">
                <a:latin typeface="Arial" charset="0"/>
                <a:cs typeface="Arial" charset="0"/>
              </a:rPr>
              <a:t>Cancellation Policy</a:t>
            </a:r>
          </a:p>
          <a:p>
            <a:pPr lvl="1">
              <a:lnSpc>
                <a:spcPct val="90000"/>
              </a:lnSpc>
            </a:pPr>
            <a:r>
              <a:rPr lang="en-US" sz="1400" b="1" dirty="0" smtClean="0">
                <a:latin typeface="Arial" charset="0"/>
                <a:cs typeface="Arial" charset="0"/>
              </a:rPr>
              <a:t>Early</a:t>
            </a:r>
            <a:r>
              <a:rPr lang="en-US" sz="1400" dirty="0" smtClean="0">
                <a:latin typeface="Arial" charset="0"/>
                <a:cs typeface="Arial" charset="0"/>
              </a:rPr>
              <a:t> </a:t>
            </a:r>
            <a:r>
              <a:rPr lang="en-US" sz="1400" dirty="0">
                <a:latin typeface="Arial" charset="0"/>
                <a:cs typeface="Arial" charset="0"/>
              </a:rPr>
              <a:t>- </a:t>
            </a:r>
            <a:r>
              <a:rPr lang="en-US" sz="1400" dirty="0">
                <a:cs typeface="Arial" charset="0"/>
              </a:rPr>
              <a:t>FULL </a:t>
            </a:r>
            <a:r>
              <a:rPr lang="en-US" sz="1400" dirty="0" smtClean="0">
                <a:cs typeface="Arial" charset="0"/>
              </a:rPr>
              <a:t>REFUND; 6 </a:t>
            </a:r>
            <a:r>
              <a:rPr lang="en-US" sz="1400" dirty="0">
                <a:cs typeface="Arial" charset="0"/>
              </a:rPr>
              <a:t>PM Pacific Time, Friday, May 27, </a:t>
            </a:r>
            <a:r>
              <a:rPr lang="en-US" sz="1400" dirty="0" smtClean="0">
                <a:cs typeface="Arial" charset="0"/>
              </a:rPr>
              <a:t>2016</a:t>
            </a:r>
          </a:p>
          <a:p>
            <a:pPr lvl="1">
              <a:lnSpc>
                <a:spcPct val="90000"/>
              </a:lnSpc>
            </a:pPr>
            <a:r>
              <a:rPr lang="en-US" sz="1400" b="1" dirty="0" smtClean="0">
                <a:latin typeface="Arial" charset="0"/>
                <a:cs typeface="Arial" charset="0"/>
              </a:rPr>
              <a:t>Late</a:t>
            </a:r>
            <a:r>
              <a:rPr lang="en-US" sz="1400" dirty="0" smtClean="0">
                <a:latin typeface="Arial" charset="0"/>
                <a:cs typeface="Arial" charset="0"/>
              </a:rPr>
              <a:t> </a:t>
            </a:r>
            <a:r>
              <a:rPr lang="en-US" sz="1400" dirty="0">
                <a:latin typeface="Arial" charset="0"/>
                <a:cs typeface="Arial" charset="0"/>
              </a:rPr>
              <a:t>– </a:t>
            </a:r>
            <a:r>
              <a:rPr lang="en-US" sz="1400" dirty="0">
                <a:cs typeface="Arial" charset="0"/>
              </a:rPr>
              <a:t>CANCELLATION FEE $</a:t>
            </a:r>
            <a:r>
              <a:rPr lang="en-US" sz="1400" dirty="0" smtClean="0">
                <a:cs typeface="Arial" charset="0"/>
              </a:rPr>
              <a:t>US100; 6 </a:t>
            </a:r>
            <a:r>
              <a:rPr lang="en-US" sz="1400" dirty="0">
                <a:cs typeface="Arial" charset="0"/>
              </a:rPr>
              <a:t>PM Pacific Time, Friday, June 24, </a:t>
            </a:r>
            <a:r>
              <a:rPr lang="en-US" sz="1400" dirty="0" smtClean="0">
                <a:cs typeface="Arial" charset="0"/>
              </a:rPr>
              <a:t>2016</a:t>
            </a:r>
          </a:p>
          <a:p>
            <a:pPr lvl="1">
              <a:lnSpc>
                <a:spcPct val="90000"/>
              </a:lnSpc>
            </a:pPr>
            <a:r>
              <a:rPr lang="en-US" sz="1400" b="1" dirty="0" smtClean="0">
                <a:cs typeface="Arial" charset="0"/>
              </a:rPr>
              <a:t>NO </a:t>
            </a:r>
            <a:r>
              <a:rPr lang="en-US" sz="1400" b="1" dirty="0">
                <a:cs typeface="Arial" charset="0"/>
              </a:rPr>
              <a:t>REFUNDS </a:t>
            </a:r>
            <a:r>
              <a:rPr lang="en-US" sz="1400" b="1" dirty="0" smtClean="0">
                <a:cs typeface="Arial" charset="0"/>
              </a:rPr>
              <a:t>AFTER; </a:t>
            </a:r>
            <a:r>
              <a:rPr lang="en-US" sz="1400" dirty="0" smtClean="0">
                <a:cs typeface="Arial" charset="0"/>
              </a:rPr>
              <a:t>6 </a:t>
            </a:r>
            <a:r>
              <a:rPr lang="en-US" sz="1400" dirty="0">
                <a:cs typeface="Arial" charset="0"/>
              </a:rPr>
              <a:t>PM Pacific Time, Friday, June 24, </a:t>
            </a:r>
            <a:r>
              <a:rPr lang="en-US" sz="1400" dirty="0" smtClean="0">
                <a:cs typeface="Arial" charset="0"/>
              </a:rPr>
              <a:t>2016</a:t>
            </a:r>
          </a:p>
          <a:p>
            <a:pPr>
              <a:lnSpc>
                <a:spcPct val="90000"/>
              </a:lnSpc>
            </a:pPr>
            <a:r>
              <a:rPr lang="en-US" sz="1800" b="1" dirty="0" smtClean="0">
                <a:latin typeface="Arial" charset="0"/>
              </a:rPr>
              <a:t>IEEE 802 July Plenary Social Event </a:t>
            </a:r>
          </a:p>
          <a:p>
            <a:pPr lvl="1">
              <a:lnSpc>
                <a:spcPct val="90000"/>
              </a:lnSpc>
            </a:pPr>
            <a:r>
              <a:rPr lang="en-US" sz="1400" dirty="0" smtClean="0"/>
              <a:t>A casual </a:t>
            </a:r>
            <a:r>
              <a:rPr lang="en-US" sz="1400" dirty="0"/>
              <a:t>reception with comedic entertainment by </a:t>
            </a:r>
            <a:r>
              <a:rPr lang="en-US" sz="1400" dirty="0" smtClean="0"/>
              <a:t>tech </a:t>
            </a:r>
            <a:r>
              <a:rPr lang="en-US" sz="1400" dirty="0"/>
              <a:t>industry entertainer Don McMillian.</a:t>
            </a:r>
          </a:p>
          <a:p>
            <a:pPr lvl="1">
              <a:lnSpc>
                <a:spcPct val="90000"/>
              </a:lnSpc>
            </a:pPr>
            <a:r>
              <a:rPr lang="en-US" sz="1400" dirty="0"/>
              <a:t>Date: Wednesday July 27, </a:t>
            </a:r>
            <a:r>
              <a:rPr lang="en-US" sz="1400" dirty="0" smtClean="0"/>
              <a:t>2016. Time</a:t>
            </a:r>
            <a:r>
              <a:rPr lang="en-US" sz="1400" dirty="0"/>
              <a:t>: 6:00 PM – 8:30 </a:t>
            </a:r>
            <a:r>
              <a:rPr lang="en-US" sz="1400" dirty="0" smtClean="0"/>
              <a:t>PM; Ticket Price: </a:t>
            </a:r>
            <a:r>
              <a:rPr lang="en-US" sz="1400" dirty="0"/>
              <a:t>$US </a:t>
            </a:r>
            <a:r>
              <a:rPr lang="en-US" sz="1400" dirty="0" smtClean="0"/>
              <a:t>24.99 (nonrefundable</a:t>
            </a:r>
            <a:r>
              <a:rPr lang="en-US" sz="1400" dirty="0"/>
              <a:t>); http://802world.org/plenary/social/</a:t>
            </a:r>
            <a:r>
              <a:rPr lang="en-US" sz="1400" dirty="0" smtClean="0"/>
              <a:t>	</a:t>
            </a:r>
          </a:p>
          <a:p>
            <a:pPr>
              <a:lnSpc>
                <a:spcPct val="90000"/>
              </a:lnSpc>
              <a:buNone/>
            </a:pPr>
            <a:endParaRPr lang="en-US" sz="1600" dirty="0" smtClean="0"/>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4" name="Rectangle 3"/>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307853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2017</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686800" cy="5410200"/>
          </a:xfrm>
        </p:spPr>
        <p:txBody>
          <a:bodyPr/>
          <a:lstStyle/>
          <a:p>
            <a:pPr>
              <a:lnSpc>
                <a:spcPct val="90000"/>
              </a:lnSpc>
            </a:pPr>
            <a:r>
              <a:rPr lang="en-US" sz="2400" b="1" dirty="0" smtClean="0">
                <a:solidFill>
                  <a:schemeClr val="accent2"/>
                </a:solidFill>
              </a:rPr>
              <a:t>January </a:t>
            </a:r>
            <a:r>
              <a:rPr lang="en-US" sz="2400" b="1" dirty="0">
                <a:solidFill>
                  <a:schemeClr val="accent2"/>
                </a:solidFill>
              </a:rPr>
              <a:t>15-20, </a:t>
            </a:r>
            <a:r>
              <a:rPr lang="en-US" sz="2400" b="1" dirty="0" smtClean="0">
                <a:solidFill>
                  <a:schemeClr val="accent2"/>
                </a:solidFill>
              </a:rPr>
              <a:t>2017, </a:t>
            </a:r>
            <a:r>
              <a:rPr lang="es-ES" sz="2400" b="1" dirty="0" smtClean="0">
                <a:solidFill>
                  <a:schemeClr val="accent2"/>
                </a:solidFill>
              </a:rPr>
              <a:t>Hyatt Regency, Atlanta, GA,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a:t>
            </a:r>
            <a:r>
              <a:rPr lang="en-US" sz="2400" b="1" dirty="0">
                <a:solidFill>
                  <a:srgbClr val="FF0000"/>
                </a:solidFill>
              </a:rPr>
              <a:t>March 12-17, 2017, Hyatt Regency </a:t>
            </a:r>
            <a:r>
              <a:rPr lang="en-US" sz="2400" b="1" dirty="0" smtClean="0">
                <a:solidFill>
                  <a:srgbClr val="FF0000"/>
                </a:solidFill>
              </a:rPr>
              <a:t>Vancouver</a:t>
            </a:r>
          </a:p>
          <a:p>
            <a:pPr lvl="1">
              <a:lnSpc>
                <a:spcPct val="90000"/>
              </a:lnSpc>
            </a:pPr>
            <a:r>
              <a:rPr lang="en-US" sz="1600" dirty="0" smtClean="0">
                <a:solidFill>
                  <a:srgbClr val="FF0000"/>
                </a:solidFill>
              </a:rPr>
              <a:t>Co-located with all 802 groups</a:t>
            </a:r>
            <a:endParaRPr lang="en-US" sz="1600" b="1" dirty="0" smtClean="0">
              <a:solidFill>
                <a:srgbClr val="FF0000"/>
              </a:solidFill>
            </a:endParaRPr>
          </a:p>
          <a:p>
            <a:pPr>
              <a:lnSpc>
                <a:spcPct val="90000"/>
              </a:lnSpc>
            </a:pPr>
            <a:r>
              <a:rPr lang="en-US" sz="2400" b="1" dirty="0" smtClean="0">
                <a:solidFill>
                  <a:srgbClr val="0000FF"/>
                </a:solidFill>
              </a:rPr>
              <a:t>Interim:  </a:t>
            </a:r>
            <a:r>
              <a:rPr lang="en-US" sz="2400" b="1" dirty="0">
                <a:solidFill>
                  <a:srgbClr val="0000FF"/>
                </a:solidFill>
              </a:rPr>
              <a:t>May 13-18, 2017, Daejeon Convention </a:t>
            </a:r>
            <a:r>
              <a:rPr lang="en-US" sz="2400" b="1" dirty="0" smtClean="0">
                <a:solidFill>
                  <a:srgbClr val="0000FF"/>
                </a:solidFill>
              </a:rPr>
              <a:t>Center, </a:t>
            </a:r>
            <a:r>
              <a:rPr lang="en-US" sz="2400" b="1" dirty="0">
                <a:solidFill>
                  <a:srgbClr val="0000FF"/>
                </a:solidFill>
              </a:rPr>
              <a:t>Daejeon, Korea (</a:t>
            </a:r>
            <a:r>
              <a:rPr lang="en-US" sz="2400" b="1" dirty="0" smtClean="0">
                <a:solidFill>
                  <a:srgbClr val="0000FF"/>
                </a:solidFill>
              </a:rPr>
              <a:t>TBC)</a:t>
            </a:r>
            <a:r>
              <a:rPr lang="en-US" sz="2400" b="1" dirty="0">
                <a:solidFill>
                  <a:srgbClr val="0000FF"/>
                </a:solidFill>
              </a:rPr>
              <a:t> </a:t>
            </a:r>
            <a:endParaRPr lang="en-US" sz="2400" b="1" dirty="0" smtClean="0">
              <a:solidFill>
                <a:srgbClr val="0000FF"/>
              </a:solidFill>
            </a:endParaRPr>
          </a:p>
          <a:p>
            <a:pPr lvl="1">
              <a:lnSpc>
                <a:spcPct val="90000"/>
              </a:lnSpc>
            </a:pPr>
            <a:r>
              <a:rPr lang="en-US" sz="1600" dirty="0" smtClean="0">
                <a:solidFill>
                  <a:srgbClr val="0000FF"/>
                </a:solidFill>
              </a:rPr>
              <a:t>Co-located with all wireless groups </a:t>
            </a:r>
          </a:p>
          <a:p>
            <a:pPr>
              <a:lnSpc>
                <a:spcPct val="90000"/>
              </a:lnSpc>
            </a:pPr>
            <a:r>
              <a:rPr lang="en-US" sz="2400" b="1" dirty="0" smtClean="0">
                <a:solidFill>
                  <a:srgbClr val="FF0000"/>
                </a:solidFill>
              </a:rPr>
              <a:t>Plenary:  </a:t>
            </a:r>
            <a:r>
              <a:rPr lang="en-US" sz="2400" b="1" dirty="0">
                <a:solidFill>
                  <a:srgbClr val="FF0000"/>
                </a:solidFill>
              </a:rPr>
              <a:t>July 9-14, 2017, Estrel Hotel and Convention Center, Berlin, </a:t>
            </a:r>
            <a:r>
              <a:rPr lang="en-US" sz="2400" b="1" dirty="0" smtClean="0">
                <a:solidFill>
                  <a:srgbClr val="FF0000"/>
                </a:solidFill>
              </a:rPr>
              <a:t>Germany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a:solidFill>
                  <a:srgbClr val="0000FF"/>
                </a:solidFill>
              </a:rPr>
              <a:t>September 10-15,  2017, Hilton Waikoloa Village, Kona, HI, USA, 802 Wireless Interim </a:t>
            </a:r>
            <a:r>
              <a:rPr lang="en-US" sz="2400" b="1" dirty="0" smtClean="0">
                <a:solidFill>
                  <a:srgbClr val="0000FF"/>
                </a:solidFill>
              </a:rPr>
              <a:t>Session.</a:t>
            </a:r>
          </a:p>
          <a:p>
            <a:pPr lvl="1">
              <a:lnSpc>
                <a:spcPct val="90000"/>
              </a:lnSpc>
            </a:pPr>
            <a:r>
              <a:rPr lang="en-US" sz="1600" dirty="0" smtClean="0">
                <a:solidFill>
                  <a:srgbClr val="0000FF"/>
                </a:solidFill>
              </a:rPr>
              <a:t>Co-located with  all 802 wireless groups </a:t>
            </a:r>
            <a:endParaRPr lang="en-US" sz="1600" dirty="0" smtClean="0">
              <a:solidFill>
                <a:srgbClr val="FF0000"/>
              </a:solidFill>
            </a:endParaRPr>
          </a:p>
          <a:p>
            <a:pPr>
              <a:lnSpc>
                <a:spcPct val="90000"/>
              </a:lnSpc>
            </a:pPr>
            <a:r>
              <a:rPr lang="en-US" sz="2400" b="1" dirty="0" smtClean="0">
                <a:solidFill>
                  <a:srgbClr val="FF0000"/>
                </a:solidFill>
              </a:rPr>
              <a:t>Plenary: </a:t>
            </a:r>
            <a:r>
              <a:rPr lang="en-US" sz="2400" b="1" dirty="0">
                <a:solidFill>
                  <a:srgbClr val="FF0000"/>
                </a:solidFill>
              </a:rPr>
              <a:t>November 5-10, 2017, Caribe Hotel and Convention Center, Orlando, FL, </a:t>
            </a:r>
            <a:r>
              <a:rPr lang="en-US" sz="2400" b="1" dirty="0" smtClean="0">
                <a:solidFill>
                  <a:srgbClr val="FF0000"/>
                </a:solidFill>
              </a:rPr>
              <a:t>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a:defRPr/>
            </a:pPr>
            <a:r>
              <a:rPr lang="pt-BR" dirty="0" smtClean="0">
                <a:solidFill>
                  <a:srgbClr val="000000"/>
                </a:solidFill>
              </a:rPr>
              <a:t>  Subir Das, Chair 802.21 WG</a:t>
            </a:r>
            <a:endParaRPr lang="en-US" dirty="0" smtClean="0">
              <a:solidFill>
                <a:srgbClr val="000000"/>
              </a:solidFill>
            </a:endParaRPr>
          </a:p>
        </p:txBody>
      </p:sp>
    </p:spTree>
    <p:extLst>
      <p:ext uri="{BB962C8B-B14F-4D97-AF65-F5344CB8AC3E}">
        <p14:creationId xmlns:p14="http://schemas.microsoft.com/office/powerpoint/2010/main" val="3054935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r>
              <a:rPr lang="en-US" altLang="ja-JP" sz="1600" dirty="0" smtClean="0">
                <a:ea typeface="ＭＳ Ｐゴシック" charset="-128"/>
              </a:rPr>
              <a:t>  </a:t>
            </a:r>
          </a:p>
          <a:p>
            <a:pPr lvl="2">
              <a:lnSpc>
                <a:spcPct val="80000"/>
              </a:lnSpc>
              <a:defRPr/>
            </a:pPr>
            <a:r>
              <a:rPr lang="en-US" altLang="ja-JP" sz="1600" dirty="0" smtClean="0">
                <a:ea typeface="ＭＳ Ｐゴシック" charset="-128"/>
              </a:rPr>
              <a:t>https://imat.ieee.org/attendance</a:t>
            </a:r>
          </a:p>
          <a:p>
            <a:pPr lvl="2">
              <a:lnSpc>
                <a:spcPct val="80000"/>
              </a:lnSpc>
              <a:defRPr/>
            </a:pPr>
            <a:r>
              <a:rPr lang="en-US" altLang="ja-JP" sz="1600" dirty="0">
                <a:ea typeface="ＭＳ Ｐゴシック" charset="-128"/>
              </a:rPr>
              <a:t> http://</a:t>
            </a:r>
            <a:r>
              <a:rPr lang="en-US" altLang="ja-JP" sz="1600" dirty="0" smtClean="0">
                <a:ea typeface="ＭＳ Ｐゴシック" charset="-128"/>
              </a:rPr>
              <a:t>newton.meeting.verilan.com</a:t>
            </a:r>
            <a:endParaRPr lang="en-US" altLang="ja-JP" sz="1600" dirty="0" smtClean="0">
              <a:ea typeface="ＭＳ Ｐゴシック" charset="-128"/>
            </a:endParaRP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11</a:t>
            </a:r>
          </a:p>
          <a:p>
            <a:pPr>
              <a:lnSpc>
                <a:spcPct val="80000"/>
              </a:lnSpc>
              <a:defRPr/>
            </a:pPr>
            <a:r>
              <a:rPr lang="en-US" sz="2000" dirty="0">
                <a:latin typeface="Arial" charset="0"/>
              </a:rPr>
              <a:t>9</a:t>
            </a:r>
            <a:r>
              <a:rPr lang="en-US" sz="2000" dirty="0" smtClean="0">
                <a:latin typeface="Arial" charset="0"/>
              </a:rPr>
              <a:t> 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228600" y="1066800"/>
            <a:ext cx="8763000" cy="5334000"/>
          </a:xfrm>
        </p:spPr>
        <p:txBody>
          <a:bodyPr/>
          <a:lstStyle/>
          <a:p>
            <a:pPr>
              <a:lnSpc>
                <a:spcPct val="90000"/>
              </a:lnSpc>
            </a:pPr>
            <a:r>
              <a:rPr lang="en-US" sz="2000" dirty="0" smtClean="0">
                <a:latin typeface="Arial" charset="0"/>
              </a:rPr>
              <a:t>WG Documents</a:t>
            </a:r>
            <a:r>
              <a:rPr lang="en-US" sz="2000" dirty="0">
                <a:latin typeface="Arial" charset="0"/>
              </a:rPr>
              <a:t>: http://newton.meeting.verilan.com/</a:t>
            </a:r>
            <a:endParaRPr lang="en-US" sz="2000" dirty="0" smtClean="0">
              <a:latin typeface="Arial" charset="0"/>
            </a:endParaRPr>
          </a:p>
          <a:p>
            <a:pPr>
              <a:lnSpc>
                <a:spcPct val="90000"/>
              </a:lnSpc>
            </a:pPr>
            <a:r>
              <a:rPr lang="en-US" sz="2000" dirty="0" smtClean="0">
                <a:latin typeface="Arial" charset="0"/>
              </a:rPr>
              <a:t>Mobile Device website: </a:t>
            </a:r>
            <a:r>
              <a:rPr lang="en-US" sz="2000" dirty="0">
                <a:latin typeface="Arial" charset="0"/>
              </a:rPr>
              <a:t>http://</a:t>
            </a:r>
            <a:r>
              <a:rPr lang="en-US" sz="2000" dirty="0" smtClean="0">
                <a:latin typeface="Arial" charset="0"/>
              </a:rPr>
              <a:t>802world.org/attendee</a:t>
            </a:r>
          </a:p>
          <a:p>
            <a:pPr>
              <a:lnSpc>
                <a:spcPct val="90000"/>
              </a:lnSpc>
            </a:pPr>
            <a:r>
              <a:rPr lang="en-US" sz="2000" dirty="0" smtClean="0">
                <a:latin typeface="Arial" charset="0"/>
              </a:rPr>
              <a:t>Twitter” @ieee802 </a:t>
            </a:r>
          </a:p>
          <a:p>
            <a:pPr>
              <a:lnSpc>
                <a:spcPct val="90000"/>
              </a:lnSpc>
            </a:pPr>
            <a:r>
              <a:rPr lang="en-US" sz="2000" dirty="0" smtClean="0">
                <a:latin typeface="Arial" pitchFamily="34" charset="0"/>
                <a:cs typeface="Arial" pitchFamily="34" charset="0"/>
              </a:rPr>
              <a:t>Guest Room  Internet is complimentary</a:t>
            </a:r>
            <a:r>
              <a:rPr lang="en-US" sz="2400" dirty="0" smtClean="0">
                <a:latin typeface="Arial" pitchFamily="34" charset="0"/>
                <a:cs typeface="Arial" pitchFamily="34" charset="0"/>
              </a:rPr>
              <a:t>; code: 2016IEEE802</a:t>
            </a:r>
            <a:endParaRPr lang="en-US" sz="20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Meeting Place Network: Verilan-secure ;  Access code: ieeeieee</a:t>
            </a:r>
          </a:p>
          <a:p>
            <a:pPr>
              <a:lnSpc>
                <a:spcPct val="90000"/>
              </a:lnSpc>
            </a:pPr>
            <a:r>
              <a:rPr lang="en-US" sz="2000" dirty="0" smtClean="0">
                <a:latin typeface="Arial" pitchFamily="34" charset="0"/>
                <a:cs typeface="Arial" pitchFamily="34" charset="0"/>
              </a:rPr>
              <a:t>Network help desk: Located </a:t>
            </a:r>
            <a:r>
              <a:rPr lang="en-US" sz="2000" dirty="0">
                <a:latin typeface="Arial" pitchFamily="34" charset="0"/>
                <a:cs typeface="Arial" pitchFamily="34" charset="0"/>
              </a:rPr>
              <a:t>in </a:t>
            </a:r>
            <a:r>
              <a:rPr lang="en-US" sz="2000" dirty="0" smtClean="0">
                <a:latin typeface="Arial" pitchFamily="34" charset="0"/>
                <a:cs typeface="Arial" pitchFamily="34" charset="0"/>
              </a:rPr>
              <a:t>Grand Promenade near Kona ballroom</a:t>
            </a:r>
          </a:p>
          <a:p>
            <a:pPr>
              <a:lnSpc>
                <a:spcPct val="90000"/>
              </a:lnSpc>
            </a:pPr>
            <a:r>
              <a:rPr lang="en-US" sz="2000" dirty="0" smtClean="0">
                <a:latin typeface="Arial" charset="0"/>
              </a:rPr>
              <a:t>Food and Beverages Service: Lagoon Lanai</a:t>
            </a:r>
          </a:p>
          <a:p>
            <a:pPr lvl="1"/>
            <a:r>
              <a:rPr lang="en-US" sz="1800" dirty="0" smtClean="0">
                <a:latin typeface="Arial" charset="0"/>
              </a:rPr>
              <a:t>Breakfast: 7:15-8:30 AM </a:t>
            </a:r>
          </a:p>
          <a:p>
            <a:pPr lvl="1"/>
            <a:r>
              <a:rPr lang="en-US" sz="1800" dirty="0" smtClean="0">
                <a:latin typeface="Arial" charset="0"/>
              </a:rPr>
              <a:t>Morning Coffee/Tea : 10:00AM – 11:00 AM</a:t>
            </a:r>
          </a:p>
          <a:p>
            <a:pPr lvl="1"/>
            <a:r>
              <a:rPr lang="en-US" sz="1800" dirty="0" smtClean="0">
                <a:latin typeface="Arial" charset="0"/>
              </a:rPr>
              <a:t>Lunch: 12:00 PM- 1:30 PM</a:t>
            </a:r>
          </a:p>
          <a:p>
            <a:pPr lvl="1"/>
            <a:r>
              <a:rPr lang="en-US" sz="1800" dirty="0" smtClean="0">
                <a:latin typeface="Arial" charset="0"/>
              </a:rPr>
              <a:t>Afternoon Coffee/Tea: 3:00- 4:00 PM  </a:t>
            </a:r>
          </a:p>
          <a:p>
            <a:pPr lvl="1"/>
            <a:r>
              <a:rPr lang="en-US" sz="2000" dirty="0" smtClean="0">
                <a:latin typeface="Arial" charset="0"/>
              </a:rPr>
              <a:t>802.21 WG would break as follows:</a:t>
            </a:r>
          </a:p>
          <a:p>
            <a:pPr lvl="2">
              <a:lnSpc>
                <a:spcPct val="90000"/>
              </a:lnSpc>
            </a:pPr>
            <a:r>
              <a:rPr lang="en-US" sz="1800" dirty="0" smtClean="0">
                <a:latin typeface="Arial" charset="0"/>
              </a:rPr>
              <a:t>AM Coffee break: 10:00-10:30 am; Lunch break: 12:30-1:30 pm </a:t>
            </a:r>
          </a:p>
          <a:p>
            <a:pPr lvl="2">
              <a:lnSpc>
                <a:spcPct val="90000"/>
              </a:lnSpc>
            </a:pPr>
            <a:r>
              <a:rPr lang="en-US" sz="1800" dirty="0" smtClean="0">
                <a:latin typeface="Arial" charset="0"/>
              </a:rPr>
              <a:t>PM Coffee/Snacks break: 3:30 - 4:00 pm</a:t>
            </a:r>
          </a:p>
          <a:p>
            <a:pPr>
              <a:lnSpc>
                <a:spcPct val="90000"/>
              </a:lnSpc>
            </a:pPr>
            <a:r>
              <a:rPr lang="en-US" sz="2000" dirty="0" smtClean="0">
                <a:latin typeface="Arial" charset="0"/>
              </a:rPr>
              <a:t>Networking Social Event: Wednesday, May 18, 2016  (6:30-8:30 PM)</a:t>
            </a:r>
          </a:p>
          <a:p>
            <a:pPr lvl="1">
              <a:lnSpc>
                <a:spcPct val="90000"/>
              </a:lnSpc>
            </a:pPr>
            <a:r>
              <a:rPr lang="en-US" sz="1800" dirty="0">
                <a:latin typeface="Arial" charset="0"/>
              </a:rPr>
              <a:t>Lanai Lagoon; </a:t>
            </a:r>
            <a:r>
              <a:rPr lang="en-US" sz="1800" dirty="0" smtClean="0">
                <a:latin typeface="Arial" charset="0"/>
              </a:rPr>
              <a:t>6:30-7:30 PM (Complimentary Bar Service)</a:t>
            </a:r>
          </a:p>
          <a:p>
            <a:pPr lvl="1">
              <a:lnSpc>
                <a:spcPct val="90000"/>
              </a:lnSpc>
              <a:buNone/>
            </a:pPr>
            <a:endParaRPr lang="en-US" sz="1600" dirty="0" smtClean="0">
              <a:latin typeface="Arial" charset="0"/>
            </a:endParaRPr>
          </a:p>
          <a:p>
            <a:pPr lvl="1">
              <a:lnSpc>
                <a:spcPct val="90000"/>
              </a:lnSpc>
            </a:pP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78811</TotalTime>
  <Words>1921</Words>
  <Application>Microsoft Office PowerPoint</Application>
  <PresentationFormat>On-screen Show (4:3)</PresentationFormat>
  <Paragraphs>376</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ＭＳ Ｐゴシック</vt:lpstr>
      <vt:lpstr>Arial</vt:lpstr>
      <vt:lpstr>Helvetica</vt:lpstr>
      <vt:lpstr>Times New Roman</vt:lpstr>
      <vt:lpstr>802.11PowerPointTemplate-Landscape</vt:lpstr>
      <vt:lpstr>IEEE 802.21 Session #74,  Big Island, Hawaii, USA WG Opening Plenary</vt:lpstr>
      <vt:lpstr>Session Time and Location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Call for Potentially Essential Patents</vt:lpstr>
      <vt:lpstr>Other Guidelines for IEEE WG Meetings</vt:lpstr>
      <vt:lpstr>2.7 LMSC Chair’s Guidelines on Commercialism at meetings</vt:lpstr>
      <vt:lpstr>Copyright</vt:lpstr>
      <vt:lpstr>WG Status </vt:lpstr>
      <vt:lpstr>TG Progress  </vt:lpstr>
      <vt:lpstr>WG Letter Ballots  Results </vt:lpstr>
      <vt:lpstr>Objectives for the May Meeting</vt:lpstr>
      <vt:lpstr>Future Sessions – 2016 </vt:lpstr>
      <vt:lpstr>July  Plenary  Meeting Logistics </vt:lpstr>
      <vt:lpstr>Future Sessions – 2017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Das, Subir</cp:lastModifiedBy>
  <cp:revision>780</cp:revision>
  <cp:lastPrinted>1998-02-10T13:28:06Z</cp:lastPrinted>
  <dcterms:created xsi:type="dcterms:W3CDTF">2002-07-08T22:03:28Z</dcterms:created>
  <dcterms:modified xsi:type="dcterms:W3CDTF">2016-05-17T02:46:46Z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