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27"/>
  </p:notesMasterIdLst>
  <p:handoutMasterIdLst>
    <p:handoutMasterId r:id="rId28"/>
  </p:handoutMasterIdLst>
  <p:sldIdLst>
    <p:sldId id="413" r:id="rId9"/>
    <p:sldId id="425" r:id="rId10"/>
    <p:sldId id="426" r:id="rId11"/>
    <p:sldId id="509" r:id="rId12"/>
    <p:sldId id="428" r:id="rId13"/>
    <p:sldId id="489" r:id="rId14"/>
    <p:sldId id="513" r:id="rId15"/>
    <p:sldId id="515" r:id="rId16"/>
    <p:sldId id="502" r:id="rId17"/>
    <p:sldId id="503" r:id="rId18"/>
    <p:sldId id="514" r:id="rId19"/>
    <p:sldId id="516" r:id="rId20"/>
    <p:sldId id="504" r:id="rId21"/>
    <p:sldId id="505" r:id="rId22"/>
    <p:sldId id="429" r:id="rId23"/>
    <p:sldId id="510" r:id="rId24"/>
    <p:sldId id="517" r:id="rId25"/>
    <p:sldId id="512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666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7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10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69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52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71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7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656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28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21-16-0055-00-0000-Session#73</a:t>
            </a:r>
            <a:r>
              <a:rPr lang="en-US" sz="1400" b="1" dirty="0" smtClean="0"/>
              <a:t>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73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Macau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China(SAR)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08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#10) </a:t>
            </a:r>
            <a:r>
              <a:rPr lang="en-US" altLang="zh-CN" sz="2400" dirty="0" smtClean="0"/>
              <a:t>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P802.21m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Hyeong Ho Lee</a:t>
            </a:r>
            <a:endParaRPr lang="it-IT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>
                <a:ea typeface="PMingLiU" charset="-120"/>
              </a:rPr>
              <a:t>Second: </a:t>
            </a:r>
            <a:r>
              <a:rPr lang="it-IT" sz="2000" dirty="0" smtClean="0">
                <a:ea typeface="PMingLiU" charset="-120"/>
              </a:rPr>
              <a:t>Tomoki Takazoe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0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P802.21.1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1548245"/>
            <a:ext cx="85344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Jin Seek Choi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Hyunho Park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32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</a:t>
            </a:r>
            <a:r>
              <a:rPr lang="en-US" altLang="ko-KR" sz="2400" dirty="0" smtClean="0"/>
              <a:t>any remaining LB#9 </a:t>
            </a:r>
            <a:r>
              <a:rPr lang="en-US" altLang="ko-KR" sz="2400" dirty="0" smtClean="0"/>
              <a:t>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Tomoki 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90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P802.21.1 Editor to produce the draft document for Letter Ballot </a:t>
            </a:r>
            <a:r>
              <a:rPr lang="en-US" altLang="ko-KR" sz="2400" dirty="0" smtClean="0"/>
              <a:t>Initiation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Move:  </a:t>
            </a:r>
            <a:r>
              <a:rPr lang="it-IT" sz="2000" dirty="0" smtClean="0">
                <a:ea typeface="PMingLiU" charset="-120"/>
              </a:rPr>
              <a:t>Yoshikazu Hanatani</a:t>
            </a:r>
            <a:endParaRPr lang="it-IT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>
                <a:ea typeface="PMingLiU" charset="-120"/>
              </a:rPr>
              <a:t>: </a:t>
            </a:r>
            <a:r>
              <a:rPr lang="it-IT" sz="2000" dirty="0" smtClean="0">
                <a:ea typeface="PMingLiU" charset="-120"/>
              </a:rPr>
              <a:t>Tomoki Takazoe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633954"/>
            <a:ext cx="8686800" cy="413254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#11) </a:t>
            </a:r>
            <a:r>
              <a:rPr lang="en-US" altLang="zh-CN" sz="2400" dirty="0" smtClean="0"/>
              <a:t>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P802.21.1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be forwarded to Sponsor Ballot?</a:t>
            </a:r>
            <a:r>
              <a:rPr lang="en-US" altLang="zh-CN" sz="2400" dirty="0" smtClean="0"/>
              <a:t>”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Tomoki Takazoe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11-16, 2016 , Marriott Warsaw, Poland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 Interim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20775"/>
            <a:ext cx="8686800" cy="535622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May 15-20, 2016</a:t>
            </a:r>
            <a:r>
              <a:rPr lang="en-US" sz="2000" b="1" dirty="0"/>
              <a:t>, Hilton Waikoloa </a:t>
            </a:r>
            <a:r>
              <a:rPr lang="en-US" sz="2000" b="1" dirty="0" smtClean="0"/>
              <a:t>Village, Big Island, HI, USA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and Registration information are </a:t>
            </a:r>
            <a:r>
              <a:rPr lang="en-US" sz="2000" b="1" dirty="0"/>
              <a:t>available now at: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/>
              <a:t>Event Information : http://</a:t>
            </a:r>
            <a:r>
              <a:rPr lang="en-US" sz="1800" b="1" dirty="0" smtClean="0"/>
              <a:t>802world.org/plenary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HOTEL RESERVATIONS</a:t>
            </a:r>
            <a:r>
              <a:rPr lang="en-US" sz="1800" b="1" dirty="0"/>
              <a:t>: </a:t>
            </a:r>
            <a:r>
              <a:rPr lang="en-US" sz="1800" b="1" dirty="0">
                <a:hlinkClick r:id="rId3"/>
              </a:rPr>
              <a:t>https://</a:t>
            </a:r>
            <a:r>
              <a:rPr lang="en-US" sz="1800" b="1" dirty="0" smtClean="0">
                <a:hlinkClick r:id="rId3"/>
              </a:rPr>
              <a:t>resweb.passkey.com/go/IE8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Early Bird Rate: </a:t>
            </a:r>
            <a:r>
              <a:rPr lang="en-US" sz="1800" b="1" dirty="0"/>
              <a:t>$159.00/Night +Tax </a:t>
            </a:r>
            <a:r>
              <a:rPr lang="en-US" sz="1800" b="1" dirty="0" smtClean="0"/>
              <a:t>( </a:t>
            </a:r>
            <a:r>
              <a:rPr lang="en-US" sz="1800" b="1" dirty="0"/>
              <a:t>Rate applies to first 40% of Room Block or 6:00 PM Hawaii Time, Friday March </a:t>
            </a:r>
            <a:r>
              <a:rPr lang="en-US" sz="1800" b="1" dirty="0" smtClean="0"/>
              <a:t>18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Single/Double </a:t>
            </a:r>
            <a:r>
              <a:rPr lang="en-US" sz="1800" b="1" dirty="0"/>
              <a:t>Occupancy Run of House Rooms, Internet access included</a:t>
            </a:r>
            <a:r>
              <a:rPr lang="en-US" sz="1800" b="1" dirty="0" smtClean="0"/>
              <a:t>.)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IEEE 802 RATE:  $US </a:t>
            </a:r>
            <a:r>
              <a:rPr lang="en-US" sz="1800" b="1" dirty="0" smtClean="0"/>
              <a:t>174.00/Night +Tax (Rate </a:t>
            </a:r>
            <a:r>
              <a:rPr lang="en-US" sz="1800" b="1" dirty="0"/>
              <a:t>applies to the remainder of the Room Block or 6:00 PM Hawaii Time, Friday April </a:t>
            </a:r>
            <a:r>
              <a:rPr lang="en-US" sz="1800" b="1" dirty="0" smtClean="0"/>
              <a:t>15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; Single/Double </a:t>
            </a:r>
            <a:r>
              <a:rPr lang="en-US" sz="1800" b="1" dirty="0"/>
              <a:t>Occupancy Run of House Rooms, Internet access </a:t>
            </a:r>
            <a:r>
              <a:rPr lang="en-US" sz="1800" b="1" dirty="0" smtClean="0"/>
              <a:t>included)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EXTRA ADULTS: $US </a:t>
            </a:r>
            <a:r>
              <a:rPr lang="en-US" sz="1800" b="1" dirty="0" smtClean="0"/>
              <a:t>20.00/Night +Tax ( </a:t>
            </a:r>
            <a:r>
              <a:rPr lang="en-US" sz="1800" b="1" dirty="0"/>
              <a:t>Per Night Rate applies to Extra Adults (&gt;2</a:t>
            </a:r>
            <a:r>
              <a:rPr lang="en-US" sz="1800" b="1" dirty="0" smtClean="0"/>
              <a:t>)) 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Reservation Assistance</a:t>
            </a:r>
            <a:r>
              <a:rPr lang="en-US" sz="1800" b="1" dirty="0"/>
              <a:t>: Hilton Waikoloa Telephone: +1 (808) 886-1234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Toll </a:t>
            </a:r>
            <a:r>
              <a:rPr lang="en-US" sz="1800" b="1" dirty="0"/>
              <a:t>Free Reservations </a:t>
            </a:r>
            <a:r>
              <a:rPr lang="en-US" sz="1800" b="1" dirty="0" smtClean="0"/>
              <a:t>Phone (US and Canada): </a:t>
            </a:r>
            <a:r>
              <a:rPr lang="en-US" sz="1800" b="1" dirty="0"/>
              <a:t>1-800-HILTONS (1-800-445-8667</a:t>
            </a:r>
            <a:r>
              <a:rPr lang="en-US" sz="1800" b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For international number please visit hotel website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Minimum 3 nights stay is required to obtain discounted meeting registration fee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Registration details </a:t>
            </a:r>
            <a:r>
              <a:rPr lang="en-US" sz="1800" b="1" dirty="0" smtClean="0"/>
              <a:t>are circulated on March 16, 2016</a:t>
            </a:r>
            <a:endParaRPr lang="en-US" sz="1800" b="1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1800" b="1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</a:t>
            </a:r>
            <a:r>
              <a:rPr lang="en-US" sz="2400" b="1" dirty="0" smtClean="0">
                <a:solidFill>
                  <a:srgbClr val="0000FF"/>
                </a:solidFill>
              </a:rPr>
              <a:t>TBC)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Other Report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Reports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https://mentor.ieee.org/802.21/dcn/16/21-16-0054-00-REVP-revp-session-73-closing-notes.pptx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Group</a:t>
            </a:r>
          </a:p>
          <a:p>
            <a:pPr lvl="1"/>
            <a:r>
              <a:rPr lang="en-US" sz="1800"/>
              <a:t>https</a:t>
            </a:r>
            <a:r>
              <a:rPr lang="en-US" sz="1800"/>
              <a:t>://</a:t>
            </a:r>
            <a:r>
              <a:rPr lang="en-US" sz="1800" smtClean="0"/>
              <a:t>mentor.ieee.org/802.21/dcn/16/21-16-0053-00-SAUC-sauc-session-73-closing-notes.pptx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Other Report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802.11 Status update </a:t>
            </a:r>
          </a:p>
          <a:p>
            <a:pPr lvl="1"/>
            <a:endParaRPr lang="en-US" sz="1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156" y="702469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580" y="1447800"/>
            <a:ext cx="8455819" cy="41148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dirty="0" smtClean="0"/>
              <a:t>802.21m  and 802.21.1 Joint Teleconferences: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ea typeface="MS PGothic" pitchFamily="34" charset="-128"/>
              </a:rPr>
              <a:t>March 29, 2016, Tuesday, 7:30-9:00 am, US EST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ea typeface="MS PGothic" pitchFamily="34" charset="-128"/>
              </a:rPr>
              <a:t>May 9, 2016, Monday, 7:30-9:30 </a:t>
            </a:r>
            <a:r>
              <a:rPr lang="en-US" altLang="ja-JP" dirty="0">
                <a:solidFill>
                  <a:srgbClr val="000000"/>
                </a:solidFill>
                <a:ea typeface="MS PGothic" pitchFamily="34" charset="-128"/>
              </a:rPr>
              <a:t>am,  US EST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ea typeface="MS PGothic" pitchFamily="34" charset="-128"/>
              </a:rPr>
              <a:t>May 13, 2016,  </a:t>
            </a:r>
            <a:r>
              <a:rPr lang="en-US" altLang="ja-JP" dirty="0">
                <a:solidFill>
                  <a:srgbClr val="000000"/>
                </a:solidFill>
                <a:ea typeface="MS PGothic" pitchFamily="34" charset="-128"/>
              </a:rPr>
              <a:t>Friday, </a:t>
            </a:r>
            <a:r>
              <a:rPr lang="en-US" altLang="ja-JP" dirty="0" smtClean="0">
                <a:solidFill>
                  <a:srgbClr val="000000"/>
                </a:solidFill>
                <a:ea typeface="MS PGothic" pitchFamily="34" charset="-128"/>
              </a:rPr>
              <a:t>7:30-9:30am</a:t>
            </a:r>
            <a:r>
              <a:rPr lang="en-US" altLang="ja-JP" dirty="0">
                <a:solidFill>
                  <a:srgbClr val="000000"/>
                </a:solidFill>
                <a:ea typeface="MS PGothic" pitchFamily="34" charset="-128"/>
              </a:rPr>
              <a:t>, US EST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P802.21m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900" y="1905000"/>
            <a:ext cx="8534400" cy="354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</a:t>
            </a:r>
            <a:r>
              <a:rPr lang="en-US" altLang="ko-KR" sz="2400" dirty="0" smtClean="0"/>
              <a:t>any remaining LB#8  </a:t>
            </a:r>
            <a:r>
              <a:rPr lang="en-US" altLang="ko-KR" sz="2400" dirty="0" smtClean="0"/>
              <a:t>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Hyeong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Tomoki 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6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for </a:t>
            </a:r>
            <a:r>
              <a:rPr lang="en-US" altLang="ko-KR" sz="2400" dirty="0" smtClean="0"/>
              <a:t> Letter </a:t>
            </a:r>
            <a:r>
              <a:rPr lang="en-US" altLang="ko-KR" sz="2400" dirty="0" smtClean="0"/>
              <a:t>Ballot </a:t>
            </a:r>
            <a:r>
              <a:rPr lang="en-US" altLang="ko-KR" sz="2400" dirty="0" smtClean="0"/>
              <a:t>initiation 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Hyeong Ho Lee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Tomoki 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93754</TotalTime>
  <Words>918</Words>
  <Application>Microsoft Office PowerPoint</Application>
  <PresentationFormat>On-screen Show (4:3)</PresentationFormat>
  <Paragraphs>226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ＭＳ Ｐゴシック</vt:lpstr>
      <vt:lpstr>ＭＳ Ｐゴシック</vt:lpstr>
      <vt:lpstr>PMingLiU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</vt:lpstr>
      <vt:lpstr>Other Report</vt:lpstr>
      <vt:lpstr>Teleconferences (Tentative) </vt:lpstr>
      <vt:lpstr>WG Motions  </vt:lpstr>
      <vt:lpstr>P802.21m BRC</vt:lpstr>
      <vt:lpstr>P802.21 WG Motion</vt:lpstr>
      <vt:lpstr>P802.21 WG Motion</vt:lpstr>
      <vt:lpstr>P802.21 WG Motion</vt:lpstr>
      <vt:lpstr>P802.21.1 BRC</vt:lpstr>
      <vt:lpstr>P802.21 WG Motion</vt:lpstr>
      <vt:lpstr>P802.21 WG Motion</vt:lpstr>
      <vt:lpstr>P802.21 WG Motion</vt:lpstr>
      <vt:lpstr>Future Sessions</vt:lpstr>
      <vt:lpstr>Future Sessions – 2016 </vt:lpstr>
      <vt:lpstr>May Interim  Meeting Logistics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sdas</cp:lastModifiedBy>
  <cp:revision>801</cp:revision>
  <cp:lastPrinted>1998-02-10T13:28:06Z</cp:lastPrinted>
  <dcterms:created xsi:type="dcterms:W3CDTF">2002-07-08T22:03:28Z</dcterms:created>
  <dcterms:modified xsi:type="dcterms:W3CDTF">2016-03-17T06:36:09Z</dcterms:modified>
</cp:coreProperties>
</file>