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5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6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7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48" r:id="rId1"/>
    <p:sldMasterId id="2147483866" r:id="rId2"/>
    <p:sldMasterId id="2147483878" r:id="rId3"/>
    <p:sldMasterId id="2147483890" r:id="rId4"/>
    <p:sldMasterId id="2147483734" r:id="rId5"/>
    <p:sldMasterId id="2147483902" r:id="rId6"/>
    <p:sldMasterId id="2147483915" r:id="rId7"/>
    <p:sldMasterId id="2147483962" r:id="rId8"/>
  </p:sldMasterIdLst>
  <p:notesMasterIdLst>
    <p:notesMasterId r:id="rId27"/>
  </p:notesMasterIdLst>
  <p:handoutMasterIdLst>
    <p:handoutMasterId r:id="rId28"/>
  </p:handoutMasterIdLst>
  <p:sldIdLst>
    <p:sldId id="413" r:id="rId9"/>
    <p:sldId id="425" r:id="rId10"/>
    <p:sldId id="426" r:id="rId11"/>
    <p:sldId id="509" r:id="rId12"/>
    <p:sldId id="428" r:id="rId13"/>
    <p:sldId id="489" r:id="rId14"/>
    <p:sldId id="513" r:id="rId15"/>
    <p:sldId id="515" r:id="rId16"/>
    <p:sldId id="502" r:id="rId17"/>
    <p:sldId id="503" r:id="rId18"/>
    <p:sldId id="514" r:id="rId19"/>
    <p:sldId id="516" r:id="rId20"/>
    <p:sldId id="504" r:id="rId21"/>
    <p:sldId id="505" r:id="rId22"/>
    <p:sldId id="429" r:id="rId23"/>
    <p:sldId id="510" r:id="rId24"/>
    <p:sldId id="517" r:id="rId25"/>
    <p:sldId id="512" r:id="rId2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522" autoAdjust="0"/>
  </p:normalViewPr>
  <p:slideViewPr>
    <p:cSldViewPr>
      <p:cViewPr varScale="1">
        <p:scale>
          <a:sx n="74" d="100"/>
          <a:sy n="74" d="100"/>
        </p:scale>
        <p:origin x="178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2" y="0"/>
    </p:cViewPr>
    <p:sldLst>
      <p:sld r:id="rId1" collapse="1"/>
    </p:sldLst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44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870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079500" y="638680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5201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doc.: IEEE 802.21-02/xxxr0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Month 20xx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 smtClean="0"/>
              <a:t>XXXX, His Company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Page </a:t>
            </a:r>
            <a:fld id="{9ADD8F5F-B7E5-4B0C-9D30-C37ACEF62728}" type="slidenum">
              <a:rPr lang="en-US" smtClean="0"/>
              <a:pPr/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06125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13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986661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14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391792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doc.: IEEE 802.21-02/xxxr0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Month 20xx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>
                <a:solidFill>
                  <a:srgbClr val="000000"/>
                </a:solidFill>
              </a:rPr>
              <a:t>XXXX, His Company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Page </a:t>
            </a:r>
            <a:fld id="{E2D12AD0-39D7-481D-A90E-51416BE1228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7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3104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doc.: IEEE 802.21-02/xxxr0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Month 20xx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>
                <a:solidFill>
                  <a:srgbClr val="000000"/>
                </a:solidFill>
              </a:rPr>
              <a:t>XXXX, His Company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Page </a:t>
            </a:r>
            <a:fld id="{E2D12AD0-39D7-481D-A90E-51416BE1228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194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5FD7119-2480-4BDB-AC46-C8803C88892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459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79500" y="638175"/>
            <a:ext cx="4641850" cy="34813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995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7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046927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8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465208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9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817110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10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921785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11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376568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12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67281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8D6E22-D652-423A-AF54-7FCC63B88B79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5517F1-EB6E-4F81-AC89-74369054FC55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FBC0B3-241B-4D5F-8F6B-334F1B7A2D5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84C91E-A10F-41F8-9C46-D7F1DEF15A8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054AAA-100F-4D79-BC9A-76C2FE4879A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6D1BD-8B4B-441D-B047-EC4CFFD2BD7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C6255C-89DB-48E4-8183-0CC31013F7D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959048-C632-45BE-9AF1-FC3AAC76FD4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65FC97-2D4E-400A-9A8D-F56388743B3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A2ABC5-4BDB-4DB6-9C7D-C1FCE27DD1B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F76302-3909-43F9-AE0C-0B38374A3256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15869C-EB8F-4957-A1BE-4BEBD24B54D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27CBD-6FFE-44A1-890E-CA0399ECC5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06199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E2DE-28B4-4F5A-9F90-427CEA689D6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15712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F56F6-515C-41E2-8DE9-92690FD8AD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32126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D7-77BC-437C-B130-114D21DF8B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66431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4A82-AE05-4088-A240-BBABDD056B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428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6170-A256-4B34-BC16-3211A8A0E5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84574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A68B-A37C-4CD8-98DF-15B3ED388D4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00906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8F22E-92A0-44F2-B5EB-73304712CC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79407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26FC-C031-44D5-BBDD-53CB707CD7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01631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6E8D-B773-4DB8-95D8-E929C1CA51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41158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F328-0789-4C1E-B01E-8D12406219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82325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CA150-1287-4710-BF91-B16C8729B56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60677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27CBD-6FFE-44A1-890E-CA0399ECC5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34334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E2DE-28B4-4F5A-9F90-427CEA689D6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27982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F56F6-515C-41E2-8DE9-92690FD8AD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212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D7-77BC-437C-B130-114D21DF8B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81826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4A82-AE05-4088-A240-BBABDD056B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4707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6170-A256-4B34-BC16-3211A8A0E5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92388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A68B-A37C-4CD8-98DF-15B3ED388D4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8893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8F22E-92A0-44F2-B5EB-73304712CC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77876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26FC-C031-44D5-BBDD-53CB707CD7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84741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6E8D-B773-4DB8-95D8-E929C1CA51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67837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F328-0789-4C1E-B01E-8D12406219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94826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CA150-1287-4710-BF91-B16C8729B56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844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slideLayout" Target="../slideLayouts/slideLayout74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Relationship Id="rId1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2" Type="http://schemas.openxmlformats.org/officeDocument/2006/relationships/slideLayout" Target="../slideLayouts/slideLayout76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84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image" Target="../media/image2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9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2" Type="http://schemas.openxmlformats.org/officeDocument/2006/relationships/slideLayout" Target="../slideLayouts/slideLayout88.xml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</a:t>
            </a:r>
            <a:r>
              <a:rPr lang="en-US" dirty="0" err="1" smtClean="0"/>
              <a:t>styl</a:t>
            </a:r>
            <a:endParaRPr lang="en-US" dirty="0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283886" y="394156"/>
            <a:ext cx="499175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21-16-0055-00-0000-Session#73</a:t>
            </a:r>
            <a:r>
              <a:rPr lang="en-US" sz="1400" b="1" dirty="0" smtClean="0"/>
              <a:t>	-Closing_Plenary_Notes.ppt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  <a:ea typeface="ＭＳ Ｐゴシック" pitchFamily="34" charset="-128"/>
              </a:defRPr>
            </a:lvl1pPr>
          </a:lstStyle>
          <a:p>
            <a:fld id="{2899EB77-1999-4334-A7A8-63863A257729}" type="slidenum">
              <a:rPr lang="en-US" altLang="ja-JP" smtClean="0">
                <a:solidFill>
                  <a:srgbClr val="000000"/>
                </a:solidFill>
              </a:rPr>
              <a:pPr/>
              <a:t>‹#›</a:t>
            </a:fld>
            <a:endParaRPr lang="en-US" altLang="ja-JP" dirty="0" smtClean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416940-AF3F-470C-8976-935CDD36EA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660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  <p:sldLayoutId id="2147483927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416940-AF3F-470C-8976-935CDD36EA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617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  <p:sldLayoutId id="214748397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resweb.passkey.com/go/IE8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smtClean="0">
                <a:latin typeface="Arial" charset="0"/>
              </a:rPr>
              <a:t>sdas at appcomsci dot com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9600" y="1066800"/>
            <a:ext cx="7848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IEEE 802.21</a:t>
            </a:r>
            <a:b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Session #</a:t>
            </a:r>
            <a:r>
              <a:rPr lang="en-US" sz="4400" b="1" kern="0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73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,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lang="en-US" sz="4400" b="1" kern="0" noProof="0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Macau</a:t>
            </a:r>
            <a:r>
              <a:rPr lang="en-US" sz="4400" b="1" kern="0" noProof="0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, China(SAR)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WG Closing</a:t>
            </a:r>
            <a:r>
              <a:rPr kumimoji="0" lang="en-US" sz="44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Plenary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10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708666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US" altLang="ko-KR" sz="2400" dirty="0" smtClean="0"/>
              <a:t>Motion to authorize the Working Group chair to initiate Letter Ballot ( </a:t>
            </a:r>
            <a:r>
              <a:rPr lang="en-US" altLang="ko-KR" sz="2400" dirty="0" smtClean="0"/>
              <a:t>LB</a:t>
            </a:r>
            <a:r>
              <a:rPr lang="en-US" altLang="zh-CN" sz="2400" dirty="0" smtClean="0"/>
              <a:t>#10) </a:t>
            </a:r>
            <a:r>
              <a:rPr lang="en-US" altLang="zh-CN" sz="2400" dirty="0" smtClean="0"/>
              <a:t>on </a:t>
            </a:r>
            <a:r>
              <a:rPr lang="en-US" altLang="ko-KR" sz="2400" dirty="0" smtClean="0"/>
              <a:t>the question </a:t>
            </a:r>
            <a:r>
              <a:rPr lang="en-US" altLang="zh-CN" sz="2400" dirty="0" smtClean="0"/>
              <a:t>“</a:t>
            </a:r>
            <a:r>
              <a:rPr lang="en-US" altLang="ko-KR" sz="2400" dirty="0" smtClean="0"/>
              <a:t>Should </a:t>
            </a:r>
            <a:r>
              <a:rPr lang="en-US" altLang="ko-KR" sz="2400" dirty="0" smtClean="0"/>
              <a:t>P802.21m</a:t>
            </a:r>
            <a:r>
              <a:rPr lang="en-US" altLang="zh-CN" sz="2400" dirty="0" smtClean="0"/>
              <a:t>/</a:t>
            </a:r>
            <a:r>
              <a:rPr lang="en-US" altLang="ko-KR" sz="2400" dirty="0" smtClean="0"/>
              <a:t>D02 </a:t>
            </a:r>
            <a:r>
              <a:rPr lang="en-US" altLang="ko-KR" sz="2400" dirty="0" smtClean="0"/>
              <a:t>be forwarded to Sponsor Ballot?</a:t>
            </a:r>
            <a:r>
              <a:rPr lang="en-US" altLang="zh-CN" sz="2400" dirty="0" smtClean="0"/>
              <a:t>” </a:t>
            </a: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 smtClean="0">
                <a:ea typeface="PMingLiU" charset="-120"/>
              </a:rPr>
              <a:t>Move: </a:t>
            </a:r>
            <a:r>
              <a:rPr lang="en-US" sz="2000" dirty="0" smtClean="0">
                <a:ea typeface="PMingLiU" charset="-120"/>
              </a:rPr>
              <a:t>Hyeong Ho Lee</a:t>
            </a:r>
            <a:endParaRPr lang="it-IT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it-IT" sz="2000" dirty="0">
                <a:ea typeface="PMingLiU" charset="-120"/>
              </a:rPr>
              <a:t>Second: </a:t>
            </a:r>
            <a:r>
              <a:rPr lang="it-IT" sz="2000" dirty="0" smtClean="0">
                <a:ea typeface="PMingLiU" charset="-120"/>
              </a:rPr>
              <a:t>Tomoki Takazoe</a:t>
            </a:r>
            <a:endParaRPr lang="it-IT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06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Against: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5024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11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P802.21.1 BRC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533400" y="1548245"/>
            <a:ext cx="8534400" cy="452495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Yoshihiro Ohba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Lily Chen 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Yoshikazu Hanatani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Yusuke Shimizu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Tomoki Takazoe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Jin Seek Choi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Hyunho Park 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Hyeong Ho Lee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Subir Das </a:t>
            </a:r>
            <a:endParaRPr lang="en-US" altLang="zh-HK" sz="32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3329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12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718846"/>
            <a:ext cx="85344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Move to authorize</a:t>
            </a:r>
            <a:r>
              <a:rPr lang="en-US" altLang="ko-KR" sz="2400" dirty="0" smtClean="0"/>
              <a:t> the BRC to resolve </a:t>
            </a:r>
            <a:r>
              <a:rPr lang="en-US" altLang="ko-KR" sz="2400" dirty="0" smtClean="0"/>
              <a:t>any remaining LB#9 </a:t>
            </a:r>
            <a:r>
              <a:rPr lang="en-US" altLang="ko-KR" sz="2400" dirty="0" smtClean="0"/>
              <a:t>comments</a:t>
            </a:r>
          </a:p>
          <a:p>
            <a:pPr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</a:t>
            </a:r>
            <a:r>
              <a:rPr lang="en-US" sz="2000" dirty="0" smtClean="0">
                <a:ea typeface="PMingLiU" charset="-120"/>
              </a:rPr>
              <a:t>Yoshikazu Hanatani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 </a:t>
            </a:r>
            <a:r>
              <a:rPr lang="en-US" sz="2000" dirty="0" smtClean="0">
                <a:ea typeface="PMingLiU" charset="-120"/>
              </a:rPr>
              <a:t>Tomoki Takazoe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</a:t>
            </a:r>
            <a:r>
              <a:rPr lang="en-US" altLang="zh-HK" sz="2000" dirty="0" smtClean="0">
                <a:ea typeface="PMingLiU" charset="-120"/>
              </a:rPr>
              <a:t>06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3907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13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9050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Move to authorize</a:t>
            </a:r>
            <a:r>
              <a:rPr lang="en-US" altLang="ko-KR" sz="2400" dirty="0" smtClean="0"/>
              <a:t> the P802.21.1 Editor to produce the draft document for Letter Ballot </a:t>
            </a:r>
            <a:r>
              <a:rPr lang="en-US" altLang="ko-KR" sz="2400" dirty="0" smtClean="0"/>
              <a:t>Initiation</a:t>
            </a:r>
            <a:endParaRPr lang="en-US" altLang="ko-KR" sz="2400" dirty="0" smtClean="0"/>
          </a:p>
          <a:p>
            <a:pPr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it-IT" sz="2000" dirty="0" smtClean="0">
                <a:ea typeface="PMingLiU" charset="-120"/>
              </a:rPr>
              <a:t>Move:  </a:t>
            </a:r>
            <a:r>
              <a:rPr lang="it-IT" sz="2000" dirty="0" smtClean="0">
                <a:ea typeface="PMingLiU" charset="-120"/>
              </a:rPr>
              <a:t>Yoshikazu Hanatani</a:t>
            </a:r>
            <a:endParaRPr lang="it-IT" sz="2000" dirty="0" smtClean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it-IT" sz="2000" dirty="0" smtClean="0">
                <a:ea typeface="PMingLiU" charset="-120"/>
              </a:rPr>
              <a:t>Second</a:t>
            </a:r>
            <a:r>
              <a:rPr lang="it-IT" sz="2000" dirty="0">
                <a:ea typeface="PMingLiU" charset="-120"/>
              </a:rPr>
              <a:t>: </a:t>
            </a:r>
            <a:r>
              <a:rPr lang="it-IT" sz="2000" dirty="0" smtClean="0">
                <a:ea typeface="PMingLiU" charset="-120"/>
              </a:rPr>
              <a:t>Tomoki Takazoe</a:t>
            </a:r>
            <a:endParaRPr lang="it-IT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 </a:t>
            </a:r>
            <a:r>
              <a:rPr lang="en-US" altLang="zh-HK" sz="2000" dirty="0" smtClean="0">
                <a:ea typeface="PMingLiU" charset="-120"/>
              </a:rPr>
              <a:t>06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00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7996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14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266700" y="1633954"/>
            <a:ext cx="8686800" cy="413254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US" altLang="ko-KR" sz="2400" dirty="0" smtClean="0"/>
              <a:t>Motion to authorize the Working Group chair to initiate Letter Ballot ( </a:t>
            </a:r>
            <a:r>
              <a:rPr lang="en-US" altLang="ko-KR" sz="2400" dirty="0" smtClean="0"/>
              <a:t>LB</a:t>
            </a:r>
            <a:r>
              <a:rPr lang="en-US" altLang="zh-CN" sz="2400" dirty="0" smtClean="0"/>
              <a:t>#11) </a:t>
            </a:r>
            <a:r>
              <a:rPr lang="en-US" altLang="zh-CN" sz="2400" dirty="0" smtClean="0"/>
              <a:t>on </a:t>
            </a:r>
            <a:r>
              <a:rPr lang="en-US" altLang="ko-KR" sz="2400" dirty="0" smtClean="0"/>
              <a:t>the question </a:t>
            </a:r>
            <a:r>
              <a:rPr lang="en-US" altLang="zh-CN" sz="2400" dirty="0" smtClean="0"/>
              <a:t>“</a:t>
            </a:r>
            <a:r>
              <a:rPr lang="en-US" altLang="ko-KR" sz="2400" dirty="0" smtClean="0"/>
              <a:t>Should P802.21.1</a:t>
            </a:r>
            <a:r>
              <a:rPr lang="en-US" altLang="zh-CN" sz="2400" dirty="0" smtClean="0"/>
              <a:t>/</a:t>
            </a:r>
            <a:r>
              <a:rPr lang="en-US" altLang="ko-KR" sz="2400" dirty="0" smtClean="0"/>
              <a:t>D02 be forwarded to Sponsor Ballot?</a:t>
            </a:r>
            <a:r>
              <a:rPr lang="en-US" altLang="zh-CN" sz="2400" dirty="0" smtClean="0"/>
              <a:t>” </a:t>
            </a: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Move: </a:t>
            </a:r>
            <a:r>
              <a:rPr lang="en-US" sz="2000" dirty="0" smtClean="0">
                <a:ea typeface="PMingLiU" charset="-120"/>
              </a:rPr>
              <a:t>Yoshikazu Hanatani</a:t>
            </a: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Second: </a:t>
            </a:r>
            <a:r>
              <a:rPr lang="en-US" sz="2000" dirty="0" smtClean="0">
                <a:ea typeface="PMingLiU" charset="-120"/>
              </a:rPr>
              <a:t>Tomoki Takazoe</a:t>
            </a: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endParaRPr lang="en-US" sz="1050" dirty="0" smtClean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 smtClean="0">
                <a:ea typeface="PMingLiU" charset="-120"/>
              </a:rPr>
              <a:t> </a:t>
            </a: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</a:t>
            </a:r>
            <a:r>
              <a:rPr lang="en-US" altLang="zh-HK" sz="2000" dirty="0" smtClean="0">
                <a:ea typeface="PMingLiU" charset="-120"/>
              </a:rPr>
              <a:t>06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Against: 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8173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70875" cy="685800"/>
          </a:xfrm>
        </p:spPr>
        <p:txBody>
          <a:bodyPr/>
          <a:lstStyle/>
          <a:p>
            <a:r>
              <a:rPr lang="en-US" altLang="zh-CN" b="1" dirty="0" smtClean="0">
                <a:ea typeface="SimSun" pitchFamily="2" charset="-122"/>
              </a:rPr>
              <a:t>Future Sessions</a:t>
            </a:r>
            <a:endParaRPr lang="zh-CN" altLang="en-US" b="1" dirty="0" smtClean="0">
              <a:ea typeface="SimSun" pitchFamily="2" charset="-122"/>
            </a:endParaRPr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94386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2016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27786"/>
            <a:ext cx="8534400" cy="49974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</a:t>
            </a:r>
            <a:r>
              <a:rPr lang="en-US" sz="2400" b="1" dirty="0" smtClean="0">
                <a:solidFill>
                  <a:srgbClr val="0000FF"/>
                </a:solidFill>
              </a:rPr>
              <a:t>:  May 15-20, 2016, Hilton Waikoloa Village, HI, USA 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24-29 July 2016, Grand Hyatt, San Diego,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September 11-16, 2016 , Marriott Warsaw, Poland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6-11 Nov 2016, Grand </a:t>
            </a:r>
            <a:r>
              <a:rPr lang="it-IT" sz="2400" b="1" dirty="0" smtClean="0">
                <a:solidFill>
                  <a:srgbClr val="FF0000"/>
                </a:solidFill>
              </a:rPr>
              <a:t>Hyatt, San Antonio,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000000"/>
                </a:solidFill>
              </a:rPr>
              <a:t>  Subir Das, Chair 802.21 WG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3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6096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May Interim  Meeting Logistics 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" y="1120775"/>
            <a:ext cx="8686800" cy="5356225"/>
          </a:xfrm>
        </p:spPr>
        <p:txBody>
          <a:bodyPr/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/>
              <a:t>May 15-20, 2016</a:t>
            </a:r>
            <a:r>
              <a:rPr lang="en-US" sz="2000" b="1" dirty="0"/>
              <a:t>, Hilton Waikoloa </a:t>
            </a:r>
            <a:r>
              <a:rPr lang="en-US" sz="2000" b="1" dirty="0" smtClean="0"/>
              <a:t>Village, Big Island, HI, USA </a:t>
            </a:r>
          </a:p>
          <a:p>
            <a:pPr>
              <a:lnSpc>
                <a:spcPct val="90000"/>
              </a:lnSpc>
            </a:pPr>
            <a:r>
              <a:rPr lang="en-US" sz="2000" b="1" dirty="0" smtClean="0"/>
              <a:t>Event and Registration information are </a:t>
            </a:r>
            <a:r>
              <a:rPr lang="en-US" sz="2000" b="1" dirty="0"/>
              <a:t>available now at: </a:t>
            </a:r>
            <a:endParaRPr lang="en-US" sz="2000" b="1" dirty="0" smtClean="0"/>
          </a:p>
          <a:p>
            <a:pPr lvl="1">
              <a:lnSpc>
                <a:spcPct val="90000"/>
              </a:lnSpc>
            </a:pPr>
            <a:r>
              <a:rPr lang="en-US" sz="1800" b="1" dirty="0"/>
              <a:t>Event Information : http://</a:t>
            </a:r>
            <a:r>
              <a:rPr lang="en-US" sz="1800" b="1" dirty="0" smtClean="0"/>
              <a:t>802world.org/plenary</a:t>
            </a:r>
            <a:endParaRPr lang="en-US" sz="1800" b="1" dirty="0"/>
          </a:p>
          <a:p>
            <a:pPr lvl="1">
              <a:lnSpc>
                <a:spcPct val="90000"/>
              </a:lnSpc>
            </a:pPr>
            <a:r>
              <a:rPr lang="en-US" sz="1800" b="1" dirty="0" smtClean="0"/>
              <a:t>HOTEL RESERVATIONS</a:t>
            </a:r>
            <a:r>
              <a:rPr lang="en-US" sz="1800" b="1" dirty="0"/>
              <a:t>: </a:t>
            </a:r>
            <a:r>
              <a:rPr lang="en-US" sz="1800" b="1" dirty="0">
                <a:hlinkClick r:id="rId3"/>
              </a:rPr>
              <a:t>https://</a:t>
            </a:r>
            <a:r>
              <a:rPr lang="en-US" sz="1800" b="1" dirty="0" smtClean="0">
                <a:hlinkClick r:id="rId3"/>
              </a:rPr>
              <a:t>resweb.passkey.com/go/IE8</a:t>
            </a:r>
            <a:endParaRPr lang="en-US" sz="1800" b="1" dirty="0"/>
          </a:p>
          <a:p>
            <a:pPr lvl="1">
              <a:lnSpc>
                <a:spcPct val="90000"/>
              </a:lnSpc>
            </a:pPr>
            <a:r>
              <a:rPr lang="en-US" sz="1800" b="1" dirty="0" smtClean="0"/>
              <a:t>Early Bird Rate: </a:t>
            </a:r>
            <a:r>
              <a:rPr lang="en-US" sz="1800" b="1" dirty="0"/>
              <a:t>$159.00/Night +Tax </a:t>
            </a:r>
            <a:r>
              <a:rPr lang="en-US" sz="1800" b="1" dirty="0" smtClean="0"/>
              <a:t>( </a:t>
            </a:r>
            <a:r>
              <a:rPr lang="en-US" sz="1800" b="1" dirty="0"/>
              <a:t>Rate applies to first 40% of Room Block or 6:00 PM Hawaii Time, Friday March </a:t>
            </a:r>
            <a:r>
              <a:rPr lang="en-US" sz="1800" b="1" dirty="0" smtClean="0"/>
              <a:t>18</a:t>
            </a:r>
            <a:r>
              <a:rPr lang="en-US" sz="1800" b="1" baseline="30000" dirty="0" smtClean="0"/>
              <a:t>th</a:t>
            </a:r>
            <a:r>
              <a:rPr lang="en-US" sz="1800" b="1" dirty="0" smtClean="0"/>
              <a:t> Single/Double </a:t>
            </a:r>
            <a:r>
              <a:rPr lang="en-US" sz="1800" b="1" dirty="0"/>
              <a:t>Occupancy Run of House Rooms, Internet access included</a:t>
            </a:r>
            <a:r>
              <a:rPr lang="en-US" sz="1800" b="1" dirty="0" smtClean="0"/>
              <a:t>.)</a:t>
            </a:r>
          </a:p>
          <a:p>
            <a:pPr lvl="1">
              <a:lnSpc>
                <a:spcPct val="90000"/>
              </a:lnSpc>
            </a:pPr>
            <a:r>
              <a:rPr lang="en-US" sz="1800" b="1" dirty="0"/>
              <a:t>IEEE 802 RATE:  $US </a:t>
            </a:r>
            <a:r>
              <a:rPr lang="en-US" sz="1800" b="1" dirty="0" smtClean="0"/>
              <a:t>174.00/Night +Tax (Rate </a:t>
            </a:r>
            <a:r>
              <a:rPr lang="en-US" sz="1800" b="1" dirty="0"/>
              <a:t>applies to the remainder of the Room Block or 6:00 PM Hawaii Time, Friday April </a:t>
            </a:r>
            <a:r>
              <a:rPr lang="en-US" sz="1800" b="1" dirty="0" smtClean="0"/>
              <a:t>15</a:t>
            </a:r>
            <a:r>
              <a:rPr lang="en-US" sz="1800" b="1" baseline="30000" dirty="0" smtClean="0"/>
              <a:t>th</a:t>
            </a:r>
            <a:r>
              <a:rPr lang="en-US" sz="1800" b="1" dirty="0" smtClean="0"/>
              <a:t>; Single/Double </a:t>
            </a:r>
            <a:r>
              <a:rPr lang="en-US" sz="1800" b="1" dirty="0"/>
              <a:t>Occupancy Run of House Rooms, Internet access </a:t>
            </a:r>
            <a:r>
              <a:rPr lang="en-US" sz="1800" b="1" dirty="0" smtClean="0"/>
              <a:t>included)</a:t>
            </a:r>
          </a:p>
          <a:p>
            <a:pPr lvl="1">
              <a:lnSpc>
                <a:spcPct val="90000"/>
              </a:lnSpc>
            </a:pPr>
            <a:r>
              <a:rPr lang="en-US" sz="1800" b="1" dirty="0"/>
              <a:t>EXTRA ADULTS: $US </a:t>
            </a:r>
            <a:r>
              <a:rPr lang="en-US" sz="1800" b="1" dirty="0" smtClean="0"/>
              <a:t>20.00/Night +Tax ( </a:t>
            </a:r>
            <a:r>
              <a:rPr lang="en-US" sz="1800" b="1" dirty="0"/>
              <a:t>Per Night Rate applies to Extra Adults (&gt;2</a:t>
            </a:r>
            <a:r>
              <a:rPr lang="en-US" sz="1800" b="1" dirty="0" smtClean="0"/>
              <a:t>)) </a:t>
            </a:r>
          </a:p>
          <a:p>
            <a:pPr lvl="1">
              <a:lnSpc>
                <a:spcPct val="90000"/>
              </a:lnSpc>
            </a:pPr>
            <a:r>
              <a:rPr lang="en-US" sz="1800" b="1" dirty="0" smtClean="0"/>
              <a:t>Reservation Assistance</a:t>
            </a:r>
            <a:r>
              <a:rPr lang="en-US" sz="1800" b="1" dirty="0"/>
              <a:t>: Hilton Waikoloa Telephone: +1 (808) 886-1234</a:t>
            </a:r>
          </a:p>
          <a:p>
            <a:pPr lvl="1">
              <a:lnSpc>
                <a:spcPct val="90000"/>
              </a:lnSpc>
            </a:pPr>
            <a:r>
              <a:rPr lang="en-US" sz="1800" b="1" dirty="0" smtClean="0"/>
              <a:t>Toll </a:t>
            </a:r>
            <a:r>
              <a:rPr lang="en-US" sz="1800" b="1" dirty="0"/>
              <a:t>Free Reservations </a:t>
            </a:r>
            <a:r>
              <a:rPr lang="en-US" sz="1800" b="1" dirty="0" smtClean="0"/>
              <a:t>Phone (US and Canada): </a:t>
            </a:r>
            <a:r>
              <a:rPr lang="en-US" sz="1800" b="1" dirty="0"/>
              <a:t>1-800-HILTONS (1-800-445-8667</a:t>
            </a:r>
            <a:r>
              <a:rPr lang="en-US" sz="1800" b="1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US" sz="1800" b="1" dirty="0" smtClean="0"/>
              <a:t>For international number please visit hotel website</a:t>
            </a:r>
          </a:p>
          <a:p>
            <a:pPr lvl="1">
              <a:lnSpc>
                <a:spcPct val="90000"/>
              </a:lnSpc>
            </a:pPr>
            <a:r>
              <a:rPr lang="en-US" sz="1800" b="1" dirty="0" smtClean="0"/>
              <a:t>Minimum 3 nights stay is required to obtain discounted meeting registration fee</a:t>
            </a:r>
          </a:p>
          <a:p>
            <a:pPr lvl="1">
              <a:lnSpc>
                <a:spcPct val="90000"/>
              </a:lnSpc>
            </a:pPr>
            <a:r>
              <a:rPr lang="en-US" sz="1800" b="1" dirty="0" smtClean="0"/>
              <a:t>Registration details </a:t>
            </a:r>
            <a:r>
              <a:rPr lang="en-US" sz="1800" b="1" dirty="0" smtClean="0"/>
              <a:t>are circulated on March 16, 2016</a:t>
            </a:r>
            <a:endParaRPr lang="en-US" sz="1800" b="1" dirty="0" smtClean="0"/>
          </a:p>
          <a:p>
            <a:pPr marL="457200" lvl="1" indent="0">
              <a:lnSpc>
                <a:spcPct val="90000"/>
              </a:lnSpc>
              <a:buNone/>
            </a:pPr>
            <a:endParaRPr lang="en-US" sz="1800" b="1" dirty="0" smtClean="0"/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-3231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69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2017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6868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chemeClr val="accent2"/>
                </a:solidFill>
              </a:rPr>
              <a:t>January </a:t>
            </a:r>
            <a:r>
              <a:rPr lang="en-US" sz="2400" b="1" dirty="0">
                <a:solidFill>
                  <a:schemeClr val="accent2"/>
                </a:solidFill>
              </a:rPr>
              <a:t>15-20, </a:t>
            </a:r>
            <a:r>
              <a:rPr lang="en-US" sz="2400" b="1" dirty="0" smtClean="0">
                <a:solidFill>
                  <a:schemeClr val="accent2"/>
                </a:solidFill>
              </a:rPr>
              <a:t>2017, </a:t>
            </a:r>
            <a:r>
              <a:rPr lang="es-ES" sz="2400" b="1" dirty="0" smtClean="0">
                <a:solidFill>
                  <a:schemeClr val="accent2"/>
                </a:solidFill>
              </a:rPr>
              <a:t>Hyatt Regency, Atlanta, GA,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all 802 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</a:t>
            </a:r>
            <a:r>
              <a:rPr lang="en-US" sz="2400" b="1" dirty="0">
                <a:solidFill>
                  <a:srgbClr val="FF0000"/>
                </a:solidFill>
              </a:rPr>
              <a:t>March 12-17, 2017, Hyatt Regency </a:t>
            </a:r>
            <a:r>
              <a:rPr lang="en-US" sz="2400" b="1" dirty="0" smtClean="0">
                <a:solidFill>
                  <a:srgbClr val="FF0000"/>
                </a:solidFill>
              </a:rPr>
              <a:t>Vancouver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FF0000"/>
                </a:solidFill>
              </a:rPr>
              <a:t>Co-located with all 802 groups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</a:t>
            </a:r>
            <a:r>
              <a:rPr lang="en-US" sz="2400" b="1" dirty="0">
                <a:solidFill>
                  <a:srgbClr val="0000FF"/>
                </a:solidFill>
              </a:rPr>
              <a:t>May 13-18, 2017, Daejeon Convention </a:t>
            </a:r>
            <a:r>
              <a:rPr lang="en-US" sz="2400" b="1" dirty="0" smtClean="0">
                <a:solidFill>
                  <a:srgbClr val="0000FF"/>
                </a:solidFill>
              </a:rPr>
              <a:t>Center, </a:t>
            </a:r>
            <a:r>
              <a:rPr lang="en-US" sz="2400" b="1" dirty="0">
                <a:solidFill>
                  <a:srgbClr val="0000FF"/>
                </a:solidFill>
              </a:rPr>
              <a:t>Daejeon, Korea (</a:t>
            </a:r>
            <a:r>
              <a:rPr lang="en-US" sz="2400" b="1" dirty="0" smtClean="0">
                <a:solidFill>
                  <a:srgbClr val="0000FF"/>
                </a:solidFill>
              </a:rPr>
              <a:t>TBC)</a:t>
            </a:r>
            <a:r>
              <a:rPr lang="en-US" sz="2400" b="1" dirty="0">
                <a:solidFill>
                  <a:srgbClr val="0000FF"/>
                </a:solidFill>
              </a:rPr>
              <a:t> </a:t>
            </a:r>
            <a:endParaRPr lang="en-US" sz="2400" b="1" dirty="0" smtClean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</a:t>
            </a:r>
            <a:r>
              <a:rPr lang="en-US" sz="2400" b="1" dirty="0">
                <a:solidFill>
                  <a:srgbClr val="FF0000"/>
                </a:solidFill>
              </a:rPr>
              <a:t>July 9-14, 2017, Estrel Hotel and Convention Center, Berlin, </a:t>
            </a:r>
            <a:r>
              <a:rPr lang="en-US" sz="2400" b="1" dirty="0" smtClean="0">
                <a:solidFill>
                  <a:srgbClr val="FF0000"/>
                </a:solidFill>
              </a:rPr>
              <a:t>Germany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</a:t>
            </a:r>
            <a:r>
              <a:rPr lang="en-US" sz="2400" b="1" dirty="0">
                <a:solidFill>
                  <a:srgbClr val="0000FF"/>
                </a:solidFill>
              </a:rPr>
              <a:t>September 10-15,  2017, Hilton Waikoloa Village, Kona, HI, USA, 802 Wireless Interim </a:t>
            </a:r>
            <a:r>
              <a:rPr lang="en-US" sz="2400" b="1" dirty="0" smtClean="0">
                <a:solidFill>
                  <a:srgbClr val="0000FF"/>
                </a:solidFill>
              </a:rPr>
              <a:t>Session.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16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</a:t>
            </a:r>
            <a:r>
              <a:rPr lang="en-US" sz="2400" b="1" dirty="0">
                <a:solidFill>
                  <a:srgbClr val="FF0000"/>
                </a:solidFill>
              </a:rPr>
              <a:t>November 5-10, 2017, Caribe Hotel and Convention Center, Orlando, FL, </a:t>
            </a:r>
            <a:r>
              <a:rPr lang="en-US" sz="2400" b="1" dirty="0" smtClean="0">
                <a:solidFill>
                  <a:srgbClr val="FF0000"/>
                </a:solidFill>
              </a:rPr>
              <a:t>USA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000000"/>
                </a:solidFill>
              </a:rPr>
              <a:t>  Subir Das, Chair 802.21 WG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23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914400"/>
          </a:xfrm>
        </p:spPr>
        <p:txBody>
          <a:bodyPr/>
          <a:lstStyle/>
          <a:p>
            <a:r>
              <a:rPr lang="en-US" altLang="zh-CN" sz="3200" b="1" dirty="0" smtClean="0">
                <a:ea typeface="SimSun" pitchFamily="2" charset="-122"/>
              </a:rPr>
              <a:t>Meeting Updates</a:t>
            </a:r>
            <a:endParaRPr lang="zh-CN" altLang="en-US" sz="3200" b="1" dirty="0" smtClean="0">
              <a:ea typeface="SimSun" pitchFamily="2" charset="-12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70900" cy="41910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Task Groups Update</a:t>
            </a:r>
          </a:p>
          <a:p>
            <a:r>
              <a:rPr lang="en-US" sz="2800" dirty="0" smtClean="0">
                <a:latin typeface="Arial" charset="0"/>
              </a:rPr>
              <a:t>Other Report</a:t>
            </a:r>
          </a:p>
          <a:p>
            <a:r>
              <a:rPr lang="en-US" sz="2800" dirty="0" smtClean="0">
                <a:latin typeface="Arial" charset="0"/>
              </a:rPr>
              <a:t>Teleconferences</a:t>
            </a:r>
          </a:p>
          <a:p>
            <a:r>
              <a:rPr lang="en-US" sz="2800" dirty="0" smtClean="0">
                <a:latin typeface="Arial" charset="0"/>
              </a:rPr>
              <a:t>Motions  </a:t>
            </a:r>
          </a:p>
          <a:p>
            <a:r>
              <a:rPr lang="en-US" sz="2800" dirty="0" smtClean="0">
                <a:latin typeface="Arial" charset="0"/>
              </a:rPr>
              <a:t>Future Locations</a:t>
            </a: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270875" cy="990600"/>
          </a:xfrm>
        </p:spPr>
        <p:txBody>
          <a:bodyPr/>
          <a:lstStyle/>
          <a:p>
            <a:r>
              <a:rPr lang="en-US" sz="3600" b="1" dirty="0" smtClean="0"/>
              <a:t>TG Reports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569325" cy="3962400"/>
          </a:xfrm>
        </p:spPr>
        <p:txBody>
          <a:bodyPr/>
          <a:lstStyle/>
          <a:p>
            <a:r>
              <a:rPr lang="en-US" sz="2400" dirty="0" smtClean="0"/>
              <a:t>802.21m: Revision  Task </a:t>
            </a:r>
            <a:r>
              <a:rPr lang="en-US" sz="2400" dirty="0" smtClean="0"/>
              <a:t>Group</a:t>
            </a:r>
          </a:p>
          <a:p>
            <a:pPr lvl="1"/>
            <a:r>
              <a:rPr lang="en-US" sz="2000" dirty="0"/>
              <a:t>https://mentor.ieee.org/802.21/dcn/16/21-16-0054-00-REVP-revp-session-73-closing-notes.pptx</a:t>
            </a:r>
            <a:endParaRPr lang="en-US" sz="2000" dirty="0" smtClean="0"/>
          </a:p>
          <a:p>
            <a:pPr marL="457200" lvl="1" indent="0">
              <a:buNone/>
            </a:pPr>
            <a:endParaRPr lang="en-US" sz="1400" dirty="0" smtClean="0"/>
          </a:p>
          <a:p>
            <a:r>
              <a:rPr lang="en-US" sz="2400" dirty="0" smtClean="0"/>
              <a:t>802.21.1: Media Independent Services and use cases Task Group</a:t>
            </a:r>
          </a:p>
          <a:p>
            <a:pPr lvl="1"/>
            <a:r>
              <a:rPr lang="en-US" sz="1800"/>
              <a:t>https</a:t>
            </a:r>
            <a:r>
              <a:rPr lang="en-US" sz="1800"/>
              <a:t>://</a:t>
            </a:r>
            <a:r>
              <a:rPr lang="en-US" sz="1800" smtClean="0"/>
              <a:t>mentor.ieee.org/802.21/dcn/16/21-16-0053-00-SAUC-sauc-session-73-closing-notes.pptx</a:t>
            </a:r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>
              <a:buNone/>
            </a:pPr>
            <a:r>
              <a:rPr lang="en-US" sz="2200" dirty="0" smtClean="0"/>
              <a:t>	</a:t>
            </a:r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270875" cy="990600"/>
          </a:xfrm>
        </p:spPr>
        <p:txBody>
          <a:bodyPr/>
          <a:lstStyle/>
          <a:p>
            <a:r>
              <a:rPr lang="en-US" sz="3600" b="1" dirty="0" smtClean="0"/>
              <a:t>Other Report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569325" cy="3962400"/>
          </a:xfrm>
        </p:spPr>
        <p:txBody>
          <a:bodyPr/>
          <a:lstStyle/>
          <a:p>
            <a:r>
              <a:rPr lang="en-US" sz="2400" dirty="0" smtClean="0"/>
              <a:t>802.11 Status update </a:t>
            </a:r>
          </a:p>
          <a:p>
            <a:pPr lvl="1"/>
            <a:endParaRPr lang="en-US" sz="10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>
              <a:buNone/>
            </a:pPr>
            <a:r>
              <a:rPr lang="en-US" sz="2200" dirty="0" smtClean="0"/>
              <a:t>	</a:t>
            </a:r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54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88156" y="702469"/>
            <a:ext cx="8270875" cy="576262"/>
          </a:xfrm>
        </p:spPr>
        <p:txBody>
          <a:bodyPr/>
          <a:lstStyle/>
          <a:p>
            <a:r>
              <a:rPr lang="en-US" sz="3200" b="1" dirty="0" smtClean="0"/>
              <a:t>Teleconferences (Tentative)</a:t>
            </a:r>
            <a:r>
              <a:rPr lang="en-US" sz="3200" dirty="0" smtClean="0"/>
              <a:t>	</a:t>
            </a:r>
            <a:endParaRPr lang="en-US" sz="1600" dirty="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9580" y="1447800"/>
            <a:ext cx="8455819" cy="4114800"/>
          </a:xfrm>
        </p:spPr>
        <p:txBody>
          <a:bodyPr/>
          <a:lstStyle/>
          <a:p>
            <a:pPr marL="465138" lvl="1" indent="0">
              <a:buNone/>
            </a:pPr>
            <a:endParaRPr lang="en-US" sz="2000" dirty="0" smtClean="0"/>
          </a:p>
          <a:p>
            <a:r>
              <a:rPr lang="en-US" dirty="0" smtClean="0"/>
              <a:t>802.21m  and 802.21.1 Joint Teleconferences: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>
                <a:solidFill>
                  <a:srgbClr val="000000"/>
                </a:solidFill>
                <a:ea typeface="MS PGothic" pitchFamily="34" charset="-128"/>
              </a:rPr>
              <a:t>March 29, 2016, Tuesday, 7:30-9:00 am, US EST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>
                <a:solidFill>
                  <a:srgbClr val="000000"/>
                </a:solidFill>
                <a:ea typeface="MS PGothic" pitchFamily="34" charset="-128"/>
              </a:rPr>
              <a:t>May 9, 2016, Monday, 7:30-9:30 </a:t>
            </a:r>
            <a:r>
              <a:rPr lang="en-US" altLang="ja-JP" dirty="0">
                <a:solidFill>
                  <a:srgbClr val="000000"/>
                </a:solidFill>
                <a:ea typeface="MS PGothic" pitchFamily="34" charset="-128"/>
              </a:rPr>
              <a:t>am,  US EST 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>
                <a:solidFill>
                  <a:srgbClr val="000000"/>
                </a:solidFill>
                <a:ea typeface="MS PGothic" pitchFamily="34" charset="-128"/>
              </a:rPr>
              <a:t>May 13, 2016,  </a:t>
            </a:r>
            <a:r>
              <a:rPr lang="en-US" altLang="ja-JP" dirty="0">
                <a:solidFill>
                  <a:srgbClr val="000000"/>
                </a:solidFill>
                <a:ea typeface="MS PGothic" pitchFamily="34" charset="-128"/>
              </a:rPr>
              <a:t>Friday, </a:t>
            </a:r>
            <a:r>
              <a:rPr lang="en-US" altLang="ja-JP" dirty="0" smtClean="0">
                <a:solidFill>
                  <a:srgbClr val="000000"/>
                </a:solidFill>
                <a:ea typeface="MS PGothic" pitchFamily="34" charset="-128"/>
              </a:rPr>
              <a:t>7:30-9:30am</a:t>
            </a:r>
            <a:r>
              <a:rPr lang="en-US" altLang="ja-JP" dirty="0">
                <a:solidFill>
                  <a:srgbClr val="000000"/>
                </a:solidFill>
                <a:ea typeface="MS PGothic" pitchFamily="34" charset="-128"/>
              </a:rPr>
              <a:t>, US EST 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lvl="1"/>
            <a:endParaRPr lang="en-US" sz="2000" dirty="0" smtClean="0">
              <a:solidFill>
                <a:srgbClr val="990099"/>
              </a:solidFill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770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22275" y="2959100"/>
            <a:ext cx="8270875" cy="685800"/>
          </a:xfrm>
        </p:spPr>
        <p:txBody>
          <a:bodyPr/>
          <a:lstStyle/>
          <a:p>
            <a:r>
              <a:rPr kumimoji="1" lang="en-US" altLang="ja-JP" dirty="0" smtClean="0">
                <a:ea typeface="ＭＳ Ｐゴシック" pitchFamily="50" charset="-128"/>
              </a:rPr>
              <a:t>WG Motions  </a:t>
            </a:r>
            <a:endParaRPr kumimoji="1" lang="ja-JP" altLang="en-US" dirty="0" smtClean="0">
              <a:ea typeface="ＭＳ Ｐゴシック" pitchFamily="50" charset="-128"/>
            </a:endParaRPr>
          </a:p>
        </p:txBody>
      </p:sp>
      <p:sp>
        <p:nvSpPr>
          <p:cNvPr id="12292" name="スライド番号プレースホルダー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23B1504-506B-44AB-8932-30F38D54C876}" type="slidenum">
              <a:rPr lang="en-US" altLang="ja-JP"/>
              <a:pPr/>
              <a:t>6</a:t>
            </a:fld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7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P802.21m BRC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42900" y="1905000"/>
            <a:ext cx="8534400" cy="354007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Yoshihiro Ohba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Lily Chen 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Yoshikazu Hanatani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Yusuke Shimizu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Tomoki Takazoe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Hyeong Ho Lee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Subir Das </a:t>
            </a:r>
            <a:endParaRPr lang="en-US" altLang="zh-HK" sz="32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9370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8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718846"/>
            <a:ext cx="85344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Move to authorize</a:t>
            </a:r>
            <a:r>
              <a:rPr lang="en-US" altLang="ko-KR" sz="2400" dirty="0" smtClean="0"/>
              <a:t> the BRC to resolve </a:t>
            </a:r>
            <a:r>
              <a:rPr lang="en-US" altLang="ko-KR" sz="2400" dirty="0" smtClean="0"/>
              <a:t>any remaining LB#8  </a:t>
            </a:r>
            <a:r>
              <a:rPr lang="en-US" altLang="ko-KR" sz="2400" dirty="0" smtClean="0"/>
              <a:t>comments</a:t>
            </a:r>
          </a:p>
          <a:p>
            <a:pPr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</a:t>
            </a:r>
            <a:r>
              <a:rPr lang="en-US" sz="2000" dirty="0" smtClean="0">
                <a:ea typeface="PMingLiU" charset="-120"/>
              </a:rPr>
              <a:t>Hyeong Ho Lee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</a:t>
            </a:r>
            <a:r>
              <a:rPr lang="en-US" sz="2000" dirty="0" smtClean="0">
                <a:ea typeface="PMingLiU" charset="-120"/>
              </a:rPr>
              <a:t> Tomoki Takazoe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 </a:t>
            </a:r>
            <a:r>
              <a:rPr lang="en-US" altLang="zh-HK" sz="2000" dirty="0" smtClean="0">
                <a:ea typeface="PMingLiU" charset="-120"/>
              </a:rPr>
              <a:t>06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 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</a:t>
            </a:r>
            <a:r>
              <a:rPr lang="en-US" altLang="zh-HK" sz="2000" dirty="0" smtClean="0">
                <a:ea typeface="PMingLiU" charset="-120"/>
              </a:rPr>
              <a:t> 00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</a:t>
            </a:r>
            <a:r>
              <a:rPr lang="en-US" altLang="zh-HK" sz="2000" dirty="0" smtClean="0">
                <a:ea typeface="PMingLiU" charset="-120"/>
              </a:rPr>
              <a:t>passes  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7644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9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905000"/>
            <a:ext cx="85344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Move to authorize</a:t>
            </a:r>
            <a:r>
              <a:rPr lang="en-US" altLang="ko-KR" sz="2400" dirty="0" smtClean="0"/>
              <a:t> the P802.21m Editor to produce the draft document for </a:t>
            </a:r>
            <a:r>
              <a:rPr lang="en-US" altLang="ko-KR" sz="2400" dirty="0" smtClean="0"/>
              <a:t> Letter </a:t>
            </a:r>
            <a:r>
              <a:rPr lang="en-US" altLang="ko-KR" sz="2400" dirty="0" smtClean="0"/>
              <a:t>Ballot </a:t>
            </a:r>
            <a:r>
              <a:rPr lang="en-US" altLang="ko-KR" sz="2400" dirty="0" smtClean="0"/>
              <a:t>initiation </a:t>
            </a:r>
            <a:endParaRPr lang="en-US" altLang="ko-KR" sz="2400" dirty="0" smtClean="0"/>
          </a:p>
          <a:p>
            <a:pPr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</a:t>
            </a:r>
            <a:r>
              <a:rPr lang="en-US" sz="2000" dirty="0" smtClean="0">
                <a:ea typeface="PMingLiU" charset="-120"/>
              </a:rPr>
              <a:t>Hyeong Ho Lee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</a:t>
            </a:r>
            <a:r>
              <a:rPr lang="en-US" sz="2000" dirty="0" smtClean="0">
                <a:ea typeface="PMingLiU" charset="-120"/>
              </a:rPr>
              <a:t> Tomoki Takazoe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</a:t>
            </a:r>
            <a:r>
              <a:rPr lang="en-US" altLang="zh-HK" sz="2000" dirty="0" smtClean="0">
                <a:ea typeface="PMingLiU" charset="-120"/>
              </a:rPr>
              <a:t> 06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</a:t>
            </a:r>
            <a:r>
              <a:rPr lang="en-US" altLang="zh-HK" sz="2000" dirty="0" smtClean="0">
                <a:ea typeface="PMingLiU" charset="-120"/>
              </a:rPr>
              <a:t> 00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2612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2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93754</TotalTime>
  <Words>918</Words>
  <Application>Microsoft Office PowerPoint</Application>
  <PresentationFormat>On-screen Show (4:3)</PresentationFormat>
  <Paragraphs>226</Paragraphs>
  <Slides>18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18</vt:i4>
      </vt:variant>
    </vt:vector>
  </HeadingPairs>
  <TitlesOfParts>
    <vt:vector size="35" baseType="lpstr">
      <vt:lpstr>ＭＳ Ｐゴシック</vt:lpstr>
      <vt:lpstr>ＭＳ Ｐゴシック</vt:lpstr>
      <vt:lpstr>PMingLiU</vt:lpstr>
      <vt:lpstr>SimSun</vt:lpstr>
      <vt:lpstr>Arial</vt:lpstr>
      <vt:lpstr>Calibri</vt:lpstr>
      <vt:lpstr>Rotis Sans Serif for Nokia</vt:lpstr>
      <vt:lpstr>Times</vt:lpstr>
      <vt:lpstr>Times New Roman</vt:lpstr>
      <vt:lpstr>802.11PowerPointTemplate-Landscape</vt:lpstr>
      <vt:lpstr>1_Custom Design</vt:lpstr>
      <vt:lpstr>2_Custom Design</vt:lpstr>
      <vt:lpstr>3_Custom Design</vt:lpstr>
      <vt:lpstr>Custom Design</vt:lpstr>
      <vt:lpstr>blank presentation</vt:lpstr>
      <vt:lpstr>1_blank presentation</vt:lpstr>
      <vt:lpstr>2_blank presentation</vt:lpstr>
      <vt:lpstr>PowerPoint Presentation</vt:lpstr>
      <vt:lpstr>Meeting Updates</vt:lpstr>
      <vt:lpstr>TG Reports</vt:lpstr>
      <vt:lpstr>Other Report</vt:lpstr>
      <vt:lpstr>Teleconferences (Tentative) </vt:lpstr>
      <vt:lpstr>WG Motions  </vt:lpstr>
      <vt:lpstr>P802.21m BRC</vt:lpstr>
      <vt:lpstr>P802.21 WG Motion</vt:lpstr>
      <vt:lpstr>P802.21 WG Motion</vt:lpstr>
      <vt:lpstr>P802.21 WG Motion</vt:lpstr>
      <vt:lpstr>P802.21.1 BRC</vt:lpstr>
      <vt:lpstr>P802.21 WG Motion</vt:lpstr>
      <vt:lpstr>P802.21 WG Motion</vt:lpstr>
      <vt:lpstr>P802.21 WG Motion</vt:lpstr>
      <vt:lpstr>Future Sessions</vt:lpstr>
      <vt:lpstr>Future Sessions – 2016 </vt:lpstr>
      <vt:lpstr>May Interim  Meeting Logistics </vt:lpstr>
      <vt:lpstr>Future Sessions – 2017 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creator>Subir Das</dc:creator>
  <cp:lastModifiedBy>sdas</cp:lastModifiedBy>
  <cp:revision>801</cp:revision>
  <cp:lastPrinted>1998-02-10T13:28:06Z</cp:lastPrinted>
  <dcterms:created xsi:type="dcterms:W3CDTF">2002-07-08T22:03:28Z</dcterms:created>
  <dcterms:modified xsi:type="dcterms:W3CDTF">2016-03-17T06:36:09Z</dcterms:modified>
</cp:coreProperties>
</file>