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 id="2147483700" r:id="rId5"/>
  </p:sldMasterIdLst>
  <p:notesMasterIdLst>
    <p:notesMasterId r:id="rId11"/>
  </p:notesMasterIdLst>
  <p:sldIdLst>
    <p:sldId id="331" r:id="rId6"/>
    <p:sldId id="332" r:id="rId7"/>
    <p:sldId id="435" r:id="rId8"/>
    <p:sldId id="431" r:id="rId9"/>
    <p:sldId id="436" r:id="rId10"/>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5"/>
            <p14:sldId id="431"/>
            <p14:sldId id="436"/>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64" d="100"/>
          <a:sy n="64" d="100"/>
        </p:scale>
        <p:origin x="1560" y="4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dirty="0"/>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dirty="0"/>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dirty="0"/>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dirty="0"/>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dirty="0"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dirty="0"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425605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0" y="638175"/>
            <a:ext cx="4641850" cy="34813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Footer Placeholder 4"/>
          <p:cNvSpPr>
            <a:spLocks noGrp="1"/>
          </p:cNvSpPr>
          <p:nvPr>
            <p:ph type="ftr" sz="quarter" idx="11"/>
          </p:nvPr>
        </p:nvSpPr>
        <p:spPr/>
        <p:txBody>
          <a:bodyPr/>
          <a:lstStyle/>
          <a:p>
            <a:pPr lvl="4">
              <a:defRPr/>
            </a:pPr>
            <a:r>
              <a:rPr lang="en-US" dirty="0" smtClean="0">
                <a:solidFill>
                  <a:srgbClr val="000000"/>
                </a:solidFill>
              </a:rPr>
              <a:t>XXXX, His Company</a:t>
            </a:r>
            <a:endParaRPr lang="en-US" dirty="0">
              <a:solidFill>
                <a:srgbClr val="000000"/>
              </a:solidFill>
            </a:endParaRPr>
          </a:p>
        </p:txBody>
      </p:sp>
    </p:spTree>
    <p:extLst>
      <p:ext uri="{BB962C8B-B14F-4D97-AF65-F5344CB8AC3E}">
        <p14:creationId xmlns:p14="http://schemas.microsoft.com/office/powerpoint/2010/main" val="239023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21-14-0140-00-REVP Session#64 Opening Note</a:t>
            </a:r>
            <a:endParaRPr lang="en-US" dirty="0"/>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21-14-0140-00-REVP Session#64 Opening Note</a:t>
            </a:r>
            <a:endParaRPr lang="en-US" dirty="0"/>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21-14-0140-00-REVP Session#64 Opening Note</a:t>
            </a:r>
            <a:endParaRPr lang="en-US" dirty="0"/>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7" name="Footer Placeholder 6"/>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17068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050240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4800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dirty="0"/>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495718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669304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solidFill>
                  <a:srgbClr val="000000"/>
                </a:solidFill>
              </a:rPr>
              <a:t>Slide </a:t>
            </a:r>
            <a:fld id="{3CBDE478-540A-4533-B630-5289DA16E1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683448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43DACD2F-9786-486C-9E92-757D70B8C5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9093046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55EAE60E-B8AB-4C07-8727-0B4A640A876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454827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C1AE6C48-FC0E-4C0A-A7D2-A12BE0BB3FF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274618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A1EC890-31EC-487D-AA60-02B691D82D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1179139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8" name="Footer Placeholder 7"/>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r>
              <a:rPr lang="en-US" dirty="0">
                <a:solidFill>
                  <a:srgbClr val="000000"/>
                </a:solidFill>
              </a:rPr>
              <a:t>Slide </a:t>
            </a:r>
            <a:fld id="{EA519437-B6E0-45D2-ADBE-CED11A2324B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06932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5F31B28D-59C5-4D92-A491-E66C7A6F60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42177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3" name="Footer Placeholder 2"/>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r>
              <a:rPr lang="en-US" dirty="0">
                <a:solidFill>
                  <a:srgbClr val="000000"/>
                </a:solidFill>
              </a:rPr>
              <a:t>Slide </a:t>
            </a:r>
            <a:fld id="{C922C443-5D96-4DE7-99CD-7C5E19B8A47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38419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dirty="0"/>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955A4B1-4EFB-4DEF-816B-559E5062D28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975405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6825E2F7-1D07-407B-992F-AC7D28176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1634903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374FAE21-1B12-43B9-9130-C41EEF43AB0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8667281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95E68F9D-EE77-4604-80A2-5FFC8BC132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9524013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Tree>
    <p:extLst>
      <p:ext uri="{BB962C8B-B14F-4D97-AF65-F5344CB8AC3E}">
        <p14:creationId xmlns:p14="http://schemas.microsoft.com/office/powerpoint/2010/main" val="166245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3" Type="http://schemas.openxmlformats.org/officeDocument/2006/relationships/slideLayout" Target="../slideLayouts/slideLayout49.xml"/><Relationship Id="rId21" Type="http://schemas.openxmlformats.org/officeDocument/2006/relationships/image" Target="../media/image1.png"/><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image" Target="../media/image2.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19" Type="http://schemas.openxmlformats.org/officeDocument/2006/relationships/theme" Target="../theme/theme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dirty="0"/>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21-14-0140-00-REVP Session#64 Opening Note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a:t>
            </a:r>
            <a:r>
              <a:rPr lang="en-US" dirty="0" err="1" smtClean="0"/>
              <a:t>styl</a:t>
            </a:r>
            <a:endParaRPr lang="en-US" dirty="0" smtClean="0"/>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eaLnBrk="0" hangingPunct="0">
              <a:defRPr/>
            </a:pPr>
            <a:r>
              <a:rPr lang="pt-BR" sz="1200" smtClean="0">
                <a:solidFill>
                  <a:srgbClr val="000000"/>
                </a:solidFill>
                <a:ea typeface="+mn-ea"/>
              </a:rPr>
              <a:t>Subir Das, Chair, IEEE 802.21</a:t>
            </a:r>
            <a:endParaRPr lang="en-US" sz="1200" dirty="0">
              <a:solidFill>
                <a:srgbClr val="000000"/>
              </a:solidFill>
              <a:ea typeface="+mn-ea"/>
            </a:endParaRP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eaLnBrk="0" hangingPunct="0">
              <a:defRPr/>
            </a:pPr>
            <a:r>
              <a:rPr lang="en-US" sz="1200" dirty="0">
                <a:solidFill>
                  <a:srgbClr val="000000"/>
                </a:solidFill>
                <a:ea typeface="+mn-ea"/>
              </a:rPr>
              <a:t>Slide </a:t>
            </a:r>
            <a:fld id="{F3D7A4F0-0FCF-4224-B81A-51E9E7009AFE}" type="slidenum">
              <a:rPr lang="en-US" sz="1200">
                <a:solidFill>
                  <a:srgbClr val="000000"/>
                </a:solidFill>
                <a:ea typeface="+mn-ea"/>
              </a:rPr>
              <a:pPr eaLnBrk="0" hangingPunct="0">
                <a:defRPr/>
              </a:pPr>
              <a:t>‹#›</a:t>
            </a:fld>
            <a:endParaRPr lang="en-US" sz="1200" dirty="0">
              <a:solidFill>
                <a:srgbClr val="000000"/>
              </a:solidFill>
              <a:ea typeface="+mn-ea"/>
            </a:endParaRPr>
          </a:p>
        </p:txBody>
      </p:sp>
      <p:sp>
        <p:nvSpPr>
          <p:cNvPr id="1031" name="Rectangle 7"/>
          <p:cNvSpPr>
            <a:spLocks noChangeArrowheads="1"/>
          </p:cNvSpPr>
          <p:nvPr/>
        </p:nvSpPr>
        <p:spPr bwMode="auto">
          <a:xfrm>
            <a:off x="3283886" y="394156"/>
            <a:ext cx="4991752" cy="215444"/>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400" b="1" dirty="0" smtClean="0">
                <a:solidFill>
                  <a:srgbClr val="000000"/>
                </a:solidFill>
                <a:ea typeface="+mn-ea"/>
              </a:rPr>
              <a:t>21-16-0054-00-0000-Session#73	-Closing_Plenary_Notes.ppt</a:t>
            </a:r>
            <a:endParaRPr lang="en-US" sz="1400" b="1" dirty="0">
              <a:solidFill>
                <a:srgbClr val="000000"/>
              </a:solidFill>
              <a:ea typeface="+mn-ea"/>
            </a:endParaRPr>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eaLnBrk="0" hangingPunct="0">
              <a:defRPr/>
            </a:pPr>
            <a:endParaRPr lang="en-US" sz="1200" dirty="0">
              <a:solidFill>
                <a:srgbClr val="000000"/>
              </a:solidFill>
              <a:ea typeface="+mn-ea"/>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solidFill>
                <a:srgbClr val="000000"/>
              </a:solidFill>
              <a:ea typeface="+mn-ea"/>
            </a:endParaRPr>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solidFill>
                <a:srgbClr val="000000"/>
              </a:solidFill>
              <a:ea typeface="+mn-ea"/>
            </a:endParaRPr>
          </a:p>
        </p:txBody>
      </p:sp>
    </p:spTree>
    <p:extLst>
      <p:ext uri="{BB962C8B-B14F-4D97-AF65-F5344CB8AC3E}">
        <p14:creationId xmlns:p14="http://schemas.microsoft.com/office/powerpoint/2010/main" val="415524425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21-16-0054-00-REVP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73 </a:t>
            </a:r>
            <a:r>
              <a:rPr lang="en-US" altLang="ja-JP" b="1" dirty="0" smtClean="0">
                <a:latin typeface="Times New Roman" pitchFamily="18" charset="0"/>
                <a:cs typeface="Times New Roman" pitchFamily="18" charset="0"/>
              </a:rPr>
              <a:t>Closing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a:t>
            </a:r>
            <a:r>
              <a:rPr lang="en-US" altLang="ja-JP" dirty="0" smtClean="0">
                <a:latin typeface="Times New Roman" pitchFamily="18" charset="0"/>
                <a:cs typeface="Times New Roman" pitchFamily="18" charset="0"/>
              </a:rPr>
              <a:t> 17, </a:t>
            </a:r>
            <a:r>
              <a:rPr lang="en-US" altLang="ja-JP" dirty="0" smtClean="0">
                <a:latin typeface="Times New Roman" pitchFamily="18" charset="0"/>
                <a:cs typeface="Times New Roman" pitchFamily="18" charset="0"/>
              </a:rPr>
              <a:t>2016</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73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Macau</a:t>
            </a:r>
            <a:r>
              <a:rPr lang="en-US" altLang="ja-JP" dirty="0" smtClean="0">
                <a:latin typeface="Times New Roman" pitchFamily="18" charset="0"/>
                <a:cs typeface="Times New Roman" pitchFamily="18" charset="0"/>
              </a:rPr>
              <a:t>, China (SAR)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March</a:t>
            </a:r>
            <a:r>
              <a:rPr lang="en-US" altLang="ja-JP" dirty="0" smtClean="0">
                <a:latin typeface="Times New Roman" pitchFamily="18" charset="0"/>
                <a:cs typeface="Times New Roman" pitchFamily="18" charset="0"/>
              </a:rPr>
              <a:t> Plenary </a:t>
            </a:r>
            <a:r>
              <a:rPr lang="en-US" altLang="ja-JP" dirty="0" smtClean="0">
                <a:latin typeface="Times New Roman" pitchFamily="18" charset="0"/>
                <a:cs typeface="Times New Roman" pitchFamily="18" charset="0"/>
              </a:rPr>
              <a:t>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Closing report for Session #</a:t>
            </a:r>
            <a:r>
              <a:rPr lang="en-US" altLang="ja-JP" dirty="0" smtClean="0">
                <a:latin typeface="Times New Roman" pitchFamily="18" charset="0"/>
                <a:cs typeface="Times New Roman" pitchFamily="18" charset="0"/>
              </a:rPr>
              <a:t>73</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dirty="0"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dirty="0"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3200" dirty="0" smtClean="0">
                <a:solidFill>
                  <a:srgbClr val="000000"/>
                </a:solidFill>
                <a:ea typeface="MS PGothic" pitchFamily="34" charset="-128"/>
              </a:rPr>
              <a:t>TG 802.21m  </a:t>
            </a:r>
            <a:r>
              <a:rPr lang="en-US" altLang="ja-JP" sz="3200" dirty="0" smtClean="0">
                <a:solidFill>
                  <a:srgbClr val="000000"/>
                </a:solidFill>
                <a:ea typeface="MS PGothic" pitchFamily="34" charset="-128"/>
              </a:rPr>
              <a:t>had three </a:t>
            </a:r>
            <a:r>
              <a:rPr lang="en-US" altLang="ja-JP" sz="3200" dirty="0" smtClean="0">
                <a:solidFill>
                  <a:srgbClr val="000000"/>
                </a:solidFill>
                <a:ea typeface="MS PGothic" pitchFamily="34" charset="-128"/>
              </a:rPr>
              <a:t>sessions</a:t>
            </a:r>
            <a:r>
              <a:rPr lang="en-US" altLang="ja-JP" sz="32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Tuesday</a:t>
            </a:r>
            <a:r>
              <a:rPr lang="en-US" altLang="ja-JP" sz="2800" dirty="0">
                <a:solidFill>
                  <a:srgbClr val="000000"/>
                </a:solidFill>
                <a:ea typeface="MS PGothic" pitchFamily="34" charset="-128"/>
              </a:rPr>
              <a:t>, Mar 15, 2016 </a:t>
            </a:r>
          </a:p>
          <a:p>
            <a:pPr lvl="2">
              <a:buFont typeface="Arial" pitchFamily="34" charset="0"/>
              <a:buChar char="•"/>
            </a:pPr>
            <a:r>
              <a:rPr lang="en-US" altLang="ja-JP" sz="2800" dirty="0">
                <a:solidFill>
                  <a:srgbClr val="000000"/>
                </a:solidFill>
                <a:ea typeface="MS PGothic" pitchFamily="34" charset="-128"/>
              </a:rPr>
              <a:t>AM2 : 10:30- 12:30 pm</a:t>
            </a:r>
          </a:p>
          <a:p>
            <a:pPr lvl="1">
              <a:buFont typeface="Arial" pitchFamily="34" charset="0"/>
              <a:buChar char="•"/>
            </a:pPr>
            <a:r>
              <a:rPr lang="en-US" altLang="ja-JP" sz="2800" dirty="0" smtClean="0">
                <a:solidFill>
                  <a:srgbClr val="000000"/>
                </a:solidFill>
                <a:ea typeface="MS PGothic" pitchFamily="34" charset="-128"/>
              </a:rPr>
              <a:t> Wednesday</a:t>
            </a:r>
            <a:r>
              <a:rPr lang="en-US" altLang="ja-JP" sz="2800" dirty="0">
                <a:solidFill>
                  <a:srgbClr val="000000"/>
                </a:solidFill>
                <a:ea typeface="MS PGothic" pitchFamily="34" charset="-128"/>
              </a:rPr>
              <a:t>, Mar 16, 2016</a:t>
            </a:r>
          </a:p>
          <a:p>
            <a:pPr lvl="2">
              <a:buFont typeface="Arial" pitchFamily="34" charset="0"/>
              <a:buChar char="•"/>
            </a:pPr>
            <a:r>
              <a:rPr lang="en-US" altLang="ja-JP" sz="2800" dirty="0">
                <a:solidFill>
                  <a:srgbClr val="000000"/>
                </a:solidFill>
                <a:ea typeface="MS PGothic" pitchFamily="34" charset="-128"/>
              </a:rPr>
              <a:t>AM1: 8:00- 10:00 </a:t>
            </a:r>
            <a:r>
              <a:rPr lang="en-US" altLang="ja-JP" sz="2800" dirty="0" smtClean="0">
                <a:solidFill>
                  <a:srgbClr val="000000"/>
                </a:solidFill>
                <a:ea typeface="MS PGothic" pitchFamily="34" charset="-128"/>
              </a:rPr>
              <a:t>am</a:t>
            </a:r>
            <a:endParaRPr lang="en-US" altLang="ja-JP" sz="2800" dirty="0">
              <a:solidFill>
                <a:srgbClr val="000000"/>
              </a:solidFill>
              <a:ea typeface="MS PGothic" pitchFamily="34" charset="-128"/>
            </a:endParaRPr>
          </a:p>
          <a:p>
            <a:pPr lvl="1">
              <a:buFont typeface="Arial" pitchFamily="34" charset="0"/>
              <a:buChar char="•"/>
            </a:pPr>
            <a:r>
              <a:rPr lang="en-US" altLang="ja-JP" sz="2800" dirty="0">
                <a:solidFill>
                  <a:srgbClr val="000000"/>
                </a:solidFill>
                <a:ea typeface="MS PGothic" pitchFamily="34" charset="-128"/>
              </a:rPr>
              <a:t>Thursday, Mar 17, 2016 </a:t>
            </a:r>
          </a:p>
          <a:p>
            <a:pPr lvl="2">
              <a:buFont typeface="Arial" pitchFamily="34" charset="0"/>
              <a:buChar char="•"/>
            </a:pPr>
            <a:r>
              <a:rPr lang="en-US" altLang="ja-JP" sz="2800" dirty="0">
                <a:solidFill>
                  <a:srgbClr val="000000"/>
                </a:solidFill>
                <a:ea typeface="MS PGothic" pitchFamily="34" charset="-128"/>
              </a:rPr>
              <a:t>AM1: 8:00- 10:00 am</a:t>
            </a:r>
          </a:p>
          <a:p>
            <a:pPr lvl="2"/>
            <a:endParaRPr lang="en-US" altLang="ja-JP" dirty="0">
              <a:solidFill>
                <a:srgbClr val="000000"/>
              </a:solidFill>
              <a:ea typeface="MS PGothic" pitchFamily="34" charset="-128"/>
            </a:endParaRPr>
          </a:p>
          <a:p>
            <a:pPr>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Thursday </a:t>
            </a:r>
            <a:r>
              <a:rPr lang="en-US" altLang="ja-JP" sz="2800" dirty="0">
                <a:solidFill>
                  <a:srgbClr val="000000"/>
                </a:solidFill>
                <a:ea typeface="MS PGothic" pitchFamily="34" charset="-128"/>
              </a:rPr>
              <a:t>A</a:t>
            </a:r>
            <a:r>
              <a:rPr lang="en-US" altLang="ja-JP" sz="2800" dirty="0" smtClean="0">
                <a:solidFill>
                  <a:srgbClr val="000000"/>
                </a:solidFill>
                <a:ea typeface="MS PGothic" pitchFamily="34" charset="-128"/>
              </a:rPr>
              <a:t>M1 </a:t>
            </a:r>
            <a:r>
              <a:rPr lang="en-US" altLang="ja-JP" sz="2800" dirty="0">
                <a:solidFill>
                  <a:srgbClr val="000000"/>
                </a:solidFill>
                <a:ea typeface="MS PGothic" pitchFamily="34" charset="-128"/>
              </a:rPr>
              <a:t>was jointly held with </a:t>
            </a:r>
            <a:r>
              <a:rPr lang="en-US" altLang="ja-JP" sz="2800" dirty="0" smtClean="0">
                <a:solidFill>
                  <a:srgbClr val="000000"/>
                </a:solidFill>
                <a:ea typeface="MS PGothic" pitchFamily="34" charset="-128"/>
              </a:rPr>
              <a:t>802.21.1</a:t>
            </a:r>
            <a:endParaRPr lang="en-US" altLang="ja-JP" sz="2800" dirty="0">
              <a:solidFill>
                <a:srgbClr val="000000"/>
              </a:solidFill>
              <a:ea typeface="MS PGothic" pitchFamily="34" charset="-128"/>
            </a:endParaRPr>
          </a:p>
          <a:p>
            <a:pPr>
              <a:buFont typeface="Arial" pitchFamily="34" charset="0"/>
              <a:buChar char="•"/>
            </a:pP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p:txBody>
      </p:sp>
    </p:spTree>
    <p:extLst>
      <p:ext uri="{BB962C8B-B14F-4D97-AF65-F5344CB8AC3E}">
        <p14:creationId xmlns:p14="http://schemas.microsoft.com/office/powerpoint/2010/main" val="23426009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19884" y="914400"/>
            <a:ext cx="8609843" cy="5867400"/>
          </a:xfrm>
          <a:prstGeom prst="rect">
            <a:avLst/>
          </a:prstGeom>
          <a:noFill/>
          <a:ln w="12700">
            <a:noFill/>
            <a:miter lim="800000"/>
            <a:headEnd/>
            <a:tailEnd/>
          </a:ln>
        </p:spPr>
        <p:txBody>
          <a:bodyPr lIns="90488" tIns="44450" rIns="90488" bIns="44450"/>
          <a:lstStyle/>
          <a:p>
            <a:pPr marL="342900" indent="-342900">
              <a:buFont typeface="Arial" panose="020B0604020202020204" pitchFamily="34" charset="0"/>
              <a:buChar char="•"/>
            </a:pPr>
            <a:r>
              <a:rPr lang="en-US" altLang="ja-JP" dirty="0" smtClean="0">
                <a:solidFill>
                  <a:srgbClr val="000000"/>
                </a:solidFill>
                <a:ea typeface="MS PGothic" pitchFamily="34" charset="-128"/>
              </a:rPr>
              <a:t>TG discussed all </a:t>
            </a:r>
            <a:r>
              <a:rPr lang="en-US" altLang="ja-JP" dirty="0" smtClean="0">
                <a:solidFill>
                  <a:srgbClr val="000000"/>
                </a:solidFill>
                <a:ea typeface="MS PGothic" pitchFamily="34" charset="-128"/>
              </a:rPr>
              <a:t>remaining </a:t>
            </a:r>
            <a:r>
              <a:rPr lang="en-US" altLang="ja-JP" dirty="0" smtClean="0">
                <a:solidFill>
                  <a:srgbClr val="000000"/>
                </a:solidFill>
                <a:ea typeface="MS PGothic" pitchFamily="34" charset="-128"/>
              </a:rPr>
              <a:t>LB </a:t>
            </a:r>
            <a:r>
              <a:rPr lang="en-US" altLang="ja-JP" dirty="0" smtClean="0">
                <a:solidFill>
                  <a:srgbClr val="000000"/>
                </a:solidFill>
                <a:ea typeface="MS PGothic" pitchFamily="34" charset="-128"/>
              </a:rPr>
              <a:t>comments</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a:solidFill>
                  <a:srgbClr val="000000"/>
                </a:solidFill>
                <a:ea typeface="MS PGothic" pitchFamily="34" charset="-128"/>
              </a:rPr>
              <a:t>Accepted: 144 </a:t>
            </a:r>
          </a:p>
          <a:p>
            <a:pPr marL="800100" lvl="1" indent="-342900">
              <a:buFont typeface="Arial" panose="020B0604020202020204" pitchFamily="34" charset="0"/>
              <a:buChar char="•"/>
            </a:pPr>
            <a:r>
              <a:rPr lang="en-US" altLang="ja-JP" dirty="0">
                <a:solidFill>
                  <a:srgbClr val="000000"/>
                </a:solidFill>
                <a:ea typeface="MS PGothic" pitchFamily="34" charset="-128"/>
              </a:rPr>
              <a:t>Revised: 35</a:t>
            </a:r>
          </a:p>
          <a:p>
            <a:pPr marL="800100" lvl="1" indent="-342900">
              <a:buFont typeface="Arial" panose="020B0604020202020204" pitchFamily="34" charset="0"/>
              <a:buChar char="•"/>
            </a:pPr>
            <a:r>
              <a:rPr lang="en-US" altLang="ja-JP" dirty="0">
                <a:solidFill>
                  <a:srgbClr val="000000"/>
                </a:solidFill>
                <a:ea typeface="MS PGothic" pitchFamily="34" charset="-128"/>
              </a:rPr>
              <a:t>Rejected: </a:t>
            </a:r>
            <a:r>
              <a:rPr lang="en-US" altLang="ja-JP" dirty="0" smtClean="0">
                <a:solidFill>
                  <a:srgbClr val="000000"/>
                </a:solidFill>
                <a:ea typeface="MS PGothic" pitchFamily="34" charset="-128"/>
              </a:rPr>
              <a:t>06</a:t>
            </a:r>
            <a:endParaRPr lang="en-US" altLang="ja-JP" dirty="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 Commentary file </a:t>
            </a:r>
            <a:r>
              <a:rPr lang="en-US" altLang="ja-JP" dirty="0" smtClean="0">
                <a:solidFill>
                  <a:srgbClr val="000000"/>
                </a:solidFill>
                <a:ea typeface="MS PGothic" pitchFamily="34" charset="-128"/>
              </a:rPr>
              <a:t>and resolutions are  available at:</a:t>
            </a:r>
          </a:p>
          <a:p>
            <a:pPr marL="800100" lvl="1" indent="-342900">
              <a:buFont typeface="Arial" panose="020B0604020202020204" pitchFamily="34" charset="0"/>
              <a:buChar char="•"/>
            </a:pPr>
            <a:r>
              <a:rPr lang="en-US" dirty="0" smtClean="0">
                <a:solidFill>
                  <a:srgbClr val="000000"/>
                </a:solidFill>
                <a:ea typeface="+mn-ea"/>
              </a:rPr>
              <a:t>https</a:t>
            </a:r>
            <a:r>
              <a:rPr lang="en-US" dirty="0">
                <a:solidFill>
                  <a:srgbClr val="000000"/>
                </a:solidFill>
                <a:ea typeface="+mn-ea"/>
              </a:rPr>
              <a:t>://</a:t>
            </a:r>
            <a:r>
              <a:rPr lang="en-US" dirty="0" smtClean="0">
                <a:solidFill>
                  <a:srgbClr val="000000"/>
                </a:solidFill>
                <a:ea typeface="+mn-ea"/>
              </a:rPr>
              <a:t>mentor.ieee.org/802.21/dcn/16/21-16-0009-11-REVP-lb8-comments-and-resolution.xlsx</a:t>
            </a:r>
          </a:p>
          <a:p>
            <a:pPr marL="342900" indent="-342900">
              <a:buFont typeface="Arial" panose="020B0604020202020204" pitchFamily="34" charset="0"/>
              <a:buChar char="•"/>
            </a:pPr>
            <a:r>
              <a:rPr lang="en-US" dirty="0" smtClean="0">
                <a:solidFill>
                  <a:srgbClr val="000000"/>
                </a:solidFill>
                <a:ea typeface="+mn-ea"/>
              </a:rPr>
              <a:t>TG discussed and accepted additional contributions</a:t>
            </a:r>
          </a:p>
          <a:p>
            <a:pPr marL="800100" lvl="1" indent="-342900">
              <a:buFont typeface="Arial" panose="020B0604020202020204" pitchFamily="34" charset="0"/>
              <a:buChar char="•"/>
            </a:pPr>
            <a:r>
              <a:rPr lang="en-US" dirty="0">
                <a:solidFill>
                  <a:srgbClr val="000000"/>
                </a:solidFill>
                <a:ea typeface="+mn-ea"/>
              </a:rPr>
              <a:t>https://</a:t>
            </a:r>
            <a:r>
              <a:rPr lang="en-US" dirty="0" smtClean="0">
                <a:solidFill>
                  <a:srgbClr val="000000"/>
                </a:solidFill>
                <a:ea typeface="+mn-ea"/>
              </a:rPr>
              <a:t>mentor.ieee.org/802.21/dcn/16/21-16-0051-00-REVP-method-for-adding-indication-messages-to-mis-push-certificate-command-and-mis-revoke-certificate-command.docx</a:t>
            </a:r>
          </a:p>
          <a:p>
            <a:pPr marL="800100" lvl="1" indent="-342900">
              <a:buFont typeface="Arial" panose="020B0604020202020204" pitchFamily="34" charset="0"/>
              <a:buChar char="•"/>
            </a:pPr>
            <a:r>
              <a:rPr lang="en-US" dirty="0">
                <a:solidFill>
                  <a:srgbClr val="000000"/>
                </a:solidFill>
                <a:ea typeface="+mn-ea"/>
              </a:rPr>
              <a:t>https://mentor.ieee.org/802.21/dcn/16/21-16-0047-03-REVP-miis-basic-schema-and-related-problems.docx</a:t>
            </a:r>
            <a:endParaRPr lang="en-US" dirty="0" smtClean="0">
              <a:solidFill>
                <a:srgbClr val="000000"/>
              </a:solidFill>
              <a:ea typeface="+mn-ea"/>
            </a:endParaRPr>
          </a:p>
          <a:p>
            <a:pPr marL="342900" indent="-342900">
              <a:buFont typeface="Arial" panose="020B0604020202020204" pitchFamily="34" charset="0"/>
              <a:buChar char="•"/>
            </a:pPr>
            <a:r>
              <a:rPr lang="en-US" dirty="0" smtClean="0">
                <a:solidFill>
                  <a:srgbClr val="000000"/>
                </a:solidFill>
                <a:ea typeface="+mn-ea"/>
              </a:rPr>
              <a:t>Editor produced draft D2.0 and made  available to member’s private area.</a:t>
            </a:r>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88156" y="702469"/>
            <a:ext cx="8270875" cy="576262"/>
          </a:xfrm>
        </p:spPr>
        <p:txBody>
          <a:bodyPr/>
          <a:lstStyle/>
          <a:p>
            <a:r>
              <a:rPr lang="en-US" sz="3600" b="1" dirty="0" smtClean="0"/>
              <a:t>Teleconferences (Tentative)</a:t>
            </a:r>
            <a:r>
              <a:rPr lang="en-US" sz="3600" dirty="0" smtClean="0"/>
              <a:t>	</a:t>
            </a:r>
            <a:endParaRPr lang="en-US" sz="1800" dirty="0" smtClean="0"/>
          </a:p>
        </p:txBody>
      </p:sp>
      <p:sp>
        <p:nvSpPr>
          <p:cNvPr id="7172" name="Rectangle 3"/>
          <p:cNvSpPr>
            <a:spLocks noGrp="1" noChangeArrowheads="1"/>
          </p:cNvSpPr>
          <p:nvPr>
            <p:ph type="body" idx="1"/>
          </p:nvPr>
        </p:nvSpPr>
        <p:spPr>
          <a:xfrm>
            <a:off x="459580" y="1447800"/>
            <a:ext cx="8455819" cy="4114800"/>
          </a:xfrm>
        </p:spPr>
        <p:txBody>
          <a:bodyPr/>
          <a:lstStyle/>
          <a:p>
            <a:pPr marL="465138" lvl="1" indent="0">
              <a:buNone/>
            </a:pPr>
            <a:endParaRPr lang="en-US" sz="2000" dirty="0" smtClean="0"/>
          </a:p>
          <a:p>
            <a:r>
              <a:rPr lang="en-US" dirty="0" smtClean="0"/>
              <a:t>802.21m  and 802.21.1 Joint Teleconferences:</a:t>
            </a:r>
          </a:p>
          <a:p>
            <a:pPr lvl="1">
              <a:buFont typeface="Arial" pitchFamily="34" charset="0"/>
              <a:buChar char="•"/>
            </a:pPr>
            <a:r>
              <a:rPr lang="en-US" altLang="ja-JP" dirty="0" smtClean="0">
                <a:solidFill>
                  <a:srgbClr val="000000"/>
                </a:solidFill>
                <a:ea typeface="MS PGothic" pitchFamily="34" charset="-128"/>
              </a:rPr>
              <a:t>March 29, 2016, Tuesday, 7:30-9:00 am, US EST</a:t>
            </a:r>
          </a:p>
          <a:p>
            <a:pPr lvl="1">
              <a:buFont typeface="Arial" pitchFamily="34" charset="0"/>
              <a:buChar char="•"/>
            </a:pPr>
            <a:r>
              <a:rPr lang="en-US" altLang="ja-JP" dirty="0" smtClean="0">
                <a:solidFill>
                  <a:srgbClr val="000000"/>
                </a:solidFill>
                <a:ea typeface="MS PGothic" pitchFamily="34" charset="-128"/>
              </a:rPr>
              <a:t>May 9, 2016, Monday, 7:30-9:30 </a:t>
            </a:r>
            <a:r>
              <a:rPr lang="en-US" altLang="ja-JP" dirty="0">
                <a:solidFill>
                  <a:srgbClr val="000000"/>
                </a:solidFill>
                <a:ea typeface="MS PGothic" pitchFamily="34" charset="-128"/>
              </a:rPr>
              <a:t>am,  US EST </a:t>
            </a:r>
          </a:p>
          <a:p>
            <a:pPr lvl="1">
              <a:buFont typeface="Arial" pitchFamily="34" charset="0"/>
              <a:buChar char="•"/>
            </a:pPr>
            <a:r>
              <a:rPr lang="en-US" altLang="ja-JP" dirty="0" smtClean="0">
                <a:solidFill>
                  <a:srgbClr val="000000"/>
                </a:solidFill>
                <a:ea typeface="MS PGothic" pitchFamily="34" charset="-128"/>
              </a:rPr>
              <a:t>May 13, 2016,  </a:t>
            </a:r>
            <a:r>
              <a:rPr lang="en-US" altLang="ja-JP" dirty="0">
                <a:solidFill>
                  <a:srgbClr val="000000"/>
                </a:solidFill>
                <a:ea typeface="MS PGothic" pitchFamily="34" charset="-128"/>
              </a:rPr>
              <a:t>Friday, </a:t>
            </a:r>
            <a:r>
              <a:rPr lang="en-US" altLang="ja-JP" dirty="0" smtClean="0">
                <a:solidFill>
                  <a:srgbClr val="000000"/>
                </a:solidFill>
                <a:ea typeface="MS PGothic" pitchFamily="34" charset="-128"/>
              </a:rPr>
              <a:t>7:30-9:30am</a:t>
            </a:r>
            <a:r>
              <a:rPr lang="en-US" altLang="ja-JP" dirty="0">
                <a:solidFill>
                  <a:srgbClr val="000000"/>
                </a:solidFill>
                <a:ea typeface="MS PGothic" pitchFamily="34" charset="-128"/>
              </a:rPr>
              <a:t>, US EST </a:t>
            </a:r>
          </a:p>
          <a:p>
            <a:pPr marL="457200" lvl="1" indent="0">
              <a:buNone/>
            </a:pPr>
            <a:endParaRPr lang="en-US" sz="2000" dirty="0" smtClean="0"/>
          </a:p>
          <a:p>
            <a:pPr lvl="1"/>
            <a:endParaRPr lang="en-US" sz="2000" dirty="0" smtClean="0">
              <a:solidFill>
                <a:srgbClr val="990099"/>
              </a:solidFill>
            </a:endParaRPr>
          </a:p>
        </p:txBody>
      </p:sp>
      <p:sp>
        <p:nvSpPr>
          <p:cNvPr id="10" name="Footer Placeholder 6"/>
          <p:cNvSpPr txBox="1">
            <a:spLocks/>
          </p:cNvSpPr>
          <p:nvPr/>
        </p:nvSpPr>
        <p:spPr>
          <a:xfrm>
            <a:off x="6477000" y="6477000"/>
            <a:ext cx="2133600" cy="228601"/>
          </a:xfrm>
          <a:prstGeom prst="rect">
            <a:avLst/>
          </a:prstGeom>
        </p:spPr>
        <p:txBody>
          <a:bodyPr/>
          <a:lstStyle/>
          <a:p>
            <a:pPr eaLnBrk="0" hangingPunct="0">
              <a:defRPr/>
            </a:pPr>
            <a:r>
              <a:rPr lang="en-US" sz="1200" dirty="0" smtClean="0">
                <a:solidFill>
                  <a:srgbClr val="000000"/>
                </a:solidFill>
                <a:ea typeface="+mn-ea"/>
              </a:rPr>
              <a:t>Subir Das, Chair, IEEE 802.21</a:t>
            </a:r>
          </a:p>
        </p:txBody>
      </p:sp>
    </p:spTree>
    <p:extLst>
      <p:ext uri="{BB962C8B-B14F-4D97-AF65-F5344CB8AC3E}">
        <p14:creationId xmlns:p14="http://schemas.microsoft.com/office/powerpoint/2010/main" val="3578613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36618</TotalTime>
  <Words>435</Words>
  <Application>Microsoft Office PowerPoint</Application>
  <PresentationFormat>On-screen Show (4:3)</PresentationFormat>
  <Paragraphs>50</Paragraphs>
  <Slides>5</Slides>
  <Notes>5</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5</vt:i4>
      </vt:variant>
    </vt:vector>
  </HeadingPairs>
  <TitlesOfParts>
    <vt:vector size="18"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802.11PowerPointTemplate-Landscape</vt:lpstr>
      <vt:lpstr>PowerPoint Presentation</vt:lpstr>
      <vt:lpstr>PowerPoint Presentation</vt:lpstr>
      <vt:lpstr>Meeting Details </vt:lpstr>
      <vt:lpstr>Progress during Meeting </vt:lpstr>
      <vt:lpstr>Teleconferences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sdas</cp:lastModifiedBy>
  <cp:revision>1689</cp:revision>
  <cp:lastPrinted>2012-06-25T07:51:33Z</cp:lastPrinted>
  <dcterms:created xsi:type="dcterms:W3CDTF">1601-01-01T00:00:00Z</dcterms:created>
  <dcterms:modified xsi:type="dcterms:W3CDTF">2016-03-17T06:27:23Z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