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7"/>
  </p:notesMasterIdLst>
  <p:handoutMasterIdLst>
    <p:handoutMasterId r:id="rId8"/>
  </p:handoutMasterIdLst>
  <p:sldIdLst>
    <p:sldId id="333" r:id="rId2"/>
    <p:sldId id="332" r:id="rId3"/>
    <p:sldId id="346" r:id="rId4"/>
    <p:sldId id="349" r:id="rId5"/>
    <p:sldId id="351" r:id="rId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ECFF"/>
    <a:srgbClr val="99CCFF"/>
    <a:srgbClr val="66FF99"/>
    <a:srgbClr val="FF9933"/>
    <a:srgbClr val="FF0000"/>
    <a:srgbClr val="CC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000" autoAdjust="0"/>
    <p:restoredTop sz="94660"/>
  </p:normalViewPr>
  <p:slideViewPr>
    <p:cSldViewPr>
      <p:cViewPr varScale="1">
        <p:scale>
          <a:sx n="74" d="100"/>
          <a:sy n="74" d="100"/>
        </p:scale>
        <p:origin x="1290"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966"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dirty="0"/>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dirty="0"/>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dirty="0"/>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2E54AAC-7967-4221-896C-041069458125}" type="slidenum">
              <a:rPr lang="en-US" altLang="ja-JP"/>
              <a:pPr/>
              <a:t>‹#›</a:t>
            </a:fld>
            <a:endParaRPr lang="en-US" altLang="ja-JP" dirty="0"/>
          </a:p>
        </p:txBody>
      </p:sp>
    </p:spTree>
    <p:extLst>
      <p:ext uri="{BB962C8B-B14F-4D97-AF65-F5344CB8AC3E}">
        <p14:creationId xmlns:p14="http://schemas.microsoft.com/office/powerpoint/2010/main" val="35639345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dirty="0"/>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dirty="0"/>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dirty="0"/>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9C250FF-4686-4790-9A13-5A241023D938}" type="slidenum">
              <a:rPr lang="ja-JP" altLang="en-US"/>
              <a:pPr/>
              <a:t>‹#›</a:t>
            </a:fld>
            <a:endParaRPr lang="en-US" altLang="ja-JP" dirty="0"/>
          </a:p>
        </p:txBody>
      </p:sp>
    </p:spTree>
    <p:extLst>
      <p:ext uri="{BB962C8B-B14F-4D97-AF65-F5344CB8AC3E}">
        <p14:creationId xmlns:p14="http://schemas.microsoft.com/office/powerpoint/2010/main" val="36161338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endParaRPr lang="ja-JP" altLang="ja-JP" smtClean="0"/>
          </a:p>
        </p:txBody>
      </p:sp>
      <p:sp>
        <p:nvSpPr>
          <p:cNvPr id="11268" name="Slide Number Placeholder 3"/>
          <p:cNvSpPr>
            <a:spLocks noGrp="1"/>
          </p:cNvSpPr>
          <p:nvPr>
            <p:ph type="sldNum" sz="quarter" idx="5"/>
          </p:nvPr>
        </p:nvSpPr>
        <p:spPr>
          <a:noFill/>
        </p:spPr>
        <p:txBody>
          <a:bodyPr/>
          <a:lstStyle/>
          <a:p>
            <a:fld id="{754E374B-8F38-4A96-A73C-F401B8DEB033}" type="slidenum">
              <a:rPr lang="ja-JP" altLang="en-US"/>
              <a:pPr/>
              <a:t>1</a:t>
            </a:fld>
            <a:endParaRPr lang="en-US" altLang="ja-JP" dirty="0"/>
          </a:p>
        </p:txBody>
      </p:sp>
    </p:spTree>
    <p:extLst>
      <p:ext uri="{BB962C8B-B14F-4D97-AF65-F5344CB8AC3E}">
        <p14:creationId xmlns:p14="http://schemas.microsoft.com/office/powerpoint/2010/main" val="1629649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p:spPr>
        <p:txBody>
          <a:bodyPr/>
          <a:lstStyle/>
          <a:p>
            <a:endParaRPr lang="ja-JP" altLang="ja-JP" smtClean="0"/>
          </a:p>
        </p:txBody>
      </p:sp>
      <p:sp>
        <p:nvSpPr>
          <p:cNvPr id="12292" name="Slide Number Placeholder 3"/>
          <p:cNvSpPr>
            <a:spLocks noGrp="1"/>
          </p:cNvSpPr>
          <p:nvPr>
            <p:ph type="sldNum" sz="quarter" idx="5"/>
          </p:nvPr>
        </p:nvSpPr>
        <p:spPr>
          <a:noFill/>
        </p:spPr>
        <p:txBody>
          <a:bodyPr/>
          <a:lstStyle/>
          <a:p>
            <a:fld id="{CAC43226-BFD1-4E87-8ABA-17B19B73598B}" type="slidenum">
              <a:rPr lang="ja-JP" altLang="en-US"/>
              <a:pPr/>
              <a:t>2</a:t>
            </a:fld>
            <a:endParaRPr lang="en-US" altLang="ja-JP" dirty="0"/>
          </a:p>
        </p:txBody>
      </p:sp>
    </p:spTree>
    <p:extLst>
      <p:ext uri="{BB962C8B-B14F-4D97-AF65-F5344CB8AC3E}">
        <p14:creationId xmlns:p14="http://schemas.microsoft.com/office/powerpoint/2010/main" val="13554490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3</a:t>
            </a:fld>
            <a:endParaRPr lang="en-US" altLang="ja-JP" dirty="0">
              <a:solidFill>
                <a:srgbClr val="000000"/>
              </a:solidFill>
            </a:endParaRPr>
          </a:p>
        </p:txBody>
      </p:sp>
    </p:spTree>
    <p:extLst>
      <p:ext uri="{BB962C8B-B14F-4D97-AF65-F5344CB8AC3E}">
        <p14:creationId xmlns:p14="http://schemas.microsoft.com/office/powerpoint/2010/main" val="42899199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AA44526-4331-4342-9C8A-043502C07730}" type="slidenum">
              <a:rPr kumimoji="1" lang="ja-JP" altLang="en-US" smtClean="0"/>
              <a:t>4</a:t>
            </a:fld>
            <a:endParaRPr kumimoji="1" lang="ja-JP" altLang="en-US"/>
          </a:p>
        </p:txBody>
      </p:sp>
    </p:spTree>
    <p:extLst>
      <p:ext uri="{BB962C8B-B14F-4D97-AF65-F5344CB8AC3E}">
        <p14:creationId xmlns:p14="http://schemas.microsoft.com/office/powerpoint/2010/main" val="19760397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dirty="0"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5</a:t>
            </a:fld>
            <a:endParaRPr lang="en-US" altLang="ja-JP">
              <a:solidFill>
                <a:srgbClr val="000000"/>
              </a:solidFill>
            </a:endParaRPr>
          </a:p>
        </p:txBody>
      </p:sp>
    </p:spTree>
    <p:extLst>
      <p:ext uri="{BB962C8B-B14F-4D97-AF65-F5344CB8AC3E}">
        <p14:creationId xmlns:p14="http://schemas.microsoft.com/office/powerpoint/2010/main" val="3506089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pPr/>
              <a:t>‹#›</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pPr/>
              <a:t>‹#›</a:t>
            </a:fld>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pPr/>
              <a:t>‹#›</a:t>
            </a:fld>
            <a:endParaRPr lang="en-US" altLang="ja-JP"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dirty="0"/>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dirty="0"/>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dirty="0"/>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dirty="0"/>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dirty="0"/>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pPr/>
              <a:t>‹#›</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dirty="0"/>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pPr/>
              <a:t>‹#›</a:t>
            </a:fld>
            <a:endParaRPr lang="en-US" altLang="ja-JP" dirty="0"/>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97" r:id="rId1"/>
    <p:sldLayoutId id="2147484208" r:id="rId2"/>
    <p:sldLayoutId id="2147484198" r:id="rId3"/>
    <p:sldLayoutId id="2147484199" r:id="rId4"/>
    <p:sldLayoutId id="2147484200" r:id="rId5"/>
    <p:sldLayoutId id="2147484201" r:id="rId6"/>
    <p:sldLayoutId id="2147484202" r:id="rId7"/>
    <p:sldLayoutId id="2147484203" r:id="rId8"/>
    <p:sldLayoutId id="2147484204" r:id="rId9"/>
    <p:sldLayoutId id="2147484205" r:id="rId10"/>
    <p:sldLayoutId id="2147484206" r:id="rId11"/>
    <p:sldLayoutId id="2147484207"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611560" y="1065323"/>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b="1" dirty="0">
                <a:latin typeface="Times" charset="0"/>
                <a:ea typeface="MS PGothic" pitchFamily="34" charset="-128"/>
                <a:cs typeface="Times New Roman" pitchFamily="18" charset="0"/>
              </a:rPr>
              <a:t>IEEE </a:t>
            </a:r>
            <a:r>
              <a:rPr lang="en-US" altLang="ja-JP" b="1" dirty="0" smtClean="0">
                <a:latin typeface="Times" charset="0"/>
                <a:ea typeface="MS PGothic" pitchFamily="34" charset="-128"/>
                <a:cs typeface="Times New Roman" pitchFamily="18" charset="0"/>
              </a:rPr>
              <a:t>802.21</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DCN: </a:t>
            </a:r>
            <a:r>
              <a:rPr lang="en-US" altLang="ja-JP" dirty="0" smtClean="0">
                <a:latin typeface="Times" charset="0"/>
                <a:ea typeface="MS PGothic" pitchFamily="34" charset="-128"/>
                <a:cs typeface="Times New Roman" pitchFamily="18" charset="0"/>
              </a:rPr>
              <a:t>21-16-0049-00-SAUC</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Title: </a:t>
            </a:r>
            <a:r>
              <a:rPr lang="en-US" altLang="ja-JP" b="1" dirty="0" smtClean="0">
                <a:latin typeface="Times" charset="0"/>
                <a:ea typeface="MS PGothic" pitchFamily="34" charset="-128"/>
                <a:cs typeface="Times New Roman" pitchFamily="18" charset="0"/>
              </a:rPr>
              <a:t> 802.21.1 TG  Opening Note</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Date Submitted: </a:t>
            </a:r>
            <a:r>
              <a:rPr lang="en-US" altLang="ja-JP" dirty="0" smtClean="0">
                <a:latin typeface="Times" charset="0"/>
                <a:ea typeface="MS PGothic" pitchFamily="34" charset="-128"/>
                <a:cs typeface="Times New Roman" pitchFamily="18" charset="0"/>
              </a:rPr>
              <a:t>March 14, 2016</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smtClean="0">
                <a:latin typeface="Times" charset="0"/>
                <a:ea typeface="MS PGothic" pitchFamily="34" charset="-128"/>
                <a:cs typeface="Times New Roman" pitchFamily="18" charset="0"/>
              </a:rPr>
              <a:t>IEEE 802.21 </a:t>
            </a:r>
            <a:r>
              <a:rPr lang="en-US" altLang="ja-JP" dirty="0">
                <a:latin typeface="Times" charset="0"/>
                <a:ea typeface="MS PGothic" pitchFamily="34" charset="-128"/>
                <a:cs typeface="Times New Roman" pitchFamily="18" charset="0"/>
              </a:rPr>
              <a:t>session </a:t>
            </a:r>
            <a:r>
              <a:rPr lang="en-US" altLang="ja-JP" dirty="0" smtClean="0">
                <a:latin typeface="Times" charset="0"/>
                <a:ea typeface="MS PGothic" pitchFamily="34" charset="-128"/>
                <a:cs typeface="Times New Roman" pitchFamily="18" charset="0"/>
              </a:rPr>
              <a:t>#73 in Macau, China (SAR)</a:t>
            </a:r>
          </a:p>
          <a:p>
            <a:pPr marL="280988" indent="-280988" defTabSz="762000">
              <a:lnSpc>
                <a:spcPct val="90000"/>
              </a:lnSpc>
              <a:spcBef>
                <a:spcPct val="40000"/>
              </a:spcBef>
              <a:buClr>
                <a:srgbClr val="FAFD00"/>
              </a:buClr>
            </a:pPr>
            <a:r>
              <a:rPr lang="en-US" altLang="ja-JP" kern="0" dirty="0">
                <a:solidFill>
                  <a:srgbClr val="000000"/>
                </a:solidFill>
                <a:ea typeface="ＭＳ Ｐゴシック" pitchFamily="34" charset="-128"/>
                <a:cs typeface="Times New Roman" pitchFamily="18" charset="0"/>
              </a:rPr>
              <a:t>Presented at IEEE </a:t>
            </a:r>
            <a:r>
              <a:rPr lang="en-US" altLang="ja-JP" kern="0" dirty="0" smtClean="0">
                <a:solidFill>
                  <a:srgbClr val="000000"/>
                </a:solidFill>
                <a:ea typeface="ＭＳ Ｐゴシック" pitchFamily="34" charset="-128"/>
                <a:cs typeface="Times New Roman" pitchFamily="18" charset="0"/>
              </a:rPr>
              <a:t>802.21.1 TG, March Plenary meeting</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Authors or Source(s):</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 </a:t>
            </a:r>
            <a:r>
              <a:rPr lang="en-US" altLang="ja-JP" b="1" dirty="0" smtClean="0">
                <a:latin typeface="Times" charset="0"/>
                <a:ea typeface="MS PGothic" pitchFamily="34" charset="-128"/>
                <a:cs typeface="Times New Roman" pitchFamily="18" charset="0"/>
              </a:rPr>
              <a:t>Subir Das (ACS)</a:t>
            </a:r>
            <a:endParaRPr lang="en-US" altLang="ja-JP" b="1" dirty="0">
              <a:latin typeface="Times" charset="0"/>
              <a:ea typeface="MS PGothic" pitchFamily="34" charset="-128"/>
              <a:cs typeface="Times New Roman" pitchFamily="18" charset="0"/>
            </a:endParaRPr>
          </a:p>
          <a:p>
            <a:pPr marL="280988" indent="-280988" algn="just"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Abstract: </a:t>
            </a:r>
            <a:r>
              <a:rPr lang="en-US" altLang="ja-JP" dirty="0" smtClean="0">
                <a:latin typeface="Times" charset="0"/>
                <a:ea typeface="MS PGothic" pitchFamily="34" charset="-128"/>
                <a:cs typeface="Times New Roman" pitchFamily="18" charset="0"/>
              </a:rPr>
              <a:t>802.21.1 TG Opening Report </a:t>
            </a:r>
            <a:r>
              <a:rPr lang="en-US" altLang="ja-JP" dirty="0">
                <a:latin typeface="Times" charset="0"/>
                <a:ea typeface="MS PGothic" pitchFamily="34" charset="-128"/>
                <a:cs typeface="Times New Roman" pitchFamily="18" charset="0"/>
              </a:rPr>
              <a:t>for session </a:t>
            </a:r>
            <a:r>
              <a:rPr lang="en-US" altLang="ja-JP" dirty="0" smtClean="0">
                <a:latin typeface="Times" charset="0"/>
                <a:ea typeface="MS PGothic" pitchFamily="34" charset="-128"/>
                <a:cs typeface="Times New Roman" pitchFamily="18" charset="0"/>
              </a:rPr>
              <a:t>#73	</a:t>
            </a:r>
            <a:endParaRPr lang="en-US" altLang="ja-JP" dirty="0">
              <a:latin typeface="Times" charset="0"/>
              <a:ea typeface="MS PGothic" pitchFamily="34" charset="-128"/>
              <a:cs typeface="Times New Roman" pitchFamily="18" charset="0"/>
            </a:endParaRPr>
          </a:p>
        </p:txBody>
      </p:sp>
      <p:sp>
        <p:nvSpPr>
          <p:cNvPr id="3075" name="Slide Number Placeholder 6"/>
          <p:cNvSpPr>
            <a:spLocks noGrp="1"/>
          </p:cNvSpPr>
          <p:nvPr>
            <p:ph type="sldNum" sz="quarter" idx="11"/>
          </p:nvPr>
        </p:nvSpPr>
        <p:spPr>
          <a:noFill/>
        </p:spPr>
        <p:txBody>
          <a:bodyPr/>
          <a:lstStyle/>
          <a:p>
            <a:fld id="{8105D15D-968E-4782-BB8D-5D7B6E6A8805}" type="slidenum">
              <a:rPr lang="en-US" altLang="ja-JP"/>
              <a:pPr/>
              <a:t>1</a:t>
            </a:fld>
            <a:endParaRPr lang="en-US" altLang="ja-JP"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4"/>
          <p:cNvSpPr>
            <a:spLocks noGrp="1"/>
          </p:cNvSpPr>
          <p:nvPr>
            <p:ph type="sldNum" sz="quarter" idx="11"/>
          </p:nvPr>
        </p:nvSpPr>
        <p:spPr>
          <a:noFill/>
        </p:spPr>
        <p:txBody>
          <a:bodyPr/>
          <a:lstStyle/>
          <a:p>
            <a:fld id="{B451F410-220C-414B-A8D6-3FB881A4E68B}" type="slidenum">
              <a:rPr lang="en-US" altLang="ja-JP"/>
              <a:pPr/>
              <a:t>2</a:t>
            </a:fld>
            <a:endParaRPr lang="en-US" altLang="ja-JP" dirty="0"/>
          </a:p>
        </p:txBody>
      </p:sp>
      <p:sp>
        <p:nvSpPr>
          <p:cNvPr id="4100"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sz="1800" b="1" dirty="0">
                <a:latin typeface="Times" charset="0"/>
                <a:ea typeface="MS PGothic" pitchFamily="34" charset="-128"/>
                <a:cs typeface="Times New Roman" pitchFamily="18" charset="0"/>
              </a:rPr>
              <a:t>IEEE 802.21 presentation release statements</a:t>
            </a:r>
            <a:endParaRPr lang="en-US" altLang="ja-JP" sz="1800" dirty="0">
              <a:latin typeface="Times" charset="0"/>
              <a:ea typeface="MS PGothic" pitchFamily="34" charset="-128"/>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dirty="0">
                <a:latin typeface="Times" charset="0"/>
                <a:ea typeface="MS PGothic" pitchFamily="34"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dirty="0">
                <a:latin typeface="Times" charset="0"/>
                <a:ea typeface="MS PGothic" pitchFamily="34"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dirty="0">
                <a:ea typeface="MS PGothic" pitchFamily="34" charset="-128"/>
                <a:cs typeface="Times New Roman" pitchFamily="18" charset="0"/>
              </a:rPr>
              <a:t>’</a:t>
            </a:r>
            <a:r>
              <a:rPr lang="en-US" altLang="ja-JP" sz="1600" dirty="0">
                <a:latin typeface="Times" charset="0"/>
                <a:ea typeface="MS PGothic" pitchFamily="34" charset="-128"/>
                <a:cs typeface="Times New Roman" pitchFamily="18" charset="0"/>
              </a:rPr>
              <a:t>s name any IEEE Standards publication even though it may include portions of this contribution; and at the IEEE</a:t>
            </a:r>
            <a:r>
              <a:rPr lang="en-US" altLang="ja-JP" sz="1600" dirty="0">
                <a:ea typeface="MS PGothic" pitchFamily="34" charset="-128"/>
                <a:cs typeface="Times New Roman" pitchFamily="18" charset="0"/>
              </a:rPr>
              <a:t>’</a:t>
            </a:r>
            <a:r>
              <a:rPr lang="en-US" altLang="ja-JP" sz="1600" dirty="0">
                <a:latin typeface="Times" charset="0"/>
                <a:ea typeface="MS PGothic" pitchFamily="34"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dirty="0">
                <a:latin typeface="Times" charset="0"/>
                <a:ea typeface="MS PGothic" pitchFamily="34" charset="-128"/>
                <a:cs typeface="Times New Roman" pitchFamily="18" charset="0"/>
              </a:rPr>
              <a:t>The contributor is familiar with IEEE patent policy, as stated in </a:t>
            </a:r>
            <a:r>
              <a:rPr lang="en-US" altLang="ja-JP" sz="1600" dirty="0">
                <a:latin typeface="Times" charset="0"/>
                <a:ea typeface="MS PGothic" pitchFamily="34" charset="-128"/>
                <a:cs typeface="Times New Roman" pitchFamily="18" charset="0"/>
                <a:hlinkClick r:id="rId3"/>
              </a:rPr>
              <a:t>Section 6 of the IEEE-SA Standards Board bylaws</a:t>
            </a:r>
            <a:r>
              <a:rPr lang="en-US" altLang="ja-JP" sz="1600" dirty="0">
                <a:solidFill>
                  <a:srgbClr val="000099"/>
                </a:solidFill>
                <a:latin typeface="Times" charset="0"/>
                <a:ea typeface="MS PGothic" pitchFamily="34" charset="-128"/>
                <a:cs typeface="Times New Roman" pitchFamily="18" charset="0"/>
              </a:rPr>
              <a:t> </a:t>
            </a:r>
            <a:r>
              <a:rPr lang="en-US" altLang="ja-JP" sz="1600" dirty="0">
                <a:latin typeface="Times" charset="0"/>
                <a:ea typeface="MS PGothic" pitchFamily="34" charset="-128"/>
                <a:cs typeface="Times New Roman" pitchFamily="18" charset="0"/>
              </a:rPr>
              <a:t>&lt;</a:t>
            </a:r>
            <a:r>
              <a:rPr lang="en-US" altLang="ja-JP" sz="1600" dirty="0">
                <a:latin typeface="Times" charset="0"/>
                <a:ea typeface="MS PGothic" pitchFamily="34" charset="-128"/>
                <a:cs typeface="Times New Roman" pitchFamily="18" charset="0"/>
                <a:hlinkClick r:id="rId4"/>
              </a:rPr>
              <a:t>http://standards.ieee.org/guides/bylaws/sect6-7.html#6</a:t>
            </a:r>
            <a:r>
              <a:rPr lang="en-US" altLang="ja-JP" sz="1600" dirty="0">
                <a:latin typeface="Times" charset="0"/>
                <a:ea typeface="MS PGothic" pitchFamily="34" charset="-128"/>
                <a:cs typeface="Times New Roman" pitchFamily="18" charset="0"/>
              </a:rPr>
              <a:t>&gt; and in </a:t>
            </a:r>
            <a:r>
              <a:rPr lang="en-US" altLang="ja-JP" sz="1600" i="1" dirty="0">
                <a:latin typeface="Times" charset="0"/>
                <a:ea typeface="MS PGothic" pitchFamily="34" charset="-128"/>
                <a:cs typeface="Times New Roman" pitchFamily="18" charset="0"/>
              </a:rPr>
              <a:t>Understanding Patent Issues During IEEE Standards Development</a:t>
            </a:r>
            <a:r>
              <a:rPr lang="en-US" altLang="ja-JP" sz="1600" dirty="0">
                <a:latin typeface="Times" charset="0"/>
                <a:ea typeface="MS PGothic" pitchFamily="34" charset="-128"/>
                <a:cs typeface="Times New Roman" pitchFamily="18" charset="0"/>
              </a:rPr>
              <a:t> </a:t>
            </a:r>
            <a:r>
              <a:rPr lang="en-US" altLang="ja-JP" sz="1600" dirty="0">
                <a:latin typeface="Times" charset="0"/>
                <a:ea typeface="MS PGothic" pitchFamily="34" charset="-128"/>
                <a:cs typeface="Times New Roman" pitchFamily="18" charset="0"/>
                <a:hlinkClick r:id="rId5"/>
              </a:rPr>
              <a:t>http://standards.ieee.org/board/pat/faq.pdf</a:t>
            </a:r>
            <a:r>
              <a:rPr lang="en-US" altLang="ja-JP" sz="1600" dirty="0">
                <a:latin typeface="Times" charset="0"/>
                <a:ea typeface="MS PGothic" pitchFamily="34" charset="-128"/>
                <a:cs typeface="Times New Roman" pitchFamily="18" charset="0"/>
              </a:rPr>
              <a:t>&gt;</a:t>
            </a:r>
            <a:r>
              <a:rPr lang="en-US" altLang="ja-JP" sz="1600" dirty="0">
                <a:ea typeface="MS PGothic" pitchFamily="34" charset="-128"/>
                <a:cs typeface="Times New Roman" pitchFamily="18" charset="0"/>
              </a:rPr>
              <a:t> </a:t>
            </a:r>
            <a:endParaRPr lang="en-US" altLang="ja-JP" sz="1600" dirty="0">
              <a:latin typeface="Times" charset="0"/>
              <a:ea typeface="MS PGothic"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Meeting Time and Location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3</a:t>
            </a:fld>
            <a:endParaRPr lang="en-US" altLang="ja-JP" dirty="0">
              <a:solidFill>
                <a:srgbClr val="000000"/>
              </a:solidFill>
            </a:endParaRPr>
          </a:p>
        </p:txBody>
      </p:sp>
      <p:sp>
        <p:nvSpPr>
          <p:cNvPr id="5125" name="Content Placeholder 2"/>
          <p:cNvSpPr txBox="1">
            <a:spLocks/>
          </p:cNvSpPr>
          <p:nvPr/>
        </p:nvSpPr>
        <p:spPr bwMode="auto">
          <a:xfrm>
            <a:off x="287016" y="1124744"/>
            <a:ext cx="8856984" cy="5544616"/>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solidFill>
                  <a:srgbClr val="000000"/>
                </a:solidFill>
                <a:ea typeface="MS PGothic" pitchFamily="34" charset="-128"/>
              </a:rPr>
              <a:t>  </a:t>
            </a:r>
            <a:r>
              <a:rPr lang="en-US" altLang="ja-JP" sz="2800" dirty="0" smtClean="0">
                <a:solidFill>
                  <a:srgbClr val="000000"/>
                </a:solidFill>
                <a:ea typeface="MS PGothic" pitchFamily="34" charset="-128"/>
              </a:rPr>
              <a:t>TG 802.21.1  is currently scheduled  for five sessions: </a:t>
            </a:r>
            <a:endParaRPr lang="en-US" altLang="ja-JP" dirty="0" smtClean="0">
              <a:solidFill>
                <a:srgbClr val="000000"/>
              </a:solidFill>
              <a:ea typeface="MS PGothic" pitchFamily="34" charset="-128"/>
            </a:endParaRPr>
          </a:p>
          <a:p>
            <a:pPr lvl="1">
              <a:buFont typeface="Arial" pitchFamily="34" charset="0"/>
              <a:buChar char="•"/>
            </a:pPr>
            <a:r>
              <a:rPr lang="en-US" altLang="ja-JP" dirty="0" smtClean="0">
                <a:solidFill>
                  <a:srgbClr val="000000"/>
                </a:solidFill>
                <a:ea typeface="MS PGothic" pitchFamily="34" charset="-128"/>
              </a:rPr>
              <a:t> Monday, Mar 14, 2016</a:t>
            </a:r>
          </a:p>
          <a:p>
            <a:pPr lvl="2">
              <a:buFont typeface="Arial" pitchFamily="34" charset="0"/>
              <a:buChar char="•"/>
            </a:pPr>
            <a:r>
              <a:rPr lang="en-US" altLang="ja-JP" dirty="0" smtClean="0">
                <a:solidFill>
                  <a:srgbClr val="000000"/>
                </a:solidFill>
                <a:ea typeface="MS PGothic" pitchFamily="34" charset="-128"/>
              </a:rPr>
              <a:t>PM2: 4:00-6:00 pm</a:t>
            </a:r>
          </a:p>
          <a:p>
            <a:pPr lvl="1">
              <a:buFont typeface="Arial" pitchFamily="34" charset="0"/>
              <a:buChar char="•"/>
            </a:pPr>
            <a:r>
              <a:rPr lang="en-US" altLang="ja-JP" dirty="0" smtClean="0">
                <a:solidFill>
                  <a:srgbClr val="000000"/>
                </a:solidFill>
                <a:ea typeface="MS PGothic" pitchFamily="34" charset="-128"/>
              </a:rPr>
              <a:t>Tuesday, Mar 15, 2016 </a:t>
            </a:r>
            <a:endParaRPr lang="en-US" altLang="ja-JP" sz="2800" dirty="0" smtClean="0">
              <a:solidFill>
                <a:srgbClr val="000000"/>
              </a:solidFill>
              <a:ea typeface="MS PGothic" pitchFamily="34" charset="-128"/>
            </a:endParaRPr>
          </a:p>
          <a:p>
            <a:pPr lvl="2">
              <a:buFont typeface="Arial" pitchFamily="34" charset="0"/>
              <a:buChar char="•"/>
            </a:pPr>
            <a:r>
              <a:rPr lang="en-US" altLang="ja-JP" dirty="0" smtClean="0">
                <a:solidFill>
                  <a:srgbClr val="000000"/>
                </a:solidFill>
                <a:ea typeface="MS PGothic" pitchFamily="34" charset="-128"/>
              </a:rPr>
              <a:t>PM2 : 4:00- 6:00 pm </a:t>
            </a:r>
          </a:p>
          <a:p>
            <a:pPr lvl="1">
              <a:buFont typeface="Arial" pitchFamily="34" charset="0"/>
              <a:buChar char="•"/>
            </a:pPr>
            <a:r>
              <a:rPr lang="en-US" altLang="ja-JP" dirty="0" smtClean="0">
                <a:solidFill>
                  <a:srgbClr val="000000"/>
                </a:solidFill>
                <a:ea typeface="MS PGothic" pitchFamily="34" charset="-128"/>
              </a:rPr>
              <a:t>Wednesday, Mar 16, 2016</a:t>
            </a:r>
          </a:p>
          <a:p>
            <a:pPr lvl="2">
              <a:buFont typeface="Arial" pitchFamily="34" charset="0"/>
              <a:buChar char="•"/>
            </a:pPr>
            <a:r>
              <a:rPr lang="en-US" altLang="ja-JP" dirty="0">
                <a:solidFill>
                  <a:srgbClr val="000000"/>
                </a:solidFill>
                <a:ea typeface="MS PGothic" pitchFamily="34" charset="-128"/>
              </a:rPr>
              <a:t>P</a:t>
            </a:r>
            <a:r>
              <a:rPr lang="en-US" altLang="ja-JP" dirty="0" smtClean="0">
                <a:solidFill>
                  <a:srgbClr val="000000"/>
                </a:solidFill>
                <a:ea typeface="MS PGothic" pitchFamily="34" charset="-128"/>
              </a:rPr>
              <a:t>M1: 1:30- 3:30 </a:t>
            </a:r>
            <a:r>
              <a:rPr lang="en-US" altLang="ja-JP" dirty="0">
                <a:solidFill>
                  <a:srgbClr val="000000"/>
                </a:solidFill>
                <a:ea typeface="MS PGothic" pitchFamily="34" charset="-128"/>
              </a:rPr>
              <a:t>p</a:t>
            </a:r>
            <a:r>
              <a:rPr lang="en-US" altLang="ja-JP" dirty="0" smtClean="0">
                <a:solidFill>
                  <a:srgbClr val="000000"/>
                </a:solidFill>
                <a:ea typeface="MS PGothic" pitchFamily="34" charset="-128"/>
              </a:rPr>
              <a:t>m</a:t>
            </a:r>
          </a:p>
          <a:p>
            <a:pPr lvl="2">
              <a:buFont typeface="Arial" pitchFamily="34" charset="0"/>
              <a:buChar char="•"/>
            </a:pPr>
            <a:r>
              <a:rPr lang="en-US" altLang="ja-JP" dirty="0" smtClean="0">
                <a:solidFill>
                  <a:srgbClr val="000000"/>
                </a:solidFill>
                <a:ea typeface="MS PGothic" pitchFamily="34" charset="-128"/>
              </a:rPr>
              <a:t>PM2: 4:00- 6:00pm </a:t>
            </a:r>
          </a:p>
          <a:p>
            <a:pPr lvl="1">
              <a:buFont typeface="Arial" pitchFamily="34" charset="0"/>
              <a:buChar char="•"/>
            </a:pPr>
            <a:r>
              <a:rPr lang="en-US" altLang="ja-JP" dirty="0" smtClean="0">
                <a:solidFill>
                  <a:srgbClr val="000000"/>
                </a:solidFill>
                <a:ea typeface="MS PGothic" pitchFamily="34" charset="-128"/>
              </a:rPr>
              <a:t>Thursday, Mar 17, 2016 </a:t>
            </a:r>
            <a:endParaRPr lang="en-US" altLang="ja-JP" dirty="0">
              <a:solidFill>
                <a:srgbClr val="000000"/>
              </a:solidFill>
              <a:ea typeface="MS PGothic" pitchFamily="34" charset="-128"/>
            </a:endParaRPr>
          </a:p>
          <a:p>
            <a:pPr lvl="2">
              <a:buFont typeface="Arial" pitchFamily="34" charset="0"/>
              <a:buChar char="•"/>
            </a:pPr>
            <a:r>
              <a:rPr lang="en-US" altLang="ja-JP" dirty="0" smtClean="0">
                <a:solidFill>
                  <a:srgbClr val="000000"/>
                </a:solidFill>
                <a:ea typeface="MS PGothic" pitchFamily="34" charset="-128"/>
              </a:rPr>
              <a:t>AM2:10:30- 12:30 pm</a:t>
            </a:r>
          </a:p>
          <a:p>
            <a:pPr lvl="2"/>
            <a:endParaRPr lang="en-US" altLang="ja-JP" dirty="0" smtClean="0">
              <a:solidFill>
                <a:srgbClr val="000000"/>
              </a:solidFill>
              <a:ea typeface="MS PGothic" pitchFamily="34" charset="-128"/>
            </a:endParaRPr>
          </a:p>
          <a:p>
            <a:pPr>
              <a:buFont typeface="Arial" pitchFamily="34" charset="0"/>
              <a:buChar char="•"/>
            </a:pPr>
            <a:r>
              <a:rPr lang="en-US" dirty="0" smtClean="0">
                <a:solidFill>
                  <a:srgbClr val="000000"/>
                </a:solidFill>
                <a:ea typeface="+mn-ea"/>
              </a:rPr>
              <a:t> Default Meeting location: </a:t>
            </a:r>
            <a:r>
              <a:rPr lang="en-US" dirty="0">
                <a:solidFill>
                  <a:srgbClr val="000000"/>
                </a:solidFill>
              </a:rPr>
              <a:t>Galileo 2803 </a:t>
            </a:r>
            <a:endParaRPr lang="en-US" dirty="0" smtClean="0">
              <a:solidFill>
                <a:srgbClr val="000000"/>
              </a:solidFill>
              <a:ea typeface="+mn-ea"/>
            </a:endParaRPr>
          </a:p>
        </p:txBody>
      </p:sp>
    </p:spTree>
    <p:extLst>
      <p:ext uri="{BB962C8B-B14F-4D97-AF65-F5344CB8AC3E}">
        <p14:creationId xmlns:p14="http://schemas.microsoft.com/office/powerpoint/2010/main" val="1452652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Progress of TG</a:t>
            </a:r>
            <a:endParaRPr kumimoji="1" lang="ja-JP" altLang="en-US" dirty="0"/>
          </a:p>
        </p:txBody>
      </p:sp>
      <p:sp>
        <p:nvSpPr>
          <p:cNvPr id="3" name="コンテンツ プレースホルダー 2"/>
          <p:cNvSpPr>
            <a:spLocks noGrp="1"/>
          </p:cNvSpPr>
          <p:nvPr>
            <p:ph idx="1"/>
          </p:nvPr>
        </p:nvSpPr>
        <p:spPr>
          <a:xfrm>
            <a:off x="201612" y="1000124"/>
            <a:ext cx="8690867" cy="5669236"/>
          </a:xfrm>
        </p:spPr>
        <p:txBody>
          <a:bodyPr/>
          <a:lstStyle/>
          <a:p>
            <a:r>
              <a:rPr lang="en-US" altLang="ja-JP" dirty="0" smtClean="0"/>
              <a:t>TG completed the Letter Ballot in January, 2016 </a:t>
            </a:r>
          </a:p>
          <a:p>
            <a:r>
              <a:rPr kumimoji="1" lang="en-US" altLang="ja-JP" dirty="0" smtClean="0"/>
              <a:t>Addressed the comments  and updated the draft </a:t>
            </a:r>
          </a:p>
          <a:p>
            <a:r>
              <a:rPr kumimoji="1" lang="en-US" altLang="ja-JP" dirty="0"/>
              <a:t> </a:t>
            </a:r>
            <a:r>
              <a:rPr kumimoji="1" lang="en-US" altLang="ja-JP" dirty="0" smtClean="0"/>
              <a:t>Draft is available in private area</a:t>
            </a:r>
          </a:p>
        </p:txBody>
      </p:sp>
    </p:spTree>
    <p:extLst>
      <p:ext uri="{BB962C8B-B14F-4D97-AF65-F5344CB8AC3E}">
        <p14:creationId xmlns:p14="http://schemas.microsoft.com/office/powerpoint/2010/main" val="40041215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Objective of the Meeting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5</a:t>
            </a:fld>
            <a:endParaRPr lang="en-US" altLang="ja-JP" dirty="0">
              <a:solidFill>
                <a:srgbClr val="000000"/>
              </a:solidFill>
            </a:endParaRPr>
          </a:p>
        </p:txBody>
      </p:sp>
      <p:sp>
        <p:nvSpPr>
          <p:cNvPr id="5125" name="Content Placeholder 2"/>
          <p:cNvSpPr txBox="1">
            <a:spLocks/>
          </p:cNvSpPr>
          <p:nvPr/>
        </p:nvSpPr>
        <p:spPr bwMode="auto">
          <a:xfrm>
            <a:off x="251215" y="914400"/>
            <a:ext cx="8856984" cy="5867400"/>
          </a:xfrm>
          <a:prstGeom prst="rect">
            <a:avLst/>
          </a:prstGeom>
          <a:noFill/>
          <a:ln w="12700">
            <a:noFill/>
            <a:miter lim="800000"/>
            <a:headEnd/>
            <a:tailEnd/>
          </a:ln>
        </p:spPr>
        <p:txBody>
          <a:bodyPr lIns="90488" tIns="44450" rIns="90488" bIns="44450"/>
          <a:lstStyle/>
          <a:p>
            <a:endParaRPr lang="en-US" sz="2000" dirty="0" smtClean="0">
              <a:solidFill>
                <a:srgbClr val="000000"/>
              </a:solidFill>
              <a:ea typeface="+mn-ea"/>
            </a:endParaRPr>
          </a:p>
          <a:p>
            <a:pPr>
              <a:buFont typeface="Arial" pitchFamily="34" charset="0"/>
              <a:buChar char="•"/>
            </a:pPr>
            <a:r>
              <a:rPr lang="en-US" sz="2800" dirty="0">
                <a:solidFill>
                  <a:srgbClr val="000000"/>
                </a:solidFill>
                <a:ea typeface="MS PGothic" pitchFamily="34" charset="-128"/>
              </a:rPr>
              <a:t>C</a:t>
            </a:r>
            <a:r>
              <a:rPr lang="en-US" sz="2800" dirty="0" smtClean="0">
                <a:solidFill>
                  <a:srgbClr val="000000"/>
                </a:solidFill>
                <a:ea typeface="MS PGothic" pitchFamily="34" charset="-128"/>
              </a:rPr>
              <a:t>omments resolution </a:t>
            </a:r>
          </a:p>
          <a:p>
            <a:pPr lvl="1">
              <a:buFont typeface="Arial" pitchFamily="34" charset="0"/>
              <a:buChar char="•"/>
            </a:pPr>
            <a:r>
              <a:rPr lang="en-US" sz="2800" dirty="0" smtClean="0">
                <a:solidFill>
                  <a:srgbClr val="000000"/>
                </a:solidFill>
                <a:ea typeface="MS PGothic" pitchFamily="34" charset="-128"/>
              </a:rPr>
              <a:t>Resolve the remaining comments and finish discussions</a:t>
            </a:r>
          </a:p>
          <a:p>
            <a:pPr lvl="1">
              <a:buFont typeface="Arial" pitchFamily="34" charset="0"/>
              <a:buChar char="•"/>
            </a:pPr>
            <a:r>
              <a:rPr lang="en-US" sz="2800" dirty="0" smtClean="0">
                <a:solidFill>
                  <a:srgbClr val="000000"/>
                </a:solidFill>
                <a:ea typeface="MS PGothic" pitchFamily="34" charset="-128"/>
              </a:rPr>
              <a:t>Update the draft and make it ready for Letter Ballot </a:t>
            </a:r>
          </a:p>
          <a:p>
            <a:pPr lvl="1">
              <a:buFont typeface="Arial" pitchFamily="34" charset="0"/>
              <a:buChar char="•"/>
            </a:pPr>
            <a:r>
              <a:rPr lang="en-US" sz="2800" dirty="0" smtClean="0">
                <a:solidFill>
                  <a:srgbClr val="000000"/>
                </a:solidFill>
                <a:ea typeface="MS PGothic" pitchFamily="34" charset="-128"/>
              </a:rPr>
              <a:t>Request WG Chair to initiate the LB </a:t>
            </a:r>
          </a:p>
          <a:p>
            <a:pPr lvl="1"/>
            <a:endParaRPr lang="en-US" sz="2800" dirty="0" smtClean="0">
              <a:solidFill>
                <a:srgbClr val="000000"/>
              </a:solidFill>
              <a:ea typeface="MS PGothic" pitchFamily="34" charset="-128"/>
            </a:endParaRPr>
          </a:p>
          <a:p>
            <a:pPr>
              <a:buFont typeface="Arial" pitchFamily="34" charset="0"/>
              <a:buChar char="•"/>
            </a:pPr>
            <a:r>
              <a:rPr lang="en-US" sz="2800" dirty="0" smtClean="0">
                <a:solidFill>
                  <a:srgbClr val="000000"/>
                </a:solidFill>
                <a:ea typeface="MS PGothic" pitchFamily="34" charset="-128"/>
              </a:rPr>
              <a:t> Schedule a joint session with IEEE </a:t>
            </a:r>
            <a:r>
              <a:rPr lang="en-US" sz="2800" dirty="0" smtClean="0">
                <a:solidFill>
                  <a:srgbClr val="000000"/>
                </a:solidFill>
                <a:ea typeface="MS PGothic" pitchFamily="34" charset="-128"/>
              </a:rPr>
              <a:t>802.21</a:t>
            </a:r>
            <a:r>
              <a:rPr lang="en-US" sz="2800" dirty="0">
                <a:solidFill>
                  <a:srgbClr val="000000"/>
                </a:solidFill>
                <a:ea typeface="MS PGothic" pitchFamily="34" charset="-128"/>
              </a:rPr>
              <a:t>m</a:t>
            </a:r>
            <a:r>
              <a:rPr lang="en-US" sz="2800" dirty="0" smtClean="0">
                <a:solidFill>
                  <a:srgbClr val="000000"/>
                </a:solidFill>
                <a:ea typeface="MS PGothic" pitchFamily="34" charset="-128"/>
              </a:rPr>
              <a:t> </a:t>
            </a:r>
            <a:endParaRPr lang="en-US" sz="2800" dirty="0" smtClean="0">
              <a:solidFill>
                <a:srgbClr val="000000"/>
              </a:solidFill>
              <a:ea typeface="MS PGothic" pitchFamily="34" charset="-128"/>
            </a:endParaRPr>
          </a:p>
          <a:p>
            <a:pPr lvl="1">
              <a:buFont typeface="Arial" pitchFamily="34" charset="0"/>
              <a:buChar char="•"/>
            </a:pPr>
            <a:r>
              <a:rPr lang="en-US" sz="2800" dirty="0" smtClean="0">
                <a:solidFill>
                  <a:srgbClr val="000000"/>
                </a:solidFill>
                <a:ea typeface="MS PGothic" pitchFamily="34" charset="-128"/>
              </a:rPr>
              <a:t>Thurs</a:t>
            </a:r>
            <a:r>
              <a:rPr lang="en-US" altLang="ja-JP" sz="2800" dirty="0" smtClean="0">
                <a:solidFill>
                  <a:srgbClr val="000000"/>
                </a:solidFill>
                <a:ea typeface="MS PGothic" pitchFamily="34" charset="-128"/>
              </a:rPr>
              <a:t>day, March 17, 2016: AM1 8:00-10:00am </a:t>
            </a:r>
            <a:endParaRPr lang="en-US" altLang="ja-JP" dirty="0" smtClean="0">
              <a:solidFill>
                <a:srgbClr val="000000"/>
              </a:solidFill>
              <a:ea typeface="MS PGothic" pitchFamily="34" charset="-128"/>
            </a:endParaRPr>
          </a:p>
          <a:p>
            <a:pPr lvl="1"/>
            <a:endParaRPr lang="en-US" dirty="0" smtClean="0">
              <a:solidFill>
                <a:srgbClr val="000000"/>
              </a:solidFill>
              <a:ea typeface="+mn-ea"/>
            </a:endParaRPr>
          </a:p>
          <a:p>
            <a:pPr lvl="2"/>
            <a:endParaRPr lang="en-US" dirty="0" smtClean="0">
              <a:solidFill>
                <a:srgbClr val="000000"/>
              </a:solidFill>
              <a:ea typeface="+mn-ea"/>
            </a:endParaRPr>
          </a:p>
        </p:txBody>
      </p:sp>
    </p:spTree>
    <p:extLst>
      <p:ext uri="{BB962C8B-B14F-4D97-AF65-F5344CB8AC3E}">
        <p14:creationId xmlns:p14="http://schemas.microsoft.com/office/powerpoint/2010/main" val="1949472381"/>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36984</TotalTime>
  <Words>394</Words>
  <Application>Microsoft Office PowerPoint</Application>
  <PresentationFormat>On-screen Show (4:3)</PresentationFormat>
  <Paragraphs>48</Paragraphs>
  <Slides>5</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ＭＳ Ｐゴシック</vt:lpstr>
      <vt:lpstr>ＭＳ Ｐゴシック</vt:lpstr>
      <vt:lpstr>Arial</vt:lpstr>
      <vt:lpstr>Rotis Sans Serif for Nokia</vt:lpstr>
      <vt:lpstr>Times</vt:lpstr>
      <vt:lpstr>Times New Roman</vt:lpstr>
      <vt:lpstr>blank presentation</vt:lpstr>
      <vt:lpstr>PowerPoint Presentation</vt:lpstr>
      <vt:lpstr>PowerPoint Presentation</vt:lpstr>
      <vt:lpstr>Meeting Time and Location </vt:lpstr>
      <vt:lpstr>Progress of TG</vt:lpstr>
      <vt:lpstr>Objective of the Meeting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subir</dc:creator>
  <cp:lastModifiedBy>sdas</cp:lastModifiedBy>
  <cp:revision>1300</cp:revision>
  <dcterms:created xsi:type="dcterms:W3CDTF">1601-01-01T00:00:00Z</dcterms:created>
  <dcterms:modified xsi:type="dcterms:W3CDTF">2016-03-17T06:18:21Z</dcterms:modified>
</cp:coreProperties>
</file>