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5.xml" ContentType="application/vnd.openxmlformats-officedocument.theme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6.xml" ContentType="application/vnd.openxmlformats-officedocument.theme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7.xml" ContentType="application/vnd.openxmlformats-officedocument.theme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bookmarkIdSeed="3">
  <p:sldMasterIdLst>
    <p:sldMasterId id="2147483648" r:id="rId1"/>
    <p:sldMasterId id="2147483866" r:id="rId2"/>
    <p:sldMasterId id="2147483878" r:id="rId3"/>
    <p:sldMasterId id="2147483890" r:id="rId4"/>
    <p:sldMasterId id="2147483734" r:id="rId5"/>
    <p:sldMasterId id="2147483902" r:id="rId6"/>
    <p:sldMasterId id="2147483915" r:id="rId7"/>
    <p:sldMasterId id="2147483962" r:id="rId8"/>
  </p:sldMasterIdLst>
  <p:notesMasterIdLst>
    <p:notesMasterId r:id="rId27"/>
  </p:notesMasterIdLst>
  <p:handoutMasterIdLst>
    <p:handoutMasterId r:id="rId28"/>
  </p:handoutMasterIdLst>
  <p:sldIdLst>
    <p:sldId id="413" r:id="rId9"/>
    <p:sldId id="425" r:id="rId10"/>
    <p:sldId id="426" r:id="rId11"/>
    <p:sldId id="509" r:id="rId12"/>
    <p:sldId id="428" r:id="rId13"/>
    <p:sldId id="489" r:id="rId14"/>
    <p:sldId id="513" r:id="rId15"/>
    <p:sldId id="515" r:id="rId16"/>
    <p:sldId id="502" r:id="rId17"/>
    <p:sldId id="503" r:id="rId18"/>
    <p:sldId id="514" r:id="rId19"/>
    <p:sldId id="516" r:id="rId20"/>
    <p:sldId id="504" r:id="rId21"/>
    <p:sldId id="505" r:id="rId22"/>
    <p:sldId id="429" r:id="rId23"/>
    <p:sldId id="510" r:id="rId24"/>
    <p:sldId id="511" r:id="rId25"/>
    <p:sldId id="512" r:id="rId2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0C0C0"/>
    <a:srgbClr val="00CC99"/>
    <a:srgbClr val="66CCFF"/>
    <a:srgbClr val="66FF66"/>
    <a:srgbClr val="66FF99"/>
    <a:srgbClr val="FFBBBB"/>
    <a:srgbClr val="FF8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7" autoAdjust="0"/>
    <p:restoredTop sz="86522" autoAdjust="0"/>
  </p:normalViewPr>
  <p:slideViewPr>
    <p:cSldViewPr>
      <p:cViewPr varScale="1">
        <p:scale>
          <a:sx n="92" d="100"/>
          <a:sy n="92" d="100"/>
        </p:scale>
        <p:origin x="197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2" y="0"/>
    </p:cViewPr>
    <p:sldLst>
      <p:sld r:id="rId1" collapse="1"/>
    </p:sldLst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3246" y="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slide" Target="slides/slide12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43192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Month XX, XXXX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3113" y="8982075"/>
            <a:ext cx="4651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5442440B-091D-401F-885A-37C149E1FF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8709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dirty="0"/>
              <a:t>doc.: IEEE 802.21-02/xxxr0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9400" y="8985250"/>
            <a:ext cx="9223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dirty="0"/>
              <a:t>XXXX, His Company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 idx="2"/>
          </p:nvPr>
        </p:nvSpPr>
        <p:spPr>
          <a:xfrm>
            <a:off x="1079500" y="638680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5201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noFill/>
          <a:ln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3891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doc.: IEEE 802.21-02/xxxr0</a:t>
            </a:r>
          </a:p>
        </p:txBody>
      </p:sp>
      <p:sp>
        <p:nvSpPr>
          <p:cNvPr id="38917" name="Date Placeholder 4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Month 20xx</a:t>
            </a:r>
          </a:p>
        </p:txBody>
      </p:sp>
      <p:sp>
        <p:nvSpPr>
          <p:cNvPr id="38918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 smtClean="0"/>
              <a:t>XXXX, His Company</a:t>
            </a:r>
          </a:p>
        </p:txBody>
      </p:sp>
      <p:sp>
        <p:nvSpPr>
          <p:cNvPr id="3891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  <a:noFill/>
        </p:spPr>
        <p:txBody>
          <a:bodyPr/>
          <a:lstStyle/>
          <a:p>
            <a:r>
              <a:rPr lang="en-US" dirty="0" smtClean="0"/>
              <a:t>Page </a:t>
            </a:r>
            <a:fld id="{9ADD8F5F-B7E5-4B0C-9D30-C37ACEF62728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0612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13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86661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14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39179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7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Month 20xx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2D12AD0-39D7-481D-A90E-51416BE1228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218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doc.: IEEE 802.21-02/xxxr0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54050" y="95250"/>
            <a:ext cx="10604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Month 20xx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>
                <a:solidFill>
                  <a:srgbClr val="000000"/>
                </a:solidFill>
              </a:rPr>
              <a:t>XXXX, His Company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22625" y="8985250"/>
            <a:ext cx="512763" cy="18256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000000"/>
                </a:solidFill>
              </a:rPr>
              <a:t>Page </a:t>
            </a:r>
            <a:fld id="{E2D12AD0-39D7-481D-A90E-51416BE1228E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8194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61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23925" y="4408488"/>
            <a:ext cx="5086350" cy="4176712"/>
          </a:xfrm>
          <a:prstGeom prst="rect">
            <a:avLst/>
          </a:prstGeo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pt-BR" smtClean="0"/>
              <a:t>Subir Das, Chair, IEEE 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E5FD7119-2480-4BDB-AC46-C8803C88892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4598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79500" y="638175"/>
            <a:ext cx="4641850" cy="3481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doc.: IEEE 802.21-02/xxxr0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XXXX, His Company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995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7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046927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8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465208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9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8171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10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21785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11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7656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57934" y="8984170"/>
            <a:ext cx="76108" cy="184351"/>
          </a:xfrm>
          <a:prstGeom prst="rect">
            <a:avLst/>
          </a:prstGeom>
          <a:noFill/>
        </p:spPr>
        <p:txBody>
          <a:bodyPr lIns="90919" tIns="45459" rIns="90919" bIns="45459"/>
          <a:lstStyle/>
          <a:p>
            <a:pPr defTabSz="932742"/>
            <a:fld id="{FAAE0E8B-988F-47CE-9949-D3DED8909968}" type="slidenum">
              <a:rPr lang="en-US" smtClean="0"/>
              <a:pPr defTabSz="932742"/>
              <a:t>12</a:t>
            </a:fld>
            <a:endParaRPr lang="en-US" dirty="0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xfrm>
            <a:off x="694048" y="4408885"/>
            <a:ext cx="5546104" cy="4175920"/>
          </a:xfrm>
          <a:prstGeom prst="rect">
            <a:avLst/>
          </a:prstGeom>
          <a:noFill/>
          <a:ln/>
        </p:spPr>
        <p:txBody>
          <a:bodyPr lIns="90907" tIns="45453" rIns="90907" bIns="45453"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67281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A1EC890-31EC-487D-AA60-02B691D82D1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A519437-B6E0-45D2-ADBE-CED11A2324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F31B28D-59C5-4D92-A491-E66C7A6F60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922C443-5D96-4DE7-99CD-7C5E19B8A4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955A4B1-4EFB-4DEF-816B-559E5062D2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25E2F7-1D07-407B-992F-AC7D2817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74FAE21-1B12-43B9-9130-C41EEF43AB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5E68F9D-EE77-4604-80A2-5FFC8BC1321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F3D7A4F0-0FCF-4224-B81A-51E9E7009A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BBCC7-F472-4271-BB1B-1A8EC13723E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90285-F893-4790-A724-96E45CA154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87D7D-18D4-4AC8-B10F-B8A600454B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5D2E-6FA3-4BB9-988F-6FBC2B61DC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05C69D-B6EE-44D1-87BC-41A7863914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405D2-4AE7-473C-8F39-C4B4E07016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E1F64-50B1-418F-962C-B808F147EB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23493-D78E-476E-ADFE-FC7DA517461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CBDE478-540A-4533-B630-5289DA16E1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F10AF9-D278-49BA-91C2-3547396931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515F29-A17C-4417-B3CB-6150805275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3AC610-B033-4125-93E1-31603498AF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8D6E22-D652-423A-AF54-7FCC63B88B79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65517F1-EB6E-4F81-AC89-74369054FC55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FBC0B3-241B-4D5F-8F6B-334F1B7A2D50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84C91E-A10F-41F8-9C46-D7F1DEF15A8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54AAA-100F-4D79-BC9A-76C2FE4879A1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A6D1BD-8B4B-441D-B047-EC4CFFD2BD7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C6255C-89DB-48E4-8183-0CC31013F7D2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68350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3DACD2F-9786-486C-9E92-757D70B8C5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959048-C632-45BE-9AF1-FC3AAC76FD4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65FC97-2D4E-400A-9A8D-F56388743B3C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A2ABC5-4BDB-4DB6-9C7D-C1FCE27DD1BE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F76302-3909-43F9-AE0C-0B38374A3256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15869C-EB8F-4957-A1BE-4BEBD24B54D7}" type="slidenum">
              <a:rPr lang="en-US" altLang="ja-JP">
                <a:solidFill>
                  <a:srgbClr val="000000"/>
                </a:solidFill>
              </a:rPr>
              <a:pPr/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061992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157125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321268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64315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428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661150" y="6475413"/>
            <a:ext cx="1949450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EAE60E-B8AB-4C07-8727-0B4A640A87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84574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00906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794073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016314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411588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823254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60677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827CBD-6FFE-44A1-890E-CA0399ECC50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343341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428625" y="6400800"/>
            <a:ext cx="2571750" cy="2857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CE2DE-28B4-4F5A-9F90-427CEA689D6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279828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0F56F6-515C-41E2-8DE9-92690FD8A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1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14400" y="377825"/>
            <a:ext cx="754063" cy="2159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1AE6C48-FC0E-4C0A-A7D2-A12BE0BB3F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73525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AC8D7-77BC-437C-B130-114D21DF8B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818266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04A82-AE05-4088-A240-BBABDD056BA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247074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ED6170-A256-4B34-BC16-3211A8A0E5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292388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CA68B-A37C-4CD8-98DF-15B3ED388D4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0688934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8F22E-92A0-44F2-B5EB-73304712CC9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778766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B326FC-C031-44D5-BBDD-53CB707CD77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84741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6F6E8D-B773-4DB8-95D8-E929C1CA519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837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6863" y="228600"/>
            <a:ext cx="2074862" cy="6096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228600"/>
            <a:ext cx="6072188" cy="6096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4F328-0789-4C1E-B01E-8D12406219D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948263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CA150-1287-4710-BF91-B16C8729B56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844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8.xml"/><Relationship Id="rId3" Type="http://schemas.openxmlformats.org/officeDocument/2006/relationships/slideLayout" Target="../slideLayouts/slideLayout43.xml"/><Relationship Id="rId7" Type="http://schemas.openxmlformats.org/officeDocument/2006/relationships/slideLayout" Target="../slideLayouts/slideLayout47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2.xml"/><Relationship Id="rId1" Type="http://schemas.openxmlformats.org/officeDocument/2006/relationships/slideLayout" Target="../slideLayouts/slideLayout41.xml"/><Relationship Id="rId6" Type="http://schemas.openxmlformats.org/officeDocument/2006/relationships/slideLayout" Target="../slideLayouts/slideLayout46.xml"/><Relationship Id="rId11" Type="http://schemas.openxmlformats.org/officeDocument/2006/relationships/slideLayout" Target="../slideLayouts/slideLayout51.xml"/><Relationship Id="rId5" Type="http://schemas.openxmlformats.org/officeDocument/2006/relationships/slideLayout" Target="../slideLayouts/slideLayout45.xml"/><Relationship Id="rId10" Type="http://schemas.openxmlformats.org/officeDocument/2006/relationships/slideLayout" Target="../slideLayouts/slideLayout50.xml"/><Relationship Id="rId4" Type="http://schemas.openxmlformats.org/officeDocument/2006/relationships/slideLayout" Target="../slideLayouts/slideLayout44.xml"/><Relationship Id="rId9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9.xml"/><Relationship Id="rId3" Type="http://schemas.openxmlformats.org/officeDocument/2006/relationships/slideLayout" Target="../slideLayouts/slideLayout54.xml"/><Relationship Id="rId7" Type="http://schemas.openxmlformats.org/officeDocument/2006/relationships/slideLayout" Target="../slideLayouts/slideLayout58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53.xml"/><Relationship Id="rId1" Type="http://schemas.openxmlformats.org/officeDocument/2006/relationships/slideLayout" Target="../slideLayouts/slideLayout52.xml"/><Relationship Id="rId6" Type="http://schemas.openxmlformats.org/officeDocument/2006/relationships/slideLayout" Target="../slideLayouts/slideLayout57.xml"/><Relationship Id="rId11" Type="http://schemas.openxmlformats.org/officeDocument/2006/relationships/slideLayout" Target="../slideLayouts/slideLayout62.xml"/><Relationship Id="rId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61.xml"/><Relationship Id="rId4" Type="http://schemas.openxmlformats.org/officeDocument/2006/relationships/slideLayout" Target="../slideLayouts/slideLayout55.xml"/><Relationship Id="rId9" Type="http://schemas.openxmlformats.org/officeDocument/2006/relationships/slideLayout" Target="../slideLayouts/slideLayout6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0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5.xml"/><Relationship Id="rId7" Type="http://schemas.openxmlformats.org/officeDocument/2006/relationships/slideLayout" Target="../slideLayouts/slideLayout69.xml"/><Relationship Id="rId12" Type="http://schemas.openxmlformats.org/officeDocument/2006/relationships/slideLayout" Target="../slideLayouts/slideLayout74.xml"/><Relationship Id="rId2" Type="http://schemas.openxmlformats.org/officeDocument/2006/relationships/slideLayout" Target="../slideLayouts/slideLayout64.xml"/><Relationship Id="rId1" Type="http://schemas.openxmlformats.org/officeDocument/2006/relationships/slideLayout" Target="../slideLayouts/slideLayout63.xml"/><Relationship Id="rId6" Type="http://schemas.openxmlformats.org/officeDocument/2006/relationships/slideLayout" Target="../slideLayouts/slideLayout68.xml"/><Relationship Id="rId11" Type="http://schemas.openxmlformats.org/officeDocument/2006/relationships/slideLayout" Target="../slideLayouts/slideLayout73.xml"/><Relationship Id="rId5" Type="http://schemas.openxmlformats.org/officeDocument/2006/relationships/slideLayout" Target="../slideLayouts/slideLayout6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72.xml"/><Relationship Id="rId4" Type="http://schemas.openxmlformats.org/officeDocument/2006/relationships/slideLayout" Target="../slideLayouts/slideLayout66.xml"/><Relationship Id="rId9" Type="http://schemas.openxmlformats.org/officeDocument/2006/relationships/slideLayout" Target="../slideLayouts/slideLayout71.xml"/><Relationship Id="rId14" Type="http://schemas.openxmlformats.org/officeDocument/2006/relationships/image" Target="../media/image2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2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7.xml"/><Relationship Id="rId7" Type="http://schemas.openxmlformats.org/officeDocument/2006/relationships/slideLayout" Target="../slideLayouts/slideLayout81.xml"/><Relationship Id="rId12" Type="http://schemas.openxmlformats.org/officeDocument/2006/relationships/slideLayout" Target="../slideLayouts/slideLayout86.xml"/><Relationship Id="rId2" Type="http://schemas.openxmlformats.org/officeDocument/2006/relationships/slideLayout" Target="../slideLayouts/slideLayout76.xml"/><Relationship Id="rId1" Type="http://schemas.openxmlformats.org/officeDocument/2006/relationships/slideLayout" Target="../slideLayouts/slideLayout75.xml"/><Relationship Id="rId6" Type="http://schemas.openxmlformats.org/officeDocument/2006/relationships/slideLayout" Target="../slideLayouts/slideLayout80.xml"/><Relationship Id="rId11" Type="http://schemas.openxmlformats.org/officeDocument/2006/relationships/slideLayout" Target="../slideLayouts/slideLayout85.xml"/><Relationship Id="rId5" Type="http://schemas.openxmlformats.org/officeDocument/2006/relationships/slideLayout" Target="../slideLayouts/slideLayout7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84.xml"/><Relationship Id="rId4" Type="http://schemas.openxmlformats.org/officeDocument/2006/relationships/slideLayout" Target="../slideLayouts/slideLayout78.xml"/><Relationship Id="rId9" Type="http://schemas.openxmlformats.org/officeDocument/2006/relationships/slideLayout" Target="../slideLayouts/slideLayout83.xml"/><Relationship Id="rId1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9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2" Type="http://schemas.openxmlformats.org/officeDocument/2006/relationships/slideLayout" Target="../slideLayouts/slideLayout88.xml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5" Type="http://schemas.openxmlformats.org/officeDocument/2006/relationships/slideLayout" Target="../slideLayouts/slideLayout91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96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2" descr="802logo"/>
          <p:cNvPicPr>
            <a:picLocks noChangeAspect="1" noChangeArrowheads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8382000" y="60325"/>
            <a:ext cx="754063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3" descr="smllieee"/>
          <p:cNvPicPr>
            <a:picLocks noChangeAspect="1" noChangeArrowheads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62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</a:t>
            </a:r>
            <a:r>
              <a:rPr lang="en-US" dirty="0" err="1" smtClean="0"/>
              <a:t>styl</a:t>
            </a:r>
            <a:endParaRPr lang="en-US" dirty="0" smtClean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11950" y="6475413"/>
            <a:ext cx="18986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286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3D7A4F0-0FCF-4224-B81A-51E9E7009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3283886" y="394156"/>
            <a:ext cx="499175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400" b="1" dirty="0" smtClean="0"/>
              <a:t>21-16-0020-00-0000-Session#72</a:t>
            </a:r>
            <a:r>
              <a:rPr lang="en-US" sz="1400" b="1" dirty="0" smtClean="0"/>
              <a:t>	-Closing_Plenary_Notes.ppt</a:t>
            </a:r>
            <a:endParaRPr lang="en-US" sz="1400" b="1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3" name="Line 10"/>
          <p:cNvSpPr>
            <a:spLocks noChangeShapeType="1"/>
          </p:cNvSpPr>
          <p:nvPr userDrawn="1"/>
        </p:nvSpPr>
        <p:spPr bwMode="auto">
          <a:xfrm>
            <a:off x="609600" y="6096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64" r:id="rId2"/>
    <p:sldLayoutId id="2147483865" r:id="rId3"/>
    <p:sldLayoutId id="2147483862" r:id="rId4"/>
    <p:sldLayoutId id="2147483863" r:id="rId5"/>
    <p:sldLayoutId id="2147483837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  <p:sldLayoutId id="2147483856" r:id="rId13"/>
    <p:sldLayoutId id="2147483857" r:id="rId14"/>
    <p:sldLayoutId id="2147483858" r:id="rId15"/>
    <p:sldLayoutId id="2147483859" r:id="rId16"/>
    <p:sldLayoutId id="2147483860" r:id="rId17"/>
    <p:sldLayoutId id="2147483861" r:id="rId18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D46FBD-A606-464B-83CC-887A8D49DE8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  <p:sldLayoutId id="2147483871" r:id="rId5"/>
    <p:sldLayoutId id="2147483872" r:id="rId6"/>
    <p:sldLayoutId id="2147483873" r:id="rId7"/>
    <p:sldLayoutId id="2147483874" r:id="rId8"/>
    <p:sldLayoutId id="2147483875" r:id="rId9"/>
    <p:sldLayoutId id="2147483876" r:id="rId10"/>
    <p:sldLayoutId id="214748387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FE8D70-5D40-4BDB-95DE-FF8791A851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84917-4E53-499C-90FA-BFF6A41DE9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1" r:id="rId1"/>
    <p:sldLayoutId id="2147483892" r:id="rId2"/>
    <p:sldLayoutId id="2147483893" r:id="rId3"/>
    <p:sldLayoutId id="2147483894" r:id="rId4"/>
    <p:sldLayoutId id="2147483895" r:id="rId5"/>
    <p:sldLayoutId id="2147483896" r:id="rId6"/>
    <p:sldLayoutId id="2147483897" r:id="rId7"/>
    <p:sldLayoutId id="2147483898" r:id="rId8"/>
    <p:sldLayoutId id="2147483899" r:id="rId9"/>
    <p:sldLayoutId id="2147483900" r:id="rId10"/>
    <p:sldLayoutId id="214748390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Chair, IEEE 802.21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479E6CA-7F7D-4CC3-86DB-B6301A399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21-13-0139-01-MuGM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charset="0"/>
                <a:ea typeface="ＭＳ Ｐゴシック" pitchFamily="34" charset="-128"/>
              </a:defRPr>
            </a:lvl1pPr>
          </a:lstStyle>
          <a:p>
            <a:fld id="{2899EB77-1999-4334-A7A8-63863A257729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 dirty="0" smtClean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3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6609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6" r:id="rId1"/>
    <p:sldLayoutId id="2147483917" r:id="rId2"/>
    <p:sldLayoutId id="2147483918" r:id="rId3"/>
    <p:sldLayoutId id="2147483919" r:id="rId4"/>
    <p:sldLayoutId id="2147483920" r:id="rId5"/>
    <p:sldLayoutId id="2147483921" r:id="rId6"/>
    <p:sldLayoutId id="2147483922" r:id="rId7"/>
    <p:sldLayoutId id="2147483923" r:id="rId8"/>
    <p:sldLayoutId id="2147483924" r:id="rId9"/>
    <p:sldLayoutId id="2147483925" r:id="rId10"/>
    <p:sldLayoutId id="2147483926" r:id="rId11"/>
    <p:sldLayoutId id="2147483927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228600"/>
            <a:ext cx="827087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Title: 36 pt Rotis Sans Serif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01613" y="1000125"/>
            <a:ext cx="829945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smtClean="0"/>
              <a:t>IEEE 802.21 Powerpoint Template</a:t>
            </a:r>
            <a:br>
              <a:rPr lang="en-US" altLang="ja-JP" smtClean="0"/>
            </a:br>
            <a:r>
              <a:rPr lang="en-US" altLang="ja-JP" smtClean="0"/>
              <a:t>(Rotis Sans Serif 24 pt)</a:t>
            </a:r>
          </a:p>
          <a:p>
            <a:pPr lvl="0"/>
            <a:r>
              <a:rPr lang="en-US" altLang="ja-JP" smtClean="0"/>
              <a:t>1st Level Bullet</a:t>
            </a:r>
          </a:p>
          <a:p>
            <a:pPr lvl="1"/>
            <a:r>
              <a:rPr lang="en-US" altLang="ja-JP" smtClean="0"/>
              <a:t>2nd Level Bullet</a:t>
            </a:r>
          </a:p>
          <a:p>
            <a:pPr lvl="2"/>
            <a:r>
              <a:rPr lang="en-US" altLang="ja-JP" smtClean="0"/>
              <a:t>3rd Level Bullet</a:t>
            </a:r>
          </a:p>
          <a:p>
            <a:pPr lvl="2"/>
            <a:endParaRPr lang="en-US" altLang="ja-JP" smtClean="0"/>
          </a:p>
          <a:p>
            <a:pPr lvl="1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endParaRPr lang="en-US" altLang="ja-JP" smtClean="0"/>
          </a:p>
          <a:p>
            <a:pPr lvl="0"/>
            <a:r>
              <a:rPr lang="en-US" altLang="ja-JP" smtClean="0"/>
              <a:t/>
            </a:r>
            <a:br>
              <a:rPr lang="en-US" altLang="ja-JP" smtClean="0"/>
            </a:br>
            <a:endParaRPr lang="en-US" altLang="ja-JP" smtClean="0"/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000" y="6400800"/>
            <a:ext cx="26193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90000"/>
              </a:lnSpc>
              <a:defRPr sz="1400" smtClean="0">
                <a:latin typeface="+mn-lt"/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21-15-0028-00-MuG28M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72400" y="6400800"/>
            <a:ext cx="685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lnSpc>
                <a:spcPct val="90000"/>
              </a:lnSpc>
              <a:defRPr sz="1400">
                <a:latin typeface="Times" panose="02020603050405020304" pitchFamily="18" charset="0"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416940-AF3F-470C-8976-935CDD36EA42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dirty="0">
              <a:solidFill>
                <a:srgbClr val="000000"/>
              </a:solidFill>
            </a:endParaRPr>
          </a:p>
        </p:txBody>
      </p:sp>
      <p:pic>
        <p:nvPicPr>
          <p:cNvPr id="1030" name="Picture 6" descr="smlliee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"/>
            <a:ext cx="754063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 descr="802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7538" y="76200"/>
            <a:ext cx="7540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617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  <p:sldLayoutId id="2147483974" r:id="rId12"/>
  </p:sldLayoutIdLst>
  <p:hf hdr="0" dt="0"/>
  <p:txStyles>
    <p:titleStyle>
      <a:lvl1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2pPr>
      <a:lvl3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3pPr>
      <a:lvl4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4pPr>
      <a:lvl5pPr algn="ctr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5pPr>
      <a:lvl6pPr marL="4572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6pPr>
      <a:lvl7pPr marL="9144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7pPr>
      <a:lvl8pPr marL="13716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8pPr>
      <a:lvl9pPr marL="1828800" algn="ctr" defTabSz="762000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Times New Roman" pitchFamily="18" charset="0"/>
        </a:defRPr>
      </a:lvl9pPr>
    </p:titleStyle>
    <p:bodyStyle>
      <a:lvl1pPr marL="280988" indent="-280988" algn="l" defTabSz="762000" rtl="0" eaLnBrk="0" fontAlgn="base" hangingPunct="0">
        <a:lnSpc>
          <a:spcPct val="90000"/>
        </a:lnSpc>
        <a:spcBef>
          <a:spcPct val="4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666750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2pPr>
      <a:lvl3pPr marL="1147763" indent="-195263" algn="l" defTabSz="762000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chemeClr val="accent1"/>
        </a:buClr>
        <a:buSzPct val="75000"/>
        <a:buChar char="•"/>
        <a:defRPr sz="2400">
          <a:solidFill>
            <a:schemeClr val="tx1"/>
          </a:solidFill>
          <a:latin typeface="+mn-lt"/>
        </a:defRPr>
      </a:lvl3pPr>
      <a:lvl4pPr marL="1804988" indent="-277813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Rotis Sans Serif for Nokia" pitchFamily="34" charset="0"/>
        </a:defRPr>
      </a:lvl4pPr>
      <a:lvl5pPr marL="2286000" indent="-280988" algn="l" defTabSz="76200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5pPr>
      <a:lvl6pPr marL="27432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6pPr>
      <a:lvl7pPr marL="32004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7pPr>
      <a:lvl8pPr marL="36576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8pPr>
      <a:lvl9pPr marL="4114800" indent="-280988" algn="l" defTabSz="7620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Rotis Sans Serif for Noki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 txBox="1">
            <a:spLocks/>
          </p:cNvSpPr>
          <p:nvPr/>
        </p:nvSpPr>
        <p:spPr>
          <a:xfrm>
            <a:off x="6324600" y="6475412"/>
            <a:ext cx="2286000" cy="382588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858000" cy="1066800"/>
          </a:xfrm>
        </p:spPr>
        <p:txBody>
          <a:bodyPr/>
          <a:lstStyle/>
          <a:p>
            <a:pPr eaLnBrk="1" hangingPunct="1"/>
            <a:r>
              <a:rPr lang="en-US" sz="2800" b="1" dirty="0" smtClean="0">
                <a:latin typeface="Arial" charset="0"/>
              </a:rPr>
              <a:t>Subir Das</a:t>
            </a:r>
          </a:p>
          <a:p>
            <a:pPr eaLnBrk="1" hangingPunct="1"/>
            <a:r>
              <a:rPr lang="en-US" sz="2800" b="1" dirty="0" smtClean="0">
                <a:latin typeface="Arial" charset="0"/>
              </a:rPr>
              <a:t>sdas at appcomsci dot com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09600" y="1066800"/>
            <a:ext cx="7848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IEEE 802.21</a:t>
            </a:r>
            <a:br>
              <a:rPr kumimoji="0" lang="en-US" sz="5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Session #</a:t>
            </a: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72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,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lang="en-US" sz="4400" b="1" kern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Atlanta</a:t>
            </a:r>
            <a:r>
              <a:rPr lang="en-US" sz="4400" b="1" kern="0" noProof="0" dirty="0" smtClean="0">
                <a:solidFill>
                  <a:schemeClr val="tx2"/>
                </a:solidFill>
                <a:latin typeface="Arial" charset="0"/>
                <a:ea typeface="+mj-ea"/>
                <a:cs typeface="+mj-cs"/>
              </a:rPr>
              <a:t>, Georgia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/>
            </a:r>
            <a:b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</a:b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WG Closing</a:t>
            </a:r>
            <a:r>
              <a:rPr kumimoji="0" lang="en-US" sz="4400" b="1" i="0" u="none" strike="noStrike" kern="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 </a:t>
            </a:r>
            <a:r>
              <a:rPr kumimoji="0" 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Arial" charset="0"/>
                <a:ea typeface="+mj-ea"/>
                <a:cs typeface="+mj-cs"/>
              </a:rPr>
              <a:t>Plenary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10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289321"/>
            <a:ext cx="8686800" cy="480965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#8a) </a:t>
            </a:r>
            <a:r>
              <a:rPr lang="en-US" altLang="zh-CN" sz="2400" dirty="0" smtClean="0"/>
              <a:t>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P802.21m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Clint Chaplin</a:t>
            </a:r>
            <a:endParaRPr lang="it-IT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>
                <a:ea typeface="PMingLiU" charset="-120"/>
              </a:rPr>
              <a:t>Second: </a:t>
            </a:r>
            <a:r>
              <a:rPr lang="it-IT" sz="2000" dirty="0" smtClean="0">
                <a:ea typeface="PMingLiU" charset="-120"/>
              </a:rPr>
              <a:t>Hyeong Ho Lee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5024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11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P802.21.1 BRC</a:t>
            </a:r>
            <a:endParaRPr lang="en-US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533400" y="1548245"/>
            <a:ext cx="8534400" cy="452495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Jin Seek Choi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Hyunho Park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3329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12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3512"/>
            <a:ext cx="85344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BRC to resolve remaining LB#9 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Clint Chaplin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 </a:t>
            </a:r>
            <a:r>
              <a:rPr lang="en-US" sz="2000" dirty="0" smtClean="0">
                <a:ea typeface="PMingLiU" charset="-120"/>
              </a:rPr>
              <a:t>Hyeong Ho Lee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05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907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13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751112"/>
            <a:ext cx="8686800" cy="3909405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P802.21.1 Editor to produce the draft document for Letter </a:t>
            </a:r>
            <a:r>
              <a:rPr lang="en-US" altLang="ko-KR" sz="2400" dirty="0" smtClean="0"/>
              <a:t>Ballot Recirculation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Move:  </a:t>
            </a:r>
            <a:r>
              <a:rPr lang="it-IT" sz="2000" dirty="0" smtClean="0">
                <a:ea typeface="PMingLiU" charset="-120"/>
              </a:rPr>
              <a:t>Clint Chaplin </a:t>
            </a:r>
            <a:endParaRPr lang="it-IT" sz="2000" dirty="0" smtClean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it-IT" sz="2000" dirty="0" smtClean="0">
                <a:ea typeface="PMingLiU" charset="-120"/>
              </a:rPr>
              <a:t>Second</a:t>
            </a:r>
            <a:r>
              <a:rPr lang="it-IT" sz="2000" dirty="0">
                <a:ea typeface="PMingLiU" charset="-120"/>
              </a:rPr>
              <a:t>: </a:t>
            </a:r>
            <a:r>
              <a:rPr lang="it-IT" sz="2000" dirty="0" smtClean="0">
                <a:ea typeface="PMingLiU" charset="-120"/>
              </a:rPr>
              <a:t>Yoshikazu Hanatani</a:t>
            </a:r>
            <a:endParaRPr lang="it-IT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 00 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27996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14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7620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266700" y="1295400"/>
            <a:ext cx="8686800" cy="4809651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ko-KR" sz="2400" dirty="0" smtClean="0"/>
              <a:t>Motion to authorize the Working Group chair to initiate Letter Ballot ( </a:t>
            </a:r>
            <a:r>
              <a:rPr lang="en-US" altLang="ko-KR" sz="2400" dirty="0" smtClean="0"/>
              <a:t>LB</a:t>
            </a:r>
            <a:r>
              <a:rPr lang="en-US" altLang="zh-CN" sz="2400" dirty="0" smtClean="0"/>
              <a:t>#9a) </a:t>
            </a:r>
            <a:r>
              <a:rPr lang="en-US" altLang="zh-CN" sz="2400" dirty="0" smtClean="0"/>
              <a:t>on </a:t>
            </a:r>
            <a:r>
              <a:rPr lang="en-US" altLang="ko-KR" sz="2400" dirty="0" smtClean="0"/>
              <a:t>the question </a:t>
            </a:r>
            <a:r>
              <a:rPr lang="en-US" altLang="zh-CN" sz="2400" dirty="0" smtClean="0"/>
              <a:t>“</a:t>
            </a:r>
            <a:r>
              <a:rPr lang="en-US" altLang="ko-KR" sz="2400" dirty="0" smtClean="0"/>
              <a:t>Should </a:t>
            </a:r>
            <a:r>
              <a:rPr lang="en-US" altLang="ko-KR" sz="2400" dirty="0" smtClean="0"/>
              <a:t>P802.21.1</a:t>
            </a:r>
            <a:r>
              <a:rPr lang="en-US" altLang="zh-CN" sz="2400" dirty="0" smtClean="0"/>
              <a:t>/</a:t>
            </a:r>
            <a:r>
              <a:rPr lang="en-US" altLang="ko-KR" sz="2400" dirty="0" smtClean="0"/>
              <a:t>D02 </a:t>
            </a:r>
            <a:r>
              <a:rPr lang="en-US" altLang="ko-KR" sz="2400" dirty="0" smtClean="0"/>
              <a:t>be forwarded to Sponsor Ballot?</a:t>
            </a:r>
            <a:r>
              <a:rPr lang="en-US" altLang="zh-CN" sz="2400" dirty="0" smtClean="0"/>
              <a:t>” </a:t>
            </a:r>
            <a:endParaRPr lang="ko-KR" altLang="ko-KR" sz="2400" dirty="0" smtClean="0"/>
          </a:p>
          <a:p>
            <a:pPr algn="l">
              <a:tabLst>
                <a:tab pos="1271588" algn="l"/>
              </a:tabLst>
              <a:defRPr/>
            </a:pP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Move: </a:t>
            </a:r>
            <a:r>
              <a:rPr lang="en-US" sz="2000" dirty="0" smtClean="0">
                <a:ea typeface="PMingLiU" charset="-120"/>
              </a:rPr>
              <a:t>Clint Chaplin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Second: </a:t>
            </a:r>
            <a:r>
              <a:rPr lang="en-US" sz="2000" dirty="0" smtClean="0">
                <a:ea typeface="PMingLiU" charset="-120"/>
              </a:rPr>
              <a:t>Yoshikazu Hanatani</a:t>
            </a: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endParaRPr lang="en-US" sz="1050" dirty="0" smtClean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 smtClean="0">
                <a:ea typeface="PMingLiU" charset="-120"/>
              </a:rPr>
              <a:t> </a:t>
            </a: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05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Against:00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Abstain</a:t>
            </a:r>
            <a:r>
              <a:rPr lang="en-US" altLang="zh-HK" sz="2000" dirty="0" smtClean="0">
                <a:ea typeface="PMingLiU" charset="-120"/>
              </a:rPr>
              <a:t>: 00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8173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514600"/>
            <a:ext cx="8270875" cy="685800"/>
          </a:xfrm>
        </p:spPr>
        <p:txBody>
          <a:bodyPr/>
          <a:lstStyle/>
          <a:p>
            <a:r>
              <a:rPr lang="en-US" altLang="zh-CN" b="1" dirty="0" smtClean="0">
                <a:ea typeface="SimSun" pitchFamily="2" charset="-122"/>
              </a:rPr>
              <a:t>Future Sessions</a:t>
            </a:r>
            <a:endParaRPr lang="zh-CN" altLang="en-US" b="1" dirty="0" smtClean="0">
              <a:ea typeface="SimSun" pitchFamily="2" charset="-122"/>
            </a:endParaRPr>
          </a:p>
        </p:txBody>
      </p:sp>
      <p:sp>
        <p:nvSpPr>
          <p:cNvPr id="8" name="Footer Placeholder 5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4386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2016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27786"/>
            <a:ext cx="85344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</a:t>
            </a:r>
            <a:r>
              <a:rPr lang="en-US" sz="2400" b="1" dirty="0" smtClean="0">
                <a:solidFill>
                  <a:srgbClr val="FF0000"/>
                </a:solidFill>
              </a:rPr>
              <a:t>: 13-18 March, 2016,  Sands Venetian Hotel, Macau, PRC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  <a:endParaRPr lang="en-US" sz="20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May 15-20, 2016, Hilton Waikoloa Village, HI, USA  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24-29 July 2016, Grand Hyatt, San Diego, USA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 smtClean="0">
                <a:solidFill>
                  <a:srgbClr val="0000FF"/>
                </a:solidFill>
              </a:rPr>
              <a:t>September 11-16, </a:t>
            </a:r>
            <a:r>
              <a:rPr lang="en-US" sz="2400" b="1" dirty="0" smtClean="0">
                <a:solidFill>
                  <a:srgbClr val="0000FF"/>
                </a:solidFill>
              </a:rPr>
              <a:t>2016 , </a:t>
            </a:r>
            <a:r>
              <a:rPr lang="en-US" sz="2400" b="1" dirty="0" smtClean="0">
                <a:solidFill>
                  <a:srgbClr val="0000FF"/>
                </a:solidFill>
              </a:rPr>
              <a:t>Marriott </a:t>
            </a:r>
            <a:r>
              <a:rPr lang="en-US" sz="2400" b="1" dirty="0" smtClean="0">
                <a:solidFill>
                  <a:srgbClr val="0000FF"/>
                </a:solidFill>
              </a:rPr>
              <a:t>Warsaw, Poland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6-11 Nov 2016, Grand </a:t>
            </a:r>
            <a:r>
              <a:rPr lang="it-IT" sz="2400" b="1" dirty="0" smtClean="0">
                <a:solidFill>
                  <a:srgbClr val="FF0000"/>
                </a:solidFill>
              </a:rPr>
              <a:t>Hyatt, San Antonio, TX, USA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3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609600"/>
            <a:ext cx="7772400" cy="533400"/>
          </a:xfrm>
        </p:spPr>
        <p:txBody>
          <a:bodyPr/>
          <a:lstStyle/>
          <a:p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March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 Plenary  </a:t>
            </a:r>
            <a:r>
              <a:rPr lang="en-US" sz="3200" dirty="0" smtClean="0">
                <a:solidFill>
                  <a:schemeClr val="accent2"/>
                </a:solidFill>
                <a:latin typeface="Arial" charset="0"/>
              </a:rPr>
              <a:t>Meeting Logistics 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66700" y="1120775"/>
            <a:ext cx="8686800" cy="5486400"/>
          </a:xfrm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000" b="1" dirty="0" smtClean="0"/>
              <a:t>March</a:t>
            </a:r>
            <a:r>
              <a:rPr lang="en-US" sz="2000" b="1" dirty="0" smtClean="0"/>
              <a:t> 13-18, 2016</a:t>
            </a:r>
            <a:r>
              <a:rPr lang="en-US" sz="2000" b="1" dirty="0"/>
              <a:t>, Sands Venetian Hotel, Macau, PRC </a:t>
            </a:r>
            <a:endParaRPr lang="en-US" sz="20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Event </a:t>
            </a:r>
            <a:r>
              <a:rPr lang="en-US" sz="2000" b="1" dirty="0" smtClean="0"/>
              <a:t>and Registration information are </a:t>
            </a:r>
            <a:r>
              <a:rPr lang="en-US" sz="2000" b="1" dirty="0"/>
              <a:t>available now at: 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Event Information : http://</a:t>
            </a:r>
            <a:r>
              <a:rPr lang="en-US" sz="1600" b="1" dirty="0" smtClean="0"/>
              <a:t>802world.org/plenary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/>
              <a:t>REGISTER: https://802world.org/apps/session/95/register 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CANCEL: https://802world.org/apps/session/95/register/cancel</a:t>
            </a:r>
          </a:p>
          <a:p>
            <a:pPr lvl="1">
              <a:lnSpc>
                <a:spcPct val="90000"/>
              </a:lnSpc>
            </a:pPr>
            <a:r>
              <a:rPr lang="en-US" sz="1600" b="1" dirty="0"/>
              <a:t>HOTEL RESERVATIONS: https://booking.venetianmacao.com/Booking/Search?Ch</a:t>
            </a:r>
            <a:br>
              <a:rPr lang="en-US" sz="1600" b="1" dirty="0"/>
            </a:br>
            <a:r>
              <a:rPr lang="en-US" sz="1600" b="1" dirty="0"/>
              <a:t>eckinDate=03/10/2016&amp;LOS=1&amp;Promocode=IEEE </a:t>
            </a:r>
            <a:endParaRPr lang="en-US" sz="1600" b="1" dirty="0" smtClean="0"/>
          </a:p>
          <a:p>
            <a:pPr>
              <a:lnSpc>
                <a:spcPct val="90000"/>
              </a:lnSpc>
            </a:pPr>
            <a:r>
              <a:rPr lang="en-US" sz="2000" b="1" dirty="0" smtClean="0"/>
              <a:t>Registration Fee and Deadlines</a:t>
            </a:r>
            <a:endParaRPr lang="en-US" sz="20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/>
              <a:t>Early:  Before 6:00 PM Pacific Time, Friday, </a:t>
            </a:r>
            <a:r>
              <a:rPr lang="en-US" sz="1600" b="1" dirty="0" smtClean="0"/>
              <a:t>January 29</a:t>
            </a:r>
            <a:r>
              <a:rPr lang="en-US" sz="1600" b="1" dirty="0" smtClean="0"/>
              <a:t>, 2016 </a:t>
            </a:r>
            <a:endParaRPr lang="en-US" sz="16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600</a:t>
            </a:r>
            <a:r>
              <a:rPr lang="en-US" sz="1600" b="1" dirty="0" smtClean="0"/>
              <a:t> </a:t>
            </a:r>
            <a:r>
              <a:rPr lang="en-US" sz="1600" b="1" dirty="0"/>
              <a:t>for attendees staying at the </a:t>
            </a:r>
            <a:r>
              <a:rPr lang="en-US" sz="1600" b="1" dirty="0"/>
              <a:t>Sands Venetian Macao, </a:t>
            </a:r>
            <a:r>
              <a:rPr lang="en-US" sz="1600" b="1" dirty="0" smtClean="0"/>
              <a:t>$US </a:t>
            </a:r>
            <a:r>
              <a:rPr lang="en-US" sz="1600" b="1" dirty="0" smtClean="0"/>
              <a:t>1050</a:t>
            </a:r>
            <a:r>
              <a:rPr lang="en-US" sz="1600" b="1" dirty="0" smtClean="0"/>
              <a:t> </a:t>
            </a:r>
            <a:r>
              <a:rPr lang="en-US" sz="1600" b="1" dirty="0" smtClean="0"/>
              <a:t>otherwise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Late/On-site</a:t>
            </a:r>
            <a:r>
              <a:rPr lang="en-US" sz="1600" b="1" dirty="0"/>
              <a:t>:  After 6:00 PM Pacific Time Friday </a:t>
            </a:r>
            <a:r>
              <a:rPr lang="en-US" sz="1600" b="1" dirty="0" smtClean="0"/>
              <a:t>January </a:t>
            </a:r>
            <a:r>
              <a:rPr lang="en-US" sz="1600" b="1" dirty="0" smtClean="0"/>
              <a:t>29</a:t>
            </a:r>
            <a:r>
              <a:rPr lang="en-US" sz="1600" b="1" dirty="0" smtClean="0"/>
              <a:t>, </a:t>
            </a:r>
            <a:r>
              <a:rPr lang="en-US" sz="1600" b="1" dirty="0" smtClean="0"/>
              <a:t>2016</a:t>
            </a:r>
            <a:endParaRPr lang="en-US" sz="1600" b="1" dirty="0"/>
          </a:p>
          <a:p>
            <a:pPr lvl="1">
              <a:lnSpc>
                <a:spcPct val="90000"/>
              </a:lnSpc>
            </a:pPr>
            <a:r>
              <a:rPr lang="en-US" sz="1600" b="1" dirty="0" smtClean="0"/>
              <a:t>$</a:t>
            </a:r>
            <a:r>
              <a:rPr lang="en-US" sz="1600" b="1" dirty="0"/>
              <a:t>US </a:t>
            </a:r>
            <a:r>
              <a:rPr lang="en-US" sz="1600" b="1" dirty="0" smtClean="0"/>
              <a:t>800</a:t>
            </a:r>
            <a:r>
              <a:rPr lang="en-US" sz="1600" b="1" dirty="0" smtClean="0"/>
              <a:t> </a:t>
            </a:r>
            <a:r>
              <a:rPr lang="en-US" sz="1600" b="1" dirty="0"/>
              <a:t>for attendees staying at </a:t>
            </a:r>
            <a:r>
              <a:rPr lang="en-US" sz="1600" b="1" dirty="0" smtClean="0"/>
              <a:t>the Sands </a:t>
            </a:r>
            <a:r>
              <a:rPr lang="en-US" sz="1600" b="1" dirty="0"/>
              <a:t>Venetian Macao , </a:t>
            </a:r>
            <a:r>
              <a:rPr lang="en-US" sz="1600" b="1" dirty="0" smtClean="0"/>
              <a:t>otherwise </a:t>
            </a:r>
            <a:r>
              <a:rPr lang="en-US" sz="1600" b="1" dirty="0"/>
              <a:t>$US </a:t>
            </a:r>
            <a:r>
              <a:rPr lang="en-US" sz="1600" b="1" dirty="0" smtClean="0"/>
              <a:t>1250</a:t>
            </a:r>
            <a:endParaRPr lang="en-US" sz="2400" b="1" dirty="0" smtClean="0"/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cs typeface="Arial" charset="0"/>
              </a:rPr>
              <a:t>Anyone </a:t>
            </a:r>
            <a:r>
              <a:rPr lang="en-US" sz="1600" b="1" dirty="0">
                <a:cs typeface="Arial" charset="0"/>
              </a:rPr>
              <a:t>who is not a registered guest at the Sands Venetian Macao Hotel for three (3) or more nights is not eligible for the registration discount. </a:t>
            </a:r>
            <a:endParaRPr lang="en-US" sz="1600" b="1" dirty="0" smtClean="0"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dirty="0" smtClean="0">
                <a:latin typeface="Arial" charset="0"/>
                <a:cs typeface="Arial" charset="0"/>
              </a:rPr>
              <a:t>Cancellation Policy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+mj-lt"/>
                <a:cs typeface="Arial" charset="0"/>
              </a:rPr>
              <a:t>Submitting </a:t>
            </a:r>
            <a:r>
              <a:rPr lang="en-US" sz="1600" b="1" dirty="0">
                <a:latin typeface="+mj-lt"/>
                <a:cs typeface="Arial" charset="0"/>
              </a:rPr>
              <a:t>an online request at https://802world.org/apps/session/95/register/cancel or </a:t>
            </a:r>
            <a:r>
              <a:rPr lang="en-US" sz="1600" b="1" dirty="0" smtClean="0">
                <a:latin typeface="+mj-lt"/>
                <a:cs typeface="Arial" charset="0"/>
              </a:rPr>
              <a:t> submitting </a:t>
            </a:r>
            <a:r>
              <a:rPr lang="en-US" sz="1600" b="1" dirty="0">
                <a:latin typeface="+mj-lt"/>
                <a:cs typeface="Arial" charset="0"/>
              </a:rPr>
              <a:t>an email request to: 802info@facetoface-events.com </a:t>
            </a:r>
            <a:endParaRPr lang="en-US" sz="1600" b="1" dirty="0" smtClean="0">
              <a:latin typeface="+mj-lt"/>
              <a:cs typeface="Arial" charset="0"/>
            </a:endParaRP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+mj-lt"/>
                <a:cs typeface="Arial" charset="0"/>
              </a:rPr>
              <a:t>Full Refund: Before 6:00 pm PST, Friday, January 29, 2016 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+mj-lt"/>
                <a:cs typeface="Arial" charset="0"/>
              </a:rPr>
              <a:t>$US 100.00 fee applies between January 29 and February 12, 2016 (6 PM, PST)</a:t>
            </a:r>
          </a:p>
          <a:p>
            <a:pPr lvl="1">
              <a:lnSpc>
                <a:spcPct val="90000"/>
              </a:lnSpc>
            </a:pPr>
            <a:r>
              <a:rPr lang="en-US" sz="1600" b="1" dirty="0" smtClean="0">
                <a:latin typeface="+mj-lt"/>
                <a:cs typeface="Arial" charset="0"/>
              </a:rPr>
              <a:t>No refund after 6:00PM PST, February 12, 2016</a:t>
            </a:r>
            <a:endParaRPr lang="en-US" sz="1600" b="1" dirty="0" smtClean="0">
              <a:latin typeface="+mj-lt"/>
              <a:cs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200" dirty="0" smtClean="0">
              <a:latin typeface="Arial" charset="0"/>
              <a:cs typeface="Arial" charset="0"/>
            </a:endParaRP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Arial" charset="0"/>
              </a:rPr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1600" dirty="0" smtClean="0">
              <a:latin typeface="Arial" charset="0"/>
            </a:endParaRPr>
          </a:p>
          <a:p>
            <a:pPr lvl="1">
              <a:lnSpc>
                <a:spcPct val="90000"/>
              </a:lnSpc>
              <a:buNone/>
            </a:pPr>
            <a:endParaRPr lang="en-US" sz="2000" dirty="0" smtClean="0">
              <a:latin typeface="Arial" charset="0"/>
            </a:endParaRPr>
          </a:p>
        </p:txBody>
      </p:sp>
      <p:sp>
        <p:nvSpPr>
          <p:cNvPr id="8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Subir Das, Chair 802.21 WG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628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534400" cy="533400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2"/>
                </a:solidFill>
              </a:rPr>
              <a:t>Future Sessions – 2017</a:t>
            </a:r>
            <a:r>
              <a:rPr lang="en-US" sz="4000" dirty="0" smtClean="0">
                <a:solidFill>
                  <a:schemeClr val="accent2"/>
                </a:solidFill>
              </a:rPr>
              <a:t/>
            </a:r>
            <a:br>
              <a:rPr lang="en-US" sz="4000" dirty="0" smtClean="0">
                <a:solidFill>
                  <a:schemeClr val="accent2"/>
                </a:solidFill>
              </a:rPr>
            </a:br>
            <a:endParaRPr lang="en-US" sz="2000" b="1" dirty="0" smtClean="0">
              <a:solidFill>
                <a:schemeClr val="accent2"/>
              </a:solidFill>
            </a:endParaRP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86800" cy="5410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chemeClr val="accent2"/>
                </a:solidFill>
              </a:rPr>
              <a:t>January </a:t>
            </a:r>
            <a:r>
              <a:rPr lang="en-US" sz="2400" b="1" dirty="0">
                <a:solidFill>
                  <a:schemeClr val="accent2"/>
                </a:solidFill>
              </a:rPr>
              <a:t>15-20, </a:t>
            </a:r>
            <a:r>
              <a:rPr lang="en-US" sz="2400" b="1" dirty="0" smtClean="0">
                <a:solidFill>
                  <a:schemeClr val="accent2"/>
                </a:solidFill>
              </a:rPr>
              <a:t>2017, </a:t>
            </a:r>
            <a:r>
              <a:rPr lang="es-ES" sz="2400" b="1" dirty="0" smtClean="0">
                <a:solidFill>
                  <a:schemeClr val="accent2"/>
                </a:solidFill>
              </a:rPr>
              <a:t>Hyatt Regency, Atlanta, GA, USA</a:t>
            </a:r>
          </a:p>
          <a:p>
            <a:pPr lvl="1">
              <a:lnSpc>
                <a:spcPct val="90000"/>
              </a:lnSpc>
            </a:pPr>
            <a:r>
              <a:rPr lang="en-US" sz="1800" dirty="0" smtClean="0">
                <a:solidFill>
                  <a:srgbClr val="FF0000"/>
                </a:solidFill>
              </a:rPr>
              <a:t>Co-located with all 802 groups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March 12-17, 2017, Hyatt Regency </a:t>
            </a:r>
            <a:r>
              <a:rPr lang="en-US" sz="2400" b="1" dirty="0" smtClean="0">
                <a:solidFill>
                  <a:srgbClr val="FF0000"/>
                </a:solidFill>
              </a:rPr>
              <a:t>Vancouver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FF0000"/>
                </a:solidFill>
              </a:rPr>
              <a:t>Co-located with all 802 groups</a:t>
            </a:r>
            <a:endParaRPr lang="en-US" sz="16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 </a:t>
            </a:r>
            <a:r>
              <a:rPr lang="en-US" sz="2400" b="1" dirty="0">
                <a:solidFill>
                  <a:srgbClr val="0000FF"/>
                </a:solidFill>
              </a:rPr>
              <a:t>May 13-18, 2017, Daejeon Convention </a:t>
            </a:r>
            <a:r>
              <a:rPr lang="en-US" sz="2400" b="1" dirty="0" smtClean="0">
                <a:solidFill>
                  <a:srgbClr val="0000FF"/>
                </a:solidFill>
              </a:rPr>
              <a:t>Center, </a:t>
            </a:r>
            <a:r>
              <a:rPr lang="en-US" sz="2400" b="1" dirty="0">
                <a:solidFill>
                  <a:srgbClr val="0000FF"/>
                </a:solidFill>
              </a:rPr>
              <a:t>Daejeon, Korea (</a:t>
            </a:r>
            <a:r>
              <a:rPr lang="en-US" sz="2400" b="1" dirty="0" smtClean="0">
                <a:solidFill>
                  <a:srgbClr val="0000FF"/>
                </a:solidFill>
              </a:rPr>
              <a:t>TBC)</a:t>
            </a:r>
            <a:r>
              <a:rPr lang="en-US" sz="2400" b="1" dirty="0">
                <a:solidFill>
                  <a:srgbClr val="0000FF"/>
                </a:solidFill>
              </a:rPr>
              <a:t> </a:t>
            </a:r>
            <a:endParaRPr lang="en-US" sz="2400" b="1" dirty="0" smtClean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all wireless groups 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 </a:t>
            </a:r>
            <a:r>
              <a:rPr lang="en-US" sz="2400" b="1" dirty="0">
                <a:solidFill>
                  <a:srgbClr val="FF0000"/>
                </a:solidFill>
              </a:rPr>
              <a:t>July 9-14, 2017, Estrel Hotel and Convention Center, Berlin, </a:t>
            </a:r>
            <a:r>
              <a:rPr lang="en-US" sz="2400" b="1" dirty="0" smtClean="0">
                <a:solidFill>
                  <a:srgbClr val="FF0000"/>
                </a:solidFill>
              </a:rPr>
              <a:t>Germany </a:t>
            </a:r>
            <a:endParaRPr lang="en-US" sz="2400" b="1" dirty="0" smtClean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</a:t>
            </a: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0000FF"/>
                </a:solidFill>
              </a:rPr>
              <a:t>Interim: </a:t>
            </a:r>
            <a:r>
              <a:rPr lang="en-US" sz="2400" b="1" dirty="0">
                <a:solidFill>
                  <a:srgbClr val="0000FF"/>
                </a:solidFill>
              </a:rPr>
              <a:t>September 10-15,  2017, Hilton Waikoloa Village, Kona, HI, USA, 802 Wireless Interim </a:t>
            </a:r>
            <a:r>
              <a:rPr lang="en-US" sz="2400" b="1" dirty="0" smtClean="0">
                <a:solidFill>
                  <a:srgbClr val="0000FF"/>
                </a:solidFill>
              </a:rPr>
              <a:t>Session.</a:t>
            </a:r>
          </a:p>
          <a:p>
            <a:pPr lvl="1">
              <a:lnSpc>
                <a:spcPct val="90000"/>
              </a:lnSpc>
            </a:pPr>
            <a:r>
              <a:rPr lang="en-US" sz="1600" dirty="0" smtClean="0">
                <a:solidFill>
                  <a:srgbClr val="0000FF"/>
                </a:solidFill>
              </a:rPr>
              <a:t>Co-located with  all 802 wireless groups </a:t>
            </a:r>
            <a:endParaRPr lang="en-US" sz="1600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Plenary: </a:t>
            </a:r>
            <a:r>
              <a:rPr lang="en-US" sz="2400" b="1" dirty="0">
                <a:solidFill>
                  <a:srgbClr val="FF0000"/>
                </a:solidFill>
              </a:rPr>
              <a:t>November 5-10, 2017, Caribe Hotel and Convention Center, Orlando, FL, </a:t>
            </a:r>
            <a:r>
              <a:rPr lang="en-US" sz="2400" b="1" dirty="0" smtClean="0">
                <a:solidFill>
                  <a:srgbClr val="FF0000"/>
                </a:solidFill>
              </a:rPr>
              <a:t>USA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000" dirty="0" smtClean="0">
                <a:solidFill>
                  <a:srgbClr val="FF0000"/>
                </a:solidFill>
              </a:rPr>
              <a:t>Co-located with all 802 groups </a:t>
            </a:r>
          </a:p>
        </p:txBody>
      </p:sp>
      <p:sp>
        <p:nvSpPr>
          <p:cNvPr id="10" name="Footer Placeholder 4"/>
          <p:cNvSpPr txBox="1">
            <a:spLocks/>
          </p:cNvSpPr>
          <p:nvPr/>
        </p:nvSpPr>
        <p:spPr>
          <a:xfrm>
            <a:off x="6400800" y="6477000"/>
            <a:ext cx="2203450" cy="260350"/>
          </a:xfrm>
          <a:prstGeom prst="rect">
            <a:avLst/>
          </a:prstGeom>
          <a:noFill/>
        </p:spPr>
        <p:txBody>
          <a:bodyPr/>
          <a:lstStyle/>
          <a:p>
            <a:pPr>
              <a:defRPr/>
            </a:pPr>
            <a:r>
              <a:rPr lang="pt-BR" dirty="0" smtClean="0">
                <a:solidFill>
                  <a:srgbClr val="000000"/>
                </a:solidFill>
              </a:rPr>
              <a:t>  Subir Das, Chair 802.21 WG</a:t>
            </a:r>
            <a:endParaRPr lang="en-US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23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914400"/>
          </a:xfrm>
        </p:spPr>
        <p:txBody>
          <a:bodyPr/>
          <a:lstStyle/>
          <a:p>
            <a:r>
              <a:rPr lang="en-US" altLang="zh-CN" sz="3200" b="1" dirty="0" smtClean="0">
                <a:ea typeface="SimSun" pitchFamily="2" charset="-122"/>
              </a:rPr>
              <a:t>Meeting Updates</a:t>
            </a:r>
            <a:endParaRPr lang="zh-CN" altLang="en-US" sz="3200" b="1" dirty="0" smtClean="0">
              <a:ea typeface="SimSun" pitchFamily="2" charset="-122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470900" cy="4191000"/>
          </a:xfrm>
        </p:spPr>
        <p:txBody>
          <a:bodyPr/>
          <a:lstStyle/>
          <a:p>
            <a:r>
              <a:rPr lang="en-US" sz="2800" dirty="0" smtClean="0">
                <a:latin typeface="Arial" charset="0"/>
              </a:rPr>
              <a:t>Task Groups </a:t>
            </a:r>
            <a:r>
              <a:rPr lang="en-US" sz="2800" dirty="0" smtClean="0">
                <a:latin typeface="Arial" charset="0"/>
              </a:rPr>
              <a:t>Update</a:t>
            </a:r>
          </a:p>
          <a:p>
            <a:r>
              <a:rPr lang="en-US" sz="2800" dirty="0" smtClean="0">
                <a:latin typeface="Arial" charset="0"/>
              </a:rPr>
              <a:t>Other Report</a:t>
            </a:r>
            <a:endParaRPr lang="en-US" sz="2800" dirty="0" smtClean="0">
              <a:latin typeface="Arial" charset="0"/>
            </a:endParaRPr>
          </a:p>
          <a:p>
            <a:r>
              <a:rPr lang="en-US" sz="2800" dirty="0" smtClean="0">
                <a:latin typeface="Arial" charset="0"/>
              </a:rPr>
              <a:t>Teleconferences</a:t>
            </a:r>
          </a:p>
          <a:p>
            <a:r>
              <a:rPr lang="en-US" sz="2800" dirty="0" smtClean="0">
                <a:latin typeface="Arial" charset="0"/>
              </a:rPr>
              <a:t>Motions  </a:t>
            </a:r>
          </a:p>
          <a:p>
            <a:r>
              <a:rPr lang="en-US" sz="2800" dirty="0" smtClean="0">
                <a:latin typeface="Arial" charset="0"/>
              </a:rPr>
              <a:t>Future Locations</a:t>
            </a: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910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TG Reports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802.21m: Revision  Task </a:t>
            </a:r>
            <a:r>
              <a:rPr lang="en-US" sz="2400" dirty="0" smtClean="0"/>
              <a:t>Group</a:t>
            </a:r>
          </a:p>
          <a:p>
            <a:pPr lvl="1"/>
            <a:r>
              <a:rPr lang="en-US" sz="2000" dirty="0"/>
              <a:t>https://mentor.ieee.org/802.21/dcn/16/21-16-0018-00-REVP-january-interim-closing-report.pptx</a:t>
            </a:r>
            <a:endParaRPr lang="en-US" sz="2000" dirty="0" smtClean="0"/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400" dirty="0" smtClean="0"/>
              <a:t>802.21.1: Media Independent Services and use cases Task Group</a:t>
            </a:r>
          </a:p>
          <a:p>
            <a:pPr lvl="1"/>
            <a:r>
              <a:rPr lang="en-US" sz="1800" dirty="0"/>
              <a:t>https://mentor.ieee.org/802.21/dcn/16/21-16-0009-05-REVP-lb8-comments-and-resolution.xlsx</a:t>
            </a:r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270875" cy="990600"/>
          </a:xfrm>
        </p:spPr>
        <p:txBody>
          <a:bodyPr/>
          <a:lstStyle/>
          <a:p>
            <a:r>
              <a:rPr lang="en-US" sz="3600" b="1" dirty="0" smtClean="0"/>
              <a:t>Other Report</a:t>
            </a:r>
            <a:endParaRPr lang="en-US" sz="3600" b="1" dirty="0" smtClean="0"/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752600"/>
            <a:ext cx="8569325" cy="3962400"/>
          </a:xfrm>
        </p:spPr>
        <p:txBody>
          <a:bodyPr/>
          <a:lstStyle/>
          <a:p>
            <a:r>
              <a:rPr lang="en-US" sz="2400" dirty="0" smtClean="0"/>
              <a:t>802.11 Status update </a:t>
            </a:r>
          </a:p>
          <a:p>
            <a:pPr lvl="1"/>
            <a:r>
              <a:rPr lang="en-US" sz="2000" smtClean="0"/>
              <a:t>https</a:t>
            </a:r>
            <a:r>
              <a:rPr lang="en-US" sz="2000" dirty="0"/>
              <a:t>://mentor.ieee.org/802.21/dcn/16/21-16-0021-00-0000-802-11-report-for-2016-01.ppt</a:t>
            </a:r>
            <a:endParaRPr lang="en-US" sz="2000" dirty="0" smtClean="0"/>
          </a:p>
          <a:p>
            <a:pPr lvl="1"/>
            <a:endParaRPr lang="en-US" sz="10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 lvl="1">
              <a:buNone/>
            </a:pPr>
            <a:endParaRPr lang="en-US" sz="1800" dirty="0" smtClean="0"/>
          </a:p>
          <a:p>
            <a:pPr lvl="1"/>
            <a:endParaRPr lang="en-US" sz="1800" dirty="0" smtClean="0"/>
          </a:p>
          <a:p>
            <a:pPr>
              <a:buNone/>
            </a:pPr>
            <a:r>
              <a:rPr lang="en-US" sz="2200" dirty="0" smtClean="0"/>
              <a:t>	</a:t>
            </a:r>
          </a:p>
          <a:p>
            <a:pPr lvl="1">
              <a:buNone/>
            </a:pPr>
            <a:endParaRPr lang="en-US" sz="1800" dirty="0" smtClean="0"/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008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4114800" y="6477000"/>
            <a:ext cx="577850" cy="18415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D048621D-5B88-454B-8BF8-1A14712DC77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54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488156" y="702469"/>
            <a:ext cx="8270875" cy="576262"/>
          </a:xfrm>
        </p:spPr>
        <p:txBody>
          <a:bodyPr/>
          <a:lstStyle/>
          <a:p>
            <a:r>
              <a:rPr lang="en-US" sz="3200" b="1" dirty="0" smtClean="0"/>
              <a:t>Teleconferences (Tentative)</a:t>
            </a:r>
            <a:r>
              <a:rPr lang="en-US" sz="3200" dirty="0" smtClean="0"/>
              <a:t>	</a:t>
            </a:r>
            <a:endParaRPr lang="en-US" sz="1600" dirty="0" smtClean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9581" y="1447800"/>
            <a:ext cx="8299450" cy="4114800"/>
          </a:xfrm>
        </p:spPr>
        <p:txBody>
          <a:bodyPr/>
          <a:lstStyle/>
          <a:p>
            <a:pPr marL="465138" lvl="1" indent="0">
              <a:buNone/>
            </a:pPr>
            <a:endParaRPr lang="en-US" sz="2000" dirty="0" smtClean="0"/>
          </a:p>
          <a:p>
            <a:r>
              <a:rPr lang="en-US" sz="2400" dirty="0" smtClean="0"/>
              <a:t>802.21m  and 802.21.1 Joint Teleconferences: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Jan 29, 2016, Friday, 7:30-9:00 am,  US EST </a:t>
            </a:r>
          </a:p>
          <a:p>
            <a:pPr lvl="1"/>
            <a:endParaRPr lang="en-US" altLang="ja-JP" sz="2400" dirty="0">
              <a:solidFill>
                <a:srgbClr val="000000"/>
              </a:solidFill>
              <a:ea typeface="MS PGothic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  Feb 05, 2016, Friday, 7:30-9:00am, US EST </a:t>
            </a:r>
          </a:p>
          <a:p>
            <a:pPr lvl="1">
              <a:buFont typeface="Arial" pitchFamily="34" charset="0"/>
              <a:buChar char="•"/>
            </a:pPr>
            <a:endParaRPr lang="en-US" altLang="ja-JP" sz="2400" dirty="0">
              <a:solidFill>
                <a:srgbClr val="000000"/>
              </a:solidFill>
              <a:ea typeface="MS PGothic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 Feb 12, 2016, Friday, 7:30-9:00am, US EST </a:t>
            </a:r>
          </a:p>
          <a:p>
            <a:pPr lvl="1">
              <a:buFont typeface="Arial" pitchFamily="34" charset="0"/>
              <a:buChar char="•"/>
            </a:pPr>
            <a:endParaRPr lang="en-US" altLang="ja-JP" sz="2400" dirty="0">
              <a:solidFill>
                <a:srgbClr val="000000"/>
              </a:solidFill>
              <a:ea typeface="MS PGothic" pitchFamily="34" charset="-128"/>
            </a:endParaRPr>
          </a:p>
          <a:p>
            <a:pPr lvl="1">
              <a:buFont typeface="Arial" pitchFamily="34" charset="0"/>
              <a:buChar char="•"/>
            </a:pPr>
            <a:r>
              <a:rPr lang="en-US" altLang="ja-JP" sz="2400" dirty="0">
                <a:solidFill>
                  <a:srgbClr val="000000"/>
                </a:solidFill>
                <a:ea typeface="MS PGothic" pitchFamily="34" charset="-128"/>
              </a:rPr>
              <a:t> Feb 19, 2016, Friday, 7:30-9:00am, US EST 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>
              <a:solidFill>
                <a:srgbClr val="990099"/>
              </a:solidFill>
            </a:endParaRPr>
          </a:p>
        </p:txBody>
      </p:sp>
      <p:sp>
        <p:nvSpPr>
          <p:cNvPr id="10" name="Footer Placeholder 6"/>
          <p:cNvSpPr txBox="1">
            <a:spLocks/>
          </p:cNvSpPr>
          <p:nvPr/>
        </p:nvSpPr>
        <p:spPr>
          <a:xfrm>
            <a:off x="6477000" y="6477000"/>
            <a:ext cx="2133600" cy="228601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Subir Das, Chair, IEEE 802.21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55EAE60E-B8AB-4C07-8727-0B4A640A876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>
          <a:xfrm>
            <a:off x="422275" y="2959100"/>
            <a:ext cx="8270875" cy="685800"/>
          </a:xfrm>
        </p:spPr>
        <p:txBody>
          <a:bodyPr/>
          <a:lstStyle/>
          <a:p>
            <a:r>
              <a:rPr kumimoji="1" lang="en-US" altLang="ja-JP" dirty="0" smtClean="0">
                <a:ea typeface="ＭＳ Ｐゴシック" pitchFamily="50" charset="-128"/>
              </a:rPr>
              <a:t>WG Motions  </a:t>
            </a:r>
            <a:endParaRPr kumimoji="1" lang="ja-JP" altLang="en-US" dirty="0" smtClean="0">
              <a:ea typeface="ＭＳ Ｐゴシック" pitchFamily="50" charset="-128"/>
            </a:endParaRPr>
          </a:p>
        </p:txBody>
      </p:sp>
      <p:sp>
        <p:nvSpPr>
          <p:cNvPr id="12292" name="スライド番号プレースホルダー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23B1504-506B-44AB-8932-30F38D54C876}" type="slidenum">
              <a:rPr lang="en-US" altLang="ja-JP"/>
              <a:pPr/>
              <a:t>6</a:t>
            </a:fld>
            <a:endParaRPr lang="en-US" altLang="ja-JP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P802.21m BRC</a:t>
            </a:r>
            <a:endParaRPr lang="en-US" dirty="0" smtClean="0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42900" y="1905000"/>
            <a:ext cx="8534400" cy="3540073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Yoshihiro Ohba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Lily Chen 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Yoshikazu Hanatani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Yusuke Shimizu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Tomoki Takazoe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Hyeong Ho Lee</a:t>
            </a:r>
          </a:p>
          <a:p>
            <a:pPr>
              <a:tabLst>
                <a:tab pos="1271588" algn="l"/>
              </a:tabLst>
              <a:defRPr/>
            </a:pPr>
            <a:r>
              <a:rPr lang="en-US" altLang="zh-HK" sz="3200" dirty="0" smtClean="0"/>
              <a:t>Subir Das </a:t>
            </a:r>
            <a:endParaRPr lang="en-US" altLang="zh-HK" sz="32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370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3512"/>
            <a:ext cx="8534400" cy="3232296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</a:t>
            </a:r>
            <a:r>
              <a:rPr lang="en-US" altLang="ko-KR" sz="2400" dirty="0" smtClean="0"/>
              <a:t>BRC to resolve remaining LB#8 comments</a:t>
            </a:r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Clint Chaplin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Hyeong Ho Lee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 </a:t>
            </a:r>
            <a:r>
              <a:rPr lang="en-US" altLang="zh-HK" sz="2000" dirty="0" smtClean="0">
                <a:ea typeface="PMingLiU" charset="-120"/>
              </a:rPr>
              <a:t>05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</a:t>
            </a:r>
            <a:r>
              <a:rPr lang="en-US" altLang="zh-HK" sz="2000" dirty="0" smtClean="0">
                <a:ea typeface="PMingLiU" charset="-120"/>
              </a:rPr>
              <a:t>00</a:t>
            </a:r>
            <a:r>
              <a:rPr lang="en-US" altLang="zh-HK" sz="2000" dirty="0" smtClean="0">
                <a:ea typeface="PMingLiU" charset="-120"/>
              </a:rPr>
              <a:t>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 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764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 dirty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 dirty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05000"/>
            <a:ext cx="8534400" cy="3601628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Move to authorize</a:t>
            </a:r>
            <a:r>
              <a:rPr lang="en-US" altLang="ko-KR" sz="2400" dirty="0" smtClean="0"/>
              <a:t> the P802.21m Editor to produce the draft document for Letter </a:t>
            </a:r>
            <a:r>
              <a:rPr lang="en-US" altLang="ko-KR" sz="2400" dirty="0" smtClean="0"/>
              <a:t>Ballot Recirculation</a:t>
            </a:r>
            <a:endParaRPr lang="en-US" altLang="ko-KR" sz="2400" dirty="0" smtClean="0"/>
          </a:p>
          <a:p>
            <a:pPr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Clint Chaplin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</a:t>
            </a:r>
            <a:r>
              <a:rPr lang="en-US" sz="2000" dirty="0" smtClean="0">
                <a:ea typeface="PMingLiU" charset="-120"/>
              </a:rPr>
              <a:t>Hyeong Ho Lee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For: </a:t>
            </a:r>
            <a:r>
              <a:rPr lang="en-US" altLang="zh-HK" sz="2000" dirty="0" smtClean="0">
                <a:ea typeface="PMingLiU" charset="-120"/>
              </a:rPr>
              <a:t>05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</a:t>
            </a:r>
            <a:r>
              <a:rPr lang="en-US" altLang="zh-HK" sz="2000" dirty="0" smtClean="0">
                <a:ea typeface="PMingLiU" charset="-120"/>
              </a:rPr>
              <a:t>00</a:t>
            </a:r>
            <a:endParaRPr lang="en-US" altLang="zh-HK" sz="1050" dirty="0" smtClean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</a:t>
            </a:r>
            <a:r>
              <a:rPr lang="en-US" altLang="zh-HK" sz="2000" dirty="0" smtClean="0">
                <a:ea typeface="PMingLiU" charset="-120"/>
              </a:rPr>
              <a:t>Passes</a:t>
            </a:r>
            <a:endParaRPr lang="en-US" altLang="zh-HK" sz="40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7467600" y="6553200"/>
            <a:ext cx="528637" cy="182562"/>
          </a:xfrm>
        </p:spPr>
        <p:txBody>
          <a:bodyPr/>
          <a:lstStyle/>
          <a:p>
            <a:pPr lvl="0">
              <a:defRPr/>
            </a:pPr>
            <a:r>
              <a:rPr lang="en-US" dirty="0" smtClean="0"/>
              <a:t>Subir Das, Chair, IEEE 802.21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26120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.11PowerPointTemplate-Landscape">
  <a:themeElements>
    <a:clrScheme name="802.11PowerPointTemplate-Landscap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802.11PowerPointTemplate-Landscap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.11PowerPointTemplate-Landscap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.11PowerPointTemplate-Landscap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.11PowerPointTemplate-Landscap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blank presenta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Settings\PaulLambert.WOODSIDENET\My Documents\references\IEEE\templates\802.11PowerPointTemplate-Landscape.pot</Template>
  <TotalTime>93564</TotalTime>
  <Words>792</Words>
  <Application>Microsoft Office PowerPoint</Application>
  <PresentationFormat>On-screen Show (4:3)</PresentationFormat>
  <Paragraphs>243</Paragraphs>
  <Slides>18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18</vt:i4>
      </vt:variant>
    </vt:vector>
  </HeadingPairs>
  <TitlesOfParts>
    <vt:vector size="35" baseType="lpstr">
      <vt:lpstr>ＭＳ Ｐゴシック</vt:lpstr>
      <vt:lpstr>ＭＳ Ｐゴシック</vt:lpstr>
      <vt:lpstr>PMingLiU</vt:lpstr>
      <vt:lpstr>SimSun</vt:lpstr>
      <vt:lpstr>Arial</vt:lpstr>
      <vt:lpstr>Calibri</vt:lpstr>
      <vt:lpstr>Rotis Sans Serif for Nokia</vt:lpstr>
      <vt:lpstr>Times</vt:lpstr>
      <vt:lpstr>Times New Roman</vt:lpstr>
      <vt:lpstr>802.11PowerPointTemplate-Landscape</vt:lpstr>
      <vt:lpstr>1_Custom Design</vt:lpstr>
      <vt:lpstr>2_Custom Design</vt:lpstr>
      <vt:lpstr>3_Custom Design</vt:lpstr>
      <vt:lpstr>Custom Design</vt:lpstr>
      <vt:lpstr>blank presentation</vt:lpstr>
      <vt:lpstr>1_blank presentation</vt:lpstr>
      <vt:lpstr>2_blank presentation</vt:lpstr>
      <vt:lpstr>PowerPoint Presentation</vt:lpstr>
      <vt:lpstr>Meeting Updates</vt:lpstr>
      <vt:lpstr>TG Reports</vt:lpstr>
      <vt:lpstr>Other Report</vt:lpstr>
      <vt:lpstr>Teleconferences (Tentative) </vt:lpstr>
      <vt:lpstr>WG Motions  </vt:lpstr>
      <vt:lpstr>P802.21m BRC</vt:lpstr>
      <vt:lpstr>P802.21 WG Motion</vt:lpstr>
      <vt:lpstr>P802.21 WG Motion</vt:lpstr>
      <vt:lpstr>P802.21 WG Motion</vt:lpstr>
      <vt:lpstr>P802.21.1 BRC</vt:lpstr>
      <vt:lpstr>P802.21 WG Motion</vt:lpstr>
      <vt:lpstr>P802.21 WG Motion</vt:lpstr>
      <vt:lpstr>P802.21 WG Motion</vt:lpstr>
      <vt:lpstr>Future Sessions</vt:lpstr>
      <vt:lpstr>Future Sessions – 2016 </vt:lpstr>
      <vt:lpstr>March Plenary  Meeting Logistics </vt:lpstr>
      <vt:lpstr>Future Sessions – 2017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802.21 Opening Session</dc:title>
  <dc:creator>Subir Das</dc:creator>
  <cp:lastModifiedBy>Das, Subir</cp:lastModifiedBy>
  <cp:revision>796</cp:revision>
  <cp:lastPrinted>1998-02-10T13:28:06Z</cp:lastPrinted>
  <dcterms:created xsi:type="dcterms:W3CDTF">2002-07-08T22:03:28Z</dcterms:created>
  <dcterms:modified xsi:type="dcterms:W3CDTF">2016-01-23T15:47:32Z</dcterms:modified>
</cp:coreProperties>
</file>