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5" r:id="rId7"/>
    <p:sldId id="431" r:id="rId8"/>
    <p:sldId id="434"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5"/>
            <p14:sldId id="431"/>
            <p14:sldId id="434"/>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66" d="100"/>
          <a:sy n="66" d="100"/>
        </p:scale>
        <p:origin x="66" y="3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dirty="0"/>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dirty="0"/>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dirty="0"/>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dirty="0"/>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dirty="0"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dirty="0"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425605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165372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21-14-0140-00-REVP Session#64 Opening Note</a:t>
            </a:r>
            <a:endParaRPr lang="en-US" dirty="0"/>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21-14-0140-00-REVP Session#64 Opening Note</a:t>
            </a:r>
            <a:endParaRPr lang="en-US" dirty="0"/>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21-14-0140-00-REVP Session#64 Opening Note</a:t>
            </a:r>
            <a:endParaRPr lang="en-US" dirty="0"/>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dirty="0"/>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dirty="0"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dirty="0"/>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21-14-0140-00-REVP Session#64 Opening Note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a:t>
            </a:r>
            <a:r>
              <a:rPr lang="en-US" altLang="ja-JP" dirty="0" smtClean="0">
                <a:latin typeface="Times New Roman" pitchFamily="18" charset="0"/>
                <a:cs typeface="Times New Roman" pitchFamily="18" charset="0"/>
              </a:rPr>
              <a:t>: </a:t>
            </a:r>
            <a:r>
              <a:rPr lang="en-US" b="1" dirty="0" smtClean="0"/>
              <a:t>21-16-0018-00-REVP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72 </a:t>
            </a:r>
            <a:r>
              <a:rPr lang="en-US" altLang="ja-JP" b="1" dirty="0" smtClean="0">
                <a:latin typeface="Times New Roman" pitchFamily="18" charset="0"/>
                <a:cs typeface="Times New Roman" pitchFamily="18" charset="0"/>
              </a:rPr>
              <a:t>Closing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a:t>
            </a:r>
            <a:r>
              <a:rPr lang="en-US" altLang="ja-JP" dirty="0" smtClean="0">
                <a:latin typeface="Times New Roman" pitchFamily="18" charset="0"/>
                <a:cs typeface="Times New Roman" pitchFamily="18" charset="0"/>
              </a:rPr>
              <a:t> 21, 2016</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72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Atlanta</a:t>
            </a:r>
            <a:r>
              <a:rPr lang="en-US" altLang="ja-JP" dirty="0" smtClean="0">
                <a:latin typeface="Times New Roman" pitchFamily="18" charset="0"/>
                <a:cs typeface="Times New Roman" pitchFamily="18" charset="0"/>
              </a:rPr>
              <a:t>, Georgia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January Interim</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Closing report for Session #</a:t>
            </a:r>
            <a:r>
              <a:rPr lang="en-US" altLang="ja-JP" dirty="0" smtClean="0">
                <a:latin typeface="Times New Roman" pitchFamily="18" charset="0"/>
                <a:cs typeface="Times New Roman" pitchFamily="18" charset="0"/>
              </a:rPr>
              <a:t>72</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dirty="0"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dirty="0"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a:t>
            </a:r>
            <a:r>
              <a:rPr lang="en-US" altLang="ja-JP" dirty="0" smtClean="0">
                <a:ea typeface="MS PGothic" pitchFamily="34" charset="-128"/>
              </a:rPr>
              <a:t>Details</a:t>
            </a:r>
            <a:r>
              <a:rPr lang="en-US" altLang="ja-JP" dirty="0" smtClean="0">
                <a:ea typeface="MS PGothic" pitchFamily="34" charset="-128"/>
              </a:rPr>
              <a:t>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a:t>
            </a:r>
            <a:r>
              <a:rPr lang="en-US" altLang="ja-JP" sz="2800" dirty="0" smtClean="0">
                <a:solidFill>
                  <a:srgbClr val="000000"/>
                </a:solidFill>
                <a:ea typeface="MS PGothic" pitchFamily="34" charset="-128"/>
              </a:rPr>
              <a:t>was</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scheduled  for </a:t>
            </a:r>
            <a:r>
              <a:rPr lang="en-US" altLang="ja-JP" sz="2800" dirty="0" smtClean="0">
                <a:solidFill>
                  <a:srgbClr val="000000"/>
                </a:solidFill>
                <a:ea typeface="MS PGothic" pitchFamily="34" charset="-128"/>
              </a:rPr>
              <a:t>six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Monday,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18, 2016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PM2 : 4:00- 6:00 pm</a:t>
            </a:r>
          </a:p>
          <a:p>
            <a:pPr lvl="1">
              <a:buFont typeface="Arial" pitchFamily="34" charset="0"/>
              <a:buChar char="•"/>
            </a:pPr>
            <a:r>
              <a:rPr lang="en-US" altLang="ja-JP" dirty="0" smtClean="0">
                <a:solidFill>
                  <a:srgbClr val="000000"/>
                </a:solidFill>
                <a:ea typeface="MS PGothic" pitchFamily="34" charset="-128"/>
              </a:rPr>
              <a:t>Tuesday,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19, 2016</a:t>
            </a:r>
            <a:endParaRPr lang="en-US" altLang="ja-JP"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AM2 : 10:30– 12:30 </a:t>
            </a:r>
            <a:r>
              <a:rPr lang="en-US" altLang="ja-JP" dirty="0" smtClean="0">
                <a:solidFill>
                  <a:srgbClr val="000000"/>
                </a:solidFill>
                <a:ea typeface="MS PGothic" pitchFamily="34" charset="-128"/>
              </a:rPr>
              <a:t>pm</a:t>
            </a:r>
          </a:p>
          <a:p>
            <a:pPr lvl="2">
              <a:buFont typeface="Arial" pitchFamily="34" charset="0"/>
              <a:buChar char="•"/>
            </a:pPr>
            <a:r>
              <a:rPr lang="en-US" altLang="ja-JP" dirty="0" smtClean="0">
                <a:solidFill>
                  <a:srgbClr val="000000"/>
                </a:solidFill>
                <a:ea typeface="MS PGothic" pitchFamily="34" charset="-128"/>
              </a:rPr>
              <a:t>PM1 : 1:30-2:30pm</a:t>
            </a:r>
            <a:endParaRPr lang="en-US" altLang="ja-JP" dirty="0" smtClean="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20, 2016</a:t>
            </a:r>
            <a:endParaRPr lang="en-US" altLang="ja-JP"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 8:00- </a:t>
            </a:r>
            <a:r>
              <a:rPr lang="en-US" altLang="ja-JP" dirty="0" smtClean="0">
                <a:solidFill>
                  <a:srgbClr val="000000"/>
                </a:solidFill>
                <a:ea typeface="MS PGothic" pitchFamily="34" charset="-128"/>
              </a:rPr>
              <a:t>10:00 am</a:t>
            </a:r>
          </a:p>
          <a:p>
            <a:pPr lvl="2">
              <a:buFont typeface="Arial" pitchFamily="34" charset="0"/>
              <a:buChar char="•"/>
            </a:pPr>
            <a:r>
              <a:rPr lang="en-US" altLang="ja-JP" dirty="0">
                <a:solidFill>
                  <a:srgbClr val="000000"/>
                </a:solidFill>
                <a:ea typeface="MS PGothic" pitchFamily="34" charset="-128"/>
              </a:rPr>
              <a:t>AM2:10:30-12:30pm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21, 2016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a:t>
            </a:r>
            <a:r>
              <a:rPr lang="en-US" altLang="ja-JP" dirty="0">
                <a:solidFill>
                  <a:srgbClr val="000000"/>
                </a:solidFill>
                <a:ea typeface="MS PGothic" pitchFamily="34" charset="-128"/>
              </a:rPr>
              <a:t>: 8:00- </a:t>
            </a:r>
            <a:r>
              <a:rPr lang="en-US" altLang="ja-JP" dirty="0" smtClean="0">
                <a:solidFill>
                  <a:srgbClr val="000000"/>
                </a:solidFill>
                <a:ea typeface="MS PGothic" pitchFamily="34" charset="-128"/>
              </a:rPr>
              <a:t>10:00 am</a:t>
            </a:r>
          </a:p>
          <a:p>
            <a:pPr lvl="2">
              <a:buFont typeface="Arial" pitchFamily="34" charset="0"/>
              <a:buChar char="•"/>
            </a:pPr>
            <a:endParaRPr lang="en-US" altLang="ja-JP" dirty="0">
              <a:solidFill>
                <a:srgbClr val="000000"/>
              </a:solidFill>
              <a:ea typeface="MS PGothic" pitchFamily="34" charset="-128"/>
            </a:endParaRPr>
          </a:p>
          <a:p>
            <a:pPr>
              <a:buFont typeface="Arial" pitchFamily="34" charset="0"/>
              <a:buChar char="•"/>
            </a:pPr>
            <a:r>
              <a:rPr lang="en-US" altLang="ja-JP" dirty="0" smtClean="0">
                <a:solidFill>
                  <a:srgbClr val="000000"/>
                </a:solidFill>
                <a:ea typeface="MS PGothic" pitchFamily="34" charset="-128"/>
              </a:rPr>
              <a:t> Thursday </a:t>
            </a:r>
            <a:r>
              <a:rPr lang="en-US" altLang="ja-JP" dirty="0">
                <a:solidFill>
                  <a:srgbClr val="000000"/>
                </a:solidFill>
                <a:ea typeface="MS PGothic" pitchFamily="34" charset="-128"/>
              </a:rPr>
              <a:t>PM1 was jointly held with </a:t>
            </a:r>
            <a:r>
              <a:rPr lang="en-US" altLang="ja-JP" dirty="0" smtClean="0">
                <a:solidFill>
                  <a:srgbClr val="000000"/>
                </a:solidFill>
                <a:ea typeface="MS PGothic" pitchFamily="34" charset="-128"/>
              </a:rPr>
              <a:t>802.21.1</a:t>
            </a:r>
            <a:endParaRPr lang="en-US" altLang="ja-JP" dirty="0">
              <a:solidFill>
                <a:srgbClr val="000000"/>
              </a:solidFill>
              <a:ea typeface="MS PGothic" pitchFamily="34" charset="-128"/>
            </a:endParaRPr>
          </a:p>
          <a:p>
            <a:pPr>
              <a:buFont typeface="Arial" pitchFamily="34" charset="0"/>
              <a:buChar char="•"/>
            </a:pP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p:txBody>
      </p:sp>
    </p:spTree>
    <p:extLst>
      <p:ext uri="{BB962C8B-B14F-4D97-AF65-F5344CB8AC3E}">
        <p14:creationId xmlns:p14="http://schemas.microsoft.com/office/powerpoint/2010/main" val="23426009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19884" y="1196752"/>
            <a:ext cx="8609843" cy="4608512"/>
          </a:xfrm>
          <a:prstGeom prst="rect">
            <a:avLst/>
          </a:prstGeom>
          <a:noFill/>
          <a:ln w="12700">
            <a:noFill/>
            <a:miter lim="800000"/>
            <a:headEnd/>
            <a:tailEnd/>
          </a:ln>
        </p:spPr>
        <p:txBody>
          <a:bodyPr lIns="90488" tIns="44450" rIns="90488" bIns="44450"/>
          <a:lstStyle/>
          <a:p>
            <a:pPr marL="342900" indent="-342900">
              <a:buFont typeface="Arial" panose="020B0604020202020204" pitchFamily="34" charset="0"/>
              <a:buChar char="•"/>
            </a:pPr>
            <a:r>
              <a:rPr lang="en-US" altLang="ja-JP" dirty="0" smtClean="0">
                <a:solidFill>
                  <a:srgbClr val="000000"/>
                </a:solidFill>
                <a:ea typeface="MS PGothic" pitchFamily="34" charset="-128"/>
              </a:rPr>
              <a:t>TG Discussed all the LB comments</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a:solidFill>
                  <a:srgbClr val="000000"/>
                </a:solidFill>
                <a:ea typeface="MS PGothic" pitchFamily="34" charset="-128"/>
              </a:rPr>
              <a:t>Accepted:  </a:t>
            </a:r>
            <a:r>
              <a:rPr lang="en-US" altLang="ja-JP" dirty="0" smtClean="0">
                <a:solidFill>
                  <a:srgbClr val="000000"/>
                </a:solidFill>
                <a:ea typeface="MS PGothic" pitchFamily="34" charset="-128"/>
              </a:rPr>
              <a:t>140</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a:solidFill>
                  <a:srgbClr val="000000"/>
                </a:solidFill>
                <a:ea typeface="MS PGothic" pitchFamily="34" charset="-128"/>
              </a:rPr>
              <a:t>Revised:  </a:t>
            </a:r>
            <a:r>
              <a:rPr lang="en-US" altLang="ja-JP" dirty="0" smtClean="0">
                <a:solidFill>
                  <a:srgbClr val="000000"/>
                </a:solidFill>
                <a:ea typeface="MS PGothic" pitchFamily="34" charset="-128"/>
              </a:rPr>
              <a:t>28</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a:solidFill>
                  <a:srgbClr val="000000"/>
                </a:solidFill>
                <a:ea typeface="MS PGothic" pitchFamily="34" charset="-128"/>
              </a:rPr>
              <a:t>Rejected: </a:t>
            </a:r>
            <a:r>
              <a:rPr lang="en-US" altLang="ja-JP" dirty="0" smtClean="0">
                <a:solidFill>
                  <a:srgbClr val="000000"/>
                </a:solidFill>
                <a:ea typeface="MS PGothic" pitchFamily="34" charset="-128"/>
              </a:rPr>
              <a:t>6</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a:solidFill>
                  <a:srgbClr val="000000"/>
                </a:solidFill>
                <a:ea typeface="MS PGothic" pitchFamily="34" charset="-128"/>
              </a:rPr>
              <a:t>Open: </a:t>
            </a:r>
            <a:r>
              <a:rPr lang="en-US" altLang="ja-JP" dirty="0" smtClean="0">
                <a:solidFill>
                  <a:srgbClr val="000000"/>
                </a:solidFill>
                <a:ea typeface="MS PGothic" pitchFamily="34" charset="-128"/>
              </a:rPr>
              <a:t>11</a:t>
            </a:r>
            <a:endParaRPr lang="en-US" altLang="ja-JP" dirty="0">
              <a:solidFill>
                <a:srgbClr val="000000"/>
              </a:solidFill>
              <a:ea typeface="MS PGothic" pitchFamily="34" charset="-128"/>
            </a:endParaRPr>
          </a:p>
          <a:p>
            <a:pPr marL="800100" lvl="1" indent="-342900">
              <a:buFont typeface="Arial" panose="020B0604020202020204" pitchFamily="34" charset="0"/>
              <a:buChar char="•"/>
            </a:pPr>
            <a:endParaRPr lang="en-US" altLang="ja-JP" dirty="0">
              <a:solidFill>
                <a:srgbClr val="000000"/>
              </a:solidFill>
              <a:ea typeface="MS PGothic" pitchFamily="34" charset="-128"/>
            </a:endParaRPr>
          </a:p>
          <a:p>
            <a:pPr marL="342900" indent="-342900">
              <a:buFont typeface="Arial" panose="020B0604020202020204" pitchFamily="34" charset="0"/>
              <a:buChar char="•"/>
            </a:pPr>
            <a:r>
              <a:rPr lang="en-US" altLang="ja-JP" dirty="0" smtClean="0">
                <a:solidFill>
                  <a:srgbClr val="000000"/>
                </a:solidFill>
                <a:ea typeface="MS PGothic" pitchFamily="34" charset="-128"/>
              </a:rPr>
              <a:t> Commentary file is available at:</a:t>
            </a:r>
          </a:p>
          <a:p>
            <a:pPr marL="800100" lvl="1" indent="-342900">
              <a:buFont typeface="Arial" panose="020B0604020202020204" pitchFamily="34" charset="0"/>
              <a:buChar char="•"/>
            </a:pPr>
            <a:r>
              <a:rPr lang="en-US" altLang="ja-JP" dirty="0">
                <a:solidFill>
                  <a:srgbClr val="000000"/>
                </a:solidFill>
                <a:ea typeface="MS PGothic" pitchFamily="34" charset="-128"/>
              </a:rPr>
              <a:t>https://mentor.ieee.org/802.21/dcn/16/21-16-0009-05-REVP-lb8-comments-and-resolution.xlsx</a:t>
            </a:r>
            <a:endParaRPr lang="en-US" altLang="ja-JP" dirty="0" smtClean="0">
              <a:solidFill>
                <a:srgbClr val="000000"/>
              </a:solidFill>
              <a:ea typeface="MS PGothic" pitchFamily="34" charset="-128"/>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432048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Jan</a:t>
            </a:r>
            <a:r>
              <a:rPr lang="en-US" altLang="ja-JP" sz="2800" dirty="0" smtClean="0">
                <a:solidFill>
                  <a:srgbClr val="000000"/>
                </a:solidFill>
                <a:ea typeface="MS PGothic" pitchFamily="34" charset="-128"/>
              </a:rPr>
              <a:t> 29, 2016, </a:t>
            </a:r>
            <a:r>
              <a:rPr lang="en-US" altLang="ja-JP" sz="2800" dirty="0" smtClean="0">
                <a:solidFill>
                  <a:srgbClr val="000000"/>
                </a:solidFill>
                <a:ea typeface="MS PGothic" pitchFamily="34" charset="-128"/>
              </a:rPr>
              <a:t>Fri</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7:30</a:t>
            </a:r>
            <a:r>
              <a:rPr lang="en-US" altLang="ja-JP" sz="2800" dirty="0" smtClean="0">
                <a:solidFill>
                  <a:srgbClr val="000000"/>
                </a:solidFill>
                <a:ea typeface="MS PGothic" pitchFamily="34" charset="-128"/>
              </a:rPr>
              <a:t>-9:00 </a:t>
            </a:r>
            <a:r>
              <a:rPr lang="en-US" altLang="ja-JP" sz="2800" dirty="0">
                <a:solidFill>
                  <a:srgbClr val="000000"/>
                </a:solidFill>
                <a:ea typeface="MS PGothic" pitchFamily="34" charset="-128"/>
              </a:rPr>
              <a:t>am, </a:t>
            </a:r>
            <a:r>
              <a:rPr lang="en-US" altLang="ja-JP" sz="2800" dirty="0" smtClean="0">
                <a:solidFill>
                  <a:srgbClr val="000000"/>
                </a:solidFill>
                <a:ea typeface="MS PGothic" pitchFamily="34" charset="-128"/>
              </a:rPr>
              <a:t> US EST </a:t>
            </a:r>
            <a:endParaRPr lang="en-US" altLang="ja-JP" sz="2800" dirty="0">
              <a:solidFill>
                <a:srgbClr val="000000"/>
              </a:solidFill>
              <a:ea typeface="MS PGothic" pitchFamily="34" charset="-128"/>
            </a:endParaRP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Feb 05</a:t>
            </a:r>
            <a:r>
              <a:rPr lang="en-US" altLang="ja-JP" sz="2800" dirty="0" smtClean="0">
                <a:solidFill>
                  <a:srgbClr val="000000"/>
                </a:solidFill>
                <a:ea typeface="MS PGothic" pitchFamily="34" charset="-128"/>
              </a:rPr>
              <a:t>, 2016, Friday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7:30-9:00pm</a:t>
            </a:r>
            <a:r>
              <a:rPr lang="en-US" altLang="ja-JP" sz="2800" dirty="0" smtClean="0">
                <a:solidFill>
                  <a:srgbClr val="000000"/>
                </a:solidFill>
                <a:ea typeface="MS PGothic" pitchFamily="34" charset="-128"/>
              </a:rPr>
              <a:t>, US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Feb </a:t>
            </a:r>
            <a:r>
              <a:rPr lang="en-US" altLang="ja-JP" sz="2800" dirty="0" smtClean="0">
                <a:solidFill>
                  <a:srgbClr val="000000"/>
                </a:solidFill>
                <a:ea typeface="MS PGothic" pitchFamily="34" charset="-128"/>
              </a:rPr>
              <a:t>12, </a:t>
            </a:r>
            <a:r>
              <a:rPr lang="en-US" altLang="ja-JP" sz="2800" dirty="0">
                <a:solidFill>
                  <a:srgbClr val="000000"/>
                </a:solidFill>
                <a:ea typeface="MS PGothic" pitchFamily="34" charset="-128"/>
              </a:rPr>
              <a:t>2016, Friday, 7:30-9:00pm, US EST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Feb </a:t>
            </a:r>
            <a:r>
              <a:rPr lang="en-US" altLang="ja-JP" sz="2800" dirty="0" smtClean="0">
                <a:solidFill>
                  <a:srgbClr val="000000"/>
                </a:solidFill>
                <a:ea typeface="MS PGothic" pitchFamily="34" charset="-128"/>
              </a:rPr>
              <a:t>19, </a:t>
            </a:r>
            <a:r>
              <a:rPr lang="en-US" altLang="ja-JP" sz="2800" dirty="0">
                <a:solidFill>
                  <a:srgbClr val="000000"/>
                </a:solidFill>
                <a:ea typeface="MS PGothic" pitchFamily="34" charset="-128"/>
              </a:rPr>
              <a:t>2016, Friday, 7:30-9:00pm, US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All calls are jointly with 802.21.1 </a:t>
            </a:r>
          </a:p>
          <a:p>
            <a:pPr lvl="1"/>
            <a:endParaRPr lang="en-US" altLang="ja-JP" sz="2800" dirty="0" smtClean="0">
              <a:solidFill>
                <a:srgbClr val="000000"/>
              </a:solidFill>
              <a:ea typeface="MS PGothic" pitchFamily="34" charset="-128"/>
            </a:endParaRPr>
          </a:p>
          <a:p>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414409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36136</TotalTime>
  <Words>430</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Details </vt:lpstr>
      <vt:lpstr>Progress during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1681</cp:revision>
  <cp:lastPrinted>2012-06-25T07:51:33Z</cp:lastPrinted>
  <dcterms:created xsi:type="dcterms:W3CDTF">1601-01-01T00:00:00Z</dcterms:created>
  <dcterms:modified xsi:type="dcterms:W3CDTF">2016-01-21T20:57:46Z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