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48" r:id="rId1"/>
  </p:sldMasterIdLst>
  <p:notesMasterIdLst>
    <p:notesMasterId r:id="rId23"/>
  </p:notesMasterIdLst>
  <p:handoutMasterIdLst>
    <p:handoutMasterId r:id="rId24"/>
  </p:handoutMasterIdLst>
  <p:sldIdLst>
    <p:sldId id="413" r:id="rId2"/>
    <p:sldId id="467" r:id="rId3"/>
    <p:sldId id="432" r:id="rId4"/>
    <p:sldId id="400" r:id="rId5"/>
    <p:sldId id="401" r:id="rId6"/>
    <p:sldId id="402" r:id="rId7"/>
    <p:sldId id="403" r:id="rId8"/>
    <p:sldId id="404" r:id="rId9"/>
    <p:sldId id="405" r:id="rId10"/>
    <p:sldId id="406" r:id="rId11"/>
    <p:sldId id="408" r:id="rId12"/>
    <p:sldId id="409" r:id="rId13"/>
    <p:sldId id="410" r:id="rId14"/>
    <p:sldId id="411" r:id="rId15"/>
    <p:sldId id="461" r:id="rId16"/>
    <p:sldId id="469" r:id="rId17"/>
    <p:sldId id="468" r:id="rId18"/>
    <p:sldId id="460" r:id="rId19"/>
    <p:sldId id="463" r:id="rId20"/>
    <p:sldId id="464" r:id="rId21"/>
    <p:sldId id="465"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0C0C0"/>
    <a:srgbClr val="00CC99"/>
    <a:srgbClr val="66CCFF"/>
    <a:srgbClr val="66FF66"/>
    <a:srgbClr val="66FF99"/>
    <a:srgbClr val="FFBBBB"/>
    <a:srgbClr val="FF8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895" autoAdjust="0"/>
    <p:restoredTop sz="99556" autoAdjust="0"/>
  </p:normalViewPr>
  <p:slideViewPr>
    <p:cSldViewPr>
      <p:cViewPr varScale="1">
        <p:scale>
          <a:sx n="92" d="100"/>
          <a:sy n="92" d="100"/>
        </p:scale>
        <p:origin x="1974" y="90"/>
      </p:cViewPr>
      <p:guideLst>
        <p:guide orient="horz" pos="2160"/>
        <p:guide pos="2880"/>
      </p:guideLst>
    </p:cSldViewPr>
  </p:slideViewPr>
  <p:outlineViewPr>
    <p:cViewPr>
      <p:scale>
        <a:sx n="33" d="100"/>
        <a:sy n="33" d="100"/>
      </p:scale>
      <p:origin x="252" y="0"/>
    </p:cViewPr>
    <p:sldLst>
      <p:sld r:id="rId1" collapse="1"/>
    </p:sldLst>
  </p:outlineViewPr>
  <p:notesTextViewPr>
    <p:cViewPr>
      <p:scale>
        <a:sx n="100" d="100"/>
        <a:sy n="100" d="100"/>
      </p:scale>
      <p:origin x="0" y="0"/>
    </p:cViewPr>
  </p:notesTextViewPr>
  <p:sorterViewPr>
    <p:cViewPr varScale="1">
      <p:scale>
        <a:sx n="1" d="1"/>
        <a:sy n="1" d="1"/>
      </p:scale>
      <p:origin x="0" y="-1548"/>
    </p:cViewPr>
  </p:sorterViewPr>
  <p:notesViewPr>
    <p:cSldViewPr>
      <p:cViewPr varScale="1">
        <p:scale>
          <a:sx n="69" d="100"/>
          <a:sy n="69" d="100"/>
        </p:scale>
        <p:origin x="3246"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XXXX, His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dirty="0"/>
              <a:t>Page </a:t>
            </a:r>
            <a:fld id="{5442440B-091D-401F-885A-37C149E1FFD1}"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697003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XXXX, His Company</a:t>
            </a: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2" name="Slide Image Placeholder 11"/>
          <p:cNvSpPr>
            <a:spLocks noGrp="1" noRot="1" noChangeAspect="1"/>
          </p:cNvSpPr>
          <p:nvPr>
            <p:ph type="sldImg" idx="2"/>
          </p:nvPr>
        </p:nvSpPr>
        <p:spPr>
          <a:xfrm>
            <a:off x="1104900" y="677862"/>
            <a:ext cx="4641850" cy="3481388"/>
          </a:xfrm>
          <a:prstGeom prst="rect">
            <a:avLst/>
          </a:prstGeom>
          <a:noFill/>
          <a:ln w="12700">
            <a:solidFill>
              <a:prstClr val="black"/>
            </a:solidFill>
          </a:ln>
        </p:spPr>
        <p:txBody>
          <a:bodyPr vert="horz" lIns="91440" tIns="45720" rIns="91440" bIns="45720" rtlCol="0" anchor="ctr"/>
          <a:lstStyle/>
          <a:p>
            <a:endParaRPr lang="en-US" dirty="0"/>
          </a:p>
        </p:txBody>
      </p:sp>
    </p:spTree>
    <p:extLst>
      <p:ext uri="{BB962C8B-B14F-4D97-AF65-F5344CB8AC3E}">
        <p14:creationId xmlns:p14="http://schemas.microsoft.com/office/powerpoint/2010/main" val="11727785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04900" y="677863"/>
            <a:ext cx="4625975" cy="3468687"/>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dirty="0" smtClean="0"/>
          </a:p>
        </p:txBody>
      </p:sp>
      <p:sp>
        <p:nvSpPr>
          <p:cNvPr id="38916" name="Header Placeholder 3"/>
          <p:cNvSpPr>
            <a:spLocks noGrp="1"/>
          </p:cNvSpPr>
          <p:nvPr>
            <p:ph type="hdr" sz="quarter"/>
          </p:nvPr>
        </p:nvSpPr>
        <p:spPr>
          <a:noFill/>
        </p:spPr>
        <p:txBody>
          <a:bodyPr/>
          <a:lstStyle/>
          <a:p>
            <a:r>
              <a:rPr lang="en-US" dirty="0" smtClean="0"/>
              <a:t>doc.: IEEE 802.21-02/xxxr0</a:t>
            </a:r>
          </a:p>
        </p:txBody>
      </p:sp>
      <p:sp>
        <p:nvSpPr>
          <p:cNvPr id="38917" name="Date Placeholder 4"/>
          <p:cNvSpPr>
            <a:spLocks noGrp="1"/>
          </p:cNvSpPr>
          <p:nvPr>
            <p:ph type="dt" sz="quarter" idx="1"/>
          </p:nvPr>
        </p:nvSpPr>
        <p:spPr>
          <a:xfrm>
            <a:off x="3927475" y="0"/>
            <a:ext cx="3005138" cy="463550"/>
          </a:xfrm>
          <a:prstGeom prst="rect">
            <a:avLst/>
          </a:prstGeom>
          <a:noFill/>
        </p:spPr>
        <p:txBody>
          <a:bodyPr/>
          <a:lstStyle/>
          <a:p>
            <a:r>
              <a:rPr lang="en-US" dirty="0" smtClean="0"/>
              <a:t>Month 20xx</a:t>
            </a:r>
          </a:p>
        </p:txBody>
      </p:sp>
      <p:sp>
        <p:nvSpPr>
          <p:cNvPr id="38918" name="Footer Placeholder 5"/>
          <p:cNvSpPr>
            <a:spLocks noGrp="1"/>
          </p:cNvSpPr>
          <p:nvPr>
            <p:ph type="ftr" sz="quarter" idx="4"/>
          </p:nvPr>
        </p:nvSpPr>
        <p:spPr>
          <a:noFill/>
        </p:spPr>
        <p:txBody>
          <a:bodyPr/>
          <a:lstStyle/>
          <a:p>
            <a:pPr lvl="4"/>
            <a:r>
              <a:rPr lang="en-US" dirty="0" smtClean="0"/>
              <a:t>XXXX, His Company</a:t>
            </a:r>
          </a:p>
        </p:txBody>
      </p:sp>
      <p:sp>
        <p:nvSpPr>
          <p:cNvPr id="38919" name="Slide Number Placeholder 6"/>
          <p:cNvSpPr>
            <a:spLocks noGrp="1"/>
          </p:cNvSpPr>
          <p:nvPr>
            <p:ph type="sldNum" sz="quarter" idx="5"/>
          </p:nvPr>
        </p:nvSpPr>
        <p:spPr>
          <a:xfrm>
            <a:off x="3927475" y="8815388"/>
            <a:ext cx="3005138" cy="463550"/>
          </a:xfrm>
          <a:prstGeom prst="rect">
            <a:avLst/>
          </a:prstGeom>
          <a:noFill/>
        </p:spPr>
        <p:txBody>
          <a:bodyPr/>
          <a:lstStyle/>
          <a:p>
            <a:r>
              <a:rPr lang="en-US" dirty="0" smtClean="0"/>
              <a:t>Page </a:t>
            </a:r>
            <a:fld id="{9ADD8F5F-B7E5-4B0C-9D30-C37ACEF62728}" type="slidenum">
              <a:rPr lang="en-US" smtClean="0"/>
              <a:pPr/>
              <a:t>1</a:t>
            </a:fld>
            <a:endParaRPr lang="en-US" dirty="0" smtClean="0"/>
          </a:p>
        </p:txBody>
      </p:sp>
    </p:spTree>
    <p:extLst>
      <p:ext uri="{BB962C8B-B14F-4D97-AF65-F5344CB8AC3E}">
        <p14:creationId xmlns:p14="http://schemas.microsoft.com/office/powerpoint/2010/main" val="3504485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dirty="0" smtClean="0"/>
              <a:t>doc.: IEEE 802.21-02/xxxr0</a:t>
            </a:r>
          </a:p>
        </p:txBody>
      </p:sp>
      <p:sp>
        <p:nvSpPr>
          <p:cNvPr id="45059"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5060" name="Rectangle 6"/>
          <p:cNvSpPr>
            <a:spLocks noGrp="1" noChangeArrowheads="1"/>
          </p:cNvSpPr>
          <p:nvPr>
            <p:ph type="ftr" sz="quarter" idx="4"/>
          </p:nvPr>
        </p:nvSpPr>
        <p:spPr>
          <a:noFill/>
        </p:spPr>
        <p:txBody>
          <a:bodyPr/>
          <a:lstStyle/>
          <a:p>
            <a:pPr lvl="4"/>
            <a:r>
              <a:rPr lang="en-US" dirty="0" smtClean="0"/>
              <a:t>XXXX, His Company</a:t>
            </a:r>
          </a:p>
        </p:txBody>
      </p:sp>
      <p:sp>
        <p:nvSpPr>
          <p:cNvPr id="45061"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DF36E325-9DCB-4E9C-B2E9-33A2A74CDECF}" type="slidenum">
              <a:rPr lang="en-US" smtClean="0"/>
              <a:pPr/>
              <a:t>10</a:t>
            </a:fld>
            <a:endParaRPr lang="en-US" dirty="0"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094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11</a:t>
            </a:fld>
            <a:endParaRPr lang="en-US" dirty="0"/>
          </a:p>
        </p:txBody>
      </p:sp>
    </p:spTree>
    <p:extLst>
      <p:ext uri="{BB962C8B-B14F-4D97-AF65-F5344CB8AC3E}">
        <p14:creationId xmlns:p14="http://schemas.microsoft.com/office/powerpoint/2010/main" val="1885706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dirty="0" smtClean="0"/>
              <a:t>doc.: IEEE 802.21-02/xxxr0</a:t>
            </a:r>
          </a:p>
        </p:txBody>
      </p:sp>
      <p:sp>
        <p:nvSpPr>
          <p:cNvPr id="46083"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6084" name="Rectangle 6"/>
          <p:cNvSpPr>
            <a:spLocks noGrp="1" noChangeArrowheads="1"/>
          </p:cNvSpPr>
          <p:nvPr>
            <p:ph type="ftr" sz="quarter" idx="4"/>
          </p:nvPr>
        </p:nvSpPr>
        <p:spPr>
          <a:noFill/>
        </p:spPr>
        <p:txBody>
          <a:bodyPr/>
          <a:lstStyle/>
          <a:p>
            <a:pPr lvl="4"/>
            <a:r>
              <a:rPr lang="en-US" dirty="0" smtClean="0"/>
              <a:t>XXXX, His Company</a:t>
            </a:r>
          </a:p>
        </p:txBody>
      </p:sp>
      <p:sp>
        <p:nvSpPr>
          <p:cNvPr id="46085"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9802E4C-7981-4917-956C-79C57D027130}" type="slidenum">
              <a:rPr lang="en-US" smtClean="0"/>
              <a:pPr/>
              <a:t>12</a:t>
            </a:fld>
            <a:endParaRPr lang="en-US" dirty="0"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dirty="0" smtClean="0"/>
          </a:p>
        </p:txBody>
      </p:sp>
    </p:spTree>
    <p:extLst>
      <p:ext uri="{BB962C8B-B14F-4D97-AF65-F5344CB8AC3E}">
        <p14:creationId xmlns:p14="http://schemas.microsoft.com/office/powerpoint/2010/main" val="1168134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13</a:t>
            </a:fld>
            <a:endParaRPr lang="en-US" dirty="0"/>
          </a:p>
        </p:txBody>
      </p:sp>
    </p:spTree>
    <p:extLst>
      <p:ext uri="{BB962C8B-B14F-4D97-AF65-F5344CB8AC3E}">
        <p14:creationId xmlns:p14="http://schemas.microsoft.com/office/powerpoint/2010/main" val="2255548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dirty="0" smtClean="0"/>
              <a:t>doc.: IEEE 802.21-02/xxxr0</a:t>
            </a:r>
          </a:p>
        </p:txBody>
      </p:sp>
      <p:sp>
        <p:nvSpPr>
          <p:cNvPr id="4710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7108" name="Rectangle 6"/>
          <p:cNvSpPr>
            <a:spLocks noGrp="1" noChangeArrowheads="1"/>
          </p:cNvSpPr>
          <p:nvPr>
            <p:ph type="ftr" sz="quarter" idx="4"/>
          </p:nvPr>
        </p:nvSpPr>
        <p:spPr>
          <a:noFill/>
        </p:spPr>
        <p:txBody>
          <a:bodyPr/>
          <a:lstStyle/>
          <a:p>
            <a:pPr lvl="4"/>
            <a:r>
              <a:rPr lang="en-US" dirty="0" smtClean="0"/>
              <a:t>XXXX, His Company</a:t>
            </a:r>
          </a:p>
        </p:txBody>
      </p:sp>
      <p:sp>
        <p:nvSpPr>
          <p:cNvPr id="4710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BD247846-25D8-40D6-95C5-A08682899269}" type="slidenum">
              <a:rPr lang="en-US" smtClean="0"/>
              <a:pPr/>
              <a:t>14</a:t>
            </a:fld>
            <a:endParaRPr lang="en-US" dirty="0"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dirty="0"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extLst>
      <p:ext uri="{BB962C8B-B14F-4D97-AF65-F5344CB8AC3E}">
        <p14:creationId xmlns:p14="http://schemas.microsoft.com/office/powerpoint/2010/main" val="2770802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a:xfrm>
            <a:off x="693738" y="4408488"/>
            <a:ext cx="5546725"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15</a:t>
            </a:fld>
            <a:endParaRPr lang="en-US" dirty="0"/>
          </a:p>
        </p:txBody>
      </p:sp>
    </p:spTree>
    <p:extLst>
      <p:ext uri="{BB962C8B-B14F-4D97-AF65-F5344CB8AC3E}">
        <p14:creationId xmlns:p14="http://schemas.microsoft.com/office/powerpoint/2010/main" val="432061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a:xfrm>
            <a:off x="693738" y="4408488"/>
            <a:ext cx="5546725"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16</a:t>
            </a:fld>
            <a:endParaRPr lang="en-US" dirty="0"/>
          </a:p>
        </p:txBody>
      </p:sp>
    </p:spTree>
    <p:extLst>
      <p:ext uri="{BB962C8B-B14F-4D97-AF65-F5344CB8AC3E}">
        <p14:creationId xmlns:p14="http://schemas.microsoft.com/office/powerpoint/2010/main" val="40867911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27113" y="312738"/>
            <a:ext cx="5149850" cy="3863975"/>
          </a:xfrm>
          <a:prstGeom prst="rect">
            <a:avLst/>
          </a:prstGeom>
        </p:spPr>
      </p:sp>
      <p:sp>
        <p:nvSpPr>
          <p:cNvPr id="3" name="Notes Placeholder 2"/>
          <p:cNvSpPr>
            <a:spLocks noGrp="1"/>
          </p:cNvSpPr>
          <p:nvPr>
            <p:ph type="body" idx="1"/>
          </p:nvPr>
        </p:nvSpPr>
        <p:spPr>
          <a:xfrm>
            <a:off x="693738" y="4408488"/>
            <a:ext cx="5546725"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17</a:t>
            </a:fld>
            <a:endParaRPr lang="en-US" dirty="0"/>
          </a:p>
        </p:txBody>
      </p:sp>
    </p:spTree>
    <p:extLst>
      <p:ext uri="{BB962C8B-B14F-4D97-AF65-F5344CB8AC3E}">
        <p14:creationId xmlns:p14="http://schemas.microsoft.com/office/powerpoint/2010/main" val="4797999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18</a:t>
            </a:fld>
            <a:endParaRPr lang="en-US" dirty="0"/>
          </a:p>
        </p:txBody>
      </p:sp>
    </p:spTree>
    <p:extLst>
      <p:ext uri="{BB962C8B-B14F-4D97-AF65-F5344CB8AC3E}">
        <p14:creationId xmlns:p14="http://schemas.microsoft.com/office/powerpoint/2010/main" val="12541028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srgbClr val="000000"/>
                </a:solidFill>
              </a:rPr>
              <a:t>doc.: IEEE 802.21-02/xxxr0</a:t>
            </a:r>
            <a:endParaRPr lang="en-US" dirty="0">
              <a:solidFill>
                <a:srgbClr val="000000"/>
              </a:solidFill>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solidFill>
                  <a:srgbClr val="000000"/>
                </a:solidFill>
              </a:rPr>
              <a:t>Month 20xx</a:t>
            </a:r>
            <a:endParaRPr lang="en-US" dirty="0">
              <a:solidFill>
                <a:srgbClr val="000000"/>
              </a:solidFill>
            </a:endParaRPr>
          </a:p>
        </p:txBody>
      </p:sp>
      <p:sp>
        <p:nvSpPr>
          <p:cNvPr id="6" name="Footer Placeholder 5"/>
          <p:cNvSpPr>
            <a:spLocks noGrp="1"/>
          </p:cNvSpPr>
          <p:nvPr>
            <p:ph type="ftr" sz="quarter" idx="12"/>
          </p:nvPr>
        </p:nvSpPr>
        <p:spPr/>
        <p:txBody>
          <a:bodyPr/>
          <a:lstStyle/>
          <a:p>
            <a:pPr lvl="4">
              <a:defRPr/>
            </a:pPr>
            <a:r>
              <a:rPr lang="en-US" dirty="0" smtClean="0">
                <a:solidFill>
                  <a:srgbClr val="000000"/>
                </a:solidFill>
              </a:rPr>
              <a:t>XXXX, His Company</a:t>
            </a:r>
            <a:endParaRPr lang="en-US" dirty="0">
              <a:solidFill>
                <a:srgbClr val="000000"/>
              </a:solidFill>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solidFill>
                  <a:srgbClr val="000000"/>
                </a:solidFill>
              </a:rPr>
              <a:t>Page </a:t>
            </a:r>
            <a:fld id="{E2D12AD0-39D7-481D-A90E-51416BE1228E}"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206552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a:t>
            </a:fld>
            <a:endParaRPr lang="en-US" dirty="0"/>
          </a:p>
        </p:txBody>
      </p:sp>
    </p:spTree>
    <p:extLst>
      <p:ext uri="{BB962C8B-B14F-4D97-AF65-F5344CB8AC3E}">
        <p14:creationId xmlns:p14="http://schemas.microsoft.com/office/powerpoint/2010/main" val="2228389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t>Page </a:t>
            </a:r>
            <a:fld id="{E2D12AD0-39D7-481D-A90E-51416BE1228E}" type="slidenum">
              <a:rPr lang="en-US" smtClean="0"/>
              <a:pPr>
                <a:defRPr/>
              </a:pPr>
              <a:t>20</a:t>
            </a:fld>
            <a:endParaRPr lang="en-US" dirty="0"/>
          </a:p>
        </p:txBody>
      </p:sp>
    </p:spTree>
    <p:extLst>
      <p:ext uri="{BB962C8B-B14F-4D97-AF65-F5344CB8AC3E}">
        <p14:creationId xmlns:p14="http://schemas.microsoft.com/office/powerpoint/2010/main" val="7999274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a:xfrm>
            <a:off x="923925" y="4408488"/>
            <a:ext cx="5086350" cy="4176712"/>
          </a:xfrm>
          <a:prstGeom prst="rect">
            <a:avLst/>
          </a:prstGeom>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srgbClr val="000000"/>
                </a:solidFill>
              </a:rPr>
              <a:t>doc.: IEEE 802.21-02/xxxr0</a:t>
            </a:r>
            <a:endParaRPr lang="en-US" dirty="0">
              <a:solidFill>
                <a:srgbClr val="000000"/>
              </a:solidFill>
            </a:endParaRPr>
          </a:p>
        </p:txBody>
      </p:sp>
      <p:sp>
        <p:nvSpPr>
          <p:cNvPr id="5" name="Date Placeholder 4"/>
          <p:cNvSpPr>
            <a:spLocks noGrp="1"/>
          </p:cNvSpPr>
          <p:nvPr>
            <p:ph type="dt" idx="11"/>
          </p:nvPr>
        </p:nvSpPr>
        <p:spPr>
          <a:xfrm>
            <a:off x="654050" y="95250"/>
            <a:ext cx="1060450" cy="215900"/>
          </a:xfrm>
          <a:prstGeom prst="rect">
            <a:avLst/>
          </a:prstGeom>
        </p:spPr>
        <p:txBody>
          <a:bodyPr/>
          <a:lstStyle/>
          <a:p>
            <a:pPr>
              <a:defRPr/>
            </a:pPr>
            <a:r>
              <a:rPr lang="en-US" dirty="0" smtClean="0">
                <a:solidFill>
                  <a:srgbClr val="000000"/>
                </a:solidFill>
              </a:rPr>
              <a:t>Month 20xx</a:t>
            </a:r>
            <a:endParaRPr lang="en-US" dirty="0">
              <a:solidFill>
                <a:srgbClr val="000000"/>
              </a:solidFill>
            </a:endParaRPr>
          </a:p>
        </p:txBody>
      </p:sp>
      <p:sp>
        <p:nvSpPr>
          <p:cNvPr id="6" name="Footer Placeholder 5"/>
          <p:cNvSpPr>
            <a:spLocks noGrp="1"/>
          </p:cNvSpPr>
          <p:nvPr>
            <p:ph type="ftr" sz="quarter" idx="12"/>
          </p:nvPr>
        </p:nvSpPr>
        <p:spPr/>
        <p:txBody>
          <a:bodyPr/>
          <a:lstStyle/>
          <a:p>
            <a:pPr lvl="4">
              <a:defRPr/>
            </a:pPr>
            <a:r>
              <a:rPr lang="en-US" dirty="0" smtClean="0">
                <a:solidFill>
                  <a:srgbClr val="000000"/>
                </a:solidFill>
              </a:rPr>
              <a:t>XXXX, His Company</a:t>
            </a:r>
            <a:endParaRPr lang="en-US" dirty="0">
              <a:solidFill>
                <a:srgbClr val="000000"/>
              </a:solidFill>
            </a:endParaRPr>
          </a:p>
        </p:txBody>
      </p:sp>
      <p:sp>
        <p:nvSpPr>
          <p:cNvPr id="7" name="Slide Number Placeholder 6"/>
          <p:cNvSpPr>
            <a:spLocks noGrp="1"/>
          </p:cNvSpPr>
          <p:nvPr>
            <p:ph type="sldNum" sz="quarter" idx="13"/>
          </p:nvPr>
        </p:nvSpPr>
        <p:spPr>
          <a:xfrm>
            <a:off x="3222625" y="8985250"/>
            <a:ext cx="512763" cy="182563"/>
          </a:xfrm>
          <a:prstGeom prst="rect">
            <a:avLst/>
          </a:prstGeom>
        </p:spPr>
        <p:txBody>
          <a:bodyPr/>
          <a:lstStyle/>
          <a:p>
            <a:pPr>
              <a:defRPr/>
            </a:pPr>
            <a:r>
              <a:rPr lang="en-US" dirty="0" smtClean="0">
                <a:solidFill>
                  <a:srgbClr val="000000"/>
                </a:solidFill>
              </a:rPr>
              <a:t>Page </a:t>
            </a:r>
            <a:fld id="{E2D12AD0-39D7-481D-A90E-51416BE1228E}" type="slidenum">
              <a:rPr lang="en-US" smtClean="0">
                <a:solidFill>
                  <a:srgbClr val="000000"/>
                </a:solidFill>
              </a:rPr>
              <a:pPr>
                <a:defRPr/>
              </a:pPr>
              <a:t>21</a:t>
            </a:fld>
            <a:endParaRPr lang="en-US" dirty="0">
              <a:solidFill>
                <a:srgbClr val="000000"/>
              </a:solidFill>
            </a:endParaRPr>
          </a:p>
        </p:txBody>
      </p:sp>
    </p:spTree>
    <p:extLst>
      <p:ext uri="{BB962C8B-B14F-4D97-AF65-F5344CB8AC3E}">
        <p14:creationId xmlns:p14="http://schemas.microsoft.com/office/powerpoint/2010/main" val="3740259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dirty="0" smtClean="0"/>
          </a:p>
        </p:txBody>
      </p:sp>
      <p:sp>
        <p:nvSpPr>
          <p:cNvPr id="40964" name="Header Placeholder 3"/>
          <p:cNvSpPr>
            <a:spLocks noGrp="1"/>
          </p:cNvSpPr>
          <p:nvPr>
            <p:ph type="hdr" sz="quarter"/>
          </p:nvPr>
        </p:nvSpPr>
        <p:spPr>
          <a:noFill/>
        </p:spPr>
        <p:txBody>
          <a:bodyPr/>
          <a:lstStyle/>
          <a:p>
            <a:r>
              <a:rPr lang="en-US" dirty="0" smtClean="0"/>
              <a:t>doc.: IEEE 802.21-02/xxxr0</a:t>
            </a:r>
          </a:p>
        </p:txBody>
      </p:sp>
      <p:sp>
        <p:nvSpPr>
          <p:cNvPr id="40965" name="Date Placeholder 4"/>
          <p:cNvSpPr>
            <a:spLocks noGrp="1"/>
          </p:cNvSpPr>
          <p:nvPr>
            <p:ph type="dt" sz="quarter" idx="1"/>
          </p:nvPr>
        </p:nvSpPr>
        <p:spPr>
          <a:xfrm>
            <a:off x="654050" y="95250"/>
            <a:ext cx="1060450" cy="215900"/>
          </a:xfrm>
          <a:prstGeom prst="rect">
            <a:avLst/>
          </a:prstGeom>
          <a:noFill/>
        </p:spPr>
        <p:txBody>
          <a:bodyPr/>
          <a:lstStyle/>
          <a:p>
            <a:r>
              <a:rPr lang="en-US" dirty="0" smtClean="0"/>
              <a:t>Month 20xx</a:t>
            </a:r>
          </a:p>
        </p:txBody>
      </p:sp>
      <p:sp>
        <p:nvSpPr>
          <p:cNvPr id="40966" name="Footer Placeholder 5"/>
          <p:cNvSpPr>
            <a:spLocks noGrp="1"/>
          </p:cNvSpPr>
          <p:nvPr>
            <p:ph type="ftr" sz="quarter" idx="4"/>
          </p:nvPr>
        </p:nvSpPr>
        <p:spPr>
          <a:noFill/>
        </p:spPr>
        <p:txBody>
          <a:bodyPr/>
          <a:lstStyle/>
          <a:p>
            <a:pPr lvl="4"/>
            <a:r>
              <a:rPr lang="en-US" dirty="0" smtClean="0"/>
              <a:t>XXXX, His Company</a:t>
            </a:r>
          </a:p>
        </p:txBody>
      </p:sp>
      <p:sp>
        <p:nvSpPr>
          <p:cNvPr id="40967" name="Slide Number Placeholder 6"/>
          <p:cNvSpPr>
            <a:spLocks noGrp="1"/>
          </p:cNvSpPr>
          <p:nvPr>
            <p:ph type="sldNum" sz="quarter" idx="5"/>
          </p:nvPr>
        </p:nvSpPr>
        <p:spPr>
          <a:xfrm>
            <a:off x="3222625" y="8985250"/>
            <a:ext cx="512763" cy="182563"/>
          </a:xfrm>
          <a:prstGeom prst="rect">
            <a:avLst/>
          </a:prstGeom>
          <a:noFill/>
        </p:spPr>
        <p:txBody>
          <a:bodyPr/>
          <a:lstStyle/>
          <a:p>
            <a:r>
              <a:rPr lang="en-US" dirty="0" smtClean="0"/>
              <a:t>Page </a:t>
            </a:r>
            <a:fld id="{FD72ED04-A864-4DC0-A8CE-E9B26A560A8E}" type="slidenum">
              <a:rPr lang="en-US" smtClean="0"/>
              <a:pPr/>
              <a:t>3</a:t>
            </a:fld>
            <a:endParaRPr lang="en-US" dirty="0" smtClean="0"/>
          </a:p>
        </p:txBody>
      </p:sp>
    </p:spTree>
    <p:extLst>
      <p:ext uri="{BB962C8B-B14F-4D97-AF65-F5344CB8AC3E}">
        <p14:creationId xmlns:p14="http://schemas.microsoft.com/office/powerpoint/2010/main" val="1458075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4</a:t>
            </a:fld>
            <a:endParaRPr lang="en-US" dirty="0"/>
          </a:p>
        </p:txBody>
      </p:sp>
    </p:spTree>
    <p:extLst>
      <p:ext uri="{BB962C8B-B14F-4D97-AF65-F5344CB8AC3E}">
        <p14:creationId xmlns:p14="http://schemas.microsoft.com/office/powerpoint/2010/main" val="2757345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5</a:t>
            </a:fld>
            <a:endParaRPr lang="en-US" dirty="0"/>
          </a:p>
        </p:txBody>
      </p:sp>
    </p:spTree>
    <p:extLst>
      <p:ext uri="{BB962C8B-B14F-4D97-AF65-F5344CB8AC3E}">
        <p14:creationId xmlns:p14="http://schemas.microsoft.com/office/powerpoint/2010/main" val="1344813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t>doc.: IEEE 802.21-02/xxxr0</a:t>
            </a:r>
            <a:endParaRPr lang="en-US" dirty="0"/>
          </a:p>
        </p:txBody>
      </p:sp>
      <p:sp>
        <p:nvSpPr>
          <p:cNvPr id="5" name="Date Placeholder 4"/>
          <p:cNvSpPr>
            <a:spLocks noGrp="1"/>
          </p:cNvSpPr>
          <p:nvPr>
            <p:ph type="dt" idx="11"/>
          </p:nvPr>
        </p:nvSpPr>
        <p:spPr>
          <a:xfrm>
            <a:off x="3927475" y="0"/>
            <a:ext cx="3005138" cy="463550"/>
          </a:xfrm>
          <a:prstGeom prst="rect">
            <a:avLst/>
          </a:prstGeom>
        </p:spPr>
        <p:txBody>
          <a:bodyPr/>
          <a:lstStyle/>
          <a:p>
            <a:pPr>
              <a:defRPr/>
            </a:pPr>
            <a:r>
              <a:rPr lang="en-US" dirty="0" smtClean="0"/>
              <a:t>Month 20xx</a:t>
            </a:r>
            <a:endParaRPr lang="en-US" dirty="0"/>
          </a:p>
        </p:txBody>
      </p:sp>
      <p:sp>
        <p:nvSpPr>
          <p:cNvPr id="6" name="Footer Placeholder 5"/>
          <p:cNvSpPr>
            <a:spLocks noGrp="1"/>
          </p:cNvSpPr>
          <p:nvPr>
            <p:ph type="ftr" sz="quarter" idx="12"/>
          </p:nvPr>
        </p:nvSpPr>
        <p:spPr/>
        <p:txBody>
          <a:bodyPr/>
          <a:lstStyle/>
          <a:p>
            <a:pPr lvl="4">
              <a:defRPr/>
            </a:pPr>
            <a:r>
              <a:rPr lang="en-US" dirty="0" smtClean="0"/>
              <a:t>XXXX, His Company</a:t>
            </a:r>
            <a:endParaRPr lang="en-US" dirty="0"/>
          </a:p>
        </p:txBody>
      </p:sp>
      <p:sp>
        <p:nvSpPr>
          <p:cNvPr id="7" name="Slide Number Placeholder 6"/>
          <p:cNvSpPr>
            <a:spLocks noGrp="1"/>
          </p:cNvSpPr>
          <p:nvPr>
            <p:ph type="sldNum" sz="quarter" idx="13"/>
          </p:nvPr>
        </p:nvSpPr>
        <p:spPr>
          <a:xfrm>
            <a:off x="3927475" y="8815388"/>
            <a:ext cx="3005138" cy="463550"/>
          </a:xfrm>
          <a:prstGeom prst="rect">
            <a:avLst/>
          </a:prstGeom>
        </p:spPr>
        <p:txBody>
          <a:bodyPr/>
          <a:lstStyle/>
          <a:p>
            <a:pPr>
              <a:defRPr/>
            </a:pPr>
            <a:r>
              <a:rPr lang="en-US" dirty="0" smtClean="0"/>
              <a:t>Page </a:t>
            </a:r>
            <a:fld id="{E2D12AD0-39D7-481D-A90E-51416BE1228E}" type="slidenum">
              <a:rPr lang="en-US" smtClean="0"/>
              <a:pPr>
                <a:defRPr/>
              </a:pPr>
              <a:t>6</a:t>
            </a:fld>
            <a:endParaRPr lang="en-US" dirty="0"/>
          </a:p>
        </p:txBody>
      </p:sp>
    </p:spTree>
    <p:extLst>
      <p:ext uri="{BB962C8B-B14F-4D97-AF65-F5344CB8AC3E}">
        <p14:creationId xmlns:p14="http://schemas.microsoft.com/office/powerpoint/2010/main" val="1440578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dirty="0" smtClean="0"/>
              <a:t>doc.: IEEE 802.21-02/xxxr0</a:t>
            </a:r>
          </a:p>
        </p:txBody>
      </p:sp>
      <p:sp>
        <p:nvSpPr>
          <p:cNvPr id="41987"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1988" name="Rectangle 6"/>
          <p:cNvSpPr>
            <a:spLocks noGrp="1" noChangeArrowheads="1"/>
          </p:cNvSpPr>
          <p:nvPr>
            <p:ph type="ftr" sz="quarter" idx="4"/>
          </p:nvPr>
        </p:nvSpPr>
        <p:spPr>
          <a:noFill/>
        </p:spPr>
        <p:txBody>
          <a:bodyPr/>
          <a:lstStyle/>
          <a:p>
            <a:pPr lvl="4"/>
            <a:r>
              <a:rPr lang="en-US" dirty="0" smtClean="0"/>
              <a:t>XXXX, His Company</a:t>
            </a:r>
          </a:p>
        </p:txBody>
      </p:sp>
      <p:sp>
        <p:nvSpPr>
          <p:cNvPr id="41989"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4459728C-1439-493F-A35A-B1BCF95AB4CE}" type="slidenum">
              <a:rPr lang="en-US" smtClean="0"/>
              <a:pPr/>
              <a:t>7</a:t>
            </a:fld>
            <a:endParaRPr lang="en-US" dirty="0"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2369440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dirty="0" smtClean="0"/>
              <a:t>doc.: IEEE 802.21-02/xxxr0</a:t>
            </a:r>
          </a:p>
        </p:txBody>
      </p:sp>
      <p:sp>
        <p:nvSpPr>
          <p:cNvPr id="43011"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3012" name="Rectangle 6"/>
          <p:cNvSpPr>
            <a:spLocks noGrp="1" noChangeArrowheads="1"/>
          </p:cNvSpPr>
          <p:nvPr>
            <p:ph type="ftr" sz="quarter" idx="4"/>
          </p:nvPr>
        </p:nvSpPr>
        <p:spPr>
          <a:noFill/>
        </p:spPr>
        <p:txBody>
          <a:bodyPr/>
          <a:lstStyle/>
          <a:p>
            <a:pPr lvl="4"/>
            <a:r>
              <a:rPr lang="en-US" dirty="0" smtClean="0"/>
              <a:t>XXXX, His Company</a:t>
            </a:r>
          </a:p>
        </p:txBody>
      </p:sp>
      <p:sp>
        <p:nvSpPr>
          <p:cNvPr id="43013"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9FB3E486-5714-4476-87EF-E6E194B853B1}" type="slidenum">
              <a:rPr lang="en-US" smtClean="0"/>
              <a:pPr/>
              <a:t>8</a:t>
            </a:fld>
            <a:endParaRPr lang="en-US" dirty="0"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dirty="0"/>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dirty="0"/>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dirty="0"/>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dirty="0"/>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dirty="0" smtClean="0"/>
          </a:p>
        </p:txBody>
      </p:sp>
    </p:spTree>
    <p:extLst>
      <p:ext uri="{BB962C8B-B14F-4D97-AF65-F5344CB8AC3E}">
        <p14:creationId xmlns:p14="http://schemas.microsoft.com/office/powerpoint/2010/main" val="718211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dirty="0" smtClean="0"/>
              <a:t>doc.: IEEE 802.21-02/xxxr0</a:t>
            </a:r>
          </a:p>
        </p:txBody>
      </p:sp>
      <p:sp>
        <p:nvSpPr>
          <p:cNvPr id="44035" name="Rectangle 3"/>
          <p:cNvSpPr>
            <a:spLocks noGrp="1" noChangeArrowheads="1"/>
          </p:cNvSpPr>
          <p:nvPr>
            <p:ph type="dt" sz="quarter" idx="1"/>
          </p:nvPr>
        </p:nvSpPr>
        <p:spPr>
          <a:xfrm>
            <a:off x="3927475" y="0"/>
            <a:ext cx="3005138" cy="463550"/>
          </a:xfrm>
          <a:prstGeom prst="rect">
            <a:avLst/>
          </a:prstGeom>
          <a:noFill/>
        </p:spPr>
        <p:txBody>
          <a:bodyPr/>
          <a:lstStyle/>
          <a:p>
            <a:r>
              <a:rPr lang="en-US" dirty="0" smtClean="0"/>
              <a:t>Month 2002</a:t>
            </a:r>
          </a:p>
        </p:txBody>
      </p:sp>
      <p:sp>
        <p:nvSpPr>
          <p:cNvPr id="44036" name="Rectangle 6"/>
          <p:cNvSpPr>
            <a:spLocks noGrp="1" noChangeArrowheads="1"/>
          </p:cNvSpPr>
          <p:nvPr>
            <p:ph type="ftr" sz="quarter" idx="4"/>
          </p:nvPr>
        </p:nvSpPr>
        <p:spPr>
          <a:noFill/>
        </p:spPr>
        <p:txBody>
          <a:bodyPr/>
          <a:lstStyle/>
          <a:p>
            <a:pPr lvl="4"/>
            <a:r>
              <a:rPr lang="en-US" dirty="0" smtClean="0"/>
              <a:t>XXXX, His Company</a:t>
            </a:r>
          </a:p>
        </p:txBody>
      </p:sp>
      <p:sp>
        <p:nvSpPr>
          <p:cNvPr id="44037" name="Rectangle 7"/>
          <p:cNvSpPr>
            <a:spLocks noGrp="1" noChangeArrowheads="1"/>
          </p:cNvSpPr>
          <p:nvPr>
            <p:ph type="sldNum" sz="quarter" idx="5"/>
          </p:nvPr>
        </p:nvSpPr>
        <p:spPr>
          <a:xfrm>
            <a:off x="3927475" y="8815388"/>
            <a:ext cx="3005138" cy="463550"/>
          </a:xfrm>
          <a:prstGeom prst="rect">
            <a:avLst/>
          </a:prstGeom>
          <a:noFill/>
        </p:spPr>
        <p:txBody>
          <a:bodyPr/>
          <a:lstStyle/>
          <a:p>
            <a:r>
              <a:rPr lang="en-US" dirty="0" smtClean="0"/>
              <a:t>Page </a:t>
            </a:r>
            <a:fld id="{22873825-BC60-48EB-9FFF-65A50B4E4F2E}" type="slidenum">
              <a:rPr lang="en-US" smtClean="0"/>
              <a:pPr/>
              <a:t>9</a:t>
            </a:fld>
            <a:endParaRPr lang="en-US" dirty="0"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dirty="0"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extLst>
      <p:ext uri="{BB962C8B-B14F-4D97-AF65-F5344CB8AC3E}">
        <p14:creationId xmlns:p14="http://schemas.microsoft.com/office/powerpoint/2010/main" val="2060409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7" name="Footer Placeholder 6"/>
          <p:cNvSpPr>
            <a:spLocks noGrp="1"/>
          </p:cNvSpPr>
          <p:nvPr>
            <p:ph type="ftr" sz="quarter" idx="11"/>
          </p:nvPr>
        </p:nvSpPr>
        <p:spPr/>
        <p:txBody>
          <a:bodyPr/>
          <a:lstStyle/>
          <a:p>
            <a:pPr>
              <a:defRPr/>
            </a:pPr>
            <a:r>
              <a:rPr lang="pt-BR" smtClean="0"/>
              <a:t>Subir Das, Chair, IEEE 802.21</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7" name="Slide Number Placeholder 6"/>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a:t>
            </a:fld>
            <a:endParaRPr lang="en-US" dirty="0"/>
          </a:p>
        </p:txBody>
      </p:sp>
      <p:sp>
        <p:nvSpPr>
          <p:cNvPr id="8" name="Footer Placeholder 7"/>
          <p:cNvSpPr>
            <a:spLocks noGrp="1"/>
          </p:cNvSpPr>
          <p:nvPr>
            <p:ph type="ftr" sz="quarter" idx="11"/>
          </p:nvPr>
        </p:nvSpPr>
        <p:spPr/>
        <p:txBody>
          <a:bodyPr/>
          <a:lstStyle/>
          <a:p>
            <a:pPr>
              <a:defRPr/>
            </a:pPr>
            <a:r>
              <a:rPr lang="pt-BR" smtClean="0"/>
              <a:t>Subir Das, Chair, IEEE 802.21</a:t>
            </a:r>
            <a:endParaRPr lang="en-US" dirty="0"/>
          </a:p>
        </p:txBody>
      </p:sp>
      <p:sp>
        <p:nvSpPr>
          <p:cNvPr id="6" name="Date Placeholder 3"/>
          <p:cNvSpPr>
            <a:spLocks noGrp="1"/>
          </p:cNvSpPr>
          <p:nvPr>
            <p:ph type="dt" sz="half" idx="12"/>
          </p:nvPr>
        </p:nvSpPr>
        <p:spPr>
          <a:xfrm>
            <a:off x="685800" y="6477000"/>
            <a:ext cx="1219200" cy="212724"/>
          </a:xfrm>
          <a:prstGeom prst="rect">
            <a:avLst/>
          </a:prstGeom>
        </p:spPr>
        <p:txBody>
          <a:bodyPr/>
          <a:lstStyle>
            <a:lvl1pPr>
              <a:defRPr/>
            </a:lvl1pPr>
          </a:lstStyle>
          <a:p>
            <a:pPr>
              <a:defRPr/>
            </a:pPr>
            <a:r>
              <a:rPr lang="en-US" dirty="0" smtClean="0"/>
              <a:t>Nov  2014</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pPr>
              <a:defRPr/>
            </a:pPr>
            <a:r>
              <a:rPr lang="pt-BR" smtClean="0"/>
              <a:t>Subir Das, Chair, IEEE 802.21</a:t>
            </a:r>
            <a:endParaRPr lang="en-US" dirty="0"/>
          </a:p>
        </p:txBody>
      </p:sp>
      <p:sp>
        <p:nvSpPr>
          <p:cNvPr id="4" name="Slide Number Placeholder 3"/>
          <p:cNvSpPr>
            <a:spLocks noGrp="1"/>
          </p:cNvSpPr>
          <p:nvPr>
            <p:ph type="sldNum" sz="quarter" idx="11"/>
          </p:nvPr>
        </p:nvSpPr>
        <p:spPr/>
        <p:txBody>
          <a:bodyPr/>
          <a:lstStyle/>
          <a:p>
            <a:pPr>
              <a:defRPr/>
            </a:pPr>
            <a:r>
              <a:rPr lang="en-US" dirty="0" smtClean="0"/>
              <a:t>Slide </a:t>
            </a:r>
            <a:fld id="{F3D7A4F0-0FCF-4224-B81A-51E9E7009AFE}"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55EAE60E-B8AB-4C07-8727-0B4A640A876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C1AE6C48-FC0E-4C0A-A7D2-A12BE0BB3F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A1EC890-31EC-487D-AA60-02B691D82D1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7" name="Slide Number Placeholder 6"/>
          <p:cNvSpPr>
            <a:spLocks noGrp="1"/>
          </p:cNvSpPr>
          <p:nvPr>
            <p:ph type="sldNum" sz="quarter" idx="12"/>
          </p:nvPr>
        </p:nvSpPr>
        <p:spPr/>
        <p:txBody>
          <a:bodyPr/>
          <a:lstStyle>
            <a:lvl1pPr>
              <a:defRPr/>
            </a:lvl1pPr>
          </a:lstStyle>
          <a:p>
            <a:pPr>
              <a:defRPr/>
            </a:pPr>
            <a:r>
              <a:rPr lang="en-US" dirty="0"/>
              <a:t>Slide </a:t>
            </a:r>
            <a:fld id="{0955A4B1-4EFB-4DEF-816B-559E5062D28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374FAE21-1B12-43B9-9130-C41EEF43AB05}" type="slidenum">
              <a:rPr lang="en-US"/>
              <a:pPr>
                <a:defRPr/>
              </a:pPr>
              <a:t>‹#›</a:t>
            </a:fld>
            <a:endParaRPr lang="en-US" dirty="0"/>
          </a:p>
        </p:txBody>
      </p:sp>
      <p:sp>
        <p:nvSpPr>
          <p:cNvPr id="7" name="Date Placeholder 3"/>
          <p:cNvSpPr>
            <a:spLocks noGrp="1"/>
          </p:cNvSpPr>
          <p:nvPr>
            <p:ph type="dt" sz="half" idx="10"/>
          </p:nvPr>
        </p:nvSpPr>
        <p:spPr>
          <a:xfrm>
            <a:off x="685800" y="6477000"/>
            <a:ext cx="1219200" cy="212724"/>
          </a:xfrm>
          <a:prstGeom prst="rect">
            <a:avLst/>
          </a:prstGeom>
        </p:spPr>
        <p:txBody>
          <a:bodyPr/>
          <a:lstStyle>
            <a:lvl1pPr>
              <a:defRPr/>
            </a:lvl1pPr>
          </a:lstStyle>
          <a:p>
            <a:pPr>
              <a:defRPr/>
            </a:pPr>
            <a:r>
              <a:rPr lang="en-US" dirty="0" smtClean="0"/>
              <a:t>Jan 2016</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lvl1pPr>
              <a:defRPr/>
            </a:lvl1pPr>
          </a:lstStyle>
          <a:p>
            <a:pPr>
              <a:defRPr/>
            </a:pPr>
            <a:r>
              <a:rPr lang="pt-BR" smtClean="0"/>
              <a:t>Subir Das, Chair, IEEE 802.21</a:t>
            </a:r>
            <a:endParaRPr lang="en-US" dirty="0"/>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95E68F9D-EE77-4604-80A2-5FFC8BC132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p:nvPicPr>
        <p:blipFill>
          <a:blip r:embed="rId12"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p:nvPicPr>
        <p:blipFill>
          <a:blip r:embed="rId13"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09600" y="7620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pt-BR" smtClean="0"/>
              <a:t>Subir Das, Chair, IEEE 802.21</a:t>
            </a:r>
            <a:endParaRPr lang="en-US" dirty="0"/>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dirty="0"/>
              <a:t>Slide </a:t>
            </a:r>
            <a:fld id="{F3D7A4F0-0FCF-4224-B81A-51E9E7009AFE}" type="slidenum">
              <a:rPr lang="en-US"/>
              <a:pPr>
                <a:defRPr/>
              </a:pPr>
              <a:t>‹#›</a:t>
            </a:fld>
            <a:endParaRPr lang="en-US" dirty="0"/>
          </a:p>
        </p:txBody>
      </p:sp>
      <p:sp>
        <p:nvSpPr>
          <p:cNvPr id="1031" name="Rectangle 7"/>
          <p:cNvSpPr>
            <a:spLocks noChangeArrowheads="1"/>
          </p:cNvSpPr>
          <p:nvPr/>
        </p:nvSpPr>
        <p:spPr bwMode="auto">
          <a:xfrm>
            <a:off x="3623722" y="394156"/>
            <a:ext cx="4651916"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21-16-0003-00-Session#72-Opening_Plenary_Notes.ppt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3" name="Line 10"/>
          <p:cNvSpPr>
            <a:spLocks noChangeShapeType="1"/>
          </p:cNvSpPr>
          <p:nvPr/>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49" r:id="rId1"/>
    <p:sldLayoutId id="2147483864" r:id="rId2"/>
    <p:sldLayoutId id="2147483865" r:id="rId3"/>
    <p:sldLayoutId id="2147483851" r:id="rId4"/>
    <p:sldLayoutId id="2147483852" r:id="rId5"/>
    <p:sldLayoutId id="2147483853" r:id="rId6"/>
    <p:sldLayoutId id="2147483857" r:id="rId7"/>
    <p:sldLayoutId id="2147483859" r:id="rId8"/>
    <p:sldLayoutId id="2147483860" r:id="rId9"/>
    <p:sldLayoutId id="2147483861" r:id="rId10"/>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newton.meeting.verilan.co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802world.org/attendee"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952500"/>
            <a:ext cx="8153400" cy="4953000"/>
          </a:xfrm>
          <a:prstGeom prst="rect">
            <a:avLst/>
          </a:prstGeom>
        </p:spPr>
      </p:pic>
      <p:sp>
        <p:nvSpPr>
          <p:cNvPr id="16389" name="Rectangle 2"/>
          <p:cNvSpPr>
            <a:spLocks noGrp="1" noChangeArrowheads="1"/>
          </p:cNvSpPr>
          <p:nvPr>
            <p:ph type="ctrTitle"/>
          </p:nvPr>
        </p:nvSpPr>
        <p:spPr>
          <a:xfrm>
            <a:off x="778099" y="1165538"/>
            <a:ext cx="7848600" cy="3505200"/>
          </a:xfrm>
        </p:spPr>
        <p:txBody>
          <a:bodyPr/>
          <a:lstStyle/>
          <a:p>
            <a:r>
              <a:rPr lang="en-US" sz="5400" b="1" dirty="0" smtClean="0">
                <a:solidFill>
                  <a:srgbClr val="FFC000"/>
                </a:solidFill>
                <a:latin typeface="Arial" charset="0"/>
              </a:rPr>
              <a:t>IEEE 802.21</a:t>
            </a:r>
            <a:br>
              <a:rPr lang="en-US" sz="5400" b="1" dirty="0" smtClean="0">
                <a:solidFill>
                  <a:srgbClr val="FFC000"/>
                </a:solidFill>
                <a:latin typeface="Arial" charset="0"/>
              </a:rPr>
            </a:br>
            <a:r>
              <a:rPr lang="en-US" b="1" dirty="0" smtClean="0">
                <a:solidFill>
                  <a:srgbClr val="FFC000"/>
                </a:solidFill>
                <a:latin typeface="Arial" charset="0"/>
              </a:rPr>
              <a:t>Session #</a:t>
            </a:r>
            <a:r>
              <a:rPr lang="en-US" b="1" dirty="0" smtClean="0">
                <a:solidFill>
                  <a:srgbClr val="FFC000"/>
                </a:solidFill>
                <a:latin typeface="Arial" charset="0"/>
              </a:rPr>
              <a:t>72, </a:t>
            </a:r>
            <a:r>
              <a:rPr lang="en-US" b="1" dirty="0" smtClean="0">
                <a:solidFill>
                  <a:srgbClr val="FFC000"/>
                </a:solidFill>
                <a:latin typeface="Arial" charset="0"/>
              </a:rPr>
              <a:t/>
            </a:r>
            <a:br>
              <a:rPr lang="en-US" b="1" dirty="0" smtClean="0">
                <a:solidFill>
                  <a:srgbClr val="FFC000"/>
                </a:solidFill>
                <a:latin typeface="Arial" charset="0"/>
              </a:rPr>
            </a:br>
            <a:r>
              <a:rPr lang="en-US" b="1" dirty="0" smtClean="0">
                <a:solidFill>
                  <a:srgbClr val="FFC000"/>
                </a:solidFill>
                <a:latin typeface="Arial" charset="0"/>
              </a:rPr>
              <a:t>Atlanta</a:t>
            </a:r>
            <a:r>
              <a:rPr lang="en-US" b="1" dirty="0" smtClean="0">
                <a:solidFill>
                  <a:srgbClr val="FFC000"/>
                </a:solidFill>
                <a:latin typeface="Arial" charset="0"/>
              </a:rPr>
              <a:t>, Georgia, </a:t>
            </a:r>
            <a:r>
              <a:rPr lang="en-US" b="1" dirty="0" smtClean="0">
                <a:solidFill>
                  <a:srgbClr val="FFC000"/>
                </a:solidFill>
                <a:latin typeface="Arial" charset="0"/>
              </a:rPr>
              <a:t>USA</a:t>
            </a:r>
            <a:br>
              <a:rPr lang="en-US" b="1" dirty="0" smtClean="0">
                <a:solidFill>
                  <a:srgbClr val="FFC000"/>
                </a:solidFill>
                <a:latin typeface="Arial" charset="0"/>
              </a:rPr>
            </a:br>
            <a:r>
              <a:rPr lang="en-US" b="1" dirty="0" smtClean="0">
                <a:solidFill>
                  <a:srgbClr val="FFC000"/>
                </a:solidFill>
                <a:latin typeface="Arial" charset="0"/>
              </a:rPr>
              <a:t>WG </a:t>
            </a:r>
            <a:r>
              <a:rPr lang="en-US" sz="3200" b="1" dirty="0" smtClean="0">
                <a:solidFill>
                  <a:srgbClr val="FFC000"/>
                </a:solidFill>
                <a:latin typeface="Arial" charset="0"/>
              </a:rPr>
              <a:t>Opening Plenary</a:t>
            </a:r>
          </a:p>
        </p:txBody>
      </p:sp>
      <p:sp>
        <p:nvSpPr>
          <p:cNvPr id="8" name="Footer Placeholder 4"/>
          <p:cNvSpPr txBox="1">
            <a:spLocks/>
          </p:cNvSpPr>
          <p:nvPr/>
        </p:nvSpPr>
        <p:spPr>
          <a:xfrm>
            <a:off x="6324600" y="6475412"/>
            <a:ext cx="2286000" cy="382588"/>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1" i="0" u="none" strike="noStrike" kern="1200" cap="none" spc="0" normalizeH="0" baseline="0" noProof="0" dirty="0" smtClean="0">
                <a:ln>
                  <a:noFill/>
                </a:ln>
                <a:solidFill>
                  <a:srgbClr val="FFC000"/>
                </a:solidFill>
                <a:effectLst/>
                <a:uLnTx/>
                <a:uFillTx/>
                <a:latin typeface="Times New Roman" pitchFamily="18" charset="0"/>
                <a:ea typeface="+mn-ea"/>
                <a:cs typeface="+mn-cs"/>
              </a:rPr>
              <a:t>     Subir Das, Chair 802.21 WG</a:t>
            </a:r>
            <a:endParaRPr kumimoji="0" lang="en-US" sz="1200" b="1" i="0" u="none" strike="noStrike" kern="1200" cap="none" spc="0" normalizeH="0" baseline="0" noProof="0" dirty="0" smtClean="0">
              <a:ln>
                <a:noFill/>
              </a:ln>
              <a:solidFill>
                <a:srgbClr val="FFC000"/>
              </a:solidFill>
              <a:effectLst/>
              <a:uLnTx/>
              <a:uFillTx/>
              <a:latin typeface="Times New Roman" pitchFamily="18" charset="0"/>
              <a:ea typeface="+mn-ea"/>
              <a:cs typeface="+mn-cs"/>
            </a:endParaRPr>
          </a:p>
        </p:txBody>
      </p:sp>
      <p:sp>
        <p:nvSpPr>
          <p:cNvPr id="6" name="Rectangle 3"/>
          <p:cNvSpPr>
            <a:spLocks noGrp="1" noChangeArrowheads="1"/>
          </p:cNvSpPr>
          <p:nvPr>
            <p:ph type="subTitle" idx="1"/>
          </p:nvPr>
        </p:nvSpPr>
        <p:spPr>
          <a:xfrm>
            <a:off x="1342814" y="4648200"/>
            <a:ext cx="6858000" cy="1066800"/>
          </a:xfrm>
        </p:spPr>
        <p:txBody>
          <a:bodyPr/>
          <a:lstStyle/>
          <a:p>
            <a:pPr eaLnBrk="1" hangingPunct="1"/>
            <a:r>
              <a:rPr lang="en-US" sz="2800" b="1" dirty="0" smtClean="0">
                <a:solidFill>
                  <a:srgbClr val="FFC000"/>
                </a:solidFill>
                <a:latin typeface="Arial" charset="0"/>
              </a:rPr>
              <a:t>Subir Das</a:t>
            </a:r>
          </a:p>
          <a:p>
            <a:pPr eaLnBrk="1" hangingPunct="1"/>
            <a:r>
              <a:rPr lang="en-US" sz="2800" b="1" dirty="0" smtClean="0">
                <a:solidFill>
                  <a:srgbClr val="FFC000"/>
                </a:solidFill>
                <a:latin typeface="Arial" charset="0"/>
              </a:rPr>
              <a:t>sdas at appcomsci dot com</a:t>
            </a:r>
          </a:p>
        </p:txBody>
      </p:sp>
      <p:sp>
        <p:nvSpPr>
          <p:cNvPr id="7" name="Date Placeholder 3"/>
          <p:cNvSpPr txBox="1">
            <a:spLocks/>
          </p:cNvSpPr>
          <p:nvPr/>
        </p:nvSpPr>
        <p:spPr>
          <a:xfrm>
            <a:off x="685800" y="6475412"/>
            <a:ext cx="1295400" cy="214312"/>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b="1" dirty="0" smtClean="0">
                <a:solidFill>
                  <a:srgbClr val="FFC000"/>
                </a:solidFill>
              </a:rPr>
              <a:t>January</a:t>
            </a:r>
            <a:r>
              <a:rPr lang="en-US" b="1" dirty="0" smtClean="0">
                <a:solidFill>
                  <a:srgbClr val="FFC000"/>
                </a:solidFill>
              </a:rPr>
              <a:t>, </a:t>
            </a:r>
            <a:r>
              <a:rPr kumimoji="0" lang="en-US" sz="1200" b="1" i="0" u="none" strike="noStrike" kern="1200" cap="none" spc="0" normalizeH="0" baseline="0" noProof="0" dirty="0" smtClean="0">
                <a:ln>
                  <a:noFill/>
                </a:ln>
                <a:solidFill>
                  <a:srgbClr val="FFC000"/>
                </a:solidFill>
                <a:effectLst/>
                <a:uLnTx/>
                <a:uFillTx/>
              </a:rPr>
              <a:t>2016</a:t>
            </a:r>
            <a:endParaRPr kumimoji="0" lang="en-US" sz="1200" b="1" i="0" u="none" strike="noStrike" kern="1200" cap="none" spc="0" normalizeH="0" baseline="0" noProof="0" dirty="0">
              <a:ln>
                <a:noFill/>
              </a:ln>
              <a:solidFill>
                <a:srgbClr val="FFC000"/>
              </a:solidFill>
              <a:effectLst/>
              <a:uLnTx/>
              <a:uFillTx/>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3810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dirty="0">
              <a:solidFill>
                <a:srgbClr val="FF0000"/>
              </a:solidFill>
            </a:endParaRPr>
          </a:p>
          <a:p>
            <a:pPr marL="230188" indent="-230188">
              <a:spcBef>
                <a:spcPct val="20000"/>
              </a:spcBef>
            </a:pPr>
            <a:r>
              <a:rPr lang="en-US" sz="1600" b="1" dirty="0"/>
              <a:t>	All participants in this meeting have certain obligations under the IEEE-SA Patent Policy.  Participants: </a:t>
            </a:r>
          </a:p>
          <a:p>
            <a:pPr marL="630238" lvl="1" indent="-285750">
              <a:spcBef>
                <a:spcPct val="20000"/>
              </a:spcBef>
              <a:buFontTx/>
              <a:buChar char="–"/>
            </a:pPr>
            <a:r>
              <a:rPr lang="en-US" sz="1600" b="1"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dirty="0"/>
              <a:t>“Personal awareness” means that the participant “is personally aware that the holder may have a potential Essential Patent Claim,” even if the participant is not personally aware of the specific patents or</a:t>
            </a:r>
            <a:r>
              <a:rPr lang="en-US" sz="1400" b="1" dirty="0">
                <a:solidFill>
                  <a:srgbClr val="FF3300"/>
                </a:solidFill>
              </a:rPr>
              <a:t> </a:t>
            </a:r>
            <a:r>
              <a:rPr lang="en-US" sz="1400" b="1" dirty="0"/>
              <a:t>patent claims</a:t>
            </a:r>
          </a:p>
          <a:p>
            <a:pPr marL="630238" lvl="1" indent="-285750">
              <a:spcBef>
                <a:spcPct val="20000"/>
              </a:spcBef>
              <a:buFontTx/>
              <a:buChar char="–"/>
            </a:pPr>
            <a:r>
              <a:rPr lang="en-US" sz="1600" b="1"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dirty="0"/>
              <a:t>The above does not apply if the patent</a:t>
            </a:r>
            <a:r>
              <a:rPr lang="en-US" sz="1600" b="1" dirty="0">
                <a:solidFill>
                  <a:srgbClr val="FF3300"/>
                </a:solidFill>
              </a:rPr>
              <a:t> </a:t>
            </a:r>
            <a:r>
              <a:rPr lang="en-US" sz="1600" b="1" dirty="0"/>
              <a:t>claim is already the subject of an Accepted Letter of Assurance that applies to the proposed standard(s) under consideration by this group</a:t>
            </a:r>
          </a:p>
          <a:p>
            <a:pPr marL="230188" indent="-230188">
              <a:spcBef>
                <a:spcPct val="20000"/>
              </a:spcBef>
            </a:pPr>
            <a:r>
              <a:rPr lang="en-GB" sz="1600" dirty="0"/>
              <a:t>		Quoted text excerpted from IEEE-SA Standards Board Bylaws subclause 6.2</a:t>
            </a:r>
            <a:endParaRPr lang="en-US" sz="1600" dirty="0"/>
          </a:p>
          <a:p>
            <a:pPr marL="230188" indent="-230188">
              <a:spcBef>
                <a:spcPct val="20000"/>
              </a:spcBef>
              <a:buFontTx/>
              <a:buChar char="•"/>
            </a:pPr>
            <a:r>
              <a:rPr lang="en-US" sz="1600" b="1" dirty="0"/>
              <a:t>Early identification of holders of potential Essential Patent Claims is strongly encouraged</a:t>
            </a:r>
          </a:p>
          <a:p>
            <a:pPr marL="230188" indent="-230188">
              <a:spcBef>
                <a:spcPct val="20000"/>
              </a:spcBef>
              <a:buFontTx/>
              <a:buChar char="•"/>
            </a:pPr>
            <a:r>
              <a:rPr lang="en-US" sz="1600" b="1" dirty="0"/>
              <a:t>No duty to perform a patent search</a:t>
            </a:r>
            <a:endParaRPr lang="en-GB" sz="1600" b="1"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#1</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dirty="0"/>
              <a:t>Slide #3</a:t>
            </a:r>
          </a:p>
        </p:txBody>
      </p:sp>
      <p:sp>
        <p:nvSpPr>
          <p:cNvPr id="9"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dirty="0">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dirty="0"/>
              <a:t>Slide #4</a:t>
            </a:r>
            <a:endParaRPr lang="en-US" sz="2400" dirty="0"/>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2"/>
          <p:cNvSpPr>
            <a:spLocks noGrp="1" noChangeArrowheads="1"/>
          </p:cNvSpPr>
          <p:nvPr>
            <p:ph type="title"/>
          </p:nvPr>
        </p:nvSpPr>
        <p:spPr>
          <a:xfrm>
            <a:off x="381000" y="609600"/>
            <a:ext cx="8305800" cy="609600"/>
          </a:xfrm>
        </p:spPr>
        <p:txBody>
          <a:bodyPr/>
          <a:lstStyle/>
          <a:p>
            <a:r>
              <a:rPr lang="en-US" sz="2400" dirty="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dirty="0" smtClean="0"/>
              <a:t>http://www.ieee802.org/misc-docs/802_chair_guidelines_rev1.9.6.pdf</a:t>
            </a:r>
          </a:p>
          <a:p>
            <a:pPr>
              <a:lnSpc>
                <a:spcPct val="80000"/>
              </a:lnSpc>
            </a:pPr>
            <a:endParaRPr lang="en-US" sz="1800" b="1" dirty="0" smtClean="0"/>
          </a:p>
          <a:p>
            <a:pPr>
              <a:lnSpc>
                <a:spcPct val="80000"/>
              </a:lnSpc>
            </a:pPr>
            <a:r>
              <a:rPr lang="en-US" sz="1600" dirty="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dirty="0" smtClean="0"/>
          </a:p>
          <a:p>
            <a:pPr>
              <a:lnSpc>
                <a:spcPct val="80000"/>
              </a:lnSpc>
            </a:pPr>
            <a:r>
              <a:rPr lang="en-US" sz="1600" dirty="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dirty="0" smtClean="0"/>
              <a:t>A) No announcements or notifications regarding vendor events should be made inside the IEEE 802 meeting rooms or in the vicinity of the IEEE 802 meeting rooms or IEEE 802 registration office</a:t>
            </a:r>
            <a:r>
              <a:rPr lang="en-US" sz="1600" dirty="0" smtClean="0"/>
              <a:t>.</a:t>
            </a:r>
          </a:p>
          <a:p>
            <a:pPr>
              <a:lnSpc>
                <a:spcPct val="80000"/>
              </a:lnSpc>
            </a:pPr>
            <a:r>
              <a:rPr lang="en-US" sz="1600" dirty="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dirty="0" smtClean="0"/>
              <a:t>C) No posters outside IEEE 802 meeting rooms.</a:t>
            </a:r>
          </a:p>
          <a:p>
            <a:pPr>
              <a:lnSpc>
                <a:spcPct val="80000"/>
              </a:lnSpc>
            </a:pPr>
            <a:r>
              <a:rPr lang="en-US" sz="1600" dirty="0" smtClean="0"/>
              <a:t>D) No notification using IEEE WG EMAIL reflectors.</a:t>
            </a:r>
          </a:p>
          <a:p>
            <a:pPr>
              <a:lnSpc>
                <a:spcPct val="80000"/>
              </a:lnSpc>
            </a:pPr>
            <a:r>
              <a:rPr lang="en-US" sz="1600" dirty="0" smtClean="0"/>
              <a:t>E) No commercial mailing notification using the address lists obtained from IEEE or IEEE 802.</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dirty="0"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dirty="0" smtClean="0">
                <a:latin typeface="Arial" charset="0"/>
              </a:rPr>
              <a:t>Under the current US copyright law — the author of information is deemed to own the copyright from the moment of creation</a:t>
            </a:r>
          </a:p>
          <a:p>
            <a:r>
              <a:rPr lang="en-US" sz="2800" dirty="0" smtClean="0">
                <a:latin typeface="Arial" charset="0"/>
              </a:rPr>
              <a:t>The IEEE Bylaws require </a:t>
            </a:r>
            <a:r>
              <a:rPr lang="en-US" sz="2800" b="1" i="1" u="sng" dirty="0" smtClean="0">
                <a:solidFill>
                  <a:schemeClr val="accent2"/>
                </a:solidFill>
                <a:latin typeface="Arial" charset="0"/>
              </a:rPr>
              <a:t>copyright of all material to be held by the IEEE</a:t>
            </a:r>
          </a:p>
          <a:p>
            <a:pPr lvl="1"/>
            <a:r>
              <a:rPr lang="en-US" sz="2400" dirty="0" smtClean="0">
                <a:latin typeface="Arial" charset="0"/>
              </a:rPr>
              <a:t>Must consult with IEEE for re-use of copyright material</a:t>
            </a:r>
          </a:p>
          <a:p>
            <a:r>
              <a:rPr lang="en-US" sz="2800" dirty="0" smtClean="0">
                <a:latin typeface="Arial" charset="0"/>
              </a:rPr>
              <a:t>The IEEE Standards accomplishes </a:t>
            </a:r>
            <a:r>
              <a:rPr lang="en-US" sz="2800" b="1" u="sng" dirty="0" smtClean="0">
                <a:solidFill>
                  <a:schemeClr val="accent2"/>
                </a:solidFill>
                <a:latin typeface="Arial" charset="0"/>
              </a:rPr>
              <a:t>transfer of copyright ownership through the Project Authorization Request (PAR) process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WG Status </a:t>
            </a:r>
          </a:p>
        </p:txBody>
      </p:sp>
      <p:sp>
        <p:nvSpPr>
          <p:cNvPr id="33797" name="Rectangle 3"/>
          <p:cNvSpPr>
            <a:spLocks noGrp="1" noChangeArrowheads="1"/>
          </p:cNvSpPr>
          <p:nvPr>
            <p:ph type="body" idx="1"/>
          </p:nvPr>
        </p:nvSpPr>
        <p:spPr>
          <a:xfrm>
            <a:off x="304800" y="1371600"/>
            <a:ext cx="8686800" cy="2971800"/>
          </a:xfrm>
        </p:spPr>
        <p:txBody>
          <a:bodyPr/>
          <a:lstStyle/>
          <a:p>
            <a:pPr>
              <a:lnSpc>
                <a:spcPct val="80000"/>
              </a:lnSpc>
              <a:buNone/>
            </a:pPr>
            <a:endParaRPr lang="en-US" dirty="0" smtClean="0">
              <a:latin typeface="Arial" charset="0"/>
            </a:endParaRPr>
          </a:p>
          <a:p>
            <a:pPr>
              <a:lnSpc>
                <a:spcPct val="80000"/>
              </a:lnSpc>
            </a:pPr>
            <a:r>
              <a:rPr lang="en-US" dirty="0" smtClean="0">
                <a:latin typeface="Arial" charset="0"/>
              </a:rPr>
              <a:t>Active Task Groups </a:t>
            </a:r>
          </a:p>
          <a:p>
            <a:pPr lvl="1">
              <a:lnSpc>
                <a:spcPct val="80000"/>
              </a:lnSpc>
            </a:pPr>
            <a:r>
              <a:rPr lang="en-US" dirty="0" smtClean="0">
                <a:latin typeface="Arial" charset="0"/>
              </a:rPr>
              <a:t>802.21m  - Revision Project </a:t>
            </a:r>
          </a:p>
          <a:p>
            <a:pPr lvl="1">
              <a:lnSpc>
                <a:spcPct val="80000"/>
              </a:lnSpc>
            </a:pPr>
            <a:r>
              <a:rPr lang="en-US" dirty="0" smtClean="0">
                <a:latin typeface="Arial" charset="0"/>
              </a:rPr>
              <a:t>802.21.1 - Use cases and Services</a:t>
            </a:r>
          </a:p>
          <a:p>
            <a:pPr>
              <a:lnSpc>
                <a:spcPct val="80000"/>
              </a:lnSpc>
            </a:pPr>
            <a:endParaRPr lang="en-US" dirty="0">
              <a:latin typeface="Arial" charset="0"/>
            </a:endParaRPr>
          </a:p>
          <a:p>
            <a:pPr marL="0" indent="0">
              <a:lnSpc>
                <a:spcPct val="80000"/>
              </a:lnSpc>
              <a:buNone/>
            </a:pPr>
            <a:endParaRPr lang="en-US" dirty="0" smtClean="0">
              <a:latin typeface="Arial" charset="0"/>
            </a:endParaRPr>
          </a:p>
          <a:p>
            <a:pPr lvl="2">
              <a:lnSpc>
                <a:spcPct val="80000"/>
              </a:lnSpc>
              <a:buNone/>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15</a:t>
            </a:fld>
            <a:endParaRPr lang="en-US" dirty="0"/>
          </a:p>
        </p:txBody>
      </p:sp>
    </p:spTree>
    <p:extLst>
      <p:ext uri="{BB962C8B-B14F-4D97-AF65-F5344CB8AC3E}">
        <p14:creationId xmlns:p14="http://schemas.microsoft.com/office/powerpoint/2010/main" val="38362265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TG Progress  </a:t>
            </a:r>
            <a:endParaRPr lang="en-US" sz="3200" dirty="0" smtClean="0">
              <a:solidFill>
                <a:schemeClr val="accent2"/>
              </a:solidFill>
              <a:latin typeface="Arial" charset="0"/>
            </a:endParaRPr>
          </a:p>
        </p:txBody>
      </p:sp>
      <p:sp>
        <p:nvSpPr>
          <p:cNvPr id="33797" name="Rectangle 3"/>
          <p:cNvSpPr>
            <a:spLocks noGrp="1" noChangeArrowheads="1"/>
          </p:cNvSpPr>
          <p:nvPr>
            <p:ph type="body" idx="1"/>
          </p:nvPr>
        </p:nvSpPr>
        <p:spPr>
          <a:xfrm>
            <a:off x="228600" y="1295400"/>
            <a:ext cx="8686800" cy="4519345"/>
          </a:xfrm>
        </p:spPr>
        <p:txBody>
          <a:bodyPr/>
          <a:lstStyle/>
          <a:p>
            <a:pPr>
              <a:lnSpc>
                <a:spcPct val="80000"/>
              </a:lnSpc>
            </a:pPr>
            <a:r>
              <a:rPr lang="en-US" sz="2800" dirty="0" smtClean="0">
                <a:latin typeface="Arial" charset="0"/>
              </a:rPr>
              <a:t>802.21m - </a:t>
            </a:r>
            <a:r>
              <a:rPr lang="en-US" sz="2800" dirty="0" smtClean="0">
                <a:latin typeface="Arial" charset="0"/>
              </a:rPr>
              <a:t>Revision Project </a:t>
            </a:r>
            <a:endParaRPr lang="en-US" sz="2800" dirty="0" smtClean="0">
              <a:latin typeface="Arial" charset="0"/>
            </a:endParaRPr>
          </a:p>
          <a:p>
            <a:pPr lvl="1">
              <a:lnSpc>
                <a:spcPct val="80000"/>
              </a:lnSpc>
            </a:pPr>
            <a:r>
              <a:rPr lang="en-US" sz="2400" dirty="0" smtClean="0">
                <a:latin typeface="Arial" charset="0"/>
              </a:rPr>
              <a:t>Started first WG Letter Ballot </a:t>
            </a:r>
          </a:p>
          <a:p>
            <a:pPr lvl="1">
              <a:lnSpc>
                <a:spcPct val="80000"/>
              </a:lnSpc>
            </a:pPr>
            <a:r>
              <a:rPr lang="en-US" sz="2400" dirty="0" smtClean="0">
                <a:latin typeface="Arial" charset="0"/>
              </a:rPr>
              <a:t>Opened: December 16, 2015</a:t>
            </a:r>
          </a:p>
          <a:p>
            <a:pPr lvl="1">
              <a:lnSpc>
                <a:spcPct val="80000"/>
              </a:lnSpc>
            </a:pPr>
            <a:r>
              <a:rPr lang="en-US" sz="2400" dirty="0" smtClean="0">
                <a:latin typeface="Arial" charset="0"/>
              </a:rPr>
              <a:t>Ended: January 17, 2016</a:t>
            </a:r>
          </a:p>
          <a:p>
            <a:pPr lvl="1">
              <a:lnSpc>
                <a:spcPct val="80000"/>
              </a:lnSpc>
            </a:pPr>
            <a:r>
              <a:rPr lang="en-US" sz="2400" dirty="0" smtClean="0">
                <a:latin typeface="Arial" charset="0"/>
              </a:rPr>
              <a:t>Result posted </a:t>
            </a:r>
            <a:r>
              <a:rPr lang="en-US" sz="2400" dirty="0" smtClean="0">
                <a:latin typeface="Arial" charset="0"/>
              </a:rPr>
              <a:t>on January 18, 2016</a:t>
            </a:r>
            <a:endParaRPr lang="en-US" sz="2400" dirty="0" smtClean="0">
              <a:latin typeface="Arial" charset="0"/>
            </a:endParaRPr>
          </a:p>
          <a:p>
            <a:pPr marL="457200" lvl="1" indent="0">
              <a:lnSpc>
                <a:spcPct val="80000"/>
              </a:lnSpc>
              <a:buNone/>
            </a:pPr>
            <a:endParaRPr lang="en-US" dirty="0" smtClean="0">
              <a:latin typeface="Arial" charset="0"/>
            </a:endParaRPr>
          </a:p>
          <a:p>
            <a:pPr>
              <a:lnSpc>
                <a:spcPct val="80000"/>
              </a:lnSpc>
            </a:pPr>
            <a:r>
              <a:rPr lang="en-US" sz="2800" dirty="0" smtClean="0">
                <a:latin typeface="Arial" charset="0"/>
              </a:rPr>
              <a:t>802.21.1 </a:t>
            </a:r>
            <a:r>
              <a:rPr lang="en-US" sz="2800" dirty="0" smtClean="0">
                <a:latin typeface="Arial" charset="0"/>
              </a:rPr>
              <a:t>- Use cases and </a:t>
            </a:r>
            <a:r>
              <a:rPr lang="en-US" sz="2800" dirty="0" smtClean="0">
                <a:latin typeface="Arial" charset="0"/>
              </a:rPr>
              <a:t>Services</a:t>
            </a:r>
          </a:p>
          <a:p>
            <a:pPr lvl="1">
              <a:lnSpc>
                <a:spcPct val="80000"/>
              </a:lnSpc>
            </a:pPr>
            <a:r>
              <a:rPr lang="en-US" sz="2400" dirty="0">
                <a:latin typeface="Arial" charset="0"/>
              </a:rPr>
              <a:t>Started first WG Letter Ballot </a:t>
            </a:r>
            <a:endParaRPr lang="en-US" sz="2400" dirty="0" smtClean="0">
              <a:latin typeface="Arial" charset="0"/>
            </a:endParaRPr>
          </a:p>
          <a:p>
            <a:pPr lvl="1">
              <a:lnSpc>
                <a:spcPct val="80000"/>
              </a:lnSpc>
            </a:pPr>
            <a:r>
              <a:rPr lang="en-US" sz="2400" dirty="0">
                <a:latin typeface="Arial" charset="0"/>
              </a:rPr>
              <a:t>Opened: December 16, 2015</a:t>
            </a:r>
          </a:p>
          <a:p>
            <a:pPr lvl="1">
              <a:lnSpc>
                <a:spcPct val="80000"/>
              </a:lnSpc>
            </a:pPr>
            <a:r>
              <a:rPr lang="en-US" sz="2400" dirty="0">
                <a:latin typeface="Arial" charset="0"/>
              </a:rPr>
              <a:t>Ended: January 17, </a:t>
            </a:r>
            <a:r>
              <a:rPr lang="en-US" sz="2400" dirty="0" smtClean="0">
                <a:latin typeface="Arial" charset="0"/>
              </a:rPr>
              <a:t>2016</a:t>
            </a:r>
          </a:p>
          <a:p>
            <a:pPr lvl="1">
              <a:lnSpc>
                <a:spcPct val="80000"/>
              </a:lnSpc>
            </a:pPr>
            <a:r>
              <a:rPr lang="en-US" sz="2400" dirty="0">
                <a:latin typeface="Arial" charset="0"/>
              </a:rPr>
              <a:t>Result posted on January 18, </a:t>
            </a:r>
            <a:r>
              <a:rPr lang="en-US" sz="2400" dirty="0" smtClean="0">
                <a:latin typeface="Arial" charset="0"/>
              </a:rPr>
              <a:t>2016</a:t>
            </a:r>
          </a:p>
          <a:p>
            <a:pPr marL="457200" lvl="1" indent="0">
              <a:lnSpc>
                <a:spcPct val="80000"/>
              </a:lnSpc>
              <a:buNone/>
            </a:pPr>
            <a:endParaRPr lang="en-US" dirty="0">
              <a:latin typeface="Arial" charset="0"/>
            </a:endParaRPr>
          </a:p>
          <a:p>
            <a:pPr lvl="1">
              <a:lnSpc>
                <a:spcPct val="80000"/>
              </a:lnSpc>
            </a:pPr>
            <a:endParaRPr lang="en-US" dirty="0">
              <a:latin typeface="Arial" charset="0"/>
            </a:endParaRPr>
          </a:p>
          <a:p>
            <a:pPr marL="0" indent="0">
              <a:lnSpc>
                <a:spcPct val="80000"/>
              </a:lnSpc>
              <a:buNone/>
            </a:pPr>
            <a:endParaRPr lang="en-US" dirty="0" smtClean="0">
              <a:latin typeface="Arial" charset="0"/>
            </a:endParaRPr>
          </a:p>
          <a:p>
            <a:pPr lvl="2">
              <a:lnSpc>
                <a:spcPct val="80000"/>
              </a:lnSpc>
              <a:buNone/>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16</a:t>
            </a:fld>
            <a:endParaRPr lang="en-US" dirty="0"/>
          </a:p>
        </p:txBody>
      </p:sp>
    </p:spTree>
    <p:extLst>
      <p:ext uri="{BB962C8B-B14F-4D97-AF65-F5344CB8AC3E}">
        <p14:creationId xmlns:p14="http://schemas.microsoft.com/office/powerpoint/2010/main" val="39536206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WG Letter Ballots </a:t>
            </a:r>
            <a:r>
              <a:rPr lang="en-US" sz="3200" dirty="0" smtClean="0">
                <a:solidFill>
                  <a:schemeClr val="accent2"/>
                </a:solidFill>
                <a:latin typeface="Arial" charset="0"/>
              </a:rPr>
              <a:t> Results </a:t>
            </a:r>
            <a:endParaRPr lang="en-US" sz="3200" dirty="0" smtClean="0">
              <a:solidFill>
                <a:schemeClr val="accent2"/>
              </a:solidFill>
              <a:latin typeface="Arial" charset="0"/>
            </a:endParaRPr>
          </a:p>
        </p:txBody>
      </p:sp>
      <p:sp>
        <p:nvSpPr>
          <p:cNvPr id="33797" name="Rectangle 3"/>
          <p:cNvSpPr>
            <a:spLocks noGrp="1" noChangeArrowheads="1"/>
          </p:cNvSpPr>
          <p:nvPr>
            <p:ph type="body" idx="1"/>
          </p:nvPr>
        </p:nvSpPr>
        <p:spPr>
          <a:xfrm>
            <a:off x="304800" y="1371600"/>
            <a:ext cx="8686800" cy="4876800"/>
          </a:xfrm>
        </p:spPr>
        <p:txBody>
          <a:bodyPr/>
          <a:lstStyle/>
          <a:p>
            <a:pPr>
              <a:lnSpc>
                <a:spcPct val="80000"/>
              </a:lnSpc>
            </a:pPr>
            <a:r>
              <a:rPr lang="en-US" sz="2800" dirty="0" smtClean="0">
                <a:latin typeface="Arial" charset="0"/>
              </a:rPr>
              <a:t>LB#8- 802.21m - </a:t>
            </a:r>
            <a:r>
              <a:rPr lang="en-US" sz="2800" dirty="0" smtClean="0">
                <a:latin typeface="Arial" charset="0"/>
              </a:rPr>
              <a:t>Revision Project </a:t>
            </a:r>
            <a:endParaRPr lang="en-US" sz="2800" dirty="0" smtClean="0">
              <a:latin typeface="Arial" charset="0"/>
            </a:endParaRPr>
          </a:p>
          <a:p>
            <a:pPr lvl="1">
              <a:lnSpc>
                <a:spcPct val="80000"/>
              </a:lnSpc>
            </a:pPr>
            <a:r>
              <a:rPr lang="en-US" sz="2400" dirty="0" smtClean="0">
                <a:latin typeface="Arial" charset="0"/>
              </a:rPr>
              <a:t>Approve- 11, </a:t>
            </a:r>
            <a:r>
              <a:rPr lang="en-US" sz="2400" dirty="0" smtClean="0">
                <a:latin typeface="Arial" charset="0"/>
              </a:rPr>
              <a:t>Disapprove -06,  Abstain -02  </a:t>
            </a:r>
          </a:p>
          <a:p>
            <a:pPr lvl="1">
              <a:lnSpc>
                <a:spcPct val="80000"/>
              </a:lnSpc>
            </a:pPr>
            <a:r>
              <a:rPr lang="en-US" sz="2400" dirty="0" smtClean="0">
                <a:latin typeface="Arial" charset="0"/>
              </a:rPr>
              <a:t>Return Ratio: 100%;  Approval ratio: 64.70%</a:t>
            </a:r>
          </a:p>
          <a:p>
            <a:pPr lvl="1">
              <a:lnSpc>
                <a:spcPct val="80000"/>
              </a:lnSpc>
            </a:pPr>
            <a:r>
              <a:rPr lang="en-US" sz="2400" dirty="0" smtClean="0">
                <a:latin typeface="Arial" charset="0"/>
              </a:rPr>
              <a:t>Ballot is valid but did not meet 75% threshold</a:t>
            </a:r>
          </a:p>
          <a:p>
            <a:pPr lvl="1">
              <a:lnSpc>
                <a:spcPct val="80000"/>
              </a:lnSpc>
            </a:pPr>
            <a:r>
              <a:rPr lang="en-US" sz="2400" dirty="0">
                <a:latin typeface="Arial" charset="0"/>
              </a:rPr>
              <a:t>Result </a:t>
            </a:r>
            <a:r>
              <a:rPr lang="en-US" sz="2400" dirty="0" smtClean="0">
                <a:latin typeface="Arial" charset="0"/>
              </a:rPr>
              <a:t>is available </a:t>
            </a:r>
            <a:r>
              <a:rPr lang="en-US" sz="2400" dirty="0">
                <a:latin typeface="Arial" charset="0"/>
              </a:rPr>
              <a:t>at: https://mentor.ieee.org/802.21/dcn/16/21-16-0004-00-0000-lb-8-results.xlsx </a:t>
            </a:r>
            <a:endParaRPr lang="en-US" sz="2400" dirty="0" smtClean="0">
              <a:latin typeface="Arial" charset="0"/>
            </a:endParaRPr>
          </a:p>
          <a:p>
            <a:pPr>
              <a:lnSpc>
                <a:spcPct val="80000"/>
              </a:lnSpc>
            </a:pPr>
            <a:r>
              <a:rPr lang="en-US" sz="2800" dirty="0" smtClean="0">
                <a:latin typeface="Arial" charset="0"/>
              </a:rPr>
              <a:t>LB#9 - 802.21.1 </a:t>
            </a:r>
            <a:r>
              <a:rPr lang="en-US" sz="2800" dirty="0" smtClean="0">
                <a:latin typeface="Arial" charset="0"/>
              </a:rPr>
              <a:t>- Use cases and </a:t>
            </a:r>
            <a:r>
              <a:rPr lang="en-US" sz="2800" dirty="0" smtClean="0">
                <a:latin typeface="Arial" charset="0"/>
              </a:rPr>
              <a:t>Services</a:t>
            </a:r>
          </a:p>
          <a:p>
            <a:pPr lvl="1">
              <a:lnSpc>
                <a:spcPct val="80000"/>
              </a:lnSpc>
            </a:pPr>
            <a:r>
              <a:rPr lang="en-US" sz="2400" dirty="0" smtClean="0">
                <a:latin typeface="Arial" charset="0"/>
              </a:rPr>
              <a:t>Approve- 13, </a:t>
            </a:r>
            <a:r>
              <a:rPr lang="en-US" sz="2400" dirty="0" smtClean="0">
                <a:latin typeface="Arial" charset="0"/>
              </a:rPr>
              <a:t>Disapprove</a:t>
            </a:r>
            <a:r>
              <a:rPr lang="en-US" sz="2400" dirty="0">
                <a:latin typeface="Arial" charset="0"/>
              </a:rPr>
              <a:t> </a:t>
            </a:r>
            <a:r>
              <a:rPr lang="en-US" sz="2400" dirty="0" smtClean="0">
                <a:latin typeface="Arial" charset="0"/>
              </a:rPr>
              <a:t>- 06, </a:t>
            </a:r>
            <a:r>
              <a:rPr lang="en-US" sz="2400" dirty="0" smtClean="0">
                <a:latin typeface="Arial" charset="0"/>
              </a:rPr>
              <a:t>Abstain- 0</a:t>
            </a:r>
          </a:p>
          <a:p>
            <a:pPr lvl="1">
              <a:lnSpc>
                <a:spcPct val="80000"/>
              </a:lnSpc>
            </a:pPr>
            <a:r>
              <a:rPr lang="en-US" sz="2400" dirty="0" smtClean="0">
                <a:latin typeface="Arial" charset="0"/>
              </a:rPr>
              <a:t>Return Ratio: 100%; Approval ratio: 68.42%</a:t>
            </a:r>
          </a:p>
          <a:p>
            <a:pPr lvl="1">
              <a:lnSpc>
                <a:spcPct val="80000"/>
              </a:lnSpc>
            </a:pPr>
            <a:r>
              <a:rPr lang="en-US" sz="2400" dirty="0" smtClean="0">
                <a:latin typeface="Arial" charset="0"/>
              </a:rPr>
              <a:t>Ballot is valid but did not meet 75 % threshold</a:t>
            </a:r>
          </a:p>
          <a:p>
            <a:pPr lvl="1">
              <a:lnSpc>
                <a:spcPct val="80000"/>
              </a:lnSpc>
            </a:pPr>
            <a:r>
              <a:rPr lang="en-US" sz="2400" dirty="0">
                <a:latin typeface="Arial" charset="0"/>
              </a:rPr>
              <a:t>Result </a:t>
            </a:r>
            <a:r>
              <a:rPr lang="en-US" sz="2400" dirty="0" smtClean="0">
                <a:latin typeface="Arial" charset="0"/>
              </a:rPr>
              <a:t>is available </a:t>
            </a:r>
            <a:r>
              <a:rPr lang="en-US" sz="2400" dirty="0">
                <a:latin typeface="Arial" charset="0"/>
              </a:rPr>
              <a:t>at: https://mentor.ieee.org/802.21/dcn/16/21-16-0005-00-0000-lb-9-results.xlsx</a:t>
            </a:r>
          </a:p>
          <a:p>
            <a:pPr lvl="1">
              <a:lnSpc>
                <a:spcPct val="80000"/>
              </a:lnSpc>
            </a:pPr>
            <a:endParaRPr lang="en-US" sz="2400" dirty="0" smtClean="0">
              <a:latin typeface="Arial" charset="0"/>
            </a:endParaRPr>
          </a:p>
          <a:p>
            <a:pPr>
              <a:lnSpc>
                <a:spcPct val="80000"/>
              </a:lnSpc>
            </a:pPr>
            <a:endParaRPr lang="en-US" dirty="0">
              <a:latin typeface="Arial" charset="0"/>
            </a:endParaRPr>
          </a:p>
          <a:p>
            <a:pPr marL="0" indent="0">
              <a:lnSpc>
                <a:spcPct val="80000"/>
              </a:lnSpc>
              <a:buNone/>
            </a:pPr>
            <a:endParaRPr lang="en-US" dirty="0" smtClean="0">
              <a:latin typeface="Arial" charset="0"/>
            </a:endParaRPr>
          </a:p>
          <a:p>
            <a:pPr lvl="2">
              <a:lnSpc>
                <a:spcPct val="80000"/>
              </a:lnSpc>
              <a:buNone/>
            </a:pPr>
            <a:endParaRPr lang="en-US" sz="2000" dirty="0" smtClean="0">
              <a:latin typeface="Arial" charset="0"/>
            </a:endParaRPr>
          </a:p>
          <a:p>
            <a:pPr>
              <a:lnSpc>
                <a:spcPct val="80000"/>
              </a:lnSpc>
              <a:buNone/>
            </a:pPr>
            <a:endParaRPr lang="en-US" dirty="0" smtClean="0">
              <a:latin typeface="Arial" charset="0"/>
            </a:endParaRPr>
          </a:p>
          <a:p>
            <a:pPr lvl="1">
              <a:lnSpc>
                <a:spcPct val="80000"/>
              </a:lnSpc>
              <a:buNone/>
            </a:pPr>
            <a:endParaRPr lang="en-US" sz="1600" dirty="0" smtClean="0">
              <a:latin typeface="Arial" charset="0"/>
            </a:endParaRPr>
          </a:p>
          <a:p>
            <a:pPr lvl="1">
              <a:lnSpc>
                <a:spcPct val="80000"/>
              </a:lnSpc>
              <a:buNone/>
            </a:pPr>
            <a:endParaRPr lang="en-US" sz="1600" dirty="0" smtClean="0">
              <a:latin typeface="Arial" charset="0"/>
            </a:endParaRPr>
          </a:p>
          <a:p>
            <a:pPr lvl="2">
              <a:lnSpc>
                <a:spcPct val="80000"/>
              </a:lnSpc>
              <a:buNone/>
            </a:pPr>
            <a:endParaRPr lang="en-US" sz="1600" dirty="0" smtClean="0">
              <a:latin typeface="Arial" charset="0"/>
              <a:cs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17</a:t>
            </a:fld>
            <a:endParaRPr lang="en-US" dirty="0"/>
          </a:p>
        </p:txBody>
      </p:sp>
    </p:spTree>
    <p:extLst>
      <p:ext uri="{BB962C8B-B14F-4D97-AF65-F5344CB8AC3E}">
        <p14:creationId xmlns:p14="http://schemas.microsoft.com/office/powerpoint/2010/main" val="9458672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a:t>
            </a:r>
            <a:r>
              <a:rPr lang="en-US" sz="3200" dirty="0" smtClean="0">
                <a:solidFill>
                  <a:schemeClr val="accent2"/>
                </a:solidFill>
                <a:latin typeface="Arial" charset="0"/>
              </a:rPr>
              <a:t>January</a:t>
            </a:r>
            <a:r>
              <a:rPr lang="en-US" sz="3200" dirty="0" smtClean="0">
                <a:solidFill>
                  <a:schemeClr val="accent2"/>
                </a:solidFill>
                <a:latin typeface="Arial" charset="0"/>
              </a:rPr>
              <a:t> </a:t>
            </a:r>
            <a:r>
              <a:rPr lang="en-US" sz="3200" dirty="0" smtClean="0">
                <a:solidFill>
                  <a:schemeClr val="accent2"/>
                </a:solidFill>
                <a:latin typeface="Arial" charset="0"/>
              </a:rPr>
              <a:t>Meeting</a:t>
            </a:r>
          </a:p>
        </p:txBody>
      </p:sp>
      <p:sp>
        <p:nvSpPr>
          <p:cNvPr id="34822" name="Rectangle 3"/>
          <p:cNvSpPr>
            <a:spLocks noGrp="1" noChangeArrowheads="1"/>
          </p:cNvSpPr>
          <p:nvPr>
            <p:ph type="body" idx="1"/>
          </p:nvPr>
        </p:nvSpPr>
        <p:spPr>
          <a:xfrm>
            <a:off x="495300" y="1447800"/>
            <a:ext cx="8305800" cy="3505200"/>
          </a:xfrm>
        </p:spPr>
        <p:txBody>
          <a:bodyPr/>
          <a:lstStyle/>
          <a:p>
            <a:pPr lvl="2">
              <a:lnSpc>
                <a:spcPct val="90000"/>
              </a:lnSpc>
              <a:buNone/>
            </a:pPr>
            <a:endParaRPr lang="en-US" sz="1800" dirty="0" smtClean="0">
              <a:latin typeface="Arial" charset="0"/>
            </a:endParaRPr>
          </a:p>
          <a:p>
            <a:pPr>
              <a:lnSpc>
                <a:spcPct val="90000"/>
              </a:lnSpc>
            </a:pPr>
            <a:r>
              <a:rPr lang="en-US" sz="2600" dirty="0" smtClean="0">
                <a:latin typeface="Arial" charset="0"/>
              </a:rPr>
              <a:t>Task Group Activities  </a:t>
            </a:r>
          </a:p>
          <a:p>
            <a:pPr lvl="1">
              <a:lnSpc>
                <a:spcPct val="90000"/>
              </a:lnSpc>
            </a:pPr>
            <a:r>
              <a:rPr lang="en-US" sz="2200" dirty="0" smtClean="0">
                <a:latin typeface="Arial" charset="0"/>
              </a:rPr>
              <a:t>802.21m: Revision Project </a:t>
            </a:r>
          </a:p>
          <a:p>
            <a:pPr lvl="2">
              <a:lnSpc>
                <a:spcPct val="90000"/>
              </a:lnSpc>
            </a:pPr>
            <a:r>
              <a:rPr lang="en-US" sz="1800" dirty="0" smtClean="0">
                <a:solidFill>
                  <a:srgbClr val="000000"/>
                </a:solidFill>
                <a:latin typeface="Arial" charset="0"/>
              </a:rPr>
              <a:t>Start addressing the LB comments </a:t>
            </a:r>
            <a:r>
              <a:rPr lang="en-US" sz="1800" dirty="0" smtClean="0">
                <a:solidFill>
                  <a:srgbClr val="000000"/>
                </a:solidFill>
                <a:latin typeface="Arial" charset="0"/>
              </a:rPr>
              <a:t> </a:t>
            </a:r>
            <a:endParaRPr lang="en-US" sz="1800" dirty="0" smtClean="0">
              <a:solidFill>
                <a:srgbClr val="000000"/>
              </a:solidFill>
              <a:latin typeface="Arial" charset="0"/>
            </a:endParaRPr>
          </a:p>
          <a:p>
            <a:pPr marL="857250" lvl="2" indent="0">
              <a:lnSpc>
                <a:spcPct val="90000"/>
              </a:lnSpc>
              <a:buNone/>
            </a:pPr>
            <a:endParaRPr lang="en-US" sz="1800" dirty="0" smtClean="0">
              <a:solidFill>
                <a:srgbClr val="000000"/>
              </a:solidFill>
              <a:latin typeface="Arial" charset="0"/>
            </a:endParaRPr>
          </a:p>
          <a:p>
            <a:pPr lvl="1">
              <a:lnSpc>
                <a:spcPct val="90000"/>
              </a:lnSpc>
            </a:pPr>
            <a:r>
              <a:rPr lang="en-US" sz="2200" dirty="0" smtClean="0">
                <a:solidFill>
                  <a:srgbClr val="000000"/>
                </a:solidFill>
                <a:latin typeface="Arial" charset="0"/>
              </a:rPr>
              <a:t>802.21.1: Media Independent Services </a:t>
            </a:r>
          </a:p>
          <a:p>
            <a:pPr lvl="2">
              <a:lnSpc>
                <a:spcPct val="90000"/>
              </a:lnSpc>
            </a:pPr>
            <a:r>
              <a:rPr lang="en-US" sz="1800" dirty="0" smtClean="0">
                <a:solidFill>
                  <a:srgbClr val="000000"/>
                </a:solidFill>
                <a:latin typeface="Arial" charset="0"/>
              </a:rPr>
              <a:t>Start addressing the LB comments </a:t>
            </a:r>
            <a:endParaRPr lang="en-US" sz="1800" dirty="0" smtClean="0">
              <a:solidFill>
                <a:srgbClr val="000000"/>
              </a:solidFill>
              <a:latin typeface="Arial" charset="0"/>
            </a:endParaRPr>
          </a:p>
          <a:p>
            <a:pPr lvl="2">
              <a:lnSpc>
                <a:spcPct val="90000"/>
              </a:lnSpc>
            </a:pPr>
            <a:endParaRPr lang="en-US" sz="1800" dirty="0">
              <a:solidFill>
                <a:srgbClr val="000000"/>
              </a:solidFill>
              <a:latin typeface="Arial" charset="0"/>
            </a:endParaRPr>
          </a:p>
          <a:p>
            <a:pPr>
              <a:lnSpc>
                <a:spcPct val="90000"/>
              </a:lnSpc>
              <a:buNone/>
            </a:pPr>
            <a:endParaRPr lang="en-US" sz="2600" dirty="0" smtClean="0">
              <a:latin typeface="Arial" charset="0"/>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7" name="Slide Number Placeholder 6"/>
          <p:cNvSpPr>
            <a:spLocks noGrp="1"/>
          </p:cNvSpPr>
          <p:nvPr>
            <p:ph type="sldNum" sz="quarter" idx="12"/>
          </p:nvPr>
        </p:nvSpPr>
        <p:spPr/>
        <p:txBody>
          <a:bodyPr/>
          <a:lstStyle/>
          <a:p>
            <a:pPr>
              <a:defRPr/>
            </a:pPr>
            <a:r>
              <a:rPr lang="en-US" dirty="0" smtClean="0"/>
              <a:t>Slide </a:t>
            </a:r>
            <a:fld id="{55EAE60E-B8AB-4C07-8727-0B4A640A876B}" type="slidenum">
              <a:rPr lang="en-US" smtClean="0"/>
              <a:pPr>
                <a:defRPr/>
              </a:pPr>
              <a:t>18</a:t>
            </a:fld>
            <a:endParaRPr lang="en-US" dirty="0"/>
          </a:p>
        </p:txBody>
      </p:sp>
    </p:spTree>
    <p:extLst>
      <p:ext uri="{BB962C8B-B14F-4D97-AF65-F5344CB8AC3E}">
        <p14:creationId xmlns:p14="http://schemas.microsoft.com/office/powerpoint/2010/main" val="4369874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2016</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534400" cy="5486400"/>
          </a:xfrm>
        </p:spPr>
        <p:txBody>
          <a:bodyPr/>
          <a:lstStyle/>
          <a:p>
            <a:pPr>
              <a:lnSpc>
                <a:spcPct val="90000"/>
              </a:lnSpc>
            </a:pPr>
            <a:r>
              <a:rPr lang="en-US" sz="2400" b="1" dirty="0" smtClean="0">
                <a:solidFill>
                  <a:srgbClr val="FF0000"/>
                </a:solidFill>
              </a:rPr>
              <a:t>Plenary</a:t>
            </a:r>
            <a:r>
              <a:rPr lang="en-US" sz="2400" b="1" dirty="0" smtClean="0">
                <a:solidFill>
                  <a:srgbClr val="FF0000"/>
                </a:solidFill>
              </a:rPr>
              <a:t>: 13-18 March, 2016,  Sands Venetian Hotel, Macau, PRC </a:t>
            </a:r>
          </a:p>
          <a:p>
            <a:pPr lvl="1">
              <a:lnSpc>
                <a:spcPct val="90000"/>
              </a:lnSpc>
            </a:pPr>
            <a:r>
              <a:rPr lang="en-US" sz="2000" dirty="0" smtClean="0">
                <a:solidFill>
                  <a:srgbClr val="FF0000"/>
                </a:solidFill>
              </a:rPr>
              <a:t>Co-located with all 802 groups</a:t>
            </a:r>
            <a:endParaRPr lang="en-US" sz="2000" b="1" dirty="0" smtClean="0">
              <a:solidFill>
                <a:srgbClr val="FF0000"/>
              </a:solidFill>
            </a:endParaRPr>
          </a:p>
          <a:p>
            <a:pPr>
              <a:lnSpc>
                <a:spcPct val="90000"/>
              </a:lnSpc>
            </a:pPr>
            <a:r>
              <a:rPr lang="en-US" sz="2400" b="1" dirty="0" smtClean="0">
                <a:solidFill>
                  <a:srgbClr val="0000FF"/>
                </a:solidFill>
              </a:rPr>
              <a:t>Interim:  May 15-20, 2016, Hilton Waikoloa Village, HI, USA  </a:t>
            </a:r>
          </a:p>
          <a:p>
            <a:pPr lvl="1">
              <a:lnSpc>
                <a:spcPct val="90000"/>
              </a:lnSpc>
            </a:pPr>
            <a:r>
              <a:rPr lang="en-US" sz="2000" dirty="0" smtClean="0">
                <a:solidFill>
                  <a:srgbClr val="0000FF"/>
                </a:solidFill>
              </a:rPr>
              <a:t>Co-located with all wireless groups </a:t>
            </a:r>
          </a:p>
          <a:p>
            <a:pPr>
              <a:lnSpc>
                <a:spcPct val="90000"/>
              </a:lnSpc>
            </a:pPr>
            <a:r>
              <a:rPr lang="en-US" sz="2400" b="1" dirty="0" smtClean="0">
                <a:solidFill>
                  <a:srgbClr val="FF0000"/>
                </a:solidFill>
              </a:rPr>
              <a:t>Plenary:  24-29 July 2016, Grand Hyatt, San Diego, USA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September, 2016 , Europe (Warsaw) </a:t>
            </a:r>
            <a:endParaRPr lang="en-US" sz="2400" b="1" dirty="0" smtClean="0">
              <a:solidFill>
                <a:schemeClr val="accent2"/>
              </a:solidFill>
            </a:endParaRPr>
          </a:p>
          <a:p>
            <a:pPr lvl="1">
              <a:lnSpc>
                <a:spcPct val="90000"/>
              </a:lnSpc>
            </a:pPr>
            <a:r>
              <a:rPr lang="en-US" sz="2000" dirty="0" smtClean="0">
                <a:solidFill>
                  <a:srgbClr val="0000FF"/>
                </a:solidFill>
              </a:rPr>
              <a:t>Co-located with  all 802 wireless groups </a:t>
            </a:r>
            <a:endParaRPr lang="en-US" sz="2000" dirty="0" smtClean="0">
              <a:solidFill>
                <a:srgbClr val="FF0000"/>
              </a:solidFill>
            </a:endParaRPr>
          </a:p>
          <a:p>
            <a:pPr>
              <a:lnSpc>
                <a:spcPct val="90000"/>
              </a:lnSpc>
            </a:pPr>
            <a:r>
              <a:rPr lang="en-US" sz="2400" b="1" dirty="0" smtClean="0">
                <a:solidFill>
                  <a:srgbClr val="FF0000"/>
                </a:solidFill>
              </a:rPr>
              <a:t>Plenary: 6-11 Nov 2016, Grand </a:t>
            </a:r>
            <a:r>
              <a:rPr lang="it-IT" sz="2400" b="1" dirty="0" smtClean="0">
                <a:solidFill>
                  <a:srgbClr val="FF0000"/>
                </a:solidFill>
              </a:rPr>
              <a:t>Hyatt, San Antonio, TX, USA</a:t>
            </a: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a:defRPr/>
            </a:pPr>
            <a:r>
              <a:rPr lang="pt-BR" dirty="0" smtClean="0">
                <a:solidFill>
                  <a:srgbClr val="000000"/>
                </a:solidFill>
              </a:rPr>
              <a:t>  Subir Das, Chair 802.21 WG</a:t>
            </a:r>
            <a:endParaRPr lang="en-US" dirty="0" smtClean="0">
              <a:solidFill>
                <a:srgbClr val="000000"/>
              </a:solidFill>
            </a:endParaRPr>
          </a:p>
        </p:txBody>
      </p:sp>
    </p:spTree>
    <p:extLst>
      <p:ext uri="{BB962C8B-B14F-4D97-AF65-F5344CB8AC3E}">
        <p14:creationId xmlns:p14="http://schemas.microsoft.com/office/powerpoint/2010/main" val="6572472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1292611" y="5528846"/>
            <a:ext cx="7013189" cy="338554"/>
          </a:xfrm>
          <a:prstGeom prst="rect">
            <a:avLst/>
          </a:prstGeom>
          <a:noFill/>
          <a:ln w="9525">
            <a:noFill/>
            <a:miter lim="800000"/>
            <a:headEnd/>
            <a:tailEnd/>
          </a:ln>
        </p:spPr>
        <p:txBody>
          <a:bodyPr wrap="square">
            <a:spAutoFit/>
          </a:bodyPr>
          <a:lstStyle/>
          <a:p>
            <a:pPr eaLnBrk="1" hangingPunct="1"/>
            <a:r>
              <a:rPr lang="en-US" sz="1600" b="1" dirty="0" smtClean="0"/>
              <a:t>Default </a:t>
            </a:r>
            <a:r>
              <a:rPr lang="en-US" sz="1600" b="1" dirty="0"/>
              <a:t>Location</a:t>
            </a:r>
            <a:r>
              <a:rPr lang="en-US" sz="1600" dirty="0" smtClean="0"/>
              <a:t>: </a:t>
            </a:r>
            <a:r>
              <a:rPr lang="en-US" sz="1600" dirty="0" smtClean="0"/>
              <a:t>Harris (ATL CC)</a:t>
            </a:r>
            <a:r>
              <a:rPr lang="en-US" sz="1600" dirty="0" smtClean="0"/>
              <a:t>;  802.16/802.24 Tutorial- Regency V </a:t>
            </a:r>
            <a:endParaRPr lang="en-US" sz="1600" dirty="0"/>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dirty="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dirty="0"/>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433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43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4"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1331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6" name="Slide Number Placeholder 15"/>
          <p:cNvSpPr>
            <a:spLocks noGrp="1"/>
          </p:cNvSpPr>
          <p:nvPr>
            <p:ph type="sldNum" sz="quarter" idx="10"/>
          </p:nvPr>
        </p:nvSpPr>
        <p:spPr/>
        <p:txBody>
          <a:bodyPr/>
          <a:lstStyle/>
          <a:p>
            <a:pPr>
              <a:defRPr/>
            </a:pPr>
            <a:r>
              <a:rPr lang="en-US" dirty="0" smtClean="0"/>
              <a:t>Slide </a:t>
            </a:r>
            <a:fld id="{F3D7A4F0-0FCF-4224-B81A-51E9E7009AFE}" type="slidenum">
              <a:rPr lang="en-US" smtClean="0"/>
              <a:pPr>
                <a:defRPr/>
              </a:pPr>
              <a:t>2</a:t>
            </a:fld>
            <a:endParaRPr lang="en-US" dirty="0"/>
          </a:p>
        </p:txBody>
      </p:sp>
      <p:sp>
        <p:nvSpPr>
          <p:cNvPr id="2"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32"/>
          <p:cNvSpPr>
            <a:spLocks noChangeArrowheads="1"/>
          </p:cNvSpPr>
          <p:nvPr/>
        </p:nvSpPr>
        <p:spPr bwMode="auto">
          <a:xfrm>
            <a:off x="609600" y="5943600"/>
            <a:ext cx="7696200" cy="457200"/>
          </a:xfrm>
          <a:prstGeom prst="rect">
            <a:avLst/>
          </a:prstGeom>
          <a:noFill/>
          <a:ln w="9525">
            <a:noFill/>
            <a:miter lim="800000"/>
            <a:headEnd/>
            <a:tailEnd/>
          </a:ln>
        </p:spPr>
        <p:txBody>
          <a:bodyPr lIns="92075" tIns="46038" rIns="92075" bIns="46038"/>
          <a:lstStyle/>
          <a:p>
            <a:pPr marL="342900" indent="-342900">
              <a:spcBef>
                <a:spcPct val="20000"/>
              </a:spcBef>
              <a:buFont typeface="Arial" pitchFamily="34" charset="0"/>
              <a:buChar char="•"/>
            </a:pPr>
            <a:r>
              <a:rPr lang="en-US" sz="1600" dirty="0">
                <a:latin typeface="Arial" charset="0"/>
              </a:rPr>
              <a:t>The WG has </a:t>
            </a:r>
            <a:r>
              <a:rPr lang="en-US" sz="1600" dirty="0" smtClean="0">
                <a:latin typeface="Arial" charset="0"/>
              </a:rPr>
              <a:t>22	voting </a:t>
            </a:r>
            <a:r>
              <a:rPr lang="en-US" sz="1600" dirty="0">
                <a:latin typeface="Arial" charset="0"/>
              </a:rPr>
              <a:t>members </a:t>
            </a:r>
            <a:r>
              <a:rPr lang="en-US" sz="1600" dirty="0" smtClean="0">
                <a:latin typeface="Arial" charset="0"/>
              </a:rPr>
              <a:t>  </a:t>
            </a:r>
            <a:r>
              <a:rPr lang="en-US" sz="1600" dirty="0" smtClean="0">
                <a:latin typeface="Arial" charset="0"/>
              </a:rPr>
              <a:t>as </a:t>
            </a:r>
            <a:r>
              <a:rPr lang="en-US" sz="1600" dirty="0">
                <a:latin typeface="Arial" charset="0"/>
              </a:rPr>
              <a:t>of this meeting</a:t>
            </a:r>
          </a:p>
        </p:txBody>
      </p:sp>
      <p:graphicFrame>
        <p:nvGraphicFramePr>
          <p:cNvPr id="7" name="Table 6"/>
          <p:cNvGraphicFramePr>
            <a:graphicFrameLocks noGrp="1"/>
          </p:cNvGraphicFramePr>
          <p:nvPr>
            <p:extLst/>
          </p:nvPr>
        </p:nvGraphicFramePr>
        <p:xfrm>
          <a:off x="743755" y="1177164"/>
          <a:ext cx="7467599" cy="4222259"/>
        </p:xfrm>
        <a:graphic>
          <a:graphicData uri="http://schemas.openxmlformats.org/drawingml/2006/table">
            <a:tbl>
              <a:tblPr firstRow="1" firstCol="1" bandRow="1">
                <a:tableStyleId>{5C22544A-7EE6-4342-B048-85BDC9FD1C3A}</a:tableStyleId>
              </a:tblPr>
              <a:tblGrid>
                <a:gridCol w="1222073"/>
                <a:gridCol w="1674216"/>
                <a:gridCol w="1375738"/>
                <a:gridCol w="1572846"/>
                <a:gridCol w="1622726"/>
              </a:tblGrid>
              <a:tr h="647330">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 </a:t>
                      </a:r>
                    </a:p>
                  </a:txBody>
                  <a:tcPr marL="9525" marR="9525" marT="9525" marB="0"/>
                </a:tc>
                <a:tc>
                  <a:txBody>
                    <a:body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Monday</a:t>
                      </a:r>
                      <a:r>
                        <a:rPr lang="en-US" sz="12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(Jan 18, 2016)</a:t>
                      </a:r>
                      <a:r>
                        <a:rPr lang="en-US" sz="1200" dirty="0">
                          <a:effectLst/>
                          <a:latin typeface="Times New Roman" panose="02020603050405020304" pitchFamily="18" charset="0"/>
                          <a:ea typeface="Times New Roman" panose="02020603050405020304" pitchFamily="18" charset="0"/>
                        </a:rPr>
                        <a:t> </a:t>
                      </a:r>
                    </a:p>
                  </a:txBody>
                  <a:tcPr marL="9525" marR="9525" marT="9525" marB="0"/>
                </a:tc>
                <a:tc>
                  <a:txBody>
                    <a:body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Tuesday</a:t>
                      </a:r>
                      <a:r>
                        <a:rPr lang="en-US" sz="12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(Jan 19, 2016)</a:t>
                      </a:r>
                      <a:r>
                        <a:rPr lang="en-US" sz="1200" dirty="0">
                          <a:effectLst/>
                          <a:latin typeface="Times New Roman" panose="02020603050405020304" pitchFamily="18" charset="0"/>
                          <a:ea typeface="Times New Roman" panose="02020603050405020304" pitchFamily="18" charset="0"/>
                        </a:rPr>
                        <a:t> </a:t>
                      </a:r>
                    </a:p>
                  </a:txBody>
                  <a:tcPr marL="9525" marR="9525" marT="9525" marB="0"/>
                </a:tc>
                <a:tc>
                  <a:txBody>
                    <a:body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Wednesday</a:t>
                      </a:r>
                      <a:r>
                        <a:rPr lang="en-US" sz="12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(Jan 20, 2016)</a:t>
                      </a:r>
                      <a:r>
                        <a:rPr lang="en-US" sz="1200" dirty="0">
                          <a:effectLst/>
                          <a:latin typeface="Times New Roman" panose="02020603050405020304" pitchFamily="18" charset="0"/>
                          <a:ea typeface="Times New Roman" panose="02020603050405020304" pitchFamily="18" charset="0"/>
                        </a:rPr>
                        <a:t> </a:t>
                      </a:r>
                    </a:p>
                  </a:txBody>
                  <a:tcPr marL="9525" marR="9525" marT="9525" marB="0"/>
                </a:tc>
                <a:tc>
                  <a:txBody>
                    <a:body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Thursday</a:t>
                      </a:r>
                      <a:r>
                        <a:rPr lang="en-US" sz="12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(Jan 21, 2016)</a:t>
                      </a:r>
                      <a:r>
                        <a:rPr lang="en-US" sz="1200" dirty="0">
                          <a:effectLst/>
                          <a:latin typeface="Times New Roman" panose="02020603050405020304" pitchFamily="18" charset="0"/>
                          <a:ea typeface="Times New Roman" panose="02020603050405020304" pitchFamily="18" charset="0"/>
                        </a:rPr>
                        <a:t> </a:t>
                      </a:r>
                    </a:p>
                  </a:txBody>
                  <a:tcPr marL="9525" marR="9525" marT="9525" marB="0"/>
                </a:tc>
              </a:tr>
              <a:tr h="647330">
                <a:tc>
                  <a:txBody>
                    <a:body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AM-1</a:t>
                      </a:r>
                      <a:r>
                        <a:rPr lang="en-US" sz="12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8:00-10:00a</a:t>
                      </a:r>
                      <a:r>
                        <a:rPr lang="en-US" sz="1200" dirty="0">
                          <a:effectLst/>
                          <a:latin typeface="Times New Roman" panose="02020603050405020304" pitchFamily="18" charset="0"/>
                          <a:ea typeface="Times New Roman" panose="02020603050405020304" pitchFamily="18" charset="0"/>
                        </a:rPr>
                        <a:t> </a:t>
                      </a:r>
                    </a:p>
                  </a:txBody>
                  <a:tcPr marL="9525" marR="9525" marT="9525" marB="0"/>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IEEE 802  EC Joint Wireless Opening Plenary (8:00- 9:00am)</a:t>
                      </a:r>
                    </a:p>
                  </a:txBody>
                  <a:tcPr marL="9525" marR="9525" marT="9525" marB="0"/>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  802.21.1  TG  </a:t>
                      </a:r>
                    </a:p>
                  </a:txBody>
                  <a:tcPr marL="9525" marR="9525" marT="9525" marB="0"/>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 802.21m TG  </a:t>
                      </a:r>
                    </a:p>
                  </a:txBody>
                  <a:tcPr marL="9525" marR="9525" marT="9525" marB="0"/>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 802.21m  TG</a:t>
                      </a:r>
                    </a:p>
                  </a:txBody>
                  <a:tcPr marL="9525" marR="9525" marT="9525" marB="0"/>
                </a:tc>
              </a:tr>
              <a:tr h="595815">
                <a:tc>
                  <a:txBody>
                    <a:body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AM-2</a:t>
                      </a:r>
                      <a:r>
                        <a:rPr lang="en-US" sz="12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10:30-12:30</a:t>
                      </a:r>
                      <a:r>
                        <a:rPr lang="en-US" sz="1200" dirty="0">
                          <a:effectLst/>
                          <a:latin typeface="Times New Roman" panose="02020603050405020304" pitchFamily="18" charset="0"/>
                          <a:ea typeface="Times New Roman" panose="02020603050405020304" pitchFamily="18" charset="0"/>
                        </a:rPr>
                        <a:t> </a:t>
                      </a:r>
                    </a:p>
                  </a:txBody>
                  <a:tcPr marL="9525" marR="9525" marT="9525" marB="0"/>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N?A</a:t>
                      </a:r>
                    </a:p>
                  </a:txBody>
                  <a:tcPr marL="9525" marR="9525" marT="9525" marB="0"/>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 802.21m  TG  </a:t>
                      </a:r>
                    </a:p>
                  </a:txBody>
                  <a:tcPr marL="9525" marR="9525" marT="9525" marB="0"/>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 802.21m TG  </a:t>
                      </a:r>
                    </a:p>
                  </a:txBody>
                  <a:tcPr marL="9525" marR="9525" marT="9525" marB="0"/>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 802.21.1 TG </a:t>
                      </a:r>
                    </a:p>
                  </a:txBody>
                  <a:tcPr marL="9525" marR="9525" marT="9525" marB="0"/>
                </a:tc>
              </a:tr>
              <a:tr h="421612">
                <a:tc>
                  <a:txBody>
                    <a:body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PM-1</a:t>
                      </a:r>
                      <a:r>
                        <a:rPr lang="en-US" sz="12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1:30 – 3:30p</a:t>
                      </a:r>
                      <a:r>
                        <a:rPr lang="en-US" sz="1200" dirty="0">
                          <a:effectLst/>
                          <a:latin typeface="Times New Roman" panose="02020603050405020304" pitchFamily="18" charset="0"/>
                          <a:ea typeface="Times New Roman" panose="02020603050405020304" pitchFamily="18" charset="0"/>
                        </a:rPr>
                        <a:t> </a:t>
                      </a:r>
                    </a:p>
                  </a:txBody>
                  <a:tcPr marL="9525" marR="9525" marT="9525" marB="0"/>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WG Opening Plenary </a:t>
                      </a:r>
                    </a:p>
                  </a:txBody>
                  <a:tcPr marL="9525" marR="9525" marT="9525" marB="0"/>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802.21m TG</a:t>
                      </a:r>
                    </a:p>
                  </a:txBody>
                  <a:tcPr marL="9525" marR="9525" marT="9525" marB="0"/>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802.21.1 TG</a:t>
                      </a:r>
                    </a:p>
                  </a:txBody>
                  <a:tcPr marL="9525" marR="9525" marT="9525" marB="0"/>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802.21.1 TG</a:t>
                      </a:r>
                    </a:p>
                  </a:txBody>
                  <a:tcPr marL="9525" marR="9525" marT="9525" marB="0"/>
                </a:tc>
              </a:tr>
              <a:tr h="986247">
                <a:tc>
                  <a:txBody>
                    <a:body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PM-2</a:t>
                      </a:r>
                      <a:r>
                        <a:rPr lang="en-US" sz="12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4:00 – 6:00p</a:t>
                      </a:r>
                      <a:r>
                        <a:rPr lang="en-US" sz="1200" dirty="0">
                          <a:effectLst/>
                          <a:latin typeface="Times New Roman" panose="02020603050405020304" pitchFamily="18" charset="0"/>
                          <a:ea typeface="Times New Roman" panose="02020603050405020304" pitchFamily="18" charset="0"/>
                        </a:rPr>
                        <a:t> </a:t>
                      </a:r>
                    </a:p>
                  </a:txBody>
                  <a:tcPr marL="9525" marR="9525" marT="9525" marB="0"/>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802.21.m TG</a:t>
                      </a:r>
                    </a:p>
                  </a:txBody>
                  <a:tcPr marL="9525" marR="9525" marT="9525" marB="0"/>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802.21,1 TG</a:t>
                      </a:r>
                    </a:p>
                  </a:txBody>
                  <a:tcPr marL="9525" marR="9525" marT="9525" marB="0"/>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 802.21.1 TG </a:t>
                      </a:r>
                    </a:p>
                  </a:txBody>
                  <a:tcPr marL="9525" marR="9525" marT="9525" marB="0"/>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 Closing Plenary</a:t>
                      </a:r>
                    </a:p>
                  </a:txBody>
                  <a:tcPr marL="9525" marR="9525" marT="9525" marB="0"/>
                </a:tc>
              </a:tr>
              <a:tr h="799263">
                <a:tc>
                  <a:txBody>
                    <a:bodyPr/>
                    <a:lstStyle/>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EVE</a:t>
                      </a:r>
                      <a:endParaRPr lang="en-US" sz="12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200" b="1" dirty="0">
                          <a:effectLst/>
                          <a:latin typeface="Times New Roman" panose="02020603050405020304" pitchFamily="18" charset="0"/>
                          <a:ea typeface="Times New Roman" panose="02020603050405020304" pitchFamily="18" charset="0"/>
                        </a:rPr>
                        <a:t>6:00-10:30p</a:t>
                      </a:r>
                      <a:endParaRPr lang="en-US" sz="1200" dirty="0">
                        <a:effectLst/>
                        <a:latin typeface="Times New Roman" panose="02020603050405020304" pitchFamily="18" charset="0"/>
                        <a:ea typeface="Times New Roman" panose="02020603050405020304" pitchFamily="18" charset="0"/>
                      </a:endParaRPr>
                    </a:p>
                  </a:txBody>
                  <a:tcPr marL="9525" marR="9525" marT="9525" marB="0"/>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 </a:t>
                      </a:r>
                    </a:p>
                  </a:txBody>
                  <a:tcPr marL="9525" marR="9525" marT="9525" marB="0"/>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802.16/802.24 Tutorial: Proposed 802.16s Narrowband Project (</a:t>
                      </a:r>
                      <a:r>
                        <a:rPr lang="en-US" sz="1200" dirty="0" smtClean="0">
                          <a:effectLst/>
                          <a:latin typeface="Times New Roman" panose="02020603050405020304" pitchFamily="18" charset="0"/>
                          <a:ea typeface="Times New Roman" panose="02020603050405020304" pitchFamily="18" charset="0"/>
                        </a:rPr>
                        <a:t>19:30-21:00p</a:t>
                      </a:r>
                      <a:r>
                        <a:rPr lang="en-US" sz="1200" dirty="0">
                          <a:effectLst/>
                          <a:latin typeface="Times New Roman" panose="02020603050405020304" pitchFamily="18" charset="0"/>
                          <a:ea typeface="Times New Roman" panose="02020603050405020304" pitchFamily="18" charset="0"/>
                        </a:rPr>
                        <a:t>)</a:t>
                      </a:r>
                    </a:p>
                  </a:txBody>
                  <a:tcPr marL="9525" marR="9525" marT="9525" marB="0"/>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Social (7:00-9:30p)</a:t>
                      </a:r>
                    </a:p>
                  </a:txBody>
                  <a:tcPr marL="9525" marR="9525" marT="9525" marB="0"/>
                </a:tc>
                <a:tc>
                  <a:txBody>
                    <a:bodyPr/>
                    <a:lstStyle/>
                    <a:p>
                      <a:pPr marL="0" marR="0">
                        <a:spcBef>
                          <a:spcPts val="0"/>
                        </a:spcBef>
                        <a:spcAft>
                          <a:spcPts val="0"/>
                        </a:spcAft>
                      </a:pPr>
                      <a:r>
                        <a:rPr lang="en-US" sz="1200" dirty="0">
                          <a:effectLst/>
                          <a:latin typeface="Times New Roman" panose="02020603050405020304" pitchFamily="18" charset="0"/>
                          <a:ea typeface="Times New Roman" panose="02020603050405020304" pitchFamily="18" charset="0"/>
                        </a:rPr>
                        <a:t>N/A</a:t>
                      </a:r>
                    </a:p>
                  </a:txBody>
                  <a:tcPr marL="9525" marR="9525" marT="9525" marB="0"/>
                </a:tc>
              </a:tr>
            </a:tbl>
          </a:graphicData>
        </a:graphic>
      </p:graphicFrame>
      <p:sp>
        <p:nvSpPr>
          <p:cNvPr id="21" name="Date Placeholder 3"/>
          <p:cNvSpPr txBox="1">
            <a:spLocks/>
          </p:cNvSpPr>
          <p:nvPr/>
        </p:nvSpPr>
        <p:spPr>
          <a:xfrm>
            <a:off x="762000" y="6449655"/>
            <a:ext cx="1219200" cy="212724"/>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US" dirty="0" smtClean="0"/>
              <a:t>Jan</a:t>
            </a:r>
            <a:r>
              <a:rPr lang="en-US" dirty="0" smtClean="0"/>
              <a:t> </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2016</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9493164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2"/>
          <p:cNvSpPr>
            <a:spLocks noGrp="1" noChangeArrowheads="1"/>
          </p:cNvSpPr>
          <p:nvPr>
            <p:ph type="title"/>
          </p:nvPr>
        </p:nvSpPr>
        <p:spPr>
          <a:xfrm>
            <a:off x="723900" y="609600"/>
            <a:ext cx="7772400" cy="533400"/>
          </a:xfrm>
        </p:spPr>
        <p:txBody>
          <a:bodyPr/>
          <a:lstStyle/>
          <a:p>
            <a:r>
              <a:rPr lang="en-US" sz="3200" dirty="0" smtClean="0">
                <a:solidFill>
                  <a:schemeClr val="accent2"/>
                </a:solidFill>
                <a:latin typeface="Arial" charset="0"/>
              </a:rPr>
              <a:t>March</a:t>
            </a:r>
            <a:r>
              <a:rPr lang="en-US" sz="3200" dirty="0" smtClean="0">
                <a:solidFill>
                  <a:schemeClr val="accent2"/>
                </a:solidFill>
                <a:latin typeface="Arial" charset="0"/>
              </a:rPr>
              <a:t> Plenary  </a:t>
            </a:r>
            <a:r>
              <a:rPr lang="en-US" sz="3200" dirty="0" smtClean="0">
                <a:solidFill>
                  <a:schemeClr val="accent2"/>
                </a:solidFill>
                <a:latin typeface="Arial" charset="0"/>
              </a:rPr>
              <a:t>Meeting Logistics </a:t>
            </a:r>
          </a:p>
        </p:txBody>
      </p:sp>
      <p:sp>
        <p:nvSpPr>
          <p:cNvPr id="34822" name="Rectangle 3"/>
          <p:cNvSpPr>
            <a:spLocks noGrp="1" noChangeArrowheads="1"/>
          </p:cNvSpPr>
          <p:nvPr>
            <p:ph type="body" idx="1"/>
          </p:nvPr>
        </p:nvSpPr>
        <p:spPr>
          <a:xfrm>
            <a:off x="266700" y="1120775"/>
            <a:ext cx="8686800" cy="5486400"/>
          </a:xfrm>
        </p:spPr>
        <p:txBody>
          <a:bodyPr/>
          <a:lstStyle/>
          <a:p>
            <a:pPr>
              <a:lnSpc>
                <a:spcPct val="90000"/>
              </a:lnSpc>
              <a:buFont typeface="Arial" panose="020B0604020202020204" pitchFamily="34" charset="0"/>
              <a:buChar char="•"/>
            </a:pPr>
            <a:r>
              <a:rPr lang="en-US" sz="2000" b="1" dirty="0" smtClean="0"/>
              <a:t>March</a:t>
            </a:r>
            <a:r>
              <a:rPr lang="en-US" sz="2000" b="1" dirty="0" smtClean="0"/>
              <a:t> 13-18, 2016</a:t>
            </a:r>
            <a:r>
              <a:rPr lang="en-US" sz="2000" b="1" dirty="0"/>
              <a:t>, Sands Venetian Hotel, Macau, PRC </a:t>
            </a:r>
            <a:endParaRPr lang="en-US" sz="2000" b="1" dirty="0" smtClean="0"/>
          </a:p>
          <a:p>
            <a:pPr>
              <a:lnSpc>
                <a:spcPct val="90000"/>
              </a:lnSpc>
            </a:pPr>
            <a:r>
              <a:rPr lang="en-US" sz="2000" b="1" dirty="0" smtClean="0"/>
              <a:t>Event </a:t>
            </a:r>
            <a:r>
              <a:rPr lang="en-US" sz="2000" b="1" dirty="0" smtClean="0"/>
              <a:t>and Registration information are </a:t>
            </a:r>
            <a:r>
              <a:rPr lang="en-US" sz="2000" b="1" dirty="0"/>
              <a:t>available now at: </a:t>
            </a:r>
            <a:endParaRPr lang="en-US" sz="2000" b="1" dirty="0" smtClean="0"/>
          </a:p>
          <a:p>
            <a:pPr lvl="1">
              <a:lnSpc>
                <a:spcPct val="90000"/>
              </a:lnSpc>
            </a:pPr>
            <a:r>
              <a:rPr lang="en-US" sz="1600" b="1" dirty="0"/>
              <a:t>Event Information : http://</a:t>
            </a:r>
            <a:r>
              <a:rPr lang="en-US" sz="1600" b="1" dirty="0" smtClean="0"/>
              <a:t>802world.org/plenary</a:t>
            </a:r>
            <a:endParaRPr lang="en-US" sz="1600" b="1" dirty="0"/>
          </a:p>
          <a:p>
            <a:pPr lvl="1">
              <a:lnSpc>
                <a:spcPct val="90000"/>
              </a:lnSpc>
            </a:pPr>
            <a:r>
              <a:rPr lang="en-US" sz="1600" b="1" dirty="0"/>
              <a:t>REGISTER: https://802world.org/apps/session/95/register </a:t>
            </a:r>
          </a:p>
          <a:p>
            <a:pPr lvl="1">
              <a:lnSpc>
                <a:spcPct val="90000"/>
              </a:lnSpc>
            </a:pPr>
            <a:r>
              <a:rPr lang="en-US" sz="1600" b="1" dirty="0"/>
              <a:t>CANCEL: https://802world.org/apps/session/95/register/cancel</a:t>
            </a:r>
          </a:p>
          <a:p>
            <a:pPr lvl="1">
              <a:lnSpc>
                <a:spcPct val="90000"/>
              </a:lnSpc>
            </a:pPr>
            <a:r>
              <a:rPr lang="en-US" sz="1600" b="1" dirty="0"/>
              <a:t>HOTEL RESERVATIONS: https://booking.venetianmacao.com/Booking/Search?Ch</a:t>
            </a:r>
            <a:br>
              <a:rPr lang="en-US" sz="1600" b="1" dirty="0"/>
            </a:br>
            <a:r>
              <a:rPr lang="en-US" sz="1600" b="1" dirty="0"/>
              <a:t>eckinDate=03/10/2016&amp;LOS=1&amp;Promocode=IEEE </a:t>
            </a:r>
            <a:endParaRPr lang="en-US" sz="1600" b="1" dirty="0" smtClean="0"/>
          </a:p>
          <a:p>
            <a:pPr>
              <a:lnSpc>
                <a:spcPct val="90000"/>
              </a:lnSpc>
            </a:pPr>
            <a:r>
              <a:rPr lang="en-US" sz="2000" b="1" dirty="0" smtClean="0"/>
              <a:t>Registration Fee and Deadlines</a:t>
            </a:r>
            <a:endParaRPr lang="en-US" sz="2000" b="1" dirty="0" smtClean="0"/>
          </a:p>
          <a:p>
            <a:pPr lvl="1">
              <a:lnSpc>
                <a:spcPct val="90000"/>
              </a:lnSpc>
            </a:pPr>
            <a:r>
              <a:rPr lang="en-US" sz="1600" b="1" dirty="0"/>
              <a:t>Early:  Before 6:00 PM Pacific Time, Friday, </a:t>
            </a:r>
            <a:r>
              <a:rPr lang="en-US" sz="1600" b="1" dirty="0" smtClean="0"/>
              <a:t>January 29</a:t>
            </a:r>
            <a:r>
              <a:rPr lang="en-US" sz="1600" b="1" dirty="0" smtClean="0"/>
              <a:t>, 2016 </a:t>
            </a:r>
            <a:endParaRPr lang="en-US" sz="1600" b="1" dirty="0" smtClean="0"/>
          </a:p>
          <a:p>
            <a:pPr lvl="1">
              <a:lnSpc>
                <a:spcPct val="90000"/>
              </a:lnSpc>
            </a:pPr>
            <a:r>
              <a:rPr lang="en-US" sz="1600" b="1" dirty="0" smtClean="0"/>
              <a:t>$</a:t>
            </a:r>
            <a:r>
              <a:rPr lang="en-US" sz="1600" b="1" dirty="0"/>
              <a:t>US </a:t>
            </a:r>
            <a:r>
              <a:rPr lang="en-US" sz="1600" b="1" dirty="0" smtClean="0"/>
              <a:t>600</a:t>
            </a:r>
            <a:r>
              <a:rPr lang="en-US" sz="1600" b="1" dirty="0" smtClean="0"/>
              <a:t> </a:t>
            </a:r>
            <a:r>
              <a:rPr lang="en-US" sz="1600" b="1" dirty="0"/>
              <a:t>for attendees staying at the </a:t>
            </a:r>
            <a:r>
              <a:rPr lang="en-US" sz="1600" b="1" dirty="0"/>
              <a:t>Sands Venetian Macao, </a:t>
            </a:r>
            <a:r>
              <a:rPr lang="en-US" sz="1600" b="1" dirty="0" smtClean="0"/>
              <a:t>$US </a:t>
            </a:r>
            <a:r>
              <a:rPr lang="en-US" sz="1600" b="1" dirty="0" smtClean="0"/>
              <a:t>1050</a:t>
            </a:r>
            <a:r>
              <a:rPr lang="en-US" sz="1600" b="1" dirty="0" smtClean="0"/>
              <a:t> </a:t>
            </a:r>
            <a:r>
              <a:rPr lang="en-US" sz="1600" b="1" dirty="0" smtClean="0"/>
              <a:t>otherwise</a:t>
            </a:r>
            <a:endParaRPr lang="en-US" sz="1600" b="1" dirty="0"/>
          </a:p>
          <a:p>
            <a:pPr lvl="1">
              <a:lnSpc>
                <a:spcPct val="90000"/>
              </a:lnSpc>
            </a:pPr>
            <a:r>
              <a:rPr lang="en-US" sz="1600" b="1" dirty="0" smtClean="0"/>
              <a:t>Late/On-site</a:t>
            </a:r>
            <a:r>
              <a:rPr lang="en-US" sz="1600" b="1" dirty="0"/>
              <a:t>:  After 6:00 PM Pacific Time Friday </a:t>
            </a:r>
            <a:r>
              <a:rPr lang="en-US" sz="1600" b="1" dirty="0" smtClean="0"/>
              <a:t>January </a:t>
            </a:r>
            <a:r>
              <a:rPr lang="en-US" sz="1600" b="1" dirty="0" smtClean="0"/>
              <a:t>29</a:t>
            </a:r>
            <a:r>
              <a:rPr lang="en-US" sz="1600" b="1" dirty="0" smtClean="0"/>
              <a:t>, </a:t>
            </a:r>
            <a:r>
              <a:rPr lang="en-US" sz="1600" b="1" dirty="0" smtClean="0"/>
              <a:t>2016</a:t>
            </a:r>
            <a:endParaRPr lang="en-US" sz="1600" b="1" dirty="0"/>
          </a:p>
          <a:p>
            <a:pPr lvl="1">
              <a:lnSpc>
                <a:spcPct val="90000"/>
              </a:lnSpc>
            </a:pPr>
            <a:r>
              <a:rPr lang="en-US" sz="1600" b="1" dirty="0" smtClean="0"/>
              <a:t>$</a:t>
            </a:r>
            <a:r>
              <a:rPr lang="en-US" sz="1600" b="1" dirty="0"/>
              <a:t>US </a:t>
            </a:r>
            <a:r>
              <a:rPr lang="en-US" sz="1600" b="1" dirty="0" smtClean="0"/>
              <a:t>800</a:t>
            </a:r>
            <a:r>
              <a:rPr lang="en-US" sz="1600" b="1" dirty="0" smtClean="0"/>
              <a:t> </a:t>
            </a:r>
            <a:r>
              <a:rPr lang="en-US" sz="1600" b="1" dirty="0"/>
              <a:t>for attendees staying at </a:t>
            </a:r>
            <a:r>
              <a:rPr lang="en-US" sz="1600" b="1" dirty="0" smtClean="0"/>
              <a:t>the Sands </a:t>
            </a:r>
            <a:r>
              <a:rPr lang="en-US" sz="1600" b="1" dirty="0"/>
              <a:t>Venetian Macao , </a:t>
            </a:r>
            <a:r>
              <a:rPr lang="en-US" sz="1600" b="1" dirty="0" smtClean="0"/>
              <a:t>otherwise </a:t>
            </a:r>
            <a:r>
              <a:rPr lang="en-US" sz="1600" b="1" dirty="0"/>
              <a:t>$US </a:t>
            </a:r>
            <a:r>
              <a:rPr lang="en-US" sz="1600" b="1" dirty="0" smtClean="0"/>
              <a:t>1250</a:t>
            </a:r>
            <a:endParaRPr lang="en-US" sz="2400" b="1" dirty="0" smtClean="0"/>
          </a:p>
          <a:p>
            <a:pPr lvl="1">
              <a:lnSpc>
                <a:spcPct val="90000"/>
              </a:lnSpc>
            </a:pPr>
            <a:r>
              <a:rPr lang="en-US" sz="1600" b="1" dirty="0" smtClean="0">
                <a:cs typeface="Arial" charset="0"/>
              </a:rPr>
              <a:t>Anyone </a:t>
            </a:r>
            <a:r>
              <a:rPr lang="en-US" sz="1600" b="1" dirty="0">
                <a:cs typeface="Arial" charset="0"/>
              </a:rPr>
              <a:t>who is not a registered guest at the Sands Venetian Macao Hotel for three (3) or more nights is not eligible for the registration discount. </a:t>
            </a:r>
            <a:endParaRPr lang="en-US" sz="1600" b="1" dirty="0" smtClean="0">
              <a:cs typeface="Arial" charset="0"/>
            </a:endParaRPr>
          </a:p>
          <a:p>
            <a:pPr>
              <a:lnSpc>
                <a:spcPct val="90000"/>
              </a:lnSpc>
            </a:pPr>
            <a:r>
              <a:rPr lang="en-US" sz="2000" b="1" dirty="0" smtClean="0">
                <a:latin typeface="Arial" charset="0"/>
                <a:cs typeface="Arial" charset="0"/>
              </a:rPr>
              <a:t>Cancellation Policy</a:t>
            </a:r>
          </a:p>
          <a:p>
            <a:pPr lvl="1">
              <a:lnSpc>
                <a:spcPct val="90000"/>
              </a:lnSpc>
            </a:pPr>
            <a:r>
              <a:rPr lang="en-US" sz="1600" b="1" dirty="0" smtClean="0">
                <a:latin typeface="+mj-lt"/>
                <a:cs typeface="Arial" charset="0"/>
              </a:rPr>
              <a:t>Submitting </a:t>
            </a:r>
            <a:r>
              <a:rPr lang="en-US" sz="1600" b="1" dirty="0">
                <a:latin typeface="+mj-lt"/>
                <a:cs typeface="Arial" charset="0"/>
              </a:rPr>
              <a:t>an online request at https://802world.org/apps/session/95/register/cancel or </a:t>
            </a:r>
            <a:r>
              <a:rPr lang="en-US" sz="1600" b="1" dirty="0" smtClean="0">
                <a:latin typeface="+mj-lt"/>
                <a:cs typeface="Arial" charset="0"/>
              </a:rPr>
              <a:t> submitting </a:t>
            </a:r>
            <a:r>
              <a:rPr lang="en-US" sz="1600" b="1" dirty="0">
                <a:latin typeface="+mj-lt"/>
                <a:cs typeface="Arial" charset="0"/>
              </a:rPr>
              <a:t>an email request to: 802info@facetoface-events.com </a:t>
            </a:r>
            <a:endParaRPr lang="en-US" sz="1600" b="1" dirty="0" smtClean="0">
              <a:latin typeface="+mj-lt"/>
              <a:cs typeface="Arial" charset="0"/>
            </a:endParaRPr>
          </a:p>
          <a:p>
            <a:pPr lvl="1">
              <a:lnSpc>
                <a:spcPct val="90000"/>
              </a:lnSpc>
            </a:pPr>
            <a:r>
              <a:rPr lang="en-US" sz="1600" b="1" dirty="0" smtClean="0">
                <a:latin typeface="+mj-lt"/>
                <a:cs typeface="Arial" charset="0"/>
              </a:rPr>
              <a:t>Full Refund: Before 6:00 pm PST, Friday, January 29, 2016 </a:t>
            </a:r>
          </a:p>
          <a:p>
            <a:pPr lvl="1">
              <a:lnSpc>
                <a:spcPct val="90000"/>
              </a:lnSpc>
            </a:pPr>
            <a:r>
              <a:rPr lang="en-US" sz="1600" b="1" dirty="0" smtClean="0">
                <a:latin typeface="+mj-lt"/>
                <a:cs typeface="Arial" charset="0"/>
              </a:rPr>
              <a:t>$US 100.00 fee applies between January 29 and February 12, 2016 (6 PM, PST)</a:t>
            </a:r>
          </a:p>
          <a:p>
            <a:pPr lvl="1">
              <a:lnSpc>
                <a:spcPct val="90000"/>
              </a:lnSpc>
            </a:pPr>
            <a:r>
              <a:rPr lang="en-US" sz="1600" b="1" dirty="0" smtClean="0">
                <a:latin typeface="+mj-lt"/>
                <a:cs typeface="Arial" charset="0"/>
              </a:rPr>
              <a:t>No refund after 6:00PM PST, February 12, 2016</a:t>
            </a:r>
            <a:endParaRPr lang="en-US" sz="1600" b="1" dirty="0" smtClean="0">
              <a:latin typeface="+mj-lt"/>
              <a:cs typeface="Arial" charset="0"/>
            </a:endParaRPr>
          </a:p>
          <a:p>
            <a:pPr lvl="1">
              <a:lnSpc>
                <a:spcPct val="90000"/>
              </a:lnSpc>
              <a:buNone/>
            </a:pPr>
            <a:endParaRPr lang="en-US" sz="2200" dirty="0" smtClean="0">
              <a:latin typeface="Arial" charset="0"/>
              <a:cs typeface="Arial" charset="0"/>
            </a:endParaRPr>
          </a:p>
          <a:p>
            <a:pPr lvl="2">
              <a:lnSpc>
                <a:spcPct val="90000"/>
              </a:lnSpc>
              <a:buFontTx/>
              <a:buNone/>
            </a:pPr>
            <a:r>
              <a:rPr lang="en-US" sz="1800" dirty="0" smtClean="0">
                <a:latin typeface="Arial" charset="0"/>
              </a:rPr>
              <a:t>	</a:t>
            </a:r>
          </a:p>
          <a:p>
            <a:pPr>
              <a:lnSpc>
                <a:spcPct val="90000"/>
              </a:lnSpc>
              <a:buNone/>
            </a:pPr>
            <a:endParaRPr lang="en-US" sz="1600" dirty="0" smtClean="0">
              <a:latin typeface="Arial" charset="0"/>
            </a:endParaRPr>
          </a:p>
          <a:p>
            <a:pPr lvl="1">
              <a:lnSpc>
                <a:spcPct val="90000"/>
              </a:lnSpc>
              <a:buNone/>
            </a:pPr>
            <a:endParaRPr lang="en-US" sz="20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4" name="Rectangle 3"/>
          <p:cNvSpPr>
            <a:spLocks noChangeArrowheads="1"/>
          </p:cNvSpPr>
          <p:nvPr/>
        </p:nvSpPr>
        <p:spPr bwMode="auto">
          <a:xfrm>
            <a:off x="0" y="-323165"/>
            <a:ext cx="184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307853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a:xfrm>
            <a:off x="228600" y="685800"/>
            <a:ext cx="8534400" cy="533400"/>
          </a:xfrm>
        </p:spPr>
        <p:txBody>
          <a:bodyPr/>
          <a:lstStyle/>
          <a:p>
            <a:r>
              <a:rPr lang="en-US" sz="3600" dirty="0" smtClean="0">
                <a:solidFill>
                  <a:schemeClr val="accent2"/>
                </a:solidFill>
              </a:rPr>
              <a:t>Future Sessions – 2017</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381000" y="1066800"/>
            <a:ext cx="8686800" cy="5410200"/>
          </a:xfrm>
        </p:spPr>
        <p:txBody>
          <a:bodyPr/>
          <a:lstStyle/>
          <a:p>
            <a:pPr>
              <a:lnSpc>
                <a:spcPct val="90000"/>
              </a:lnSpc>
            </a:pPr>
            <a:r>
              <a:rPr lang="en-US" sz="2400" b="1" dirty="0" smtClean="0">
                <a:solidFill>
                  <a:schemeClr val="accent2"/>
                </a:solidFill>
              </a:rPr>
              <a:t>January </a:t>
            </a:r>
            <a:r>
              <a:rPr lang="en-US" sz="2400" b="1" dirty="0">
                <a:solidFill>
                  <a:schemeClr val="accent2"/>
                </a:solidFill>
              </a:rPr>
              <a:t>15-20, </a:t>
            </a:r>
            <a:r>
              <a:rPr lang="en-US" sz="2400" b="1" dirty="0" smtClean="0">
                <a:solidFill>
                  <a:schemeClr val="accent2"/>
                </a:solidFill>
              </a:rPr>
              <a:t>2017, </a:t>
            </a:r>
            <a:r>
              <a:rPr lang="es-ES" sz="2400" b="1" dirty="0" smtClean="0">
                <a:solidFill>
                  <a:schemeClr val="accent2"/>
                </a:solidFill>
              </a:rPr>
              <a:t>Hyatt Regency, Atlanta, GA, USA</a:t>
            </a:r>
          </a:p>
          <a:p>
            <a:pPr lvl="1">
              <a:lnSpc>
                <a:spcPct val="90000"/>
              </a:lnSpc>
            </a:pPr>
            <a:r>
              <a:rPr lang="en-US" sz="1800" dirty="0" smtClean="0">
                <a:solidFill>
                  <a:srgbClr val="FF0000"/>
                </a:solidFill>
              </a:rPr>
              <a:t>Co-located with all 802 groups</a:t>
            </a:r>
            <a:r>
              <a:rPr lang="en-US" sz="1800" b="1" dirty="0" smtClean="0">
                <a:solidFill>
                  <a:srgbClr val="FF0000"/>
                </a:solidFill>
              </a:rPr>
              <a:t> </a:t>
            </a:r>
          </a:p>
          <a:p>
            <a:pPr>
              <a:lnSpc>
                <a:spcPct val="90000"/>
              </a:lnSpc>
            </a:pPr>
            <a:r>
              <a:rPr lang="en-US" sz="2400" b="1" dirty="0" smtClean="0">
                <a:solidFill>
                  <a:srgbClr val="FF0000"/>
                </a:solidFill>
              </a:rPr>
              <a:t>Plenary: </a:t>
            </a:r>
            <a:r>
              <a:rPr lang="en-US" sz="2400" b="1" dirty="0">
                <a:solidFill>
                  <a:srgbClr val="FF0000"/>
                </a:solidFill>
              </a:rPr>
              <a:t>March 12-17, 2017, Hyatt Regency </a:t>
            </a:r>
            <a:r>
              <a:rPr lang="en-US" sz="2400" b="1" dirty="0" smtClean="0">
                <a:solidFill>
                  <a:srgbClr val="FF0000"/>
                </a:solidFill>
              </a:rPr>
              <a:t>Vancouver</a:t>
            </a:r>
          </a:p>
          <a:p>
            <a:pPr lvl="1">
              <a:lnSpc>
                <a:spcPct val="90000"/>
              </a:lnSpc>
            </a:pPr>
            <a:r>
              <a:rPr lang="en-US" sz="1600" dirty="0" smtClean="0">
                <a:solidFill>
                  <a:srgbClr val="FF0000"/>
                </a:solidFill>
              </a:rPr>
              <a:t>Co-located with all 802 groups</a:t>
            </a:r>
            <a:endParaRPr lang="en-US" sz="1600" b="1" dirty="0" smtClean="0">
              <a:solidFill>
                <a:srgbClr val="FF0000"/>
              </a:solidFill>
            </a:endParaRPr>
          </a:p>
          <a:p>
            <a:pPr>
              <a:lnSpc>
                <a:spcPct val="90000"/>
              </a:lnSpc>
            </a:pPr>
            <a:r>
              <a:rPr lang="en-US" sz="2400" b="1" dirty="0" smtClean="0">
                <a:solidFill>
                  <a:srgbClr val="0000FF"/>
                </a:solidFill>
              </a:rPr>
              <a:t>Interim:  </a:t>
            </a:r>
            <a:r>
              <a:rPr lang="en-US" sz="2400" b="1" dirty="0">
                <a:solidFill>
                  <a:srgbClr val="0000FF"/>
                </a:solidFill>
              </a:rPr>
              <a:t>May 13-18, 2017, Daejeon Convention </a:t>
            </a:r>
            <a:r>
              <a:rPr lang="en-US" sz="2400" b="1" dirty="0" smtClean="0">
                <a:solidFill>
                  <a:srgbClr val="0000FF"/>
                </a:solidFill>
              </a:rPr>
              <a:t>Center, </a:t>
            </a:r>
            <a:r>
              <a:rPr lang="en-US" sz="2400" b="1" dirty="0">
                <a:solidFill>
                  <a:srgbClr val="0000FF"/>
                </a:solidFill>
              </a:rPr>
              <a:t>Daejeon, Korea (</a:t>
            </a:r>
            <a:r>
              <a:rPr lang="en-US" sz="2400" b="1" dirty="0" smtClean="0">
                <a:solidFill>
                  <a:srgbClr val="0000FF"/>
                </a:solidFill>
              </a:rPr>
              <a:t>TBC)</a:t>
            </a:r>
            <a:r>
              <a:rPr lang="en-US" sz="2400" b="1" dirty="0">
                <a:solidFill>
                  <a:srgbClr val="0000FF"/>
                </a:solidFill>
              </a:rPr>
              <a:t> </a:t>
            </a:r>
            <a:endParaRPr lang="en-US" sz="2400" b="1" dirty="0" smtClean="0">
              <a:solidFill>
                <a:srgbClr val="0000FF"/>
              </a:solidFill>
            </a:endParaRPr>
          </a:p>
          <a:p>
            <a:pPr lvl="1">
              <a:lnSpc>
                <a:spcPct val="90000"/>
              </a:lnSpc>
            </a:pPr>
            <a:r>
              <a:rPr lang="en-US" sz="1600" dirty="0" smtClean="0">
                <a:solidFill>
                  <a:srgbClr val="0000FF"/>
                </a:solidFill>
              </a:rPr>
              <a:t>Co-located with all wireless groups </a:t>
            </a:r>
          </a:p>
          <a:p>
            <a:pPr>
              <a:lnSpc>
                <a:spcPct val="90000"/>
              </a:lnSpc>
            </a:pPr>
            <a:r>
              <a:rPr lang="en-US" sz="2400" b="1" dirty="0" smtClean="0">
                <a:solidFill>
                  <a:srgbClr val="FF0000"/>
                </a:solidFill>
              </a:rPr>
              <a:t>Plenary:  </a:t>
            </a:r>
            <a:r>
              <a:rPr lang="en-US" sz="2400" b="1" dirty="0">
                <a:solidFill>
                  <a:srgbClr val="FF0000"/>
                </a:solidFill>
              </a:rPr>
              <a:t>July 9-14, 2017, Estrel Hotel and Convention Center, Berlin, </a:t>
            </a:r>
            <a:r>
              <a:rPr lang="en-US" sz="2400" b="1" dirty="0" smtClean="0">
                <a:solidFill>
                  <a:srgbClr val="FF0000"/>
                </a:solidFill>
              </a:rPr>
              <a:t>Germany </a:t>
            </a:r>
            <a:endParaRPr lang="en-US" sz="2400" b="1" dirty="0" smtClean="0">
              <a:solidFill>
                <a:schemeClr val="accent2"/>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a:t>
            </a:r>
            <a:r>
              <a:rPr lang="en-US" sz="2400" b="1" dirty="0">
                <a:solidFill>
                  <a:srgbClr val="0000FF"/>
                </a:solidFill>
              </a:rPr>
              <a:t>September 10-15,  2017, Hilton Waikoloa Village, Kona, HI, USA, 802 Wireless Interim </a:t>
            </a:r>
            <a:r>
              <a:rPr lang="en-US" sz="2400" b="1" dirty="0" smtClean="0">
                <a:solidFill>
                  <a:srgbClr val="0000FF"/>
                </a:solidFill>
              </a:rPr>
              <a:t>Session.</a:t>
            </a:r>
          </a:p>
          <a:p>
            <a:pPr lvl="1">
              <a:lnSpc>
                <a:spcPct val="90000"/>
              </a:lnSpc>
            </a:pPr>
            <a:r>
              <a:rPr lang="en-US" sz="1600" dirty="0" smtClean="0">
                <a:solidFill>
                  <a:srgbClr val="0000FF"/>
                </a:solidFill>
              </a:rPr>
              <a:t>Co-located with  all 802 wireless groups </a:t>
            </a:r>
            <a:endParaRPr lang="en-US" sz="1600" dirty="0" smtClean="0">
              <a:solidFill>
                <a:srgbClr val="FF0000"/>
              </a:solidFill>
            </a:endParaRPr>
          </a:p>
          <a:p>
            <a:pPr>
              <a:lnSpc>
                <a:spcPct val="90000"/>
              </a:lnSpc>
            </a:pPr>
            <a:r>
              <a:rPr lang="en-US" sz="2400" b="1" dirty="0" smtClean="0">
                <a:solidFill>
                  <a:srgbClr val="FF0000"/>
                </a:solidFill>
              </a:rPr>
              <a:t>Plenary: </a:t>
            </a:r>
            <a:r>
              <a:rPr lang="en-US" sz="2400" b="1" dirty="0">
                <a:solidFill>
                  <a:srgbClr val="FF0000"/>
                </a:solidFill>
              </a:rPr>
              <a:t>November 5-10, 2017, Caribe Hotel and Convention Center, Orlando, FL, </a:t>
            </a:r>
            <a:r>
              <a:rPr lang="en-US" sz="2400" b="1" dirty="0" smtClean="0">
                <a:solidFill>
                  <a:srgbClr val="FF0000"/>
                </a:solidFill>
              </a:rPr>
              <a:t>USA</a:t>
            </a:r>
            <a:endParaRPr lang="it-IT" sz="2400" b="1" dirty="0" smtClean="0">
              <a:solidFill>
                <a:srgbClr val="FF0000"/>
              </a:solidFill>
            </a:endParaRPr>
          </a:p>
          <a:p>
            <a:pPr lvl="1">
              <a:lnSpc>
                <a:spcPct val="90000"/>
              </a:lnSpc>
            </a:pPr>
            <a:r>
              <a:rPr lang="en-US" sz="2000" dirty="0" smtClean="0">
                <a:solidFill>
                  <a:srgbClr val="FF0000"/>
                </a:solidFill>
              </a:rPr>
              <a:t>Co-located with all 802 groups </a:t>
            </a:r>
          </a:p>
        </p:txBody>
      </p:sp>
      <p:sp>
        <p:nvSpPr>
          <p:cNvPr id="10" name="Footer Placeholder 4"/>
          <p:cNvSpPr txBox="1">
            <a:spLocks/>
          </p:cNvSpPr>
          <p:nvPr/>
        </p:nvSpPr>
        <p:spPr>
          <a:xfrm>
            <a:off x="6400800" y="6477000"/>
            <a:ext cx="2203450" cy="260350"/>
          </a:xfrm>
          <a:prstGeom prst="rect">
            <a:avLst/>
          </a:prstGeom>
          <a:noFill/>
        </p:spPr>
        <p:txBody>
          <a:bodyPr/>
          <a:lstStyle/>
          <a:p>
            <a:pPr>
              <a:defRPr/>
            </a:pPr>
            <a:r>
              <a:rPr lang="pt-BR" dirty="0" smtClean="0">
                <a:solidFill>
                  <a:srgbClr val="000000"/>
                </a:solidFill>
              </a:rPr>
              <a:t>  Subir Das, Chair 802.21 WG</a:t>
            </a:r>
            <a:endParaRPr lang="en-US" dirty="0" smtClean="0">
              <a:solidFill>
                <a:srgbClr val="000000"/>
              </a:solidFill>
            </a:endParaRPr>
          </a:p>
        </p:txBody>
      </p:sp>
    </p:spTree>
    <p:extLst>
      <p:ext uri="{BB962C8B-B14F-4D97-AF65-F5344CB8AC3E}">
        <p14:creationId xmlns:p14="http://schemas.microsoft.com/office/powerpoint/2010/main" val="30549356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ctrTitle"/>
          </p:nvPr>
        </p:nvSpPr>
        <p:spPr>
          <a:xfrm>
            <a:off x="685800" y="685800"/>
            <a:ext cx="7772400" cy="1447800"/>
          </a:xfrm>
        </p:spPr>
        <p:txBody>
          <a:bodyPr/>
          <a:lstStyle/>
          <a:p>
            <a:r>
              <a:rPr lang="en-US" sz="4000" b="1" dirty="0" smtClean="0">
                <a:latin typeface="Arial" charset="0"/>
              </a:rPr>
              <a:t>IEEE 802.21</a:t>
            </a:r>
            <a:br>
              <a:rPr lang="en-US" sz="4000" b="1" dirty="0" smtClean="0">
                <a:latin typeface="Arial" charset="0"/>
              </a:rPr>
            </a:br>
            <a:r>
              <a:rPr lang="en-US" sz="4000" b="1" dirty="0"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dirty="0"/>
              <a:t>http://mentor.ieee.org/802.21/documents</a:t>
            </a: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endParaRPr lang="en-US" sz="2800" dirty="0">
              <a:solidFill>
                <a:srgbClr val="3399FF"/>
              </a:solidFill>
              <a:latin typeface="Arial" charset="0"/>
            </a:endParaRPr>
          </a:p>
          <a:p>
            <a:pPr>
              <a:lnSpc>
                <a:spcPct val="80000"/>
              </a:lnSpc>
              <a:spcBef>
                <a:spcPct val="20000"/>
              </a:spcBef>
            </a:pPr>
            <a:r>
              <a:rPr lang="en-US" sz="2800" dirty="0">
                <a:solidFill>
                  <a:srgbClr val="3399FF"/>
                </a:solidFill>
                <a:latin typeface="Arial" charset="0"/>
              </a:rPr>
              <a:t> </a:t>
            </a:r>
          </a:p>
        </p:txBody>
      </p:sp>
      <p:sp>
        <p:nvSpPr>
          <p:cNvPr id="5" name="Slide Number Placeholder 5"/>
          <p:cNvSpPr txBox="1">
            <a:spLocks/>
          </p:cNvSpPr>
          <p:nvPr/>
        </p:nvSpPr>
        <p:spPr>
          <a:xfrm>
            <a:off x="4038600" y="6477000"/>
            <a:ext cx="760412" cy="180975"/>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Slide </a:t>
            </a:r>
            <a:fld id="{CDF237D2-9025-4C3F-BEA0-3F53B88EEF65}" type="slidenum">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pPr marL="0" marR="0" lvl="0" indent="0" algn="l"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
        <p:nvSpPr>
          <p:cNvPr id="6"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191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 </a:t>
            </a:r>
            <a:r>
              <a:rPr lang="en-US" altLang="ja-JP" sz="1600" dirty="0" smtClean="0">
                <a:ea typeface="ＭＳ Ｐゴシック" charset="-128"/>
              </a:rPr>
              <a:t>  </a:t>
            </a:r>
          </a:p>
          <a:p>
            <a:pPr lvl="2">
              <a:lnSpc>
                <a:spcPct val="80000"/>
              </a:lnSpc>
              <a:defRPr/>
            </a:pPr>
            <a:r>
              <a:rPr lang="en-US" altLang="ja-JP" sz="1600" dirty="0" smtClean="0">
                <a:ea typeface="ＭＳ Ｐゴシック" charset="-128"/>
                <a:hlinkClick r:id="rId3"/>
              </a:rPr>
              <a:t>https://imat.ieee.org/attendance</a:t>
            </a:r>
            <a:endParaRPr lang="en-US" altLang="ja-JP" sz="1600" dirty="0" smtClean="0">
              <a:ea typeface="ＭＳ Ｐゴシック" charset="-128"/>
            </a:endParaRPr>
          </a:p>
          <a:p>
            <a:pPr lvl="2">
              <a:lnSpc>
                <a:spcPct val="80000"/>
              </a:lnSpc>
              <a:defRPr/>
            </a:pPr>
            <a:r>
              <a:rPr lang="en-US" altLang="ja-JP" sz="1600" dirty="0">
                <a:ea typeface="ＭＳ Ｐゴシック" charset="-128"/>
              </a:rPr>
              <a:t> </a:t>
            </a:r>
            <a:r>
              <a:rPr lang="en-US" altLang="ja-JP" sz="1600" dirty="0">
                <a:ea typeface="ＭＳ Ｐゴシック" charset="-128"/>
                <a:hlinkClick r:id="rId4"/>
              </a:rPr>
              <a:t>http://newton.meeting.verilan.com</a:t>
            </a:r>
            <a:r>
              <a:rPr lang="en-US" altLang="ja-JP" sz="1600" dirty="0" smtClean="0">
                <a:ea typeface="ＭＳ Ｐゴシック" charset="-128"/>
                <a:hlinkClick r:id="rId4"/>
              </a:rPr>
              <a:t>/</a:t>
            </a:r>
            <a:endParaRPr lang="en-US" altLang="ja-JP" sz="1600" dirty="0" smtClean="0">
              <a:ea typeface="ＭＳ Ｐゴシック" charset="-128"/>
            </a:endParaRP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a:t>
            </a:r>
            <a:r>
              <a:rPr lang="en-US" sz="2000" dirty="0" smtClean="0">
                <a:latin typeface="Arial" charset="0"/>
              </a:rPr>
              <a:t>15</a:t>
            </a:r>
            <a:endParaRPr lang="en-US" sz="2000" dirty="0" smtClean="0">
              <a:latin typeface="Arial" charset="0"/>
            </a:endParaRPr>
          </a:p>
          <a:p>
            <a:pPr>
              <a:lnSpc>
                <a:spcPct val="80000"/>
              </a:lnSpc>
              <a:defRPr/>
            </a:pPr>
            <a:r>
              <a:rPr lang="en-US" sz="2000" dirty="0" smtClean="0">
                <a:latin typeface="Arial" charset="0"/>
              </a:rPr>
              <a:t>12 </a:t>
            </a:r>
            <a:r>
              <a:rPr lang="en-US" sz="2000" dirty="0" smtClean="0">
                <a:latin typeface="Arial" charset="0"/>
              </a:rPr>
              <a:t>sessions for 75% attendance to be counted towards WG voting membership</a:t>
            </a:r>
          </a:p>
          <a:p>
            <a:pPr>
              <a:lnSpc>
                <a:spcPct val="80000"/>
              </a:lnSpc>
              <a:defRPr/>
            </a:pPr>
            <a:r>
              <a:rPr lang="en-US" sz="2000" dirty="0" smtClean="0">
                <a:latin typeface="Arial" charset="0"/>
              </a:rPr>
              <a:t>All attendance records are reported on the meeting minutes </a:t>
            </a:r>
          </a:p>
          <a:p>
            <a:pPr lvl="1">
              <a:lnSpc>
                <a:spcPct val="80000"/>
              </a:lnSpc>
              <a:defRPr/>
            </a:pPr>
            <a:r>
              <a:rPr lang="en-US" sz="1800" dirty="0" smtClean="0">
                <a:latin typeface="Arial" charset="0"/>
              </a:rPr>
              <a:t>Please check the attendance records for any errors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a:xfrm>
            <a:off x="685800" y="685800"/>
            <a:ext cx="7772400" cy="609600"/>
          </a:xfrm>
        </p:spPr>
        <p:txBody>
          <a:bodyPr/>
          <a:lstStyle/>
          <a:p>
            <a:r>
              <a:rPr lang="en-US" dirty="0"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dirty="0" smtClean="0">
                <a:latin typeface="Arial" charset="0"/>
              </a:rPr>
              <a:t>802.21 Voting Membership described in</a:t>
            </a:r>
          </a:p>
          <a:p>
            <a:pPr lvl="1">
              <a:lnSpc>
                <a:spcPct val="90000"/>
              </a:lnSpc>
            </a:pPr>
            <a:r>
              <a:rPr lang="en-US" sz="2400" dirty="0" smtClean="0">
                <a:latin typeface="Arial" charset="0"/>
              </a:rPr>
              <a:t>DCN#: 21-06-0075-02-0000</a:t>
            </a:r>
          </a:p>
          <a:p>
            <a:pPr>
              <a:lnSpc>
                <a:spcPct val="90000"/>
              </a:lnSpc>
            </a:pPr>
            <a:r>
              <a:rPr lang="en-US" sz="2800" dirty="0" smtClean="0">
                <a:latin typeface="Arial" charset="0"/>
              </a:rPr>
              <a:t>Maintenance of Voting Membership</a:t>
            </a:r>
          </a:p>
          <a:p>
            <a:pPr lvl="1">
              <a:lnSpc>
                <a:spcPct val="90000"/>
              </a:lnSpc>
            </a:pPr>
            <a:r>
              <a:rPr lang="en-US" sz="2400" dirty="0" smtClean="0">
                <a:latin typeface="Arial" charset="0"/>
              </a:rPr>
              <a:t>Two Plenary sessions out of four consecutive Plenary sessions on a moving window basis</a:t>
            </a:r>
          </a:p>
          <a:p>
            <a:pPr lvl="1">
              <a:lnSpc>
                <a:spcPct val="90000"/>
              </a:lnSpc>
            </a:pPr>
            <a:r>
              <a:rPr lang="en-US" sz="2400" dirty="0" smtClean="0">
                <a:latin typeface="Arial" charset="0"/>
              </a:rPr>
              <a:t>One out of the two Plenary session requirement, could be substituted by an Interim session</a:t>
            </a:r>
          </a:p>
          <a:p>
            <a:pPr>
              <a:lnSpc>
                <a:spcPct val="90000"/>
              </a:lnSpc>
            </a:pPr>
            <a:r>
              <a:rPr lang="en-US" sz="2800" dirty="0" smtClean="0">
                <a:latin typeface="Arial" charset="0"/>
              </a:rPr>
              <a:t>WG Letter Ballots</a:t>
            </a:r>
          </a:p>
          <a:p>
            <a:pPr lvl="1">
              <a:lnSpc>
                <a:spcPct val="90000"/>
              </a:lnSpc>
            </a:pPr>
            <a:r>
              <a:rPr lang="en-US" sz="2400" dirty="0" smtClean="0">
                <a:latin typeface="Arial" charset="0"/>
              </a:rPr>
              <a:t>WG members are expected to vote on WG LBs</a:t>
            </a:r>
          </a:p>
          <a:p>
            <a:pPr lvl="1">
              <a:lnSpc>
                <a:spcPct val="90000"/>
              </a:lnSpc>
            </a:pPr>
            <a:r>
              <a:rPr lang="en-US" sz="2400" dirty="0" smtClean="0">
                <a:latin typeface="Arial" charset="0"/>
              </a:rPr>
              <a:t>Failure to vote on 2 out of last 3 WG LBs could result in loss of voting rights</a:t>
            </a:r>
            <a:endParaRPr lang="en-US" sz="2400" b="1"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a:xfrm>
            <a:off x="685800" y="609600"/>
            <a:ext cx="7772400" cy="533400"/>
          </a:xfrm>
        </p:spPr>
        <p:txBody>
          <a:bodyPr/>
          <a:lstStyle/>
          <a:p>
            <a:r>
              <a:rPr lang="en-US" sz="3600" dirty="0" smtClean="0">
                <a:latin typeface="Arial" charset="0"/>
              </a:rPr>
              <a:t>Miscellaneous Meeting Logistics</a:t>
            </a:r>
          </a:p>
        </p:txBody>
      </p:sp>
      <p:sp>
        <p:nvSpPr>
          <p:cNvPr id="22534" name="Rectangle 3"/>
          <p:cNvSpPr>
            <a:spLocks noGrp="1" noChangeArrowheads="1"/>
          </p:cNvSpPr>
          <p:nvPr>
            <p:ph type="body" idx="1"/>
          </p:nvPr>
        </p:nvSpPr>
        <p:spPr>
          <a:xfrm>
            <a:off x="457200" y="1066800"/>
            <a:ext cx="8382000" cy="5334000"/>
          </a:xfrm>
        </p:spPr>
        <p:txBody>
          <a:bodyPr/>
          <a:lstStyle/>
          <a:p>
            <a:pPr>
              <a:lnSpc>
                <a:spcPct val="90000"/>
              </a:lnSpc>
            </a:pPr>
            <a:r>
              <a:rPr lang="en-US" sz="2000" dirty="0" smtClean="0">
                <a:latin typeface="Arial" charset="0"/>
              </a:rPr>
              <a:t>WG Documents</a:t>
            </a:r>
            <a:r>
              <a:rPr lang="en-US" sz="2000" dirty="0">
                <a:latin typeface="Arial" charset="0"/>
              </a:rPr>
              <a:t>: http://newton.meeting.verilan.com/</a:t>
            </a:r>
            <a:endParaRPr lang="en-US" sz="2000" dirty="0" smtClean="0">
              <a:latin typeface="Arial" charset="0"/>
            </a:endParaRPr>
          </a:p>
          <a:p>
            <a:pPr>
              <a:lnSpc>
                <a:spcPct val="90000"/>
              </a:lnSpc>
            </a:pPr>
            <a:r>
              <a:rPr lang="en-US" sz="2000" dirty="0" smtClean="0">
                <a:latin typeface="Arial" charset="0"/>
              </a:rPr>
              <a:t>Mobile Device website: </a:t>
            </a:r>
            <a:r>
              <a:rPr lang="en-US" sz="2000" dirty="0">
                <a:latin typeface="Arial" charset="0"/>
                <a:hlinkClick r:id="rId3"/>
              </a:rPr>
              <a:t>http://</a:t>
            </a:r>
            <a:r>
              <a:rPr lang="en-US" sz="2000" dirty="0" smtClean="0">
                <a:latin typeface="Arial" charset="0"/>
                <a:hlinkClick r:id="rId3"/>
              </a:rPr>
              <a:t>802world.org/attendee</a:t>
            </a:r>
            <a:endParaRPr lang="en-US" sz="2000" dirty="0" smtClean="0">
              <a:latin typeface="Arial" charset="0"/>
            </a:endParaRPr>
          </a:p>
          <a:p>
            <a:pPr>
              <a:lnSpc>
                <a:spcPct val="90000"/>
              </a:lnSpc>
            </a:pPr>
            <a:r>
              <a:rPr lang="en-US" sz="2000" dirty="0" smtClean="0">
                <a:latin typeface="Arial" charset="0"/>
              </a:rPr>
              <a:t>Twitter” @ieee802 </a:t>
            </a:r>
          </a:p>
          <a:p>
            <a:pPr>
              <a:lnSpc>
                <a:spcPct val="90000"/>
              </a:lnSpc>
            </a:pPr>
            <a:r>
              <a:rPr lang="en-US" sz="2000" dirty="0" smtClean="0">
                <a:latin typeface="Arial" pitchFamily="34" charset="0"/>
                <a:cs typeface="Arial" pitchFamily="34" charset="0"/>
              </a:rPr>
              <a:t>Guest Room  Internet is complimentary</a:t>
            </a:r>
            <a:r>
              <a:rPr lang="en-US" sz="2400" dirty="0">
                <a:latin typeface="Arial" pitchFamily="34" charset="0"/>
                <a:cs typeface="Arial" pitchFamily="34" charset="0"/>
              </a:rPr>
              <a:t> </a:t>
            </a:r>
            <a:r>
              <a:rPr lang="en-US" sz="2000" dirty="0" smtClean="0">
                <a:latin typeface="Arial" pitchFamily="34" charset="0"/>
                <a:cs typeface="Arial" pitchFamily="34" charset="0"/>
              </a:rPr>
              <a:t>and</a:t>
            </a:r>
            <a:r>
              <a:rPr lang="en-US" sz="2400" dirty="0" smtClean="0">
                <a:latin typeface="Arial" pitchFamily="34" charset="0"/>
                <a:cs typeface="Arial" pitchFamily="34" charset="0"/>
              </a:rPr>
              <a:t> </a:t>
            </a:r>
            <a:r>
              <a:rPr lang="en-US" sz="2000" dirty="0" smtClean="0">
                <a:latin typeface="Arial" pitchFamily="34" charset="0"/>
                <a:cs typeface="Arial" pitchFamily="34" charset="0"/>
              </a:rPr>
              <a:t>available upon check in</a:t>
            </a:r>
          </a:p>
          <a:p>
            <a:pPr>
              <a:lnSpc>
                <a:spcPct val="90000"/>
              </a:lnSpc>
            </a:pPr>
            <a:r>
              <a:rPr lang="en-US" sz="2000" dirty="0" smtClean="0">
                <a:latin typeface="Arial" pitchFamily="34" charset="0"/>
                <a:cs typeface="Arial" pitchFamily="34" charset="0"/>
              </a:rPr>
              <a:t>Meeting Place Network: Verilan-secure ;  Access code: ieeeieee</a:t>
            </a:r>
          </a:p>
          <a:p>
            <a:pPr>
              <a:lnSpc>
                <a:spcPct val="90000"/>
              </a:lnSpc>
            </a:pPr>
            <a:r>
              <a:rPr lang="en-US" sz="2000" dirty="0" smtClean="0">
                <a:latin typeface="Arial" pitchFamily="34" charset="0"/>
                <a:cs typeface="Arial" pitchFamily="34" charset="0"/>
              </a:rPr>
              <a:t>Network help desk: Located in Trinity B near the Landmark Ballroom </a:t>
            </a:r>
          </a:p>
          <a:p>
            <a:pPr>
              <a:lnSpc>
                <a:spcPct val="90000"/>
              </a:lnSpc>
            </a:pPr>
            <a:r>
              <a:rPr lang="en-US" sz="2000" dirty="0" smtClean="0">
                <a:latin typeface="Arial" charset="0"/>
              </a:rPr>
              <a:t>Food and Beverages Service: </a:t>
            </a:r>
            <a:r>
              <a:rPr lang="en-US" sz="2000" dirty="0" smtClean="0">
                <a:latin typeface="Arial" charset="0"/>
              </a:rPr>
              <a:t>Centennial Foyer</a:t>
            </a:r>
            <a:r>
              <a:rPr lang="en-US" sz="2000" dirty="0" smtClean="0">
                <a:latin typeface="Arial" charset="0"/>
              </a:rPr>
              <a:t> </a:t>
            </a:r>
            <a:endParaRPr lang="en-US" sz="2000" dirty="0" smtClean="0">
              <a:latin typeface="Arial" charset="0"/>
            </a:endParaRPr>
          </a:p>
          <a:p>
            <a:pPr lvl="1"/>
            <a:r>
              <a:rPr lang="en-US" sz="1800" dirty="0" smtClean="0">
                <a:latin typeface="Arial" charset="0"/>
              </a:rPr>
              <a:t>Breakfast: 7:30-9:00 AM </a:t>
            </a:r>
          </a:p>
          <a:p>
            <a:pPr lvl="1"/>
            <a:r>
              <a:rPr lang="en-US" sz="1800" dirty="0" smtClean="0">
                <a:latin typeface="Arial" charset="0"/>
              </a:rPr>
              <a:t>Morning Coffee/Tea : 10:00AM – 11:00 AM</a:t>
            </a:r>
          </a:p>
          <a:p>
            <a:pPr lvl="1"/>
            <a:r>
              <a:rPr lang="en-US" sz="1800" dirty="0" smtClean="0">
                <a:latin typeface="Arial" charset="0"/>
              </a:rPr>
              <a:t>Afternoon Coffee/Tea: 3:00- 4:00 PM  </a:t>
            </a:r>
          </a:p>
          <a:p>
            <a:pPr lvl="1"/>
            <a:r>
              <a:rPr lang="en-US" sz="2000" dirty="0" smtClean="0">
                <a:latin typeface="Arial" charset="0"/>
              </a:rPr>
              <a:t>802.21 WG would break as follows:</a:t>
            </a:r>
          </a:p>
          <a:p>
            <a:pPr lvl="2">
              <a:lnSpc>
                <a:spcPct val="90000"/>
              </a:lnSpc>
            </a:pPr>
            <a:r>
              <a:rPr lang="en-US" sz="1800" dirty="0" smtClean="0">
                <a:latin typeface="Arial" charset="0"/>
              </a:rPr>
              <a:t>AM Coffee break: 10:00-10:30 am; Lunch break: 12:30-1:30 pm </a:t>
            </a:r>
          </a:p>
          <a:p>
            <a:pPr lvl="2">
              <a:lnSpc>
                <a:spcPct val="90000"/>
              </a:lnSpc>
            </a:pPr>
            <a:r>
              <a:rPr lang="en-US" sz="1800" dirty="0" smtClean="0">
                <a:latin typeface="Arial" charset="0"/>
              </a:rPr>
              <a:t>PM Coffee/Snacks break: 3:30 - 4:00 pm</a:t>
            </a:r>
          </a:p>
          <a:p>
            <a:pPr>
              <a:lnSpc>
                <a:spcPct val="90000"/>
              </a:lnSpc>
            </a:pPr>
            <a:r>
              <a:rPr lang="en-US" sz="2000" dirty="0" smtClean="0">
                <a:latin typeface="Arial" charset="0"/>
              </a:rPr>
              <a:t>Social Event: Wednesday, </a:t>
            </a:r>
            <a:r>
              <a:rPr lang="en-US" sz="2000" dirty="0" smtClean="0">
                <a:latin typeface="Arial" charset="0"/>
              </a:rPr>
              <a:t>Jan</a:t>
            </a:r>
            <a:r>
              <a:rPr lang="en-US" sz="2000" dirty="0">
                <a:latin typeface="Arial" charset="0"/>
              </a:rPr>
              <a:t> </a:t>
            </a:r>
            <a:r>
              <a:rPr lang="en-US" sz="2000" dirty="0" smtClean="0">
                <a:latin typeface="Arial" charset="0"/>
              </a:rPr>
              <a:t>20</a:t>
            </a:r>
            <a:r>
              <a:rPr lang="en-US" sz="2000" dirty="0" smtClean="0">
                <a:latin typeface="Arial" charset="0"/>
              </a:rPr>
              <a:t>, 2016 </a:t>
            </a:r>
            <a:endParaRPr lang="en-US" sz="2000" dirty="0" smtClean="0">
              <a:latin typeface="Arial" charset="0"/>
            </a:endParaRPr>
          </a:p>
          <a:p>
            <a:pPr lvl="1">
              <a:lnSpc>
                <a:spcPct val="90000"/>
              </a:lnSpc>
            </a:pPr>
            <a:r>
              <a:rPr lang="en-US" sz="1800" dirty="0" smtClean="0">
                <a:latin typeface="Arial" charset="0"/>
              </a:rPr>
              <a:t>Centennial Foyer</a:t>
            </a:r>
            <a:r>
              <a:rPr lang="en-US" sz="1800" dirty="0" smtClean="0">
                <a:latin typeface="Arial" charset="0"/>
              </a:rPr>
              <a:t>,  </a:t>
            </a:r>
            <a:r>
              <a:rPr lang="en-US" sz="1800" dirty="0" smtClean="0">
                <a:latin typeface="Arial" charset="0"/>
              </a:rPr>
              <a:t>6</a:t>
            </a:r>
            <a:r>
              <a:rPr lang="en-US" sz="1800" dirty="0" smtClean="0">
                <a:latin typeface="Arial" charset="0"/>
              </a:rPr>
              <a:t>:00-7:30 </a:t>
            </a:r>
            <a:r>
              <a:rPr lang="en-US" sz="1800" dirty="0" smtClean="0">
                <a:latin typeface="Arial" charset="0"/>
              </a:rPr>
              <a:t>PM </a:t>
            </a:r>
            <a:r>
              <a:rPr lang="en-US" sz="1800" dirty="0" smtClean="0">
                <a:latin typeface="Arial" charset="0"/>
              </a:rPr>
              <a:t>(Drink ticket attached to the registration</a:t>
            </a:r>
            <a:r>
              <a:rPr lang="en-US" sz="1800" dirty="0" smtClean="0">
                <a:latin typeface="Arial" charset="0"/>
              </a:rPr>
              <a:t>)</a:t>
            </a:r>
            <a:endParaRPr lang="en-US" sz="1800" dirty="0" smtClean="0">
              <a:latin typeface="Arial" charset="0"/>
            </a:endParaRPr>
          </a:p>
          <a:p>
            <a:pPr lvl="1">
              <a:lnSpc>
                <a:spcPct val="90000"/>
              </a:lnSpc>
              <a:buNone/>
            </a:pPr>
            <a:endParaRPr lang="en-US" sz="1600" dirty="0" smtClean="0">
              <a:latin typeface="Arial" charset="0"/>
            </a:endParaRPr>
          </a:p>
          <a:p>
            <a:pPr lvl="1">
              <a:lnSpc>
                <a:spcPct val="90000"/>
              </a:lnSpc>
            </a:pPr>
            <a:endParaRPr lang="en-US" sz="1600" dirty="0" smtClean="0">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a:xfrm>
            <a:off x="685800" y="685800"/>
            <a:ext cx="7772400" cy="685800"/>
          </a:xfrm>
          <a:noFill/>
        </p:spPr>
        <p:txBody>
          <a:bodyPr/>
          <a:lstStyle/>
          <a:p>
            <a:r>
              <a:rPr lang="en-US" sz="3600" dirty="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dirty="0" smtClean="0">
                <a:latin typeface="Arial" charset="0"/>
              </a:rPr>
              <a:t>Each Attendee must provide contact information and pay conference fee</a:t>
            </a:r>
          </a:p>
          <a:p>
            <a:pPr>
              <a:lnSpc>
                <a:spcPct val="80000"/>
              </a:lnSpc>
            </a:pPr>
            <a:r>
              <a:rPr lang="en-US" sz="2400" dirty="0" smtClean="0">
                <a:solidFill>
                  <a:schemeClr val="accent2"/>
                </a:solidFill>
                <a:latin typeface="Arial" charset="0"/>
              </a:rPr>
              <a:t>Conference fee</a:t>
            </a:r>
            <a:r>
              <a:rPr lang="en-US" sz="2400" dirty="0" smtClean="0">
                <a:latin typeface="Arial" charset="0"/>
              </a:rPr>
              <a:t> has to be </a:t>
            </a:r>
            <a:r>
              <a:rPr lang="en-US" sz="2400" dirty="0" smtClean="0">
                <a:solidFill>
                  <a:schemeClr val="accent2"/>
                </a:solidFill>
                <a:latin typeface="Arial" charset="0"/>
              </a:rPr>
              <a:t>paid through</a:t>
            </a:r>
            <a:r>
              <a:rPr lang="en-US" sz="2400" dirty="0" smtClean="0">
                <a:latin typeface="Arial" charset="0"/>
              </a:rPr>
              <a:t> the </a:t>
            </a:r>
            <a:r>
              <a:rPr lang="en-US" sz="2400" dirty="0" smtClean="0">
                <a:solidFill>
                  <a:schemeClr val="accent2"/>
                </a:solidFill>
                <a:latin typeface="Arial" charset="0"/>
              </a:rPr>
              <a:t>registration desk at the </a:t>
            </a:r>
            <a:r>
              <a:rPr lang="en-US" sz="2400" dirty="0" smtClean="0">
                <a:latin typeface="Arial" charset="0"/>
              </a:rPr>
              <a:t>hotel or </a:t>
            </a:r>
            <a:r>
              <a:rPr lang="en-US" sz="2400" dirty="0" smtClean="0">
                <a:solidFill>
                  <a:schemeClr val="accent2"/>
                </a:solidFill>
                <a:latin typeface="Arial" charset="0"/>
              </a:rPr>
              <a:t>through sponsor</a:t>
            </a:r>
          </a:p>
          <a:p>
            <a:pPr>
              <a:lnSpc>
                <a:spcPct val="80000"/>
              </a:lnSpc>
            </a:pPr>
            <a:r>
              <a:rPr lang="en-US" sz="2400" dirty="0" smtClean="0">
                <a:solidFill>
                  <a:schemeClr val="accent2"/>
                </a:solidFill>
                <a:latin typeface="Arial" charset="0"/>
              </a:rPr>
              <a:t>Failure to pay conference fee</a:t>
            </a:r>
            <a:r>
              <a:rPr lang="en-US" sz="2400" dirty="0" smtClean="0">
                <a:latin typeface="Arial" charset="0"/>
              </a:rPr>
              <a:t> results in </a:t>
            </a:r>
            <a:r>
              <a:rPr lang="en-US" sz="2400" dirty="0" smtClean="0">
                <a:solidFill>
                  <a:schemeClr val="accent2"/>
                </a:solidFill>
                <a:latin typeface="Arial" charset="0"/>
              </a:rPr>
              <a:t>loss </a:t>
            </a:r>
            <a:r>
              <a:rPr lang="en-US" sz="2400" dirty="0" smtClean="0">
                <a:latin typeface="Arial" charset="0"/>
              </a:rPr>
              <a:t>of credit for </a:t>
            </a:r>
            <a:r>
              <a:rPr lang="en-US" sz="2400" dirty="0" smtClean="0">
                <a:solidFill>
                  <a:schemeClr val="accent2"/>
                </a:solidFill>
                <a:latin typeface="Arial" charset="0"/>
              </a:rPr>
              <a:t>voting rights</a:t>
            </a:r>
          </a:p>
          <a:p>
            <a:pPr>
              <a:lnSpc>
                <a:spcPct val="80000"/>
              </a:lnSpc>
            </a:pPr>
            <a:r>
              <a:rPr lang="en-US" sz="2400" dirty="0" smtClean="0">
                <a:latin typeface="Arial" charset="0"/>
              </a:rPr>
              <a:t>Photography not permitted unless approved by WG Chair</a:t>
            </a:r>
          </a:p>
          <a:p>
            <a:pPr>
              <a:lnSpc>
                <a:spcPct val="80000"/>
              </a:lnSpc>
            </a:pPr>
            <a:r>
              <a:rPr lang="en-US" sz="2400" dirty="0" smtClean="0">
                <a:latin typeface="Arial" charset="0"/>
              </a:rPr>
              <a:t>Audio taping of IEEE 802.21 meetings is NOT allowed</a:t>
            </a:r>
          </a:p>
          <a:p>
            <a:pPr>
              <a:lnSpc>
                <a:spcPct val="80000"/>
              </a:lnSpc>
            </a:pPr>
            <a:r>
              <a:rPr lang="en-US" sz="2400" dirty="0" smtClean="0">
                <a:latin typeface="Arial" charset="0"/>
              </a:rPr>
              <a:t>Media – Press and Analyst briefings</a:t>
            </a:r>
          </a:p>
          <a:p>
            <a:pPr lvl="1">
              <a:lnSpc>
                <a:spcPct val="80000"/>
              </a:lnSpc>
            </a:pPr>
            <a:r>
              <a:rPr lang="en-US" sz="2000" dirty="0" smtClean="0">
                <a:latin typeface="Arial" charset="0"/>
              </a:rPr>
              <a:t>Only the 802.21 WG Chair and WG Vice-Chair are allowed to give verbal statements/interviews to the media on behalf of the IEEE 802.21 working group</a:t>
            </a:r>
            <a:endParaRPr lang="en-US" sz="2000" dirty="0" smtClean="0">
              <a:solidFill>
                <a:schemeClr val="accent2"/>
              </a:solidFill>
              <a:latin typeface="Arial" charset="0"/>
            </a:endParaRP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a:xfrm>
            <a:off x="685800" y="685800"/>
            <a:ext cx="7772400" cy="838200"/>
          </a:xfrm>
          <a:noFill/>
        </p:spPr>
        <p:txBody>
          <a:bodyPr/>
          <a:lstStyle/>
          <a:p>
            <a:r>
              <a:rPr lang="en-US" dirty="0" smtClean="0"/>
              <a:t>	</a:t>
            </a:r>
            <a:r>
              <a:rPr lang="en-US" dirty="0"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dirty="0" smtClean="0">
                <a:latin typeface="Arial" charset="0"/>
              </a:rPr>
              <a:t>Individual membership</a:t>
            </a:r>
          </a:p>
          <a:p>
            <a:pPr lvl="1"/>
            <a:r>
              <a:rPr lang="en-US" sz="2400" dirty="0" smtClean="0">
                <a:latin typeface="Arial" charset="0"/>
              </a:rPr>
              <a:t>In all IEEE standards meetings, </a:t>
            </a:r>
            <a:r>
              <a:rPr lang="en-US" sz="2400" b="1" i="1" u="sng" dirty="0" smtClean="0">
                <a:solidFill>
                  <a:schemeClr val="accent2"/>
                </a:solidFill>
                <a:latin typeface="Arial" charset="0"/>
              </a:rPr>
              <a:t>membership is by individual</a:t>
            </a:r>
            <a:r>
              <a:rPr lang="en-US" sz="2400" dirty="0" smtClean="0">
                <a:latin typeface="Arial" charset="0"/>
              </a:rPr>
              <a:t>, hence you do </a:t>
            </a:r>
            <a:r>
              <a:rPr lang="en-US" sz="2400" b="1" dirty="0" smtClean="0">
                <a:solidFill>
                  <a:schemeClr val="accent2"/>
                </a:solidFill>
                <a:latin typeface="Arial" charset="0"/>
              </a:rPr>
              <a:t>not</a:t>
            </a:r>
            <a:r>
              <a:rPr lang="en-US" sz="2400" dirty="0" smtClean="0">
                <a:latin typeface="Arial" charset="0"/>
              </a:rPr>
              <a:t> represent a </a:t>
            </a:r>
            <a:r>
              <a:rPr lang="en-US" sz="2400" b="1" dirty="0" smtClean="0">
                <a:solidFill>
                  <a:schemeClr val="accent2"/>
                </a:solidFill>
                <a:latin typeface="Arial" charset="0"/>
              </a:rPr>
              <a:t>company or organization</a:t>
            </a:r>
            <a:r>
              <a:rPr lang="en-US" sz="2400" dirty="0" smtClean="0">
                <a:latin typeface="Arial" charset="0"/>
              </a:rPr>
              <a:t>.</a:t>
            </a:r>
          </a:p>
          <a:p>
            <a:pPr lvl="1"/>
            <a:endParaRPr lang="en-US" sz="2400" dirty="0" smtClean="0">
              <a:latin typeface="Arial" charset="0"/>
            </a:endParaRPr>
          </a:p>
          <a:p>
            <a:r>
              <a:rPr lang="en-US" sz="2800" dirty="0" smtClean="0">
                <a:latin typeface="Arial" charset="0"/>
              </a:rPr>
              <a:t>Anti-Trust laws</a:t>
            </a:r>
          </a:p>
          <a:p>
            <a:pPr lvl="1"/>
            <a:r>
              <a:rPr lang="en-US" sz="2400" dirty="0" smtClean="0">
                <a:latin typeface="Arial" charset="0"/>
              </a:rPr>
              <a:t>The Anti-Trust laws forbid the </a:t>
            </a:r>
            <a:r>
              <a:rPr lang="en-US" sz="2400" b="1" i="1" u="sng" dirty="0" smtClean="0">
                <a:solidFill>
                  <a:schemeClr val="accent2"/>
                </a:solidFill>
                <a:latin typeface="Arial" charset="0"/>
              </a:rPr>
              <a:t>discussion of prices</a:t>
            </a:r>
            <a:r>
              <a:rPr lang="en-US" sz="2400" dirty="0" smtClean="0">
                <a:latin typeface="Arial" charset="0"/>
              </a:rPr>
              <a:t> within our meetings.</a:t>
            </a:r>
          </a:p>
        </p:txBody>
      </p:sp>
      <p:sp>
        <p:nvSpPr>
          <p:cNvPr id="8"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dirty="0">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dirty="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dirty="0"/>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72580</TotalTime>
  <Words>1944</Words>
  <Application>Microsoft Office PowerPoint</Application>
  <PresentationFormat>On-screen Show (4:3)</PresentationFormat>
  <Paragraphs>379</Paragraphs>
  <Slides>21</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ＭＳ Ｐゴシック</vt:lpstr>
      <vt:lpstr>Arial</vt:lpstr>
      <vt:lpstr>Helvetica</vt:lpstr>
      <vt:lpstr>Times New Roman</vt:lpstr>
      <vt:lpstr>802.11PowerPointTemplate-Landscape</vt:lpstr>
      <vt:lpstr>IEEE 802.21 Session #72,  Atlanta, Georgia, USA WG Opening Plenary</vt:lpstr>
      <vt:lpstr>Session Time and Location   </vt:lpstr>
      <vt:lpstr>IEEE 802.21 Meeting Server Details</vt:lpstr>
      <vt:lpstr>Attendance</vt:lpstr>
      <vt:lpstr>Voting Membership</vt:lpstr>
      <vt:lpstr>Miscellaneous Meeting Logistics</vt:lpstr>
      <vt:lpstr>Registration and Media Recording</vt:lpstr>
      <vt:lpstr> Membership &amp; Anti-Trust</vt:lpstr>
      <vt:lpstr>PowerPoint Presentation</vt:lpstr>
      <vt:lpstr>Participants, Patents, and Duty to Inform</vt:lpstr>
      <vt:lpstr>Call for Potentially Essential Patents</vt:lpstr>
      <vt:lpstr>Other Guidelines for IEEE WG Meetings</vt:lpstr>
      <vt:lpstr>2.7 LMSC Chair’s Guidelines on Commercialism at meetings</vt:lpstr>
      <vt:lpstr>Copyright</vt:lpstr>
      <vt:lpstr>WG Status </vt:lpstr>
      <vt:lpstr>TG Progress  </vt:lpstr>
      <vt:lpstr>WG Letter Ballots  Results </vt:lpstr>
      <vt:lpstr>Objectives for the January Meeting</vt:lpstr>
      <vt:lpstr>Future Sessions – 2016 </vt:lpstr>
      <vt:lpstr>March Plenary  Meeting Logistics </vt:lpstr>
      <vt:lpstr>Future Sessions – 2017 </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creator>Subir Das</dc:creator>
  <cp:lastModifiedBy>Das, Subir</cp:lastModifiedBy>
  <cp:revision>766</cp:revision>
  <cp:lastPrinted>1998-02-10T13:28:06Z</cp:lastPrinted>
  <dcterms:created xsi:type="dcterms:W3CDTF">2002-07-08T22:03:28Z</dcterms:created>
  <dcterms:modified xsi:type="dcterms:W3CDTF">2016-01-18T17:14:22Z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1384146180</vt:lpwstr>
  </property>
  <property fmtid="{D5CDD505-2E9C-101B-9397-08002B2CF9AE}" pid="3" name="_ms_pID_725343">
    <vt:lpwstr>(2)Jb+k64ZYbW0P/naL/E/ynQR1kPQKE0YjV07+a7jsTsnN6F1PYQ9vSV5UlTr7OUbnMpLz9d6l_x000d_
oaBHoPZYxNs8XEBf6IVE6cDP9fvHn9BQd6zW1ju8kKdkBGUd26aLfRwnMFEMIazSD1eAIAvC_x000d_
RzD5s0fdBZrdh3s+sdbhrku9Z220v4+rbt5LSBaiPrQs6KyrbUmxX3NgS3+tNUs1bvxrD/NQ_x000d_
8Gy7S54H3KBmXdp02S</vt:lpwstr>
  </property>
  <property fmtid="{D5CDD505-2E9C-101B-9397-08002B2CF9AE}" pid="4" name="_ms_pID_7253431">
    <vt:lpwstr>M=</vt:lpwstr>
  </property>
</Properties>
</file>