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1"/>
  </p:notesMasterIdLst>
  <p:handoutMasterIdLst>
    <p:handoutMasterId r:id="rId22"/>
  </p:handoutMasterIdLst>
  <p:sldIdLst>
    <p:sldId id="413" r:id="rId2"/>
    <p:sldId id="466" r:id="rId3"/>
    <p:sldId id="432" r:id="rId4"/>
    <p:sldId id="400" r:id="rId5"/>
    <p:sldId id="401" r:id="rId6"/>
    <p:sldId id="402" r:id="rId7"/>
    <p:sldId id="403" r:id="rId8"/>
    <p:sldId id="404" r:id="rId9"/>
    <p:sldId id="405" r:id="rId10"/>
    <p:sldId id="406" r:id="rId11"/>
    <p:sldId id="408" r:id="rId12"/>
    <p:sldId id="409" r:id="rId13"/>
    <p:sldId id="410" r:id="rId14"/>
    <p:sldId id="411" r:id="rId15"/>
    <p:sldId id="461" r:id="rId16"/>
    <p:sldId id="460" r:id="rId17"/>
    <p:sldId id="463" r:id="rId18"/>
    <p:sldId id="464" r:id="rId19"/>
    <p:sldId id="46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95" autoAdjust="0"/>
    <p:restoredTop sz="99556" autoAdjust="0"/>
  </p:normalViewPr>
  <p:slideViewPr>
    <p:cSldViewPr>
      <p:cViewPr varScale="1">
        <p:scale>
          <a:sx n="92" d="100"/>
          <a:sy n="92" d="100"/>
        </p:scale>
        <p:origin x="1974" y="90"/>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1548"/>
    </p:cViewPr>
  </p:sorterViewPr>
  <p:notesViewPr>
    <p:cSldViewPr>
      <p:cViewPr varScale="1">
        <p:scale>
          <a:sx n="69" d="100"/>
          <a:sy n="69" d="100"/>
        </p:scale>
        <p:origin x="3246"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12</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14</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432061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16</a:t>
            </a:fld>
            <a:endParaRPr lang="en-US"/>
          </a:p>
        </p:txBody>
      </p:sp>
    </p:spTree>
    <p:extLst>
      <p:ext uri="{BB962C8B-B14F-4D97-AF65-F5344CB8AC3E}">
        <p14:creationId xmlns:p14="http://schemas.microsoft.com/office/powerpoint/2010/main" val="1254102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17</a:t>
            </a:fld>
            <a:endParaRPr lang="en-US" dirty="0">
              <a:solidFill>
                <a:srgbClr val="000000"/>
              </a:solidFill>
            </a:endParaRPr>
          </a:p>
        </p:txBody>
      </p:sp>
    </p:spTree>
    <p:extLst>
      <p:ext uri="{BB962C8B-B14F-4D97-AF65-F5344CB8AC3E}">
        <p14:creationId xmlns:p14="http://schemas.microsoft.com/office/powerpoint/2010/main" val="206552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7999274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3740259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429111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Mar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33597" y="394156"/>
            <a:ext cx="4642041"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21-15-0114-00-Session#71-Opening_Plenary_Notes.ppt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hyperlink" Target="https://aws.passkey.com/event/14188843/owner/323/home" TargetMode="External"/><Relationship Id="rId5" Type="http://schemas.openxmlformats.org/officeDocument/2006/relationships/hyperlink" Target="https://802world.org/apps/session/94/register1/cancel" TargetMode="External"/><Relationship Id="rId4" Type="http://schemas.openxmlformats.org/officeDocument/2006/relationships/hyperlink" Target="https://802world.org/apps/session/94/register1"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654626"/>
            <a:ext cx="8382000" cy="6203373"/>
          </a:xfrm>
          <a:prstGeom prst="rect">
            <a:avLst/>
          </a:prstGeom>
        </p:spPr>
      </p:pic>
      <p:sp>
        <p:nvSpPr>
          <p:cNvPr id="16389" name="Rectangle 2"/>
          <p:cNvSpPr>
            <a:spLocks noGrp="1" noChangeArrowheads="1"/>
          </p:cNvSpPr>
          <p:nvPr>
            <p:ph type="ctrTitle"/>
          </p:nvPr>
        </p:nvSpPr>
        <p:spPr>
          <a:xfrm>
            <a:off x="778099" y="1165538"/>
            <a:ext cx="7848600" cy="3505200"/>
          </a:xfrm>
        </p:spPr>
        <p:txBody>
          <a:bodyPr/>
          <a:lstStyle/>
          <a:p>
            <a:r>
              <a:rPr lang="en-US" sz="5400" b="1" dirty="0" smtClean="0">
                <a:solidFill>
                  <a:srgbClr val="FFC000"/>
                </a:solidFill>
                <a:latin typeface="Arial" charset="0"/>
              </a:rPr>
              <a:t>IEEE 802.21</a:t>
            </a:r>
            <a:br>
              <a:rPr lang="en-US" sz="5400" b="1" dirty="0" smtClean="0">
                <a:solidFill>
                  <a:srgbClr val="FFC000"/>
                </a:solidFill>
                <a:latin typeface="Arial" charset="0"/>
              </a:rPr>
            </a:br>
            <a:r>
              <a:rPr lang="en-US" b="1" dirty="0" smtClean="0">
                <a:solidFill>
                  <a:srgbClr val="FFC000"/>
                </a:solidFill>
                <a:latin typeface="Arial" charset="0"/>
              </a:rPr>
              <a:t>Session #</a:t>
            </a:r>
            <a:r>
              <a:rPr lang="en-US" b="1" dirty="0" smtClean="0">
                <a:solidFill>
                  <a:srgbClr val="FFC000"/>
                </a:solidFill>
                <a:latin typeface="Arial" charset="0"/>
              </a:rPr>
              <a:t>71, </a:t>
            </a:r>
            <a:r>
              <a:rPr lang="en-US" b="1" dirty="0" smtClean="0">
                <a:solidFill>
                  <a:srgbClr val="FFC000"/>
                </a:solidFill>
                <a:latin typeface="Arial" charset="0"/>
              </a:rPr>
              <a:t/>
            </a:r>
            <a:br>
              <a:rPr lang="en-US" b="1" dirty="0" smtClean="0">
                <a:solidFill>
                  <a:srgbClr val="FFC000"/>
                </a:solidFill>
                <a:latin typeface="Arial" charset="0"/>
              </a:rPr>
            </a:br>
            <a:r>
              <a:rPr lang="en-US" b="1" dirty="0" smtClean="0">
                <a:solidFill>
                  <a:srgbClr val="FFC000"/>
                </a:solidFill>
                <a:latin typeface="Arial" charset="0"/>
              </a:rPr>
              <a:t>Dallas</a:t>
            </a:r>
            <a:r>
              <a:rPr lang="en-US" b="1" dirty="0" smtClean="0">
                <a:solidFill>
                  <a:srgbClr val="FFC000"/>
                </a:solidFill>
                <a:latin typeface="Arial" charset="0"/>
              </a:rPr>
              <a:t>, Texas, USA</a:t>
            </a:r>
            <a:r>
              <a:rPr lang="en-US" b="1" dirty="0" smtClean="0">
                <a:solidFill>
                  <a:srgbClr val="FFC000"/>
                </a:solidFill>
                <a:latin typeface="Arial" charset="0"/>
              </a:rPr>
              <a:t/>
            </a:r>
            <a:br>
              <a:rPr lang="en-US" b="1" dirty="0" smtClean="0">
                <a:solidFill>
                  <a:srgbClr val="FFC000"/>
                </a:solidFill>
                <a:latin typeface="Arial" charset="0"/>
              </a:rPr>
            </a:br>
            <a:r>
              <a:rPr lang="en-US" b="1" dirty="0" smtClean="0">
                <a:solidFill>
                  <a:srgbClr val="FFC000"/>
                </a:solidFill>
                <a:latin typeface="Arial" charset="0"/>
              </a:rPr>
              <a:t>WG </a:t>
            </a:r>
            <a:r>
              <a:rPr lang="en-US" sz="3200" b="1" dirty="0" smtClean="0">
                <a:solidFill>
                  <a:srgbClr val="FFC000"/>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Subir Das, Chair 802.21 WG</a:t>
            </a:r>
            <a:endParaRPr kumimoji="0" lang="en-US" sz="1200" b="1" i="0" u="none" strike="noStrike" kern="1200" cap="none" spc="0" normalizeH="0" baseline="0" noProof="0" dirty="0" smtClean="0">
              <a:ln>
                <a:noFill/>
              </a:ln>
              <a:solidFill>
                <a:srgbClr val="FFC000"/>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42814" y="4648200"/>
            <a:ext cx="6858000" cy="1066800"/>
          </a:xfrm>
        </p:spPr>
        <p:txBody>
          <a:bodyPr/>
          <a:lstStyle/>
          <a:p>
            <a:pPr eaLnBrk="1" hangingPunct="1"/>
            <a:r>
              <a:rPr lang="en-US" sz="2800" b="1" dirty="0" smtClean="0">
                <a:solidFill>
                  <a:srgbClr val="FFC000"/>
                </a:solidFill>
                <a:latin typeface="Arial" charset="0"/>
              </a:rPr>
              <a:t>Subir Das</a:t>
            </a:r>
          </a:p>
          <a:p>
            <a:pPr eaLnBrk="1" hangingPunct="1"/>
            <a:r>
              <a:rPr lang="en-US" sz="2800" b="1" dirty="0" smtClean="0">
                <a:solidFill>
                  <a:srgbClr val="FFC000"/>
                </a:solidFill>
                <a:latin typeface="Arial" charset="0"/>
              </a:rPr>
              <a:t>sdas at appcomsci dot com</a:t>
            </a:r>
          </a:p>
        </p:txBody>
      </p:sp>
      <p:sp>
        <p:nvSpPr>
          <p:cNvPr id="7" name="Date Placeholder 3"/>
          <p:cNvSpPr txBox="1">
            <a:spLocks/>
          </p:cNvSpPr>
          <p:nvPr/>
        </p:nvSpPr>
        <p:spPr>
          <a:xfrm>
            <a:off x="685800" y="6475412"/>
            <a:ext cx="1295400" cy="214312"/>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solidFill>
                  <a:srgbClr val="FFC000"/>
                </a:solidFill>
              </a:rPr>
              <a:t>Nov</a:t>
            </a:r>
            <a:r>
              <a:rPr lang="en-US" b="1" dirty="0" smtClean="0">
                <a:solidFill>
                  <a:srgbClr val="FFC000"/>
                </a:solidFill>
              </a:rPr>
              <a:t>ember</a:t>
            </a:r>
            <a:r>
              <a:rPr lang="en-US" b="1" dirty="0" smtClean="0">
                <a:solidFill>
                  <a:srgbClr val="FFC000"/>
                </a:solidFill>
              </a:rPr>
              <a:t>, </a:t>
            </a:r>
            <a:r>
              <a:rPr kumimoji="0" lang="en-US" sz="1200" b="1" i="0" u="none" strike="noStrike" kern="1200" cap="none" spc="0" normalizeH="0" baseline="0" noProof="0" dirty="0" smtClean="0">
                <a:ln>
                  <a:noFill/>
                </a:ln>
                <a:solidFill>
                  <a:srgbClr val="FFC000"/>
                </a:solidFill>
                <a:effectLst/>
                <a:uLnTx/>
                <a:uFillTx/>
              </a:rPr>
              <a:t>2015</a:t>
            </a:r>
            <a:endParaRPr kumimoji="0" lang="en-US" sz="1200" b="1" i="0" u="none" strike="noStrike" kern="1200" cap="none" spc="0" normalizeH="0" baseline="0" noProof="0" dirty="0">
              <a:ln>
                <a:noFill/>
              </a:ln>
              <a:solidFill>
                <a:srgbClr val="FFC000"/>
              </a:solidFill>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WG Status </a:t>
            </a:r>
          </a:p>
        </p:txBody>
      </p:sp>
      <p:sp>
        <p:nvSpPr>
          <p:cNvPr id="33797" name="Rectangle 3"/>
          <p:cNvSpPr>
            <a:spLocks noGrp="1" noChangeArrowheads="1"/>
          </p:cNvSpPr>
          <p:nvPr>
            <p:ph type="body" idx="1"/>
          </p:nvPr>
        </p:nvSpPr>
        <p:spPr>
          <a:xfrm>
            <a:off x="304800" y="1371600"/>
            <a:ext cx="8686800" cy="2971800"/>
          </a:xfrm>
        </p:spPr>
        <p:txBody>
          <a:bodyPr/>
          <a:lstStyle/>
          <a:p>
            <a:pPr>
              <a:lnSpc>
                <a:spcPct val="80000"/>
              </a:lnSpc>
              <a:buNone/>
            </a:pPr>
            <a:endParaRPr lang="en-US" dirty="0" smtClean="0">
              <a:latin typeface="Arial" charset="0"/>
            </a:endParaRPr>
          </a:p>
          <a:p>
            <a:pPr>
              <a:lnSpc>
                <a:spcPct val="80000"/>
              </a:lnSpc>
            </a:pPr>
            <a:r>
              <a:rPr lang="en-US" dirty="0" smtClean="0">
                <a:latin typeface="Arial" charset="0"/>
              </a:rPr>
              <a:t>Active Task Groups </a:t>
            </a:r>
          </a:p>
          <a:p>
            <a:pPr lvl="1">
              <a:lnSpc>
                <a:spcPct val="80000"/>
              </a:lnSpc>
            </a:pPr>
            <a:r>
              <a:rPr lang="en-US" dirty="0" smtClean="0">
                <a:latin typeface="Arial" charset="0"/>
              </a:rPr>
              <a:t>802.21m  - Revision Project </a:t>
            </a:r>
          </a:p>
          <a:p>
            <a:pPr lvl="1">
              <a:lnSpc>
                <a:spcPct val="80000"/>
              </a:lnSpc>
            </a:pPr>
            <a:r>
              <a:rPr lang="en-US" dirty="0" smtClean="0">
                <a:latin typeface="Arial" charset="0"/>
              </a:rPr>
              <a:t>802.21.1 - Use cases and Services</a:t>
            </a:r>
          </a:p>
          <a:p>
            <a:pPr>
              <a:lnSpc>
                <a:spcPct val="80000"/>
              </a:lnSpc>
            </a:pPr>
            <a:endParaRPr lang="en-US" dirty="0">
              <a:latin typeface="Arial" charset="0"/>
            </a:endParaRPr>
          </a:p>
          <a:p>
            <a:pPr marL="0" indent="0">
              <a:lnSpc>
                <a:spcPct val="80000"/>
              </a:lnSpc>
              <a:buNone/>
            </a:pPr>
            <a:endParaRPr lang="en-US" dirty="0" smtClean="0">
              <a:latin typeface="Arial" charset="0"/>
            </a:endParaRP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15</a:t>
            </a:fld>
            <a:endParaRPr lang="en-US" dirty="0"/>
          </a:p>
        </p:txBody>
      </p:sp>
    </p:spTree>
    <p:extLst>
      <p:ext uri="{BB962C8B-B14F-4D97-AF65-F5344CB8AC3E}">
        <p14:creationId xmlns:p14="http://schemas.microsoft.com/office/powerpoint/2010/main" val="3836226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September Meeting</a:t>
            </a:r>
          </a:p>
        </p:txBody>
      </p:sp>
      <p:sp>
        <p:nvSpPr>
          <p:cNvPr id="34822" name="Rectangle 3"/>
          <p:cNvSpPr>
            <a:spLocks noGrp="1" noChangeArrowheads="1"/>
          </p:cNvSpPr>
          <p:nvPr>
            <p:ph type="body" idx="1"/>
          </p:nvPr>
        </p:nvSpPr>
        <p:spPr>
          <a:xfrm>
            <a:off x="495300" y="1447800"/>
            <a:ext cx="8305800" cy="44196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802.21m: Revision Project </a:t>
            </a:r>
          </a:p>
          <a:p>
            <a:pPr lvl="2">
              <a:lnSpc>
                <a:spcPct val="90000"/>
              </a:lnSpc>
            </a:pPr>
            <a:r>
              <a:rPr lang="en-US" sz="1800" dirty="0" smtClean="0">
                <a:solidFill>
                  <a:srgbClr val="000000"/>
                </a:solidFill>
                <a:latin typeface="Arial" charset="0"/>
              </a:rPr>
              <a:t>Discuss the draft document and contributions </a:t>
            </a:r>
          </a:p>
          <a:p>
            <a:pPr marL="857250" lvl="2" indent="0">
              <a:lnSpc>
                <a:spcPct val="90000"/>
              </a:lnSpc>
              <a:buNone/>
            </a:pPr>
            <a:endParaRPr lang="en-US" sz="1800" dirty="0" smtClean="0">
              <a:solidFill>
                <a:srgbClr val="000000"/>
              </a:solidFill>
              <a:latin typeface="Arial" charset="0"/>
            </a:endParaRPr>
          </a:p>
          <a:p>
            <a:pPr lvl="1">
              <a:lnSpc>
                <a:spcPct val="90000"/>
              </a:lnSpc>
            </a:pPr>
            <a:r>
              <a:rPr lang="en-US" sz="2200" dirty="0" smtClean="0">
                <a:solidFill>
                  <a:srgbClr val="000000"/>
                </a:solidFill>
                <a:latin typeface="Arial" charset="0"/>
              </a:rPr>
              <a:t>802.21.1: Media Independent Services </a:t>
            </a:r>
          </a:p>
          <a:p>
            <a:pPr lvl="2">
              <a:lnSpc>
                <a:spcPct val="90000"/>
              </a:lnSpc>
            </a:pPr>
            <a:r>
              <a:rPr lang="en-US" sz="1800" dirty="0" smtClean="0">
                <a:solidFill>
                  <a:srgbClr val="000000"/>
                </a:solidFill>
                <a:latin typeface="Arial" charset="0"/>
              </a:rPr>
              <a:t>Discuss the draft document and contributions </a:t>
            </a:r>
          </a:p>
          <a:p>
            <a:pPr lvl="2">
              <a:lnSpc>
                <a:spcPct val="90000"/>
              </a:lnSpc>
            </a:pPr>
            <a:endParaRPr lang="en-US" sz="1800" dirty="0">
              <a:solidFill>
                <a:srgbClr val="000000"/>
              </a:solidFill>
              <a:latin typeface="Arial" charset="0"/>
            </a:endParaRPr>
          </a:p>
          <a:p>
            <a:pPr>
              <a:lnSpc>
                <a:spcPct val="90000"/>
              </a:lnSpc>
            </a:pPr>
            <a:r>
              <a:rPr lang="en-US" sz="2600" dirty="0" smtClean="0">
                <a:solidFill>
                  <a:srgbClr val="000000"/>
                </a:solidFill>
                <a:latin typeface="Arial" charset="0"/>
              </a:rPr>
              <a:t>Joint session with 802.24 WG </a:t>
            </a:r>
          </a:p>
          <a:p>
            <a:pPr lvl="1">
              <a:lnSpc>
                <a:spcPct val="90000"/>
              </a:lnSpc>
            </a:pPr>
            <a:r>
              <a:rPr lang="en-US" sz="2200" dirty="0" smtClean="0">
                <a:solidFill>
                  <a:srgbClr val="000000"/>
                </a:solidFill>
                <a:latin typeface="Arial" charset="0"/>
              </a:rPr>
              <a:t>Tuesday </a:t>
            </a:r>
            <a:r>
              <a:rPr lang="en-US" sz="2200" dirty="0" smtClean="0">
                <a:solidFill>
                  <a:srgbClr val="000000"/>
                </a:solidFill>
                <a:latin typeface="Arial" charset="0"/>
              </a:rPr>
              <a:t>and Wednesday  PM2</a:t>
            </a: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16</a:t>
            </a:fld>
            <a:endParaRPr lang="en-US"/>
          </a:p>
        </p:txBody>
      </p:sp>
    </p:spTree>
    <p:extLst>
      <p:ext uri="{BB962C8B-B14F-4D97-AF65-F5344CB8AC3E}">
        <p14:creationId xmlns:p14="http://schemas.microsoft.com/office/powerpoint/2010/main" val="436987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a:t>
            </a:r>
            <a:r>
              <a:rPr lang="en-US" sz="2400" b="1" dirty="0" smtClean="0">
                <a:solidFill>
                  <a:schemeClr val="accent2"/>
                </a:solidFill>
              </a:rPr>
              <a:t>17-22 </a:t>
            </a:r>
            <a:r>
              <a:rPr lang="en-US" sz="2400" b="1" dirty="0" smtClean="0">
                <a:solidFill>
                  <a:schemeClr val="accent2"/>
                </a:solidFill>
              </a:rPr>
              <a:t>January, 2016,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t>
            </a:r>
            <a:r>
              <a:rPr lang="en-US" sz="1800" dirty="0" smtClean="0">
                <a:solidFill>
                  <a:srgbClr val="FF0000"/>
                </a:solidFill>
              </a:rPr>
              <a:t>all 802 groups </a:t>
            </a:r>
            <a:endParaRPr lang="en-US" sz="1800" b="1" dirty="0" smtClean="0">
              <a:solidFill>
                <a:srgbClr val="FF0000"/>
              </a:solidFill>
            </a:endParaRPr>
          </a:p>
          <a:p>
            <a:pPr>
              <a:lnSpc>
                <a:spcPct val="90000"/>
              </a:lnSpc>
            </a:pPr>
            <a:r>
              <a:rPr lang="en-US" sz="2400" b="1" dirty="0" smtClean="0">
                <a:solidFill>
                  <a:srgbClr val="FF0000"/>
                </a:solidFill>
              </a:rPr>
              <a:t>Plenary: 13-18 March, 2016,  Sands Venetian Hotel, Macau, PRC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15-20, 2016, Hilton Waikoloa Village, HI, USA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24-29 July 2016, Grand Hyatt, San Diego,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smtClean="0">
                <a:solidFill>
                  <a:srgbClr val="0000FF"/>
                </a:solidFill>
              </a:rPr>
              <a:t>September,</a:t>
            </a:r>
            <a:r>
              <a:rPr lang="en-US" sz="2400" b="1" dirty="0" smtClean="0">
                <a:solidFill>
                  <a:srgbClr val="0000FF"/>
                </a:solidFill>
              </a:rPr>
              <a:t> </a:t>
            </a:r>
            <a:r>
              <a:rPr lang="en-US" sz="2400" b="1" dirty="0" smtClean="0">
                <a:solidFill>
                  <a:srgbClr val="0000FF"/>
                </a:solidFill>
              </a:rPr>
              <a:t>2016 </a:t>
            </a:r>
            <a:r>
              <a:rPr lang="en-US" sz="2400" b="1" dirty="0" smtClean="0">
                <a:solidFill>
                  <a:srgbClr val="0000FF"/>
                </a:solidFill>
              </a:rPr>
              <a:t>, Europe </a:t>
            </a:r>
            <a:r>
              <a:rPr lang="en-US" sz="2400" b="1" dirty="0" smtClean="0">
                <a:solidFill>
                  <a:srgbClr val="0000FF"/>
                </a:solidFill>
              </a:rPr>
              <a:t>(Warsaw) </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6-11 Nov 2016, Grand </a:t>
            </a:r>
            <a:r>
              <a:rPr lang="it-IT" sz="2400" b="1" dirty="0" smtClean="0">
                <a:solidFill>
                  <a:srgbClr val="FF0000"/>
                </a:solidFill>
              </a:rPr>
              <a:t>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657247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900" y="609600"/>
            <a:ext cx="7772400" cy="533400"/>
          </a:xfrm>
        </p:spPr>
        <p:txBody>
          <a:bodyPr/>
          <a:lstStyle/>
          <a:p>
            <a:r>
              <a:rPr lang="en-US" sz="3200" dirty="0" smtClean="0">
                <a:solidFill>
                  <a:schemeClr val="accent2"/>
                </a:solidFill>
                <a:latin typeface="Arial" charset="0"/>
              </a:rPr>
              <a:t>January Interim</a:t>
            </a:r>
            <a:r>
              <a:rPr lang="en-US" sz="3200" dirty="0" smtClean="0">
                <a:solidFill>
                  <a:schemeClr val="accent2"/>
                </a:solidFill>
                <a:latin typeface="Arial" charset="0"/>
              </a:rPr>
              <a:t>  </a:t>
            </a:r>
            <a:r>
              <a:rPr lang="en-US" sz="3200" dirty="0" smtClean="0">
                <a:solidFill>
                  <a:schemeClr val="accent2"/>
                </a:solidFill>
                <a:latin typeface="Arial" charset="0"/>
              </a:rPr>
              <a:t>Meeting Logistics </a:t>
            </a:r>
          </a:p>
        </p:txBody>
      </p:sp>
      <p:sp>
        <p:nvSpPr>
          <p:cNvPr id="34822" name="Rectangle 3"/>
          <p:cNvSpPr>
            <a:spLocks noGrp="1" noChangeArrowheads="1"/>
          </p:cNvSpPr>
          <p:nvPr>
            <p:ph type="body" idx="1"/>
          </p:nvPr>
        </p:nvSpPr>
        <p:spPr>
          <a:xfrm>
            <a:off x="304800" y="1143000"/>
            <a:ext cx="8610600" cy="5105400"/>
          </a:xfrm>
        </p:spPr>
        <p:txBody>
          <a:bodyPr/>
          <a:lstStyle/>
          <a:p>
            <a:pPr>
              <a:lnSpc>
                <a:spcPct val="90000"/>
              </a:lnSpc>
              <a:buFont typeface="Arial" panose="020B0604020202020204" pitchFamily="34" charset="0"/>
              <a:buChar char="•"/>
            </a:pPr>
            <a:r>
              <a:rPr lang="en-US" sz="2000" b="1" dirty="0" smtClean="0"/>
              <a:t>January</a:t>
            </a:r>
            <a:r>
              <a:rPr lang="en-US" sz="2000" b="1" dirty="0" smtClean="0"/>
              <a:t> </a:t>
            </a:r>
            <a:r>
              <a:rPr lang="en-US" sz="2000" b="1" dirty="0" smtClean="0"/>
              <a:t>17</a:t>
            </a:r>
            <a:r>
              <a:rPr lang="en-US" sz="2000" b="1" dirty="0" smtClean="0"/>
              <a:t>-22, 2016, </a:t>
            </a:r>
            <a:r>
              <a:rPr lang="en-US" sz="2000" b="1" dirty="0" smtClean="0"/>
              <a:t>Hyatt Regency, Dallas</a:t>
            </a:r>
            <a:r>
              <a:rPr lang="en-US" sz="2000" b="1" dirty="0"/>
              <a:t>, Texas USA</a:t>
            </a:r>
          </a:p>
          <a:p>
            <a:pPr>
              <a:lnSpc>
                <a:spcPct val="90000"/>
              </a:lnSpc>
            </a:pPr>
            <a:r>
              <a:rPr lang="en-US" sz="2000" b="1" dirty="0" smtClean="0"/>
              <a:t>Event and Registration information are </a:t>
            </a:r>
            <a:r>
              <a:rPr lang="en-US" sz="2000" b="1" dirty="0"/>
              <a:t>available now at: </a:t>
            </a:r>
            <a:endParaRPr lang="en-US" sz="2000" b="1" dirty="0" smtClean="0"/>
          </a:p>
          <a:p>
            <a:pPr lvl="1">
              <a:lnSpc>
                <a:spcPct val="90000"/>
              </a:lnSpc>
            </a:pPr>
            <a:r>
              <a:rPr lang="en-US" sz="1600" b="1" dirty="0"/>
              <a:t>Event Information : </a:t>
            </a:r>
            <a:r>
              <a:rPr lang="en-US" sz="1600" b="1" dirty="0">
                <a:hlinkClick r:id="rId3"/>
              </a:rPr>
              <a:t>http://</a:t>
            </a:r>
            <a:r>
              <a:rPr lang="en-US" sz="1600" b="1" dirty="0" smtClean="0">
                <a:hlinkClick r:id="rId3"/>
              </a:rPr>
              <a:t>802world.org/plenary</a:t>
            </a:r>
            <a:endParaRPr lang="en-US" sz="1600" b="1" dirty="0"/>
          </a:p>
          <a:p>
            <a:pPr lvl="1">
              <a:lnSpc>
                <a:spcPct val="90000"/>
              </a:lnSpc>
            </a:pPr>
            <a:r>
              <a:rPr lang="en-US" sz="1600" b="1" dirty="0" smtClean="0"/>
              <a:t>Registration:  </a:t>
            </a:r>
            <a:r>
              <a:rPr lang="en-US" sz="1600" b="1" dirty="0">
                <a:hlinkClick r:id="rId4"/>
              </a:rPr>
              <a:t>https://</a:t>
            </a:r>
            <a:r>
              <a:rPr lang="en-US" sz="1600" b="1" dirty="0" smtClean="0">
                <a:hlinkClick r:id="rId4"/>
              </a:rPr>
              <a:t>802world.org/apps/session/94/register1</a:t>
            </a:r>
            <a:endParaRPr lang="en-US" sz="1600" b="1" dirty="0" smtClean="0"/>
          </a:p>
          <a:p>
            <a:pPr lvl="1">
              <a:lnSpc>
                <a:spcPct val="90000"/>
              </a:lnSpc>
            </a:pPr>
            <a:r>
              <a:rPr lang="en-US" sz="1600" b="1" dirty="0" smtClean="0"/>
              <a:t>Cancel</a:t>
            </a:r>
            <a:r>
              <a:rPr lang="en-US" sz="1600" b="1" dirty="0"/>
              <a:t>:  </a:t>
            </a:r>
            <a:r>
              <a:rPr lang="en-US" sz="1600" b="1" dirty="0">
                <a:hlinkClick r:id="rId5"/>
              </a:rPr>
              <a:t>https://</a:t>
            </a:r>
            <a:r>
              <a:rPr lang="en-US" sz="1600" b="1" dirty="0" smtClean="0">
                <a:hlinkClick r:id="rId5"/>
              </a:rPr>
              <a:t>802world.org/apps/session/94/register1/cancel</a:t>
            </a:r>
            <a:endParaRPr lang="en-US" sz="1600" b="1" dirty="0" smtClean="0"/>
          </a:p>
          <a:p>
            <a:pPr>
              <a:lnSpc>
                <a:spcPct val="90000"/>
              </a:lnSpc>
            </a:pPr>
            <a:r>
              <a:rPr lang="en-US" sz="2000" b="1" dirty="0" smtClean="0"/>
              <a:t>Registration Deadlines</a:t>
            </a:r>
          </a:p>
          <a:p>
            <a:pPr lvl="1">
              <a:lnSpc>
                <a:spcPct val="90000"/>
              </a:lnSpc>
            </a:pPr>
            <a:r>
              <a:rPr lang="en-US" sz="1600" b="1" dirty="0"/>
              <a:t>Early:  Before 6:00 PM Pacific Time, Friday, </a:t>
            </a:r>
            <a:r>
              <a:rPr lang="en-US" sz="1600" b="1" dirty="0" smtClean="0"/>
              <a:t>December 4</a:t>
            </a:r>
            <a:r>
              <a:rPr lang="en-US" sz="1600" b="1" dirty="0" smtClean="0"/>
              <a:t>, 2015 </a:t>
            </a:r>
          </a:p>
          <a:p>
            <a:pPr lvl="1">
              <a:lnSpc>
                <a:spcPct val="90000"/>
              </a:lnSpc>
            </a:pPr>
            <a:r>
              <a:rPr lang="en-US" sz="1600" b="1" dirty="0" smtClean="0"/>
              <a:t>$</a:t>
            </a:r>
            <a:r>
              <a:rPr lang="en-US" sz="1600" b="1" dirty="0"/>
              <a:t>US </a:t>
            </a:r>
            <a:r>
              <a:rPr lang="en-US" sz="1600" b="1" dirty="0" smtClean="0"/>
              <a:t>375</a:t>
            </a:r>
            <a:r>
              <a:rPr lang="en-US" sz="1600" b="1" dirty="0" smtClean="0"/>
              <a:t> </a:t>
            </a:r>
            <a:r>
              <a:rPr lang="en-US" sz="1600" b="1" dirty="0"/>
              <a:t>for attendees staying at the Hyatt Regency </a:t>
            </a:r>
            <a:r>
              <a:rPr lang="en-US" sz="1600" b="1" dirty="0" smtClean="0"/>
              <a:t>Atlanta</a:t>
            </a:r>
            <a:r>
              <a:rPr lang="en-US" sz="1600" b="1" dirty="0" smtClean="0"/>
              <a:t>, </a:t>
            </a:r>
            <a:r>
              <a:rPr lang="en-US" sz="1600" b="1" dirty="0" smtClean="0"/>
              <a:t>$US </a:t>
            </a:r>
            <a:r>
              <a:rPr lang="en-US" sz="1600" b="1" dirty="0" smtClean="0"/>
              <a:t>575 </a:t>
            </a:r>
            <a:r>
              <a:rPr lang="en-US" sz="1600" b="1" dirty="0" smtClean="0"/>
              <a:t>otherwise</a:t>
            </a:r>
            <a:endParaRPr lang="en-US" sz="1600" b="1" dirty="0"/>
          </a:p>
          <a:p>
            <a:pPr lvl="1">
              <a:lnSpc>
                <a:spcPct val="90000"/>
              </a:lnSpc>
            </a:pPr>
            <a:r>
              <a:rPr lang="en-US" sz="1600" b="1" dirty="0"/>
              <a:t>Standard:  After Early Registration and before 6:00 PM Pacific Time, Friday </a:t>
            </a:r>
            <a:r>
              <a:rPr lang="en-US" sz="1600" b="1" dirty="0"/>
              <a:t> </a:t>
            </a:r>
            <a:r>
              <a:rPr lang="en-US" sz="1600" b="1" dirty="0" smtClean="0"/>
              <a:t>January</a:t>
            </a:r>
            <a:r>
              <a:rPr lang="en-US" sz="1600" b="1" dirty="0" smtClean="0"/>
              <a:t> 08, 2016 </a:t>
            </a:r>
            <a:endParaRPr lang="en-US" sz="1600" b="1" dirty="0"/>
          </a:p>
          <a:p>
            <a:pPr lvl="1">
              <a:lnSpc>
                <a:spcPct val="90000"/>
              </a:lnSpc>
            </a:pPr>
            <a:r>
              <a:rPr lang="en-US" sz="1600" b="1" dirty="0" smtClean="0"/>
              <a:t>$</a:t>
            </a:r>
            <a:r>
              <a:rPr lang="en-US" sz="1600" b="1" dirty="0"/>
              <a:t>US </a:t>
            </a:r>
            <a:r>
              <a:rPr lang="en-US" sz="1600" b="1" dirty="0" smtClean="0"/>
              <a:t>575</a:t>
            </a:r>
            <a:r>
              <a:rPr lang="en-US" sz="1600" b="1" dirty="0" smtClean="0"/>
              <a:t> </a:t>
            </a:r>
            <a:r>
              <a:rPr lang="en-US" sz="1600" b="1" dirty="0"/>
              <a:t>for attendees staying at the Hyatt Regency </a:t>
            </a:r>
            <a:r>
              <a:rPr lang="en-US" sz="1600" b="1" dirty="0" smtClean="0"/>
              <a:t>Atlanta</a:t>
            </a:r>
            <a:r>
              <a:rPr lang="en-US" sz="1600" b="1" dirty="0" smtClean="0"/>
              <a:t>, </a:t>
            </a:r>
            <a:r>
              <a:rPr lang="en-US" sz="1600" b="1" dirty="0" smtClean="0"/>
              <a:t>otherwise $US </a:t>
            </a:r>
            <a:r>
              <a:rPr lang="en-US" sz="1600" b="1" dirty="0" smtClean="0"/>
              <a:t>775</a:t>
            </a:r>
            <a:r>
              <a:rPr lang="en-US" sz="1600" b="1" dirty="0" smtClean="0"/>
              <a:t> </a:t>
            </a:r>
            <a:endParaRPr lang="en-US" sz="1600" b="1" dirty="0"/>
          </a:p>
          <a:p>
            <a:pPr lvl="1">
              <a:lnSpc>
                <a:spcPct val="90000"/>
              </a:lnSpc>
            </a:pPr>
            <a:r>
              <a:rPr lang="en-US" sz="1600" b="1" dirty="0" smtClean="0"/>
              <a:t>Late/On-site</a:t>
            </a:r>
            <a:r>
              <a:rPr lang="en-US" sz="1600" b="1" dirty="0"/>
              <a:t>:  After 6:00 PM Pacific Time Friday </a:t>
            </a:r>
            <a:r>
              <a:rPr lang="en-US" sz="1600" b="1" dirty="0" smtClean="0"/>
              <a:t>January 08</a:t>
            </a:r>
            <a:r>
              <a:rPr lang="en-US" sz="1600" b="1" dirty="0" smtClean="0"/>
              <a:t>, 2016</a:t>
            </a:r>
            <a:endParaRPr lang="en-US" sz="1600" b="1" dirty="0"/>
          </a:p>
          <a:p>
            <a:pPr lvl="1">
              <a:lnSpc>
                <a:spcPct val="90000"/>
              </a:lnSpc>
            </a:pPr>
            <a:r>
              <a:rPr lang="en-US" sz="1600" b="1" dirty="0" smtClean="0"/>
              <a:t>$</a:t>
            </a:r>
            <a:r>
              <a:rPr lang="en-US" sz="1600" b="1" dirty="0"/>
              <a:t>US </a:t>
            </a:r>
            <a:r>
              <a:rPr lang="en-US" sz="1600" b="1" dirty="0" smtClean="0"/>
              <a:t>775</a:t>
            </a:r>
            <a:r>
              <a:rPr lang="en-US" sz="1600" b="1" dirty="0" smtClean="0"/>
              <a:t> </a:t>
            </a:r>
            <a:r>
              <a:rPr lang="en-US" sz="1600" b="1" dirty="0"/>
              <a:t>for attendees staying at the Hyatt Regency </a:t>
            </a:r>
            <a:r>
              <a:rPr lang="en-US" sz="1600" b="1" dirty="0" smtClean="0"/>
              <a:t>Dallas, otherwise </a:t>
            </a:r>
            <a:r>
              <a:rPr lang="en-US" sz="1600" b="1" dirty="0"/>
              <a:t>$US </a:t>
            </a:r>
            <a:r>
              <a:rPr lang="en-US" sz="1600" b="1" dirty="0" smtClean="0"/>
              <a:t>975</a:t>
            </a:r>
            <a:endParaRPr lang="en-US" sz="1600" b="1" dirty="0" smtClean="0"/>
          </a:p>
          <a:p>
            <a:pPr>
              <a:lnSpc>
                <a:spcPct val="90000"/>
              </a:lnSpc>
            </a:pPr>
            <a:r>
              <a:rPr lang="en-US" sz="2400" b="1" dirty="0" smtClean="0"/>
              <a:t>Hotel </a:t>
            </a:r>
          </a:p>
          <a:p>
            <a:pPr lvl="1">
              <a:lnSpc>
                <a:spcPct val="90000"/>
              </a:lnSpc>
            </a:pPr>
            <a:r>
              <a:rPr lang="en-US" sz="1600" b="1" dirty="0"/>
              <a:t>GROUP RATE: $US 179.00/Night (plus applicable taxes)* until </a:t>
            </a:r>
            <a:r>
              <a:rPr lang="en-US" sz="1600" b="1" dirty="0" smtClean="0"/>
              <a:t>November 30</a:t>
            </a:r>
            <a:r>
              <a:rPr lang="en-US" sz="1600" b="1" dirty="0" smtClean="0"/>
              <a:t>, </a:t>
            </a:r>
            <a:r>
              <a:rPr lang="en-US" sz="1600" b="1" dirty="0" smtClean="0"/>
              <a:t>2015 (Note: if </a:t>
            </a:r>
            <a:r>
              <a:rPr lang="en-US" sz="1600" b="1" dirty="0"/>
              <a:t>the </a:t>
            </a:r>
            <a:r>
              <a:rPr lang="en-US" sz="1600" b="1" dirty="0" smtClean="0"/>
              <a:t>block (50%)  </a:t>
            </a:r>
            <a:r>
              <a:rPr lang="en-US" sz="1600" b="1" dirty="0"/>
              <a:t>is sold out before the </a:t>
            </a:r>
            <a:r>
              <a:rPr lang="en-US" sz="1600" b="1" dirty="0" smtClean="0"/>
              <a:t>November 30</a:t>
            </a:r>
            <a:r>
              <a:rPr lang="en-US" sz="1600" b="1" dirty="0" smtClean="0"/>
              <a:t>, </a:t>
            </a:r>
            <a:r>
              <a:rPr lang="en-US" sz="1600" b="1" dirty="0"/>
              <a:t>2015, the rate may no longer be available</a:t>
            </a:r>
            <a:r>
              <a:rPr lang="en-US" sz="1600" b="1" dirty="0" smtClean="0"/>
              <a:t>.)</a:t>
            </a:r>
            <a:endParaRPr lang="en-US" sz="1600" b="1" dirty="0"/>
          </a:p>
          <a:p>
            <a:pPr lvl="1">
              <a:lnSpc>
                <a:spcPct val="90000"/>
              </a:lnSpc>
            </a:pPr>
            <a:r>
              <a:rPr lang="en-US" sz="1600" dirty="0">
                <a:latin typeface="+mj-lt"/>
                <a:cs typeface="Arial" charset="0"/>
              </a:rPr>
              <a:t> </a:t>
            </a:r>
            <a:r>
              <a:rPr lang="en-US" sz="1600" b="1" dirty="0">
                <a:latin typeface="+mj-lt"/>
                <a:cs typeface="Arial" charset="0"/>
                <a:hlinkClick r:id="rId6"/>
              </a:rPr>
              <a:t>https://</a:t>
            </a:r>
            <a:r>
              <a:rPr lang="en-US" sz="1600" b="1" dirty="0" smtClean="0">
                <a:latin typeface="+mj-lt"/>
                <a:cs typeface="Arial" charset="0"/>
                <a:hlinkClick r:id="rId6"/>
              </a:rPr>
              <a:t>aws.passkey.com/event/14188843/owner/323/home</a:t>
            </a:r>
            <a:r>
              <a:rPr lang="en-US" sz="1600" b="1" dirty="0">
                <a:latin typeface="+mj-lt"/>
                <a:cs typeface="Arial" charset="0"/>
              </a:rPr>
              <a:t> </a:t>
            </a:r>
            <a:r>
              <a:rPr lang="en-US" sz="1600" b="1" dirty="0" smtClean="0">
                <a:latin typeface="+mj-lt"/>
                <a:cs typeface="Arial" charset="0"/>
              </a:rPr>
              <a:t> ( code= “IEEE802”)</a:t>
            </a:r>
            <a:endParaRPr lang="en-US" sz="1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7307853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86800" cy="5410200"/>
          </a:xfrm>
        </p:spPr>
        <p:txBody>
          <a:bodyPr/>
          <a:lstStyle/>
          <a:p>
            <a:pPr>
              <a:lnSpc>
                <a:spcPct val="90000"/>
              </a:lnSpc>
            </a:pPr>
            <a:r>
              <a:rPr lang="en-US" sz="2400" b="1" dirty="0" smtClean="0">
                <a:solidFill>
                  <a:schemeClr val="accent2"/>
                </a:solidFill>
              </a:rPr>
              <a:t>January </a:t>
            </a:r>
            <a:r>
              <a:rPr lang="en-US" sz="2400" b="1" dirty="0">
                <a:solidFill>
                  <a:schemeClr val="accent2"/>
                </a:solidFill>
              </a:rPr>
              <a:t>15-20, </a:t>
            </a:r>
            <a:r>
              <a:rPr lang="en-US" sz="2400" b="1" dirty="0" smtClean="0">
                <a:solidFill>
                  <a:schemeClr val="accent2"/>
                </a:solidFill>
              </a:rPr>
              <a:t>2017,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a:t>
            </a:r>
            <a:r>
              <a:rPr lang="en-US" sz="1800" dirty="0" smtClean="0">
                <a:solidFill>
                  <a:srgbClr val="FF0000"/>
                </a:solidFill>
              </a:rPr>
              <a:t>with all 802 </a:t>
            </a:r>
            <a:r>
              <a:rPr lang="en-US" sz="1800" dirty="0" smtClean="0">
                <a:solidFill>
                  <a:srgbClr val="FF0000"/>
                </a:solidFill>
              </a:rPr>
              <a:t>groups</a:t>
            </a:r>
            <a:r>
              <a:rPr lang="en-US" sz="1800" b="1" dirty="0" smtClean="0">
                <a:solidFill>
                  <a:srgbClr val="FF0000"/>
                </a:solidFill>
              </a:rPr>
              <a:t> </a:t>
            </a:r>
          </a:p>
          <a:p>
            <a:pPr>
              <a:lnSpc>
                <a:spcPct val="90000"/>
              </a:lnSpc>
            </a:pPr>
            <a:r>
              <a:rPr lang="en-US" sz="2400" b="1" dirty="0" smtClean="0">
                <a:solidFill>
                  <a:srgbClr val="FF0000"/>
                </a:solidFill>
              </a:rPr>
              <a:t>Plenary: </a:t>
            </a:r>
            <a:r>
              <a:rPr lang="en-US" sz="2400" b="1" dirty="0">
                <a:solidFill>
                  <a:srgbClr val="FF0000"/>
                </a:solidFill>
              </a:rPr>
              <a:t>March 12-17, 2017, Hyatt Regency </a:t>
            </a:r>
            <a:r>
              <a:rPr lang="en-US" sz="2400" b="1" dirty="0" smtClean="0">
                <a:solidFill>
                  <a:srgbClr val="FF0000"/>
                </a:solidFill>
              </a:rPr>
              <a:t>Vancouver</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13-18, 2017, Daejeon Convention </a:t>
            </a:r>
            <a:r>
              <a:rPr lang="en-US" sz="2400" b="1" dirty="0" smtClean="0">
                <a:solidFill>
                  <a:srgbClr val="0000FF"/>
                </a:solidFill>
              </a:rPr>
              <a:t>Center, </a:t>
            </a:r>
            <a:r>
              <a:rPr lang="en-US" sz="2400" b="1" dirty="0">
                <a:solidFill>
                  <a:srgbClr val="0000FF"/>
                </a:solidFill>
              </a:rPr>
              <a:t>Daejeon, Korea (</a:t>
            </a:r>
            <a:r>
              <a:rPr lang="en-US" sz="2400" b="1" dirty="0" smtClean="0">
                <a:solidFill>
                  <a:srgbClr val="0000FF"/>
                </a:solidFill>
              </a:rPr>
              <a:t>TBC)</a:t>
            </a:r>
            <a:r>
              <a:rPr lang="en-US" sz="2400" b="1" dirty="0">
                <a:solidFill>
                  <a:srgbClr val="0000FF"/>
                </a:solidFill>
              </a:rPr>
              <a:t> </a:t>
            </a:r>
            <a:endParaRPr lang="en-US" sz="2400" b="1" dirty="0" smtClean="0">
              <a:solidFill>
                <a:srgbClr val="0000FF"/>
              </a:solidFill>
            </a:endParaRP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3054935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987425" y="657225"/>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62000" y="5115580"/>
            <a:ext cx="7162800" cy="307777"/>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a:t>
            </a:r>
            <a:r>
              <a:rPr lang="en-US" sz="1400" dirty="0" smtClean="0"/>
              <a:t>Baker (Atrium) </a:t>
            </a:r>
            <a:r>
              <a:rPr lang="en-US" sz="1400" dirty="0" smtClean="0"/>
              <a:t>;  802.24 TAG: </a:t>
            </a:r>
            <a:r>
              <a:rPr lang="en-US" sz="1400" dirty="0" smtClean="0"/>
              <a:t>Windsor</a:t>
            </a:r>
            <a:r>
              <a:rPr lang="en-US" sz="1400" dirty="0" smtClean="0"/>
              <a:t>; </a:t>
            </a:r>
            <a:r>
              <a:rPr lang="en-US" sz="1400" dirty="0" smtClean="0"/>
              <a:t>Tutorial #</a:t>
            </a:r>
            <a:r>
              <a:rPr lang="en-US" sz="1400" dirty="0"/>
              <a:t>1, </a:t>
            </a:r>
            <a:r>
              <a:rPr lang="en-US" sz="1400" dirty="0" smtClean="0"/>
              <a:t> </a:t>
            </a:r>
            <a:r>
              <a:rPr lang="en-US" sz="1400" dirty="0" smtClean="0"/>
              <a:t>#2 &amp; #3: Landmark BC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940082945"/>
              </p:ext>
            </p:extLst>
          </p:nvPr>
        </p:nvGraphicFramePr>
        <p:xfrm>
          <a:off x="761999" y="1571624"/>
          <a:ext cx="7772401" cy="3381375"/>
        </p:xfrm>
        <a:graphic>
          <a:graphicData uri="http://schemas.openxmlformats.org/drawingml/2006/table">
            <a:tbl>
              <a:tblPr firstRow="1" firstCol="1" bandRow="1">
                <a:tableStyleId>{5C22544A-7EE6-4342-B048-85BDC9FD1C3A}</a:tableStyleId>
              </a:tblPr>
              <a:tblGrid>
                <a:gridCol w="1271954"/>
                <a:gridCol w="1742552"/>
                <a:gridCol w="1431890"/>
                <a:gridCol w="1637044"/>
                <a:gridCol w="1688961"/>
              </a:tblGrid>
              <a:tr h="657413">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(Nov 09, 2015)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(Nov 10, 2015)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(Nov 11, 2015)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(Nov 12, 2015)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595458">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EC Opening Plenary (8:00- 9:00am)</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802.21.1  TG</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r h="605095">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(10:30-11:30am) /802.21.1 TG (11: 40- 12:30p)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605095">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802.21.1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(1:30- 2:30 p) and 802.21 WG Closing Plenary (2:40- 3:30 p)</a:t>
                      </a:r>
                      <a:endParaRPr lang="en-US" sz="1200">
                        <a:effectLst/>
                        <a:latin typeface="Times New Roman" panose="02020603050405020304" pitchFamily="18" charset="0"/>
                        <a:ea typeface="Times New Roman" panose="02020603050405020304" pitchFamily="18" charset="0"/>
                      </a:endParaRPr>
                    </a:p>
                  </a:txBody>
                  <a:tcPr marL="9525" marR="9525" marT="9525" marB="0"/>
                </a:tc>
              </a:tr>
              <a:tr h="459157">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Jointly with 802.24 TAG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Jointly with 802.24 TAG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459157">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Tutorial #1,#2 and #3</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Social (7:00-9:30p)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bl>
          </a:graphicData>
        </a:graphic>
      </p:graphicFrame>
      <p:sp>
        <p:nvSpPr>
          <p:cNvPr id="19" name="Rectangle 32"/>
          <p:cNvSpPr>
            <a:spLocks noChangeArrowheads="1"/>
          </p:cNvSpPr>
          <p:nvPr/>
        </p:nvSpPr>
        <p:spPr bwMode="auto">
          <a:xfrm>
            <a:off x="723900" y="5719992"/>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20 </a:t>
            </a:r>
            <a:r>
              <a:rPr lang="en-US" sz="1600" dirty="0">
                <a:latin typeface="Arial" charset="0"/>
              </a:rPr>
              <a:t>voting members </a:t>
            </a:r>
            <a:r>
              <a:rPr lang="en-US" sz="1600" dirty="0" smtClean="0">
                <a:latin typeface="Arial" charset="0"/>
              </a:rPr>
              <a:t>  and </a:t>
            </a:r>
            <a:r>
              <a:rPr lang="en-US" sz="1600" dirty="0" smtClean="0">
                <a:latin typeface="Arial" charset="0"/>
              </a:rPr>
              <a:t>2 </a:t>
            </a:r>
            <a:r>
              <a:rPr lang="en-US" sz="1600" dirty="0" smtClean="0">
                <a:latin typeface="Arial" charset="0"/>
              </a:rPr>
              <a:t>aspirant as </a:t>
            </a:r>
            <a:r>
              <a:rPr lang="en-US" sz="1600" dirty="0">
                <a:latin typeface="Arial" charset="0"/>
              </a:rPr>
              <a:t>of this meeting</a:t>
            </a:r>
          </a:p>
        </p:txBody>
      </p:sp>
    </p:spTree>
    <p:extLst>
      <p:ext uri="{BB962C8B-B14F-4D97-AF65-F5344CB8AC3E}">
        <p14:creationId xmlns:p14="http://schemas.microsoft.com/office/powerpoint/2010/main" val="2857520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dirty="0" smtClean="0">
                <a:ea typeface="ＭＳ Ｐゴシック" charset="-128"/>
                <a:hlinkClick r:id="rId3"/>
              </a:rPr>
              <a:t>https://imat.ieee.org/attendance</a:t>
            </a:r>
            <a:endParaRPr lang="en-US" altLang="ja-JP" sz="1600" dirty="0" smtClean="0">
              <a:ea typeface="ＭＳ Ｐゴシック" charset="-128"/>
            </a:endParaRPr>
          </a:p>
          <a:p>
            <a:pPr lvl="2">
              <a:lnSpc>
                <a:spcPct val="80000"/>
              </a:lnSpc>
              <a:defRPr/>
            </a:pPr>
            <a:r>
              <a:rPr lang="en-US" altLang="ja-JP" sz="1600" dirty="0">
                <a:ea typeface="ＭＳ Ｐゴシック" charset="-128"/>
              </a:rPr>
              <a:t> </a:t>
            </a:r>
            <a:r>
              <a:rPr lang="en-US" altLang="ja-JP" sz="1600" dirty="0">
                <a:ea typeface="ＭＳ Ｐゴシック" charset="-128"/>
                <a:hlinkClick r:id="rId4"/>
              </a:rPr>
              <a:t>http://newton.meeting.verilan.com</a:t>
            </a:r>
            <a:r>
              <a:rPr lang="en-US" altLang="ja-JP" sz="1600" dirty="0" smtClean="0">
                <a:ea typeface="ＭＳ Ｐゴシック" charset="-128"/>
                <a:hlinkClick r:id="rId4"/>
              </a:rPr>
              <a:t>/</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12</a:t>
            </a:r>
            <a:endParaRPr lang="en-US" sz="2000" dirty="0" smtClean="0">
              <a:latin typeface="Arial" charset="0"/>
            </a:endParaRPr>
          </a:p>
          <a:p>
            <a:pPr>
              <a:lnSpc>
                <a:spcPct val="80000"/>
              </a:lnSpc>
              <a:defRPr/>
            </a:pPr>
            <a:r>
              <a:rPr lang="en-US" sz="2000" dirty="0" smtClean="0">
                <a:latin typeface="Arial" charset="0"/>
              </a:rPr>
              <a:t>8</a:t>
            </a:r>
            <a:r>
              <a:rPr lang="en-US" sz="2000" dirty="0" smtClean="0">
                <a:latin typeface="Arial" charset="0"/>
              </a:rPr>
              <a:t>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WG </a:t>
            </a:r>
            <a:r>
              <a:rPr lang="en-US" sz="2000" dirty="0" smtClean="0">
                <a:latin typeface="Arial" charset="0"/>
              </a:rPr>
              <a:t>Documents</a:t>
            </a:r>
            <a:r>
              <a:rPr lang="en-US" sz="2000" dirty="0">
                <a:latin typeface="Arial" charset="0"/>
              </a:rPr>
              <a:t>: http://newton.meeting.verilan.com/</a:t>
            </a:r>
            <a:endParaRPr lang="en-US" sz="2000" dirty="0" smtClean="0">
              <a:latin typeface="Arial" charset="0"/>
            </a:endParaRPr>
          </a:p>
          <a:p>
            <a:pPr>
              <a:lnSpc>
                <a:spcPct val="90000"/>
              </a:lnSpc>
            </a:pPr>
            <a:r>
              <a:rPr lang="en-US" sz="2000" dirty="0" smtClean="0">
                <a:latin typeface="Arial" charset="0"/>
              </a:rPr>
              <a:t>Mobile Device website: </a:t>
            </a:r>
            <a:r>
              <a:rPr lang="en-US" sz="2000" dirty="0">
                <a:latin typeface="Arial" charset="0"/>
                <a:hlinkClick r:id="rId3"/>
              </a:rPr>
              <a:t>http://</a:t>
            </a:r>
            <a:r>
              <a:rPr lang="en-US" sz="2000" dirty="0" smtClean="0">
                <a:latin typeface="Arial" charset="0"/>
                <a:hlinkClick r:id="rId3"/>
              </a:rPr>
              <a:t>802world.org/attendee</a:t>
            </a:r>
            <a:endParaRPr lang="en-US" sz="2000" dirty="0" smtClean="0">
              <a:latin typeface="Arial" charset="0"/>
            </a:endParaRPr>
          </a:p>
          <a:p>
            <a:pPr>
              <a:lnSpc>
                <a:spcPct val="90000"/>
              </a:lnSpc>
            </a:pPr>
            <a:r>
              <a:rPr lang="en-US" sz="2000" dirty="0" smtClean="0">
                <a:latin typeface="Arial" charset="0"/>
              </a:rPr>
              <a:t>Twitter” @ieee802 </a:t>
            </a:r>
            <a:endParaRPr lang="en-US" sz="2000" dirty="0" smtClean="0">
              <a:latin typeface="Arial" charset="0"/>
            </a:endParaRP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Verilan-secure ;  Access code: ieeeieee</a:t>
            </a:r>
          </a:p>
          <a:p>
            <a:pPr>
              <a:lnSpc>
                <a:spcPct val="90000"/>
              </a:lnSpc>
            </a:pPr>
            <a:r>
              <a:rPr lang="en-US" sz="2000" dirty="0" smtClean="0">
                <a:latin typeface="Arial" pitchFamily="34" charset="0"/>
                <a:cs typeface="Arial" pitchFamily="34" charset="0"/>
              </a:rPr>
              <a:t>Network help desk: Located </a:t>
            </a:r>
            <a:r>
              <a:rPr lang="en-US" sz="2000" dirty="0" smtClean="0">
                <a:latin typeface="Arial" pitchFamily="34" charset="0"/>
                <a:cs typeface="Arial" pitchFamily="34" charset="0"/>
              </a:rPr>
              <a:t>in Trinity B near the Landmark Ballroom</a:t>
            </a:r>
            <a:r>
              <a:rPr lang="en-US" sz="2000" dirty="0" smtClean="0">
                <a:latin typeface="Arial" pitchFamily="34" charset="0"/>
                <a:cs typeface="Arial" pitchFamily="34" charset="0"/>
              </a:rPr>
              <a:t> </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Service</a:t>
            </a:r>
            <a:r>
              <a:rPr lang="en-US" sz="2000" dirty="0" smtClean="0">
                <a:latin typeface="Arial" charset="0"/>
              </a:rPr>
              <a:t>: Reunion Tower </a:t>
            </a:r>
            <a:endParaRPr lang="en-US" sz="2000" dirty="0" smtClean="0">
              <a:latin typeface="Arial" charset="0"/>
            </a:endParaRPr>
          </a:p>
          <a:p>
            <a:pPr lvl="1"/>
            <a:r>
              <a:rPr lang="en-US" sz="1800" dirty="0" smtClean="0">
                <a:latin typeface="Arial" charset="0"/>
              </a:rPr>
              <a:t>Breakfast: 7:30-9:00 AM </a:t>
            </a:r>
          </a:p>
          <a:p>
            <a:pPr lvl="1"/>
            <a:r>
              <a:rPr lang="en-US" sz="1800" dirty="0" smtClean="0">
                <a:latin typeface="Arial" charset="0"/>
              </a:rPr>
              <a:t>Morning </a:t>
            </a:r>
            <a:r>
              <a:rPr lang="en-US" sz="1800" dirty="0" smtClean="0">
                <a:latin typeface="Arial" charset="0"/>
              </a:rPr>
              <a:t>Coffee/Tea : 10:00AM – 11:00 AM</a:t>
            </a:r>
          </a:p>
          <a:p>
            <a:pPr lvl="1"/>
            <a:r>
              <a:rPr lang="en-US" sz="1800" dirty="0" smtClean="0">
                <a:latin typeface="Arial" charset="0"/>
              </a:rPr>
              <a:t>Afternoon </a:t>
            </a:r>
            <a:r>
              <a:rPr lang="en-US" sz="1800" dirty="0" smtClean="0">
                <a:latin typeface="Arial" charset="0"/>
              </a:rPr>
              <a:t>Coffee/Tea: 3:00- 4:00 PM </a:t>
            </a:r>
            <a:r>
              <a:rPr lang="en-US" sz="1800" dirty="0" smtClean="0">
                <a:latin typeface="Arial" charset="0"/>
              </a:rPr>
              <a:t> </a:t>
            </a:r>
          </a:p>
          <a:p>
            <a:pPr lvl="1"/>
            <a:r>
              <a:rPr lang="en-US" sz="2000" dirty="0" smtClean="0">
                <a:latin typeface="Arial" charset="0"/>
              </a:rPr>
              <a:t>802.21 </a:t>
            </a:r>
            <a:r>
              <a:rPr lang="en-US" sz="2000" dirty="0" smtClean="0">
                <a:latin typeface="Arial" charset="0"/>
              </a:rPr>
              <a:t>WG would break as follows:</a:t>
            </a:r>
          </a:p>
          <a:p>
            <a:pPr lvl="2">
              <a:lnSpc>
                <a:spcPct val="90000"/>
              </a:lnSpc>
            </a:pPr>
            <a:r>
              <a:rPr lang="en-US" sz="1800" dirty="0" smtClean="0">
                <a:latin typeface="Arial" charset="0"/>
              </a:rPr>
              <a:t>AM Coffee break: 10:00-10:30 am; Lunch break: 12:30-1:30 pm </a:t>
            </a:r>
          </a:p>
          <a:p>
            <a:pPr lvl="2">
              <a:lnSpc>
                <a:spcPct val="90000"/>
              </a:lnSpc>
            </a:pPr>
            <a:r>
              <a:rPr lang="en-US" sz="1800" dirty="0" smtClean="0">
                <a:latin typeface="Arial" charset="0"/>
              </a:rPr>
              <a:t>PM Coffee/Snacks break: 3:30 - 4:00 pm</a:t>
            </a:r>
          </a:p>
          <a:p>
            <a:pPr>
              <a:lnSpc>
                <a:spcPct val="90000"/>
              </a:lnSpc>
            </a:pPr>
            <a:r>
              <a:rPr lang="en-US" sz="2000" dirty="0" smtClean="0">
                <a:latin typeface="Arial" charset="0"/>
              </a:rPr>
              <a:t>Social Event: </a:t>
            </a:r>
            <a:r>
              <a:rPr lang="en-US" sz="2000" dirty="0" smtClean="0">
                <a:latin typeface="Arial" charset="0"/>
              </a:rPr>
              <a:t>Wednesday, Nov 11, 2015 </a:t>
            </a:r>
          </a:p>
          <a:p>
            <a:pPr lvl="1">
              <a:lnSpc>
                <a:spcPct val="90000"/>
              </a:lnSpc>
            </a:pPr>
            <a:r>
              <a:rPr lang="en-US" sz="1800" dirty="0">
                <a:latin typeface="Arial" charset="0"/>
              </a:rPr>
              <a:t>Marsalis </a:t>
            </a:r>
            <a:r>
              <a:rPr lang="en-US" sz="1800" dirty="0" smtClean="0">
                <a:latin typeface="Arial" charset="0"/>
              </a:rPr>
              <a:t>Hall,  </a:t>
            </a:r>
            <a:r>
              <a:rPr lang="en-US" sz="1800" dirty="0" smtClean="0">
                <a:latin typeface="Arial" charset="0"/>
              </a:rPr>
              <a:t>7:00-9:00 </a:t>
            </a:r>
            <a:r>
              <a:rPr lang="en-US" sz="1800" dirty="0" smtClean="0">
                <a:latin typeface="Arial" charset="0"/>
              </a:rPr>
              <a:t>PM (Guest 1 per attendee)</a:t>
            </a:r>
            <a:endParaRPr lang="en-US" sz="1800" dirty="0" smtClean="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66405</TotalTime>
  <Words>1978</Words>
  <Application>Microsoft Office PowerPoint</Application>
  <PresentationFormat>On-screen Show (4:3)</PresentationFormat>
  <Paragraphs>333</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MS PGothic</vt:lpstr>
      <vt:lpstr>Arial</vt:lpstr>
      <vt:lpstr>Helvetica</vt:lpstr>
      <vt:lpstr>Times New Roman</vt:lpstr>
      <vt:lpstr>802.11PowerPointTemplate-Landscape</vt:lpstr>
      <vt:lpstr>IEEE 802.21 Session #71,  Dallas, Texas, USA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WG Status </vt:lpstr>
      <vt:lpstr>Objectives for the September Meeting</vt:lpstr>
      <vt:lpstr>Future Sessions – 2016 </vt:lpstr>
      <vt:lpstr>January Interim  Meeting Logistics </vt:lpstr>
      <vt:lpstr>Future Sessions – 2017 </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754</cp:revision>
  <cp:lastPrinted>1998-02-10T13:28:06Z</cp:lastPrinted>
  <dcterms:created xsi:type="dcterms:W3CDTF">2002-07-08T22:03:28Z</dcterms:created>
  <dcterms:modified xsi:type="dcterms:W3CDTF">2015-11-09T03:35:23Z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