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7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  <p:sldMasterId id="2147483902" r:id="rId6"/>
    <p:sldMasterId id="2147483915" r:id="rId7"/>
    <p:sldMasterId id="2147483962" r:id="rId8"/>
  </p:sldMasterIdLst>
  <p:notesMasterIdLst>
    <p:notesMasterId r:id="rId19"/>
  </p:notesMasterIdLst>
  <p:handoutMasterIdLst>
    <p:handoutMasterId r:id="rId20"/>
  </p:handoutMasterIdLst>
  <p:sldIdLst>
    <p:sldId id="413" r:id="rId9"/>
    <p:sldId id="425" r:id="rId10"/>
    <p:sldId id="426" r:id="rId11"/>
    <p:sldId id="428" r:id="rId12"/>
    <p:sldId id="489" r:id="rId13"/>
    <p:sldId id="429" r:id="rId14"/>
    <p:sldId id="497" r:id="rId15"/>
    <p:sldId id="498" r:id="rId16"/>
    <p:sldId id="499" r:id="rId17"/>
    <p:sldId id="500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522" autoAdjust="0"/>
  </p:normalViewPr>
  <p:slideViewPr>
    <p:cSldViewPr>
      <p:cViewPr varScale="1">
        <p:scale>
          <a:sx n="74" d="100"/>
          <a:sy n="74" d="100"/>
        </p:scale>
        <p:origin x="17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70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079500" y="638680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201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20612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59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0" y="638175"/>
            <a:ext cx="4641850" cy="3481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95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226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763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203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133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D6E22-D652-423A-AF54-7FCC63B88B7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5517F1-EB6E-4F81-AC89-74369054FC5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C0B3-241B-4D5F-8F6B-334F1B7A2D5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4C91E-A10F-41F8-9C46-D7F1DEF15A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54AAA-100F-4D79-BC9A-76C2FE4879A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6D1BD-8B4B-441D-B047-EC4CFFD2BD7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6255C-89DB-48E4-8183-0CC31013F7D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59048-C632-45BE-9AF1-FC3AAC76FD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5FC97-2D4E-400A-9A8D-F56388743B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2ABC5-4BDB-4DB6-9C7D-C1FCE27DD1B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76302-3909-43F9-AE0C-0B38374A325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5869C-EB8F-4957-A1BE-4BEBD24B54D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0619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1571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2126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6431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42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8457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00906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9407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01631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41158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2325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6067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4334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7982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1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81826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4707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92388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8893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7876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4741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7837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4826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4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</a:t>
            </a:r>
            <a:r>
              <a:rPr lang="en-US" dirty="0" err="1" smtClean="0"/>
              <a:t>styl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6" y="394156"/>
            <a:ext cx="49917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21-15-0105-00-0000-Session#70</a:t>
            </a:r>
            <a:r>
              <a:rPr lang="en-US" sz="1400" b="1" dirty="0" smtClean="0"/>
              <a:t>	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ＭＳ Ｐゴシック" pitchFamily="34" charset="-128"/>
              </a:defRPr>
            </a:lvl1pPr>
          </a:lstStyle>
          <a:p>
            <a:fld id="{2899EB77-1999-4334-A7A8-63863A257729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smtClean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60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17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latin typeface="Arial" charset="0"/>
              </a:rPr>
              <a:t>sdas</a:t>
            </a:r>
            <a:r>
              <a:rPr lang="en-US" sz="2800" b="1" dirty="0" smtClean="0">
                <a:latin typeface="Arial" charset="0"/>
              </a:rPr>
              <a:t> at </a:t>
            </a:r>
            <a:r>
              <a:rPr lang="en-US" sz="2800" b="1" dirty="0" err="1" smtClean="0">
                <a:latin typeface="Arial" charset="0"/>
              </a:rPr>
              <a:t>appcomsci</a:t>
            </a:r>
            <a:r>
              <a:rPr lang="en-US" sz="2800" b="1" dirty="0" smtClean="0">
                <a:latin typeface="Arial" charset="0"/>
              </a:rPr>
              <a:t> dot 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1066800"/>
            <a:ext cx="7848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IEEE 802.21</a:t>
            </a:r>
            <a:b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Session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#</a:t>
            </a:r>
            <a:r>
              <a:rPr lang="en-US" sz="4400" b="1" kern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70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,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lang="en-US" sz="4400" b="1" kern="0" noProof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Bangkok, Thailand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WG Closing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Plenary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2017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7630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January </a:t>
            </a:r>
            <a:r>
              <a:rPr lang="en-US" sz="2400" b="1" dirty="0">
                <a:solidFill>
                  <a:schemeClr val="accent2"/>
                </a:solidFill>
              </a:rPr>
              <a:t>15-20, </a:t>
            </a:r>
            <a:r>
              <a:rPr lang="en-US" sz="2400" b="1" dirty="0" smtClean="0">
                <a:solidFill>
                  <a:schemeClr val="accent2"/>
                </a:solidFill>
              </a:rPr>
              <a:t>2017, </a:t>
            </a:r>
            <a:r>
              <a:rPr lang="es-ES" sz="2400" b="1" dirty="0" smtClean="0">
                <a:solidFill>
                  <a:schemeClr val="accent2"/>
                </a:solidFill>
              </a:rPr>
              <a:t>Hyatt Regency, Atlanta, GA,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Wireless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March 12-17, 2017, Hyatt Regency </a:t>
            </a:r>
            <a:r>
              <a:rPr lang="en-US" sz="2400" b="1" dirty="0" smtClean="0">
                <a:solidFill>
                  <a:srgbClr val="FF0000"/>
                </a:solidFill>
              </a:rPr>
              <a:t>Vancouver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Co-located with all 802 groups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</a:t>
            </a:r>
            <a:r>
              <a:rPr lang="en-US" sz="2400" b="1" dirty="0">
                <a:solidFill>
                  <a:srgbClr val="0000FF"/>
                </a:solidFill>
              </a:rPr>
              <a:t>May 13-18, 2017, Daejeon Convention </a:t>
            </a:r>
            <a:r>
              <a:rPr lang="en-US" sz="2400" b="1" dirty="0" smtClean="0">
                <a:solidFill>
                  <a:srgbClr val="0000FF"/>
                </a:solidFill>
              </a:rPr>
              <a:t>Center, </a:t>
            </a:r>
            <a:r>
              <a:rPr lang="en-US" sz="2400" b="1" dirty="0">
                <a:solidFill>
                  <a:srgbClr val="0000FF"/>
                </a:solidFill>
              </a:rPr>
              <a:t>Daejeon, Korea (TBC</a:t>
            </a:r>
            <a:r>
              <a:rPr lang="en-US" sz="2400" b="1" dirty="0" smtClean="0">
                <a:solidFill>
                  <a:srgbClr val="0000FF"/>
                </a:solidFill>
              </a:rPr>
              <a:t>)</a:t>
            </a:r>
            <a:r>
              <a:rPr lang="en-US" sz="2400" b="1" dirty="0">
                <a:solidFill>
                  <a:srgbClr val="0000FF"/>
                </a:solidFill>
              </a:rPr>
              <a:t> 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</a:t>
            </a:r>
            <a:r>
              <a:rPr lang="en-US" sz="2400" b="1" dirty="0">
                <a:solidFill>
                  <a:srgbClr val="FF0000"/>
                </a:solidFill>
              </a:rPr>
              <a:t>July 9-14, 2017, Estrel Hotel and Convention Center, Berlin, </a:t>
            </a:r>
            <a:r>
              <a:rPr lang="en-US" sz="2400" b="1" dirty="0" smtClean="0">
                <a:solidFill>
                  <a:srgbClr val="FF0000"/>
                </a:solidFill>
              </a:rPr>
              <a:t>Germany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</a:t>
            </a:r>
            <a:r>
              <a:rPr lang="en-US" sz="2400" b="1" dirty="0">
                <a:solidFill>
                  <a:srgbClr val="0000FF"/>
                </a:solidFill>
              </a:rPr>
              <a:t>September 10-15,  2017, Hilton Waikoloa Village, Kona, HI, USA, 802 Wireless Interim </a:t>
            </a:r>
            <a:r>
              <a:rPr lang="en-US" sz="2400" b="1" dirty="0" smtClean="0">
                <a:solidFill>
                  <a:srgbClr val="0000FF"/>
                </a:solidFill>
              </a:rPr>
              <a:t>Session.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November 5-10, 2017, Caribe Hotel and Convention Center, Orlando, FL, </a:t>
            </a:r>
            <a:r>
              <a:rPr lang="en-US" sz="2400" b="1" dirty="0" smtClean="0">
                <a:solidFill>
                  <a:srgbClr val="FF0000"/>
                </a:solidFill>
              </a:rPr>
              <a:t>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13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Task Groups Update</a:t>
            </a:r>
          </a:p>
          <a:p>
            <a:r>
              <a:rPr lang="en-US" sz="2800" dirty="0" smtClean="0">
                <a:latin typeface="Arial" charset="0"/>
              </a:rPr>
              <a:t>Teleconferences</a:t>
            </a:r>
          </a:p>
          <a:p>
            <a:r>
              <a:rPr lang="en-US" sz="2800" dirty="0" smtClean="0">
                <a:latin typeface="Arial" charset="0"/>
              </a:rPr>
              <a:t>Motions  </a:t>
            </a:r>
            <a:endParaRPr lang="en-US" sz="2800" dirty="0" smtClean="0">
              <a:latin typeface="Arial" charset="0"/>
            </a:endParaRP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TG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69325" cy="4572000"/>
          </a:xfrm>
        </p:spPr>
        <p:txBody>
          <a:bodyPr/>
          <a:lstStyle/>
          <a:p>
            <a:r>
              <a:rPr lang="en-US" sz="2400" dirty="0" smtClean="0"/>
              <a:t>802.21m: Revision  Task </a:t>
            </a:r>
            <a:r>
              <a:rPr lang="en-US" sz="2400" dirty="0" smtClean="0"/>
              <a:t>Group</a:t>
            </a:r>
          </a:p>
          <a:p>
            <a:pPr lvl="1"/>
            <a:r>
              <a:rPr lang="en-US" sz="2000" dirty="0"/>
              <a:t>https://mentor.ieee.org/802.21/dcn/15/21-15-0103-00-REVP-september-interim-closing-plenary-report.pptx</a:t>
            </a:r>
            <a:endParaRPr lang="en-US" sz="20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r>
              <a:rPr lang="en-US" sz="2400" dirty="0" smtClean="0"/>
              <a:t>802.21.1: Media Independent Services and use cases </a:t>
            </a:r>
            <a:r>
              <a:rPr lang="en-US" sz="2400" smtClean="0"/>
              <a:t>Task </a:t>
            </a:r>
            <a:r>
              <a:rPr lang="en-US" sz="2400" smtClean="0"/>
              <a:t>Group</a:t>
            </a:r>
            <a:endParaRPr lang="en-US" sz="1800" dirty="0" smtClean="0"/>
          </a:p>
          <a:p>
            <a:pPr lvl="1"/>
            <a:r>
              <a:rPr lang="en-US" sz="1800" dirty="0"/>
              <a:t>https://mentor.ieee.org/802.21/dcn/15/21-15-0104-00-SAUC-september-interim-closing-plenary-report.pptx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b="1" dirty="0" smtClean="0"/>
              <a:t>Teleconferences (Tentative)</a:t>
            </a:r>
            <a:r>
              <a:rPr lang="en-US" sz="3200" dirty="0" smtClean="0"/>
              <a:t>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99450" cy="4267200"/>
          </a:xfrm>
        </p:spPr>
        <p:txBody>
          <a:bodyPr/>
          <a:lstStyle/>
          <a:p>
            <a:pPr marL="465138" lvl="1" indent="0">
              <a:buNone/>
            </a:pPr>
            <a:endParaRPr lang="en-US" sz="2000" dirty="0" smtClean="0"/>
          </a:p>
          <a:p>
            <a:r>
              <a:rPr lang="en-US" sz="2400" dirty="0" smtClean="0"/>
              <a:t>802.21m </a:t>
            </a:r>
            <a:r>
              <a:rPr lang="en-US" sz="2400" dirty="0" smtClean="0"/>
              <a:t>Teleconference:</a:t>
            </a:r>
          </a:p>
          <a:p>
            <a:pPr lvl="1"/>
            <a:r>
              <a:rPr lang="en-US" altLang="ja-JP" sz="2000" dirty="0" smtClean="0">
                <a:solidFill>
                  <a:srgbClr val="000000"/>
                </a:solidFill>
                <a:ea typeface="MS PGothic" pitchFamily="34" charset="-128"/>
              </a:rPr>
              <a:t>October 07,  Wednesday </a:t>
            </a:r>
            <a:r>
              <a:rPr lang="en-US" altLang="ja-JP" sz="2000" dirty="0">
                <a:solidFill>
                  <a:srgbClr val="000000"/>
                </a:solidFill>
                <a:ea typeface="MS PGothic" pitchFamily="34" charset="-128"/>
              </a:rPr>
              <a:t>8-9 am, US EST </a:t>
            </a:r>
            <a:endParaRPr lang="en-US" altLang="ja-JP" sz="2000" dirty="0" smtClean="0">
              <a:solidFill>
                <a:srgbClr val="000000"/>
              </a:solidFill>
              <a:ea typeface="MS PGothic" pitchFamily="34" charset="-128"/>
            </a:endParaRPr>
          </a:p>
          <a:p>
            <a:pPr lvl="1"/>
            <a:r>
              <a:rPr lang="en-US" altLang="ja-JP" sz="2000" dirty="0" smtClean="0">
                <a:solidFill>
                  <a:srgbClr val="000000"/>
                </a:solidFill>
                <a:ea typeface="MS PGothic" pitchFamily="34" charset="-128"/>
              </a:rPr>
              <a:t>October 21,  Wednesday</a:t>
            </a:r>
            <a:r>
              <a:rPr lang="en-US" altLang="ja-JP" sz="2000" dirty="0">
                <a:solidFill>
                  <a:srgbClr val="000000"/>
                </a:solidFill>
                <a:ea typeface="MS PGothic" pitchFamily="34" charset="-128"/>
              </a:rPr>
              <a:t>, 8-9 am, US EST </a:t>
            </a:r>
          </a:p>
          <a:p>
            <a:pPr lvl="2">
              <a:buFont typeface="Arial" pitchFamily="34" charset="0"/>
              <a:buChar char="•"/>
            </a:pPr>
            <a:r>
              <a:rPr lang="en-US" altLang="ja-JP" sz="2000" dirty="0">
                <a:solidFill>
                  <a:srgbClr val="000000"/>
                </a:solidFill>
                <a:ea typeface="MS PGothic" pitchFamily="34" charset="-128"/>
              </a:rPr>
              <a:t>Jointly with </a:t>
            </a:r>
            <a:r>
              <a:rPr lang="en-US" altLang="ja-JP" sz="2000" dirty="0" smtClean="0">
                <a:solidFill>
                  <a:srgbClr val="000000"/>
                </a:solidFill>
                <a:ea typeface="MS PGothic" pitchFamily="34" charset="-128"/>
              </a:rPr>
              <a:t>802.21</a:t>
            </a:r>
            <a:r>
              <a:rPr lang="en-US" altLang="ja-JP" sz="2000" dirty="0">
                <a:solidFill>
                  <a:srgbClr val="000000"/>
                </a:solidFill>
                <a:ea typeface="MS PGothic" pitchFamily="34" charset="-128"/>
              </a:rPr>
              <a:t>m</a:t>
            </a:r>
            <a:r>
              <a:rPr lang="en-US" altLang="ja-JP" sz="2000" dirty="0" smtClean="0">
                <a:solidFill>
                  <a:srgbClr val="000000"/>
                </a:solidFill>
                <a:ea typeface="MS PGothic" pitchFamily="34" charset="-128"/>
              </a:rPr>
              <a:t> </a:t>
            </a:r>
            <a:endParaRPr lang="en-US" altLang="ja-JP" sz="2000" dirty="0">
              <a:solidFill>
                <a:srgbClr val="000000"/>
              </a:solidFill>
              <a:ea typeface="MS PGothic" pitchFamily="34" charset="-128"/>
            </a:endParaRPr>
          </a:p>
          <a:p>
            <a:pPr marL="857250" lvl="2" indent="0">
              <a:buNone/>
            </a:pPr>
            <a:endParaRPr lang="en-US" sz="1600" dirty="0" smtClean="0"/>
          </a:p>
          <a:p>
            <a:r>
              <a:rPr lang="en-US" sz="2400" dirty="0" smtClean="0"/>
              <a:t>802.21.1 </a:t>
            </a:r>
            <a:r>
              <a:rPr lang="en-US" sz="2400" dirty="0" smtClean="0"/>
              <a:t>Teleconference</a:t>
            </a:r>
            <a:endParaRPr lang="en-US" altLang="ja-JP" sz="2000" dirty="0">
              <a:solidFill>
                <a:srgbClr val="000000"/>
              </a:solidFill>
              <a:ea typeface="MS PGothic" pitchFamily="34" charset="-128"/>
            </a:endParaRPr>
          </a:p>
          <a:p>
            <a:pPr lvl="1"/>
            <a:r>
              <a:rPr lang="en-US" altLang="ja-JP" sz="2000" dirty="0">
                <a:solidFill>
                  <a:srgbClr val="000000"/>
                </a:solidFill>
                <a:ea typeface="MS PGothic" pitchFamily="34" charset="-128"/>
              </a:rPr>
              <a:t>October 21,  Wednesday, 8-9 am, US EST </a:t>
            </a:r>
          </a:p>
          <a:p>
            <a:pPr lvl="2"/>
            <a:r>
              <a:rPr lang="en-US" altLang="ja-JP" sz="1600" dirty="0">
                <a:solidFill>
                  <a:srgbClr val="000000"/>
                </a:solidFill>
                <a:ea typeface="MS PGothic" pitchFamily="34" charset="-128"/>
              </a:rPr>
              <a:t>Jointly with 802.21m </a:t>
            </a:r>
            <a:endParaRPr lang="en-US" altLang="ja-JP" sz="1600" dirty="0" smtClean="0">
              <a:solidFill>
                <a:srgbClr val="000000"/>
              </a:solidFill>
              <a:ea typeface="MS PGothic" pitchFamily="34" charset="-128"/>
            </a:endParaRPr>
          </a:p>
          <a:p>
            <a:pPr lvl="1"/>
            <a:r>
              <a:rPr lang="en-US" altLang="ja-JP" sz="2000" dirty="0">
                <a:solidFill>
                  <a:srgbClr val="000000"/>
                </a:solidFill>
                <a:ea typeface="MS PGothic" pitchFamily="34" charset="-128"/>
              </a:rPr>
              <a:t>October </a:t>
            </a:r>
            <a:r>
              <a:rPr lang="en-US" altLang="ja-JP" sz="2000" dirty="0" smtClean="0">
                <a:solidFill>
                  <a:srgbClr val="000000"/>
                </a:solidFill>
                <a:ea typeface="MS PGothic" pitchFamily="34" charset="-128"/>
              </a:rPr>
              <a:t>28,  Wednesday </a:t>
            </a:r>
            <a:r>
              <a:rPr lang="en-US" altLang="ja-JP" sz="2000" dirty="0">
                <a:solidFill>
                  <a:srgbClr val="000000"/>
                </a:solidFill>
                <a:ea typeface="MS PGothic" pitchFamily="34" charset="-128"/>
              </a:rPr>
              <a:t>8-9 am, EST 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r>
              <a:rPr kumimoji="1" lang="en-US" altLang="ja-JP" dirty="0" smtClean="0">
                <a:ea typeface="ＭＳ Ｐゴシック" pitchFamily="50" charset="-128"/>
              </a:rPr>
              <a:t>WG Motion (None) </a:t>
            </a:r>
            <a:endParaRPr kumimoji="1" lang="ja-JP" altLang="en-US" dirty="0" smtClean="0">
              <a:ea typeface="ＭＳ Ｐゴシック" pitchFamily="50" charset="-128"/>
            </a:endParaRPr>
          </a:p>
        </p:txBody>
      </p:sp>
      <p:sp>
        <p:nvSpPr>
          <p:cNvPr id="12292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3B1504-506B-44AB-8932-30F38D54C876}" type="slidenum">
              <a:rPr lang="en-US" altLang="ja-JP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2015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8-13 Nov 2015, </a:t>
            </a:r>
            <a:r>
              <a:rPr lang="it-IT" sz="2400" b="1" dirty="0" smtClean="0">
                <a:solidFill>
                  <a:srgbClr val="FF0000"/>
                </a:solidFill>
              </a:rPr>
              <a:t>Hyatt Regency Dallas,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930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6096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November  Plenary  Meeting Logistics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105400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November 8-13, </a:t>
            </a:r>
            <a:r>
              <a:rPr lang="en-US" sz="2000" b="1" dirty="0" smtClean="0"/>
              <a:t>2015, Hyatt Regency, Dallas</a:t>
            </a:r>
            <a:r>
              <a:rPr lang="en-US" sz="2000" b="1" dirty="0"/>
              <a:t>, Texas USA</a:t>
            </a:r>
          </a:p>
          <a:p>
            <a:pPr>
              <a:lnSpc>
                <a:spcPct val="90000"/>
              </a:lnSpc>
            </a:pPr>
            <a:r>
              <a:rPr lang="en-US" sz="2000" b="1" dirty="0" smtClean="0"/>
              <a:t>Event and Registration information are </a:t>
            </a:r>
            <a:r>
              <a:rPr lang="en-US" sz="2000" b="1" dirty="0"/>
              <a:t>available now at: </a:t>
            </a:r>
            <a:endParaRPr lang="en-US" sz="2000" b="1" dirty="0" smtClean="0"/>
          </a:p>
          <a:p>
            <a:pPr lvl="1">
              <a:lnSpc>
                <a:spcPct val="90000"/>
              </a:lnSpc>
            </a:pPr>
            <a:r>
              <a:rPr lang="en-US" sz="1600" b="1" dirty="0"/>
              <a:t>Event Information : http://802world.org/plenary </a:t>
            </a:r>
          </a:p>
          <a:p>
            <a:pPr lvl="1">
              <a:lnSpc>
                <a:spcPct val="90000"/>
              </a:lnSpc>
            </a:pPr>
            <a:r>
              <a:rPr lang="en-US" sz="1600" b="1" dirty="0"/>
              <a:t>Registration https://</a:t>
            </a:r>
            <a:r>
              <a:rPr lang="en-US" sz="1600" b="1" dirty="0" smtClean="0"/>
              <a:t>802world.org/apps/session/93/register2</a:t>
            </a:r>
          </a:p>
          <a:p>
            <a:pPr>
              <a:lnSpc>
                <a:spcPct val="90000"/>
              </a:lnSpc>
            </a:pPr>
            <a:r>
              <a:rPr lang="en-US" sz="2000" b="1" dirty="0" smtClean="0"/>
              <a:t>Registration Deadlines</a:t>
            </a:r>
          </a:p>
          <a:p>
            <a:pPr lvl="1">
              <a:lnSpc>
                <a:spcPct val="90000"/>
              </a:lnSpc>
            </a:pPr>
            <a:r>
              <a:rPr lang="en-US" sz="1600" b="1" dirty="0"/>
              <a:t>Early:  Before 6:00 PM Pacific Time, Friday, October 2, 2015 </a:t>
            </a:r>
            <a:r>
              <a:rPr lang="en-US" sz="1600" b="1" dirty="0" smtClean="0"/>
              <a:t>(UTC Time: 1:00 AM Saturday, October 3, 2015) 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 </a:t>
            </a:r>
            <a:r>
              <a:rPr lang="en-US" sz="1600" b="1" dirty="0"/>
              <a:t>$US 500 for attendees staying at the Hyatt Regency </a:t>
            </a:r>
            <a:r>
              <a:rPr lang="en-US" sz="1600" b="1" dirty="0" smtClean="0"/>
              <a:t>Dallas, $US </a:t>
            </a:r>
            <a:r>
              <a:rPr lang="en-US" sz="1600" b="1" dirty="0"/>
              <a:t>800 </a:t>
            </a:r>
            <a:r>
              <a:rPr lang="en-US" sz="1600" b="1" dirty="0" smtClean="0"/>
              <a:t>otherwise</a:t>
            </a:r>
            <a:endParaRPr lang="en-US" sz="1600" b="1" dirty="0"/>
          </a:p>
          <a:p>
            <a:pPr lvl="1">
              <a:lnSpc>
                <a:spcPct val="90000"/>
              </a:lnSpc>
            </a:pPr>
            <a:r>
              <a:rPr lang="en-US" sz="1600" b="1" dirty="0"/>
              <a:t>Standard:  After Early Registration and before 6:00 PM Pacific Time, Friday October 30, </a:t>
            </a:r>
            <a:r>
              <a:rPr lang="en-US" sz="1600" b="1" dirty="0" smtClean="0"/>
              <a:t>2015 (UTC </a:t>
            </a:r>
            <a:r>
              <a:rPr lang="en-US" sz="1600" b="1" dirty="0"/>
              <a:t>Time: 1:00 AM Saturday, October 31, 2015) 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$</a:t>
            </a:r>
            <a:r>
              <a:rPr lang="en-US" sz="1600" b="1" dirty="0"/>
              <a:t>US 600 for attendees staying at the Hyatt Regency </a:t>
            </a:r>
            <a:r>
              <a:rPr lang="en-US" sz="1600" b="1" dirty="0" smtClean="0"/>
              <a:t>Dallas, otherwise $US </a:t>
            </a:r>
            <a:r>
              <a:rPr lang="en-US" sz="1600" b="1" dirty="0"/>
              <a:t>900 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Late/On-site</a:t>
            </a:r>
            <a:r>
              <a:rPr lang="en-US" sz="1600" b="1" dirty="0"/>
              <a:t>:  After 6:00 PM Pacific Time Friday October 30, </a:t>
            </a:r>
            <a:r>
              <a:rPr lang="en-US" sz="1600" b="1" dirty="0" smtClean="0"/>
              <a:t>2015 (UTC </a:t>
            </a:r>
            <a:r>
              <a:rPr lang="en-US" sz="1600" b="1" dirty="0"/>
              <a:t>Time: 1:00 AM Saturday, October 31, 2015) 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$</a:t>
            </a:r>
            <a:r>
              <a:rPr lang="en-US" sz="1600" b="1" dirty="0"/>
              <a:t>US 800 for attendees staying at the Hyatt Regency </a:t>
            </a:r>
            <a:r>
              <a:rPr lang="en-US" sz="1600" b="1" dirty="0" smtClean="0"/>
              <a:t>Dallas, otherwise </a:t>
            </a:r>
            <a:r>
              <a:rPr lang="en-US" sz="1600" b="1" dirty="0"/>
              <a:t>$US 1100 </a:t>
            </a:r>
            <a:endParaRPr lang="en-US" sz="1600" b="1" dirty="0" smtClean="0"/>
          </a:p>
          <a:p>
            <a:pPr>
              <a:lnSpc>
                <a:spcPct val="90000"/>
              </a:lnSpc>
            </a:pPr>
            <a:r>
              <a:rPr lang="en-US" sz="2400" b="1" dirty="0" smtClean="0"/>
              <a:t>Hotel </a:t>
            </a:r>
          </a:p>
          <a:p>
            <a:pPr lvl="1">
              <a:lnSpc>
                <a:spcPct val="90000"/>
              </a:lnSpc>
            </a:pPr>
            <a:r>
              <a:rPr lang="en-US" sz="1600" b="1" dirty="0"/>
              <a:t>GROUP RATE: $US 179.00/Night (plus applicable taxes)* until October 23, </a:t>
            </a:r>
            <a:r>
              <a:rPr lang="en-US" sz="1600" b="1" dirty="0" smtClean="0"/>
              <a:t>2015 (Note: if </a:t>
            </a:r>
            <a:r>
              <a:rPr lang="en-US" sz="1600" b="1" dirty="0"/>
              <a:t>the block is sold out before the October 23, 2015, the rate may no longer be available</a:t>
            </a:r>
            <a:r>
              <a:rPr lang="en-US" sz="1600" b="1" dirty="0" smtClean="0"/>
              <a:t>.)</a:t>
            </a:r>
            <a:endParaRPr lang="en-US" sz="1600" b="1" dirty="0"/>
          </a:p>
          <a:p>
            <a:pPr lvl="1">
              <a:lnSpc>
                <a:spcPct val="90000"/>
              </a:lnSpc>
            </a:pPr>
            <a:r>
              <a:rPr lang="en-US" sz="1400" b="1" dirty="0" smtClean="0">
                <a:latin typeface="Arial" charset="0"/>
                <a:cs typeface="Arial" charset="0"/>
              </a:rPr>
              <a:t>https</a:t>
            </a:r>
            <a:r>
              <a:rPr lang="en-US" sz="1400" b="1" dirty="0">
                <a:latin typeface="Arial" charset="0"/>
                <a:cs typeface="Arial" charset="0"/>
              </a:rPr>
              <a:t>://</a:t>
            </a:r>
            <a:r>
              <a:rPr lang="en-US" sz="1400" b="1" dirty="0" smtClean="0">
                <a:latin typeface="Arial" charset="0"/>
                <a:cs typeface="Arial" charset="0"/>
              </a:rPr>
              <a:t>resweb.passkey.com/go/ieee2015hrd</a:t>
            </a:r>
          </a:p>
          <a:p>
            <a:pPr>
              <a:lnSpc>
                <a:spcPct val="90000"/>
              </a:lnSpc>
              <a:buNone/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136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2016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Interim: 11-16 January, 2016, </a:t>
            </a:r>
            <a:r>
              <a:rPr lang="es-ES" sz="2400" b="1" dirty="0" smtClean="0">
                <a:solidFill>
                  <a:schemeClr val="accent2"/>
                </a:solidFill>
              </a:rPr>
              <a:t>Hyatt Regency, Atlanta, GA,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Wireless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13-18 March, 2016,  Sands Venetian Hotel, Macau, PRC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May 15-20, 2016, Hilton Waikoloa Village, HI, USA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24-29 July 2016, Grand Hyatt, San Diego,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September 2016 , Europe (Athens, Budapest, Prague, Prague and Warsaw)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6-11 Nov 2016, Grand </a:t>
            </a:r>
            <a:r>
              <a:rPr lang="it-IT" sz="2400" b="1" dirty="0" smtClean="0">
                <a:solidFill>
                  <a:srgbClr val="FF0000"/>
                </a:solidFill>
              </a:rPr>
              <a:t>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46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90845</TotalTime>
  <Words>658</Words>
  <Application>Microsoft Office PowerPoint</Application>
  <PresentationFormat>On-screen Show (4:3)</PresentationFormat>
  <Paragraphs>124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10</vt:i4>
      </vt:variant>
    </vt:vector>
  </HeadingPairs>
  <TitlesOfParts>
    <vt:vector size="26" baseType="lpstr">
      <vt:lpstr>ＭＳ Ｐゴシック</vt:lpstr>
      <vt:lpstr>ＭＳ Ｐゴシック</vt:lpstr>
      <vt:lpstr>SimSun</vt:lpstr>
      <vt:lpstr>Arial</vt:lpstr>
      <vt:lpstr>Calibri</vt:lpstr>
      <vt:lpstr>Rotis Sans Serif for Nokia</vt:lpstr>
      <vt:lpstr>Times</vt:lpstr>
      <vt:lpstr>Times New Roman</vt:lpstr>
      <vt:lpstr>802.11PowerPointTemplate-Landscape</vt:lpstr>
      <vt:lpstr>1_Custom Design</vt:lpstr>
      <vt:lpstr>2_Custom Design</vt:lpstr>
      <vt:lpstr>3_Custom Design</vt:lpstr>
      <vt:lpstr>Custom Design</vt:lpstr>
      <vt:lpstr>blank presentation</vt:lpstr>
      <vt:lpstr>1_blank presentation</vt:lpstr>
      <vt:lpstr>2_blank presentation</vt:lpstr>
      <vt:lpstr>PowerPoint Presentation</vt:lpstr>
      <vt:lpstr>Meeting Updates</vt:lpstr>
      <vt:lpstr>TG Reports </vt:lpstr>
      <vt:lpstr>Teleconferences (Tentative) </vt:lpstr>
      <vt:lpstr>WG Motion (None) </vt:lpstr>
      <vt:lpstr>Future Sessions</vt:lpstr>
      <vt:lpstr>Future Sessions – 2015 </vt:lpstr>
      <vt:lpstr>November  Plenary  Meeting Logistics </vt:lpstr>
      <vt:lpstr>Future Sessions – 2016 </vt:lpstr>
      <vt:lpstr>Future Sessions – 2017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sdas</cp:lastModifiedBy>
  <cp:revision>775</cp:revision>
  <cp:lastPrinted>1998-02-10T13:28:06Z</cp:lastPrinted>
  <dcterms:created xsi:type="dcterms:W3CDTF">2002-07-08T22:03:28Z</dcterms:created>
  <dcterms:modified xsi:type="dcterms:W3CDTF">2015-09-17T04:03:27Z</dcterms:modified>
</cp:coreProperties>
</file>