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3"/>
  </p:notesMasterIdLst>
  <p:handoutMasterIdLst>
    <p:handoutMasterId r:id="rId14"/>
  </p:handoutMasterIdLst>
  <p:sldIdLst>
    <p:sldId id="333" r:id="rId2"/>
    <p:sldId id="332" r:id="rId3"/>
    <p:sldId id="344" r:id="rId4"/>
    <p:sldId id="346" r:id="rId5"/>
    <p:sldId id="348" r:id="rId6"/>
    <p:sldId id="349" r:id="rId7"/>
    <p:sldId id="350" r:id="rId8"/>
    <p:sldId id="345" r:id="rId9"/>
    <p:sldId id="347" r:id="rId10"/>
    <p:sldId id="351" r:id="rId11"/>
    <p:sldId id="352" r:id="rId1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70" autoAdjust="0"/>
    <p:restoredTop sz="82326" autoAdjust="0"/>
  </p:normalViewPr>
  <p:slideViewPr>
    <p:cSldViewPr>
      <p:cViewPr varScale="1">
        <p:scale>
          <a:sx n="84" d="100"/>
          <a:sy n="84" d="100"/>
        </p:scale>
        <p:origin x="-102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363022D1-FA05-4B16-8B4D-C523B9547B50}" type="slidenum">
              <a:rPr lang="en-US" altLang="ja-JP"/>
              <a:pPr>
                <a:defRPr/>
              </a:pPr>
              <a:t>‹#›</a:t>
            </a:fld>
            <a:endParaRPr lang="en-US" altLang="ja-JP"/>
          </a:p>
        </p:txBody>
      </p:sp>
    </p:spTree>
    <p:extLst>
      <p:ext uri="{BB962C8B-B14F-4D97-AF65-F5344CB8AC3E}">
        <p14:creationId xmlns:p14="http://schemas.microsoft.com/office/powerpoint/2010/main" val="23321483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41B4E19A-D8E5-4B48-B171-703CE54CB823}" type="slidenum">
              <a:rPr lang="ja-JP" altLang="en-US"/>
              <a:pPr>
                <a:defRPr/>
              </a:pPr>
              <a:t>‹#›</a:t>
            </a:fld>
            <a:endParaRPr lang="en-US" altLang="ja-JP"/>
          </a:p>
        </p:txBody>
      </p:sp>
    </p:spTree>
    <p:extLst>
      <p:ext uri="{BB962C8B-B14F-4D97-AF65-F5344CB8AC3E}">
        <p14:creationId xmlns:p14="http://schemas.microsoft.com/office/powerpoint/2010/main" val="34726673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ja-JP" altLang="ja-JP" smtClean="0"/>
          </a:p>
        </p:txBody>
      </p:sp>
      <p:sp>
        <p:nvSpPr>
          <p:cNvPr id="17411" name="Slide Number Placeholder 3"/>
          <p:cNvSpPr>
            <a:spLocks noGrp="1"/>
          </p:cNvSpPr>
          <p:nvPr>
            <p:ph type="sldNum" sz="quarter" idx="5"/>
          </p:nvPr>
        </p:nvSpPr>
        <p:spPr>
          <a:noFill/>
        </p:spPr>
        <p:txBody>
          <a:bodyPr/>
          <a:lstStyle/>
          <a:p>
            <a:fld id="{8A48C68E-2AF1-4EE1-8B01-A8472ABA5FE1}" type="slidenum">
              <a:rPr lang="ja-JP" altLang="en-US" smtClean="0">
                <a:cs typeface="Arial" charset="0"/>
              </a:rPr>
              <a:pPr/>
              <a:t>1</a:t>
            </a:fld>
            <a:endParaRPr lang="en-US" altLang="ja-JP" smtClean="0">
              <a:cs typeface="Arial" charset="0"/>
            </a:endParaRPr>
          </a:p>
        </p:txBody>
      </p:sp>
    </p:spTree>
    <p:extLst>
      <p:ext uri="{BB962C8B-B14F-4D97-AF65-F5344CB8AC3E}">
        <p14:creationId xmlns:p14="http://schemas.microsoft.com/office/powerpoint/2010/main" val="1723819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endParaRPr lang="ja-JP" altLang="ja-JP" smtClean="0"/>
          </a:p>
        </p:txBody>
      </p:sp>
      <p:sp>
        <p:nvSpPr>
          <p:cNvPr id="19459" name="Slide Number Placeholder 3"/>
          <p:cNvSpPr>
            <a:spLocks noGrp="1"/>
          </p:cNvSpPr>
          <p:nvPr>
            <p:ph type="sldNum" sz="quarter" idx="5"/>
          </p:nvPr>
        </p:nvSpPr>
        <p:spPr>
          <a:noFill/>
        </p:spPr>
        <p:txBody>
          <a:bodyPr/>
          <a:lstStyle/>
          <a:p>
            <a:fld id="{3ABDAD79-6074-4880-8ACB-3C4DBBC4802F}" type="slidenum">
              <a:rPr lang="ja-JP" altLang="en-US" smtClean="0">
                <a:cs typeface="Arial" charset="0"/>
              </a:rPr>
              <a:pPr/>
              <a:t>2</a:t>
            </a:fld>
            <a:endParaRPr lang="en-US" altLang="ja-JP" smtClean="0">
              <a:cs typeface="Arial" charset="0"/>
            </a:endParaRPr>
          </a:p>
        </p:txBody>
      </p:sp>
    </p:spTree>
    <p:extLst>
      <p:ext uri="{BB962C8B-B14F-4D97-AF65-F5344CB8AC3E}">
        <p14:creationId xmlns:p14="http://schemas.microsoft.com/office/powerpoint/2010/main" val="3080068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a:defRPr/>
            </a:pPr>
            <a:fld id="{41B4E19A-D8E5-4B48-B171-703CE54CB823}" type="slidenum">
              <a:rPr lang="ja-JP" altLang="en-US" smtClean="0"/>
              <a:pPr>
                <a:defRPr/>
              </a:pPr>
              <a:t>3</a:t>
            </a:fld>
            <a:endParaRPr lang="en-US" altLang="ja-JP"/>
          </a:p>
        </p:txBody>
      </p:sp>
    </p:spTree>
    <p:extLst>
      <p:ext uri="{BB962C8B-B14F-4D97-AF65-F5344CB8AC3E}">
        <p14:creationId xmlns:p14="http://schemas.microsoft.com/office/powerpoint/2010/main" val="30997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a:defRPr/>
            </a:pPr>
            <a:fld id="{41B4E19A-D8E5-4B48-B171-703CE54CB823}" type="slidenum">
              <a:rPr lang="ja-JP" altLang="en-US" smtClean="0"/>
              <a:pPr>
                <a:defRPr/>
              </a:pPr>
              <a:t>4</a:t>
            </a:fld>
            <a:endParaRPr lang="en-US" altLang="ja-JP"/>
          </a:p>
        </p:txBody>
      </p:sp>
    </p:spTree>
    <p:extLst>
      <p:ext uri="{BB962C8B-B14F-4D97-AF65-F5344CB8AC3E}">
        <p14:creationId xmlns:p14="http://schemas.microsoft.com/office/powerpoint/2010/main" val="3730621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a:defRPr/>
            </a:pPr>
            <a:fld id="{41B4E19A-D8E5-4B48-B171-703CE54CB823}" type="slidenum">
              <a:rPr lang="ja-JP" altLang="en-US" smtClean="0"/>
              <a:pPr>
                <a:defRPr/>
              </a:pPr>
              <a:t>5</a:t>
            </a:fld>
            <a:endParaRPr lang="en-US" altLang="ja-JP"/>
          </a:p>
        </p:txBody>
      </p:sp>
    </p:spTree>
    <p:extLst>
      <p:ext uri="{BB962C8B-B14F-4D97-AF65-F5344CB8AC3E}">
        <p14:creationId xmlns:p14="http://schemas.microsoft.com/office/powerpoint/2010/main" val="21733028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a:defRPr/>
            </a:pPr>
            <a:fld id="{41B4E19A-D8E5-4B48-B171-703CE54CB823}" type="slidenum">
              <a:rPr lang="ja-JP" altLang="en-US" smtClean="0"/>
              <a:pPr>
                <a:defRPr/>
              </a:pPr>
              <a:t>6</a:t>
            </a:fld>
            <a:endParaRPr lang="en-US" altLang="ja-JP"/>
          </a:p>
        </p:txBody>
      </p:sp>
    </p:spTree>
    <p:extLst>
      <p:ext uri="{BB962C8B-B14F-4D97-AF65-F5344CB8AC3E}">
        <p14:creationId xmlns:p14="http://schemas.microsoft.com/office/powerpoint/2010/main" val="811562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a:defRPr/>
            </a:pPr>
            <a:fld id="{41B4E19A-D8E5-4B48-B171-703CE54CB823}" type="slidenum">
              <a:rPr lang="ja-JP" altLang="en-US" smtClean="0"/>
              <a:pPr>
                <a:defRPr/>
              </a:pPr>
              <a:t>7</a:t>
            </a:fld>
            <a:endParaRPr lang="en-US" altLang="ja-JP"/>
          </a:p>
        </p:txBody>
      </p:sp>
    </p:spTree>
    <p:extLst>
      <p:ext uri="{BB962C8B-B14F-4D97-AF65-F5344CB8AC3E}">
        <p14:creationId xmlns:p14="http://schemas.microsoft.com/office/powerpoint/2010/main" val="25404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a:defRPr/>
            </a:pPr>
            <a:fld id="{41B4E19A-D8E5-4B48-B171-703CE54CB823}" type="slidenum">
              <a:rPr lang="ja-JP" altLang="en-US" smtClean="0"/>
              <a:pPr>
                <a:defRPr/>
              </a:pPr>
              <a:t>8</a:t>
            </a:fld>
            <a:endParaRPr lang="en-US" altLang="ja-JP"/>
          </a:p>
        </p:txBody>
      </p:sp>
    </p:spTree>
    <p:extLst>
      <p:ext uri="{BB962C8B-B14F-4D97-AF65-F5344CB8AC3E}">
        <p14:creationId xmlns:p14="http://schemas.microsoft.com/office/powerpoint/2010/main" val="28243399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a:defRPr/>
            </a:pPr>
            <a:fld id="{41B4E19A-D8E5-4B48-B171-703CE54CB823}" type="slidenum">
              <a:rPr lang="ja-JP" altLang="en-US" smtClean="0"/>
              <a:pPr>
                <a:defRPr/>
              </a:pPr>
              <a:t>9</a:t>
            </a:fld>
            <a:endParaRPr lang="en-US" altLang="ja-JP"/>
          </a:p>
        </p:txBody>
      </p:sp>
    </p:spTree>
    <p:extLst>
      <p:ext uri="{BB962C8B-B14F-4D97-AF65-F5344CB8AC3E}">
        <p14:creationId xmlns:p14="http://schemas.microsoft.com/office/powerpoint/2010/main" val="1754216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478A4CF6-922C-4773-BD63-823556FEEA48}"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493B4F1F-4FB3-46D6-BCFF-1B09BC29944B}"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CA12F89A-4E7F-4C84-A6A8-4CDAD4257CE2}"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pPr>
              <a:defRPr/>
            </a:pPr>
            <a:fld id="{61CC56B5-53C8-4AB4-AE03-05EF833509C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a:xfrm>
            <a:off x="8316416" y="6381328"/>
            <a:ext cx="685800" cy="381000"/>
          </a:xfrm>
        </p:spPr>
        <p:txBody>
          <a:bodyPr/>
          <a:lstStyle>
            <a:lvl1pPr>
              <a:defRPr/>
            </a:lvl1pPr>
          </a:lstStyle>
          <a:p>
            <a:pPr>
              <a:defRPr/>
            </a:pPr>
            <a:fld id="{5BE953F4-8D54-48F8-8BD3-ECD4AEB91156}"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FF510536-159B-4B8A-8C35-83BED1F3FF93}"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FF39C897-853E-4028-BE23-7AA5DBDCE2EF}"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pPr>
              <a:defRPr/>
            </a:pPr>
            <a:fld id="{B710758A-0333-43E8-83B2-9C792A5D88CC}"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pPr>
              <a:defRPr/>
            </a:pPr>
            <a:fld id="{AE4727B7-3AED-414B-9C79-A4E10F57B55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pPr>
              <a:defRPr/>
            </a:pPr>
            <a:fld id="{8EF56821-99BF-4F40-A526-DF4CA815C35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A111C307-B59F-42C4-A0F7-4BC3D48AD995}"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1D8840AA-2F0C-49AC-B3E3-6EE88892A2F6}"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cs typeface="+mn-cs"/>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cs typeface="+mn-cs"/>
              </a:defRPr>
            </a:lvl1pPr>
          </a:lstStyle>
          <a:p>
            <a:pPr>
              <a:defRPr/>
            </a:pPr>
            <a:fld id="{D22B7649-C684-4EBD-B16F-5C47DC44F504}" type="slidenum">
              <a:rPr lang="en-US" altLang="ja-JP"/>
              <a:pPr>
                <a:defRPr/>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 id="2147483652" r:id="rId12"/>
  </p:sldLayoutIdLst>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www.google.co.kr/url?sa=i&amp;source=images&amp;cd=&amp;cad=rja&amp;uact=8&amp;docid=3IQURA74VpaRrM&amp;tbnid=aubfJN_kFZJ-tM:&amp;ved=0CAgQjRw&amp;url=http://www.youthforia.org.uk/guides/&amp;ei=N3UyU_zmE5GJlQXzmICoDg&amp;psig=AFQjCNFqmMkmGv5GoH5iZzGLvibVVrhlqA&amp;ust=1395902135393935" TargetMode="External"/><Relationship Id="rId13" Type="http://schemas.openxmlformats.org/officeDocument/2006/relationships/image" Target="../media/image10.png"/><Relationship Id="rId3" Type="http://schemas.openxmlformats.org/officeDocument/2006/relationships/hyperlink" Target="http://www.google.co.kr/url?sa=i&amp;source=images&amp;cd=&amp;cad=rja&amp;uact=8&amp;docid=vCLH_FX8K6cEhM&amp;tbnid=itG_42_qI9V4DM:&amp;ved=0CAgQjRw&amp;url=http://www.jabapos.com/shop/bbs/photo_list.php?db%3Dj2012_movie&amp;ei=AnQyU_WZHsvNlAXOqYA4&amp;psig=AFQjCNEJYzNjqMiJwCfm4HYejVR-MBql6A&amp;ust=1395901826543863" TargetMode="External"/><Relationship Id="rId7" Type="http://schemas.openxmlformats.org/officeDocument/2006/relationships/image" Target="../media/image5.jpeg"/><Relationship Id="rId12"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gif"/><Relationship Id="rId5" Type="http://schemas.openxmlformats.org/officeDocument/2006/relationships/hyperlink" Target="http://www.iconarchive.com/show/softdimension-icons-by-benjigarner/PowerPoint-icon.html" TargetMode="External"/><Relationship Id="rId10" Type="http://schemas.openxmlformats.org/officeDocument/2006/relationships/image" Target="../media/image7.gif"/><Relationship Id="rId4" Type="http://schemas.openxmlformats.org/officeDocument/2006/relationships/image" Target="../media/image3.jpeg"/><Relationship Id="rId9" Type="http://schemas.openxmlformats.org/officeDocument/2006/relationships/image" Target="../media/image6.jpeg"/><Relationship Id="rId14" Type="http://schemas.openxmlformats.org/officeDocument/2006/relationships/image" Target="../media/image11.gif"/></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pitchFamily="18" charset="0"/>
                <a:ea typeface="MS PGothic" pitchFamily="34" charset="-128"/>
                <a:cs typeface="Times New Roman" pitchFamily="18" charset="0"/>
              </a:rPr>
              <a:t>IEEE 802.21</a:t>
            </a: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DCN: </a:t>
            </a:r>
            <a:r>
              <a:rPr lang="en-US" altLang="ja-JP" dirty="0" smtClean="0">
                <a:latin typeface="Times" pitchFamily="18" charset="0"/>
                <a:ea typeface="MS PGothic" pitchFamily="34" charset="-128"/>
                <a:cs typeface="Times New Roman" pitchFamily="18" charset="0"/>
              </a:rPr>
              <a:t>21-15-0102-00-SAUC</a:t>
            </a:r>
            <a:endParaRPr lang="en-US" altLang="ja-JP"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Title: </a:t>
            </a:r>
            <a:r>
              <a:rPr lang="en-US" altLang="ja-JP" b="1" dirty="0">
                <a:latin typeface="Times" pitchFamily="18" charset="0"/>
                <a:ea typeface="MS PGothic" pitchFamily="34" charset="-128"/>
                <a:cs typeface="Times New Roman" pitchFamily="18" charset="0"/>
              </a:rPr>
              <a:t> </a:t>
            </a:r>
            <a:r>
              <a:rPr lang="en-US" altLang="ja-JP" b="1" dirty="0" smtClean="0">
                <a:latin typeface="Times" pitchFamily="18" charset="0"/>
                <a:ea typeface="MS PGothic" pitchFamily="34" charset="-128"/>
                <a:cs typeface="Times New Roman" pitchFamily="18" charset="0"/>
              </a:rPr>
              <a:t>Presentation of Open SLMCP </a:t>
            </a:r>
            <a:r>
              <a:rPr lang="en-US" altLang="ja-JP" b="1" dirty="0">
                <a:latin typeface="Times" pitchFamily="18" charset="0"/>
                <a:ea typeface="MS PGothic" pitchFamily="34" charset="-128"/>
                <a:cs typeface="Times New Roman" pitchFamily="18" charset="0"/>
              </a:rPr>
              <a:t>use </a:t>
            </a:r>
            <a:r>
              <a:rPr lang="en-US" altLang="ja-JP" b="1" dirty="0" smtClean="0">
                <a:latin typeface="Times" pitchFamily="18" charset="0"/>
                <a:ea typeface="MS PGothic" pitchFamily="34" charset="-128"/>
                <a:cs typeface="Times New Roman" pitchFamily="18" charset="0"/>
              </a:rPr>
              <a:t>case</a:t>
            </a:r>
            <a:endParaRPr lang="en-US" altLang="ja-JP" b="1"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Date Submitted:  </a:t>
            </a:r>
            <a:r>
              <a:rPr lang="en-US" altLang="ja-JP" dirty="0" smtClean="0">
                <a:latin typeface="Times" pitchFamily="18" charset="0"/>
                <a:ea typeface="MS PGothic" pitchFamily="34" charset="-128"/>
                <a:cs typeface="Times New Roman" pitchFamily="18" charset="0"/>
              </a:rPr>
              <a:t>Sep 16, 2015</a:t>
            </a:r>
            <a:endParaRPr lang="en-US" altLang="ja-JP"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IEEE 802.21 session </a:t>
            </a:r>
            <a:r>
              <a:rPr lang="en-US" altLang="ja-JP" dirty="0" smtClean="0">
                <a:latin typeface="Times" pitchFamily="18" charset="0"/>
                <a:ea typeface="MS PGothic" pitchFamily="34" charset="-128"/>
                <a:cs typeface="Times New Roman" pitchFamily="18" charset="0"/>
              </a:rPr>
              <a:t>#70 </a:t>
            </a:r>
            <a:r>
              <a:rPr lang="en-US" altLang="ja-JP" dirty="0">
                <a:latin typeface="Times" pitchFamily="18" charset="0"/>
                <a:ea typeface="MS PGothic" pitchFamily="34" charset="-128"/>
                <a:cs typeface="Times New Roman" pitchFamily="18" charset="0"/>
              </a:rPr>
              <a:t>in </a:t>
            </a:r>
            <a:r>
              <a:rPr lang="en-US" altLang="ja-JP" dirty="0" smtClean="0">
                <a:latin typeface="Times" pitchFamily="18" charset="0"/>
                <a:ea typeface="MS PGothic" pitchFamily="34" charset="-128"/>
                <a:cs typeface="Times New Roman" pitchFamily="18" charset="0"/>
              </a:rPr>
              <a:t>Bangkok, Thailand</a:t>
            </a:r>
            <a:endParaRPr lang="en-US" altLang="ja-JP"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 </a:t>
            </a:r>
            <a:r>
              <a:rPr lang="en-US" altLang="ja-JP" sz="2000" b="1" dirty="0" err="1" smtClean="0">
                <a:latin typeface="Times" pitchFamily="18" charset="0"/>
                <a:ea typeface="MS PGothic" pitchFamily="34" charset="-128"/>
                <a:cs typeface="Times New Roman" pitchFamily="18" charset="0"/>
              </a:rPr>
              <a:t>Sangkwon</a:t>
            </a:r>
            <a:r>
              <a:rPr lang="en-US" altLang="ja-JP" sz="2000" b="1" dirty="0" smtClean="0">
                <a:latin typeface="Times" pitchFamily="18" charset="0"/>
                <a:ea typeface="MS PGothic" pitchFamily="34" charset="-128"/>
                <a:cs typeface="Times New Roman" pitchFamily="18" charset="0"/>
              </a:rPr>
              <a:t> </a:t>
            </a:r>
            <a:r>
              <a:rPr lang="en-US" altLang="ja-JP" sz="2000" b="1" dirty="0">
                <a:latin typeface="Times" pitchFamily="18" charset="0"/>
                <a:ea typeface="MS PGothic" pitchFamily="34" charset="-128"/>
                <a:cs typeface="Times New Roman" pitchFamily="18" charset="0"/>
              </a:rPr>
              <a:t>Peter Jeong, Chanyoung </a:t>
            </a:r>
            <a:r>
              <a:rPr lang="en-US" altLang="ja-JP" sz="2000" b="1" dirty="0" smtClean="0">
                <a:latin typeface="Times" pitchFamily="18" charset="0"/>
                <a:ea typeface="MS PGothic" pitchFamily="34" charset="-128"/>
                <a:cs typeface="Times New Roman" pitchFamily="18" charset="0"/>
              </a:rPr>
              <a:t>Kwon, </a:t>
            </a:r>
            <a:r>
              <a:rPr lang="en-US" altLang="ja-JP" sz="2000" b="1" dirty="0" err="1" smtClean="0">
                <a:latin typeface="Times" pitchFamily="18" charset="0"/>
                <a:ea typeface="MS PGothic" pitchFamily="34" charset="-128"/>
                <a:cs typeface="Times New Roman" pitchFamily="18" charset="0"/>
              </a:rPr>
              <a:t>Sunju</a:t>
            </a:r>
            <a:r>
              <a:rPr lang="en-US" altLang="ja-JP" sz="2000" b="1" dirty="0" smtClean="0">
                <a:latin typeface="Times" pitchFamily="18" charset="0"/>
                <a:ea typeface="MS PGothic" pitchFamily="34" charset="-128"/>
                <a:cs typeface="Times New Roman" pitchFamily="18" charset="0"/>
              </a:rPr>
              <a:t> Kwon </a:t>
            </a:r>
            <a:r>
              <a:rPr lang="en-US" altLang="ja-JP" sz="2000" b="1" dirty="0">
                <a:latin typeface="Times" pitchFamily="18" charset="0"/>
                <a:ea typeface="MS PGothic" pitchFamily="34" charset="-128"/>
                <a:cs typeface="Times New Roman" pitchFamily="18" charset="0"/>
              </a:rPr>
              <a:t>(</a:t>
            </a:r>
            <a:r>
              <a:rPr lang="en-US" altLang="ja-JP" sz="2000" b="1" dirty="0" err="1">
                <a:latin typeface="Times" pitchFamily="18" charset="0"/>
                <a:ea typeface="MS PGothic" pitchFamily="34" charset="-128"/>
                <a:cs typeface="Times New Roman" pitchFamily="18" charset="0"/>
              </a:rPr>
              <a:t>BlueCloud</a:t>
            </a:r>
            <a:r>
              <a:rPr lang="en-US" altLang="ja-JP" sz="2000" b="1" dirty="0">
                <a:latin typeface="Times" pitchFamily="18" charset="0"/>
                <a:ea typeface="MS PGothic" pitchFamily="34" charset="-128"/>
                <a:cs typeface="Times New Roman" pitchFamily="18" charset="0"/>
              </a:rPr>
              <a:t> Co., Ltd</a:t>
            </a:r>
            <a:r>
              <a:rPr lang="en-US" altLang="ja-JP" sz="2000" b="1" dirty="0" smtClean="0">
                <a:latin typeface="Times" pitchFamily="18" charset="0"/>
                <a:ea typeface="MS PGothic" pitchFamily="34" charset="-128"/>
                <a:cs typeface="Times New Roman" pitchFamily="18" charset="0"/>
              </a:rPr>
              <a:t>.)</a:t>
            </a:r>
            <a:endParaRPr lang="en-US" altLang="ja-JP" sz="2000" b="1"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sz="2000" b="1" dirty="0">
                <a:latin typeface="Times" pitchFamily="18" charset="0"/>
                <a:ea typeface="MS PGothic" pitchFamily="34" charset="-128"/>
                <a:cs typeface="Times New Roman" pitchFamily="18" charset="0"/>
              </a:rPr>
              <a:t> </a:t>
            </a:r>
            <a:r>
              <a:rPr lang="en-US" altLang="ja-JP" sz="2000" b="1" dirty="0" err="1" smtClean="0">
                <a:latin typeface="Times" pitchFamily="18" charset="0"/>
                <a:ea typeface="MS PGothic" pitchFamily="34" charset="-128"/>
                <a:cs typeface="Times New Roman" pitchFamily="18" charset="0"/>
              </a:rPr>
              <a:t>Changhwa</a:t>
            </a:r>
            <a:r>
              <a:rPr lang="en-US" altLang="ja-JP" sz="2000" b="1" dirty="0" smtClean="0">
                <a:latin typeface="Times" pitchFamily="18" charset="0"/>
                <a:ea typeface="MS PGothic" pitchFamily="34" charset="-128"/>
                <a:cs typeface="Times New Roman" pitchFamily="18" charset="0"/>
              </a:rPr>
              <a:t> </a:t>
            </a:r>
            <a:r>
              <a:rPr lang="en-US" altLang="ja-JP" sz="2000" b="1" dirty="0" err="1" smtClean="0">
                <a:latin typeface="Times" pitchFamily="18" charset="0"/>
                <a:ea typeface="MS PGothic" pitchFamily="34" charset="-128"/>
                <a:cs typeface="Times New Roman" pitchFamily="18" charset="0"/>
              </a:rPr>
              <a:t>Lyou</a:t>
            </a:r>
            <a:r>
              <a:rPr lang="en-US" altLang="ja-JP" sz="2000" b="1" dirty="0" smtClean="0">
                <a:latin typeface="Times" pitchFamily="18" charset="0"/>
                <a:ea typeface="MS PGothic" pitchFamily="34" charset="-128"/>
                <a:cs typeface="Times New Roman" pitchFamily="18" charset="0"/>
              </a:rPr>
              <a:t> (</a:t>
            </a:r>
            <a:r>
              <a:rPr lang="en-US" altLang="ja-JP" sz="2000" b="1" dirty="0" err="1" smtClean="0">
                <a:latin typeface="Times" pitchFamily="18" charset="0"/>
                <a:ea typeface="MS PGothic" pitchFamily="34" charset="-128"/>
                <a:cs typeface="Times New Roman" pitchFamily="18" charset="0"/>
              </a:rPr>
              <a:t>SeerooInformation</a:t>
            </a:r>
            <a:r>
              <a:rPr lang="en-US" altLang="ja-JP" sz="2000" b="1" dirty="0" smtClean="0">
                <a:latin typeface="Times" pitchFamily="18" charset="0"/>
                <a:ea typeface="MS PGothic" pitchFamily="34" charset="-128"/>
                <a:cs typeface="Times New Roman" pitchFamily="18" charset="0"/>
              </a:rPr>
              <a:t>)</a:t>
            </a:r>
            <a:endParaRPr lang="en-US" altLang="ja-JP" sz="2000" b="1" dirty="0">
              <a:latin typeface="Times" pitchFamily="18"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smtClean="0">
                <a:latin typeface="Times" pitchFamily="18" charset="0"/>
                <a:ea typeface="MS PGothic" pitchFamily="34" charset="-128"/>
                <a:cs typeface="Times New Roman" pitchFamily="18" charset="0"/>
              </a:rPr>
              <a:t>Abstract</a:t>
            </a:r>
            <a:r>
              <a:rPr lang="en-US" altLang="ja-JP" dirty="0">
                <a:latin typeface="Times" pitchFamily="18" charset="0"/>
                <a:ea typeface="MS PGothic" pitchFamily="34" charset="-128"/>
                <a:cs typeface="Times New Roman" pitchFamily="18" charset="0"/>
              </a:rPr>
              <a:t>: </a:t>
            </a:r>
            <a:r>
              <a:rPr lang="en-US" altLang="ja-JP" dirty="0" smtClean="0">
                <a:latin typeface="Times" pitchFamily="18" charset="0"/>
                <a:ea typeface="MS PGothic" pitchFamily="34" charset="-128"/>
                <a:cs typeface="Times New Roman" pitchFamily="18" charset="0"/>
              </a:rPr>
              <a:t>Open Social Learning Mobile Content Platform </a:t>
            </a:r>
            <a:r>
              <a:rPr lang="en-US" altLang="ja-JP" dirty="0">
                <a:latin typeface="Times" pitchFamily="18" charset="0"/>
                <a:ea typeface="MS PGothic" pitchFamily="34" charset="-128"/>
                <a:cs typeface="Times New Roman" pitchFamily="18" charset="0"/>
              </a:rPr>
              <a:t>use </a:t>
            </a:r>
            <a:r>
              <a:rPr lang="en-US" altLang="ja-JP" dirty="0" smtClean="0">
                <a:latin typeface="Times" pitchFamily="18" charset="0"/>
                <a:ea typeface="MS PGothic" pitchFamily="34" charset="-128"/>
                <a:cs typeface="Times New Roman" pitchFamily="18" charset="0"/>
              </a:rPr>
              <a:t>cases for media independent handover</a:t>
            </a:r>
            <a:endParaRPr lang="en-US" altLang="ja-JP" dirty="0">
              <a:latin typeface="Times" pitchFamily="18" charset="0"/>
              <a:ea typeface="MS PGothic" pitchFamily="34" charset="-128"/>
              <a:cs typeface="Times New Roman" pitchFamily="18" charset="0"/>
            </a:endParaRPr>
          </a:p>
        </p:txBody>
      </p:sp>
      <p:sp>
        <p:nvSpPr>
          <p:cNvPr id="2" name="슬라이드 번호 개체 틀 1"/>
          <p:cNvSpPr>
            <a:spLocks noGrp="1"/>
          </p:cNvSpPr>
          <p:nvPr>
            <p:ph type="sldNum" sz="quarter" idx="11"/>
          </p:nvPr>
        </p:nvSpPr>
        <p:spPr/>
        <p:txBody>
          <a:bodyPr/>
          <a:lstStyle/>
          <a:p>
            <a:pPr>
              <a:defRPr/>
            </a:pPr>
            <a:fld id="{5BE953F4-8D54-48F8-8BD3-ECD4AEB91156}" type="slidenum">
              <a:rPr lang="en-US" altLang="ja-JP" smtClean="0"/>
              <a:pPr>
                <a:defRPr/>
              </a:pPr>
              <a:t>1</a:t>
            </a:fld>
            <a:endParaRPr lang="en-US" altLang="ja-JP"/>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a:t>Low</a:t>
            </a:r>
            <a:r>
              <a:rPr lang="ko-KR" altLang="en-US" sz="2800" dirty="0"/>
              <a:t> </a:t>
            </a:r>
            <a:r>
              <a:rPr lang="en-US" altLang="ko-KR" sz="2800" dirty="0"/>
              <a:t>Level Process in case of </a:t>
            </a:r>
            <a:r>
              <a:rPr lang="en-US" altLang="ko-KR" sz="2800" dirty="0" smtClean="0"/>
              <a:t>Content Download</a:t>
            </a:r>
            <a:endParaRPr lang="ko-KR" altLang="en-US" sz="3200" dirty="0"/>
          </a:p>
        </p:txBody>
      </p:sp>
      <p:sp>
        <p:nvSpPr>
          <p:cNvPr id="67" name="TextBox 4"/>
          <p:cNvSpPr txBox="1">
            <a:spLocks noChangeArrowheads="1"/>
          </p:cNvSpPr>
          <p:nvPr/>
        </p:nvSpPr>
        <p:spPr bwMode="auto">
          <a:xfrm>
            <a:off x="152400" y="6477000"/>
            <a:ext cx="1760418"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a:t>
            </a:r>
            <a:endParaRPr lang="en-US" sz="1100" dirty="0">
              <a:latin typeface="Arial" charset="0"/>
            </a:endParaRPr>
          </a:p>
        </p:txBody>
      </p:sp>
      <p:sp>
        <p:nvSpPr>
          <p:cNvPr id="92" name="직사각형 91"/>
          <p:cNvSpPr/>
          <p:nvPr/>
        </p:nvSpPr>
        <p:spPr>
          <a:xfrm>
            <a:off x="757955" y="1376099"/>
            <a:ext cx="7929062" cy="560300"/>
          </a:xfrm>
          <a:prstGeom prst="rect">
            <a:avLst/>
          </a:prstGeom>
          <a:solidFill>
            <a:srgbClr val="ED7D31"/>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white"/>
                </a:solidFill>
                <a:effectLst/>
                <a:uLnTx/>
                <a:uFillTx/>
                <a:latin typeface="Calibri"/>
                <a:ea typeface="맑은 고딕"/>
                <a:cs typeface="Times New Roman" pitchFamily="18" charset="0"/>
              </a:rPr>
              <a:t>Open SLMCP</a:t>
            </a:r>
            <a:endParaRPr kumimoji="0" lang="ko-KR" altLang="en-US" sz="1800" b="0" i="0" u="none" strike="noStrike" kern="0" cap="none" spc="0" normalizeH="0" baseline="0" noProof="0" dirty="0" smtClean="0">
              <a:ln>
                <a:noFill/>
              </a:ln>
              <a:solidFill>
                <a:prstClr val="white"/>
              </a:solidFill>
              <a:effectLst/>
              <a:uLnTx/>
              <a:uFillTx/>
              <a:latin typeface="Calibri"/>
              <a:ea typeface="맑은 고딕"/>
              <a:cs typeface="Times New Roman" pitchFamily="18" charset="0"/>
            </a:endParaRPr>
          </a:p>
        </p:txBody>
      </p:sp>
      <p:pic>
        <p:nvPicPr>
          <p:cNvPr id="93" name="그림 9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3765" y="4977626"/>
            <a:ext cx="304923" cy="667020"/>
          </a:xfrm>
          <a:prstGeom prst="rect">
            <a:avLst/>
          </a:prstGeom>
        </p:spPr>
      </p:pic>
      <p:sp>
        <p:nvSpPr>
          <p:cNvPr id="94" name="TextBox 93"/>
          <p:cNvSpPr txBox="1"/>
          <p:nvPr/>
        </p:nvSpPr>
        <p:spPr>
          <a:xfrm>
            <a:off x="4806720" y="5166681"/>
            <a:ext cx="2203680" cy="369332"/>
          </a:xfrm>
          <a:prstGeom prst="rect">
            <a:avLst/>
          </a:prstGeom>
          <a:noFill/>
        </p:spPr>
        <p:txBody>
          <a:bodyPr wrap="square" rtlCol="0">
            <a:spAutoFit/>
          </a:bodyPr>
          <a:lstStyle/>
          <a:p>
            <a:pPr algn="ctr" fontAlgn="auto" latinLnBrk="1">
              <a:spcBef>
                <a:spcPts val="0"/>
              </a:spcBef>
              <a:spcAft>
                <a:spcPts val="0"/>
              </a:spcAft>
            </a:pPr>
            <a:r>
              <a:rPr lang="en-US" altLang="ko-KR" sz="1800" dirty="0">
                <a:solidFill>
                  <a:prstClr val="black"/>
                </a:solidFill>
                <a:latin typeface="Calibri"/>
                <a:ea typeface="맑은 고딕"/>
              </a:rPr>
              <a:t>Mobile Node</a:t>
            </a:r>
            <a:r>
              <a:rPr lang="en-US" altLang="ko-KR" sz="1800" kern="0" dirty="0">
                <a:solidFill>
                  <a:prstClr val="black"/>
                </a:solidFill>
                <a:latin typeface="Calibri"/>
                <a:ea typeface="맑은 고딕"/>
                <a:cs typeface="Times New Roman" pitchFamily="18" charset="0"/>
              </a:rPr>
              <a:t> (MIHF)</a:t>
            </a:r>
            <a:endParaRPr lang="ko-KR" altLang="en-US" sz="1800" dirty="0">
              <a:solidFill>
                <a:prstClr val="black"/>
              </a:solidFill>
              <a:latin typeface="Calibri"/>
              <a:ea typeface="맑은 고딕"/>
              <a:cs typeface="+mn-cs"/>
            </a:endParaRPr>
          </a:p>
        </p:txBody>
      </p:sp>
      <p:cxnSp>
        <p:nvCxnSpPr>
          <p:cNvPr id="95" name="직선 화살표 연결선 94"/>
          <p:cNvCxnSpPr/>
          <p:nvPr/>
        </p:nvCxnSpPr>
        <p:spPr>
          <a:xfrm flipV="1">
            <a:off x="2885608" y="2517083"/>
            <a:ext cx="0" cy="2415476"/>
          </a:xfrm>
          <a:prstGeom prst="straightConnector1">
            <a:avLst/>
          </a:prstGeom>
          <a:noFill/>
          <a:ln w="12700" cap="flat" cmpd="sng" algn="ctr">
            <a:solidFill>
              <a:sysClr val="windowText" lastClr="000000"/>
            </a:solidFill>
            <a:prstDash val="dash"/>
            <a:miter lim="800000"/>
            <a:headEnd type="triangle" w="med" len="med"/>
            <a:tailEnd type="none" w="med" len="med"/>
          </a:ln>
          <a:effectLst/>
        </p:spPr>
      </p:cxnSp>
      <p:cxnSp>
        <p:nvCxnSpPr>
          <p:cNvPr id="96" name="직선 화살표 연결선 95"/>
          <p:cNvCxnSpPr/>
          <p:nvPr/>
        </p:nvCxnSpPr>
        <p:spPr>
          <a:xfrm flipV="1">
            <a:off x="3072472" y="2508935"/>
            <a:ext cx="0" cy="2423624"/>
          </a:xfrm>
          <a:prstGeom prst="straightConnector1">
            <a:avLst/>
          </a:prstGeom>
          <a:noFill/>
          <a:ln w="12700" cap="flat" cmpd="sng" algn="ctr">
            <a:solidFill>
              <a:sysClr val="windowText" lastClr="000000"/>
            </a:solidFill>
            <a:prstDash val="solid"/>
            <a:miter lim="800000"/>
            <a:headEnd type="none" w="med" len="med"/>
            <a:tailEnd type="triangle" w="med" len="med"/>
          </a:ln>
          <a:effectLst/>
        </p:spPr>
      </p:cxnSp>
      <p:sp>
        <p:nvSpPr>
          <p:cNvPr id="97" name="직사각형 96"/>
          <p:cNvSpPr/>
          <p:nvPr/>
        </p:nvSpPr>
        <p:spPr>
          <a:xfrm>
            <a:off x="757955" y="1948635"/>
            <a:ext cx="7929062" cy="560300"/>
          </a:xfrm>
          <a:prstGeom prst="rect">
            <a:avLst/>
          </a:prstGeom>
          <a:solidFill>
            <a:srgbClr val="ED7D31">
              <a:lumMod val="60000"/>
              <a:lumOff val="40000"/>
            </a:srgbClr>
          </a:solidFill>
          <a:ln w="12700" cap="flat" cmpd="sng" algn="ctr">
            <a:solidFill>
              <a:sysClr val="windowText" lastClr="000000"/>
            </a:solidFill>
            <a:prstDash val="solid"/>
            <a:miter lim="800000"/>
          </a:ln>
          <a:effectLst/>
        </p:spPr>
        <p:txBody>
          <a:bodyPr rtlCol="0" anchor="ctr"/>
          <a:lstStyle/>
          <a:p>
            <a:pPr algn="ctr" fontAlgn="auto" latinLnBrk="1">
              <a:spcBef>
                <a:spcPts val="0"/>
              </a:spcBef>
              <a:spcAft>
                <a:spcPts val="0"/>
              </a:spcAft>
              <a:defRPr/>
            </a:pPr>
            <a:r>
              <a:rPr lang="en-US" altLang="ko-KR" sz="1800" kern="0" dirty="0" err="1">
                <a:solidFill>
                  <a:prstClr val="black"/>
                </a:solidFill>
                <a:latin typeface="Calibri"/>
                <a:ea typeface="맑은 고딕"/>
                <a:cs typeface="Times New Roman" pitchFamily="18" charset="0"/>
              </a:rPr>
              <a:t>PoS</a:t>
            </a:r>
            <a:r>
              <a:rPr lang="en-US" altLang="ko-KR" sz="1800" kern="0" dirty="0">
                <a:solidFill>
                  <a:prstClr val="black"/>
                </a:solidFill>
                <a:latin typeface="Calibri"/>
                <a:ea typeface="맑은 고딕"/>
                <a:cs typeface="Times New Roman" pitchFamily="18" charset="0"/>
              </a:rPr>
              <a:t> (MIHF</a:t>
            </a:r>
            <a:r>
              <a:rPr lang="en-US" altLang="ko-KR" sz="1800" kern="0" dirty="0" smtClean="0">
                <a:solidFill>
                  <a:prstClr val="black"/>
                </a:solidFill>
                <a:latin typeface="Calibri"/>
                <a:ea typeface="맑은 고딕"/>
                <a:cs typeface="Times New Roman" pitchFamily="18" charset="0"/>
              </a:rPr>
              <a:t>)</a:t>
            </a:r>
            <a:endParaRPr lang="ko-KR" altLang="en-US" sz="1800" kern="0" dirty="0">
              <a:solidFill>
                <a:prstClr val="black"/>
              </a:solidFill>
              <a:latin typeface="Calibri"/>
              <a:ea typeface="맑은 고딕"/>
              <a:cs typeface="Times New Roman" pitchFamily="18" charset="0"/>
            </a:endParaRPr>
          </a:p>
        </p:txBody>
      </p:sp>
      <p:sp>
        <p:nvSpPr>
          <p:cNvPr id="98" name="직사각형 97"/>
          <p:cNvSpPr/>
          <p:nvPr/>
        </p:nvSpPr>
        <p:spPr>
          <a:xfrm>
            <a:off x="757955" y="4932559"/>
            <a:ext cx="7929062" cy="757154"/>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white"/>
              </a:solidFill>
              <a:effectLst/>
              <a:uLnTx/>
              <a:uFillTx/>
              <a:latin typeface="Calibri"/>
              <a:ea typeface="맑은 고딕"/>
              <a:cs typeface="+mn-cs"/>
            </a:endParaRPr>
          </a:p>
        </p:txBody>
      </p:sp>
      <p:cxnSp>
        <p:nvCxnSpPr>
          <p:cNvPr id="99" name="직선 화살표 연결선 98"/>
          <p:cNvCxnSpPr/>
          <p:nvPr/>
        </p:nvCxnSpPr>
        <p:spPr>
          <a:xfrm flipV="1">
            <a:off x="6361241" y="2504860"/>
            <a:ext cx="1" cy="2427699"/>
          </a:xfrm>
          <a:prstGeom prst="straightConnector1">
            <a:avLst/>
          </a:prstGeom>
          <a:noFill/>
          <a:ln w="12700" cap="flat" cmpd="sng" algn="ctr">
            <a:solidFill>
              <a:sysClr val="windowText" lastClr="000000"/>
            </a:solidFill>
            <a:prstDash val="solid"/>
            <a:miter lim="800000"/>
            <a:headEnd type="triangle" w="med" len="med"/>
            <a:tailEnd type="none" w="med" len="med"/>
          </a:ln>
          <a:effectLst/>
        </p:spPr>
      </p:cxnSp>
      <p:cxnSp>
        <p:nvCxnSpPr>
          <p:cNvPr id="100" name="직선 화살표 연결선 99"/>
          <p:cNvCxnSpPr/>
          <p:nvPr/>
        </p:nvCxnSpPr>
        <p:spPr>
          <a:xfrm flipV="1">
            <a:off x="6168152" y="2504862"/>
            <a:ext cx="0" cy="2427697"/>
          </a:xfrm>
          <a:prstGeom prst="straightConnector1">
            <a:avLst/>
          </a:prstGeom>
          <a:noFill/>
          <a:ln w="12700" cap="flat" cmpd="sng" algn="ctr">
            <a:solidFill>
              <a:sysClr val="windowText" lastClr="000000"/>
            </a:solidFill>
            <a:prstDash val="dash"/>
            <a:miter lim="800000"/>
            <a:headEnd type="none" w="med" len="med"/>
            <a:tailEnd type="triangle" w="med" len="med"/>
          </a:ln>
          <a:effectLst/>
        </p:spPr>
      </p:cxnSp>
      <p:sp>
        <p:nvSpPr>
          <p:cNvPr id="101" name="직사각형 100"/>
          <p:cNvSpPr/>
          <p:nvPr/>
        </p:nvSpPr>
        <p:spPr>
          <a:xfrm>
            <a:off x="5372658" y="2897683"/>
            <a:ext cx="1791540" cy="438310"/>
          </a:xfrm>
          <a:prstGeom prst="rect">
            <a:avLst/>
          </a:prstGeom>
          <a:solidFill>
            <a:srgbClr val="70AD47">
              <a:lumMod val="60000"/>
              <a:lumOff val="40000"/>
            </a:srgbClr>
          </a:solidFill>
          <a:ln w="12700" cap="flat" cmpd="sng" algn="ctr">
            <a:solidFill>
              <a:srgbClr val="70AD47">
                <a:lumMod val="75000"/>
              </a:srgb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prstClr val="black"/>
                </a:solidFill>
                <a:effectLst/>
                <a:uLnTx/>
                <a:uFillTx/>
                <a:latin typeface="Calibri"/>
                <a:ea typeface="맑은 고딕"/>
                <a:cs typeface="+mn-cs"/>
              </a:rPr>
              <a:t>802.16</a:t>
            </a:r>
            <a:endParaRPr kumimoji="0" lang="ko-KR" altLang="en-US" sz="1400" b="0" i="0" u="none" strike="noStrike" kern="0" cap="none" spc="0" normalizeH="0" baseline="0" noProof="0" dirty="0" smtClean="0">
              <a:ln>
                <a:noFill/>
              </a:ln>
              <a:solidFill>
                <a:prstClr val="black"/>
              </a:solidFill>
              <a:effectLst/>
              <a:uLnTx/>
              <a:uFillTx/>
              <a:latin typeface="Calibri"/>
              <a:ea typeface="맑은 고딕"/>
              <a:cs typeface="+mn-cs"/>
            </a:endParaRPr>
          </a:p>
        </p:txBody>
      </p:sp>
      <p:sp>
        <p:nvSpPr>
          <p:cNvPr id="102" name="직사각형 101"/>
          <p:cNvSpPr/>
          <p:nvPr/>
        </p:nvSpPr>
        <p:spPr>
          <a:xfrm>
            <a:off x="2093961" y="2897683"/>
            <a:ext cx="1791540" cy="438310"/>
          </a:xfrm>
          <a:prstGeom prst="rect">
            <a:avLst/>
          </a:prstGeom>
          <a:solidFill>
            <a:srgbClr val="70AD47">
              <a:lumMod val="60000"/>
              <a:lumOff val="40000"/>
            </a:srgbClr>
          </a:solidFill>
          <a:ln w="12700" cap="flat" cmpd="sng" algn="ctr">
            <a:solidFill>
              <a:srgbClr val="70AD47">
                <a:lumMod val="75000"/>
              </a:srgb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prstClr val="black"/>
                </a:solidFill>
                <a:effectLst/>
                <a:uLnTx/>
                <a:uFillTx/>
                <a:latin typeface="Calibri"/>
                <a:ea typeface="맑은 고딕"/>
                <a:cs typeface="+mn-cs"/>
              </a:rPr>
              <a:t>802.11</a:t>
            </a:r>
            <a:endParaRPr kumimoji="0" lang="ko-KR" altLang="en-US" sz="1400" b="0" i="0" u="none" strike="noStrike" kern="0" cap="none" spc="0" normalizeH="0" baseline="0" noProof="0" dirty="0" smtClean="0">
              <a:ln>
                <a:noFill/>
              </a:ln>
              <a:solidFill>
                <a:prstClr val="black"/>
              </a:solidFill>
              <a:effectLst/>
              <a:uLnTx/>
              <a:uFillTx/>
              <a:latin typeface="Calibri"/>
              <a:ea typeface="맑은 고딕"/>
              <a:cs typeface="+mn-cs"/>
            </a:endParaRPr>
          </a:p>
        </p:txBody>
      </p:sp>
      <p:cxnSp>
        <p:nvCxnSpPr>
          <p:cNvPr id="103" name="직선 화살표 연결선 102"/>
          <p:cNvCxnSpPr/>
          <p:nvPr/>
        </p:nvCxnSpPr>
        <p:spPr>
          <a:xfrm flipV="1">
            <a:off x="4031654" y="2958622"/>
            <a:ext cx="1205731" cy="8389"/>
          </a:xfrm>
          <a:prstGeom prst="straightConnector1">
            <a:avLst/>
          </a:prstGeom>
          <a:noFill/>
          <a:ln w="6350" cap="flat" cmpd="sng" algn="ctr">
            <a:solidFill>
              <a:sysClr val="windowText" lastClr="000000"/>
            </a:solidFill>
            <a:prstDash val="solid"/>
            <a:miter lim="800000"/>
            <a:headEnd type="none" w="med" len="med"/>
            <a:tailEnd type="triangle" w="med" len="med"/>
          </a:ln>
          <a:effectLst/>
        </p:spPr>
      </p:cxnSp>
      <p:cxnSp>
        <p:nvCxnSpPr>
          <p:cNvPr id="104" name="직선 화살표 연결선 103"/>
          <p:cNvCxnSpPr/>
          <p:nvPr/>
        </p:nvCxnSpPr>
        <p:spPr>
          <a:xfrm flipH="1">
            <a:off x="4013362" y="3203465"/>
            <a:ext cx="1205731" cy="0"/>
          </a:xfrm>
          <a:prstGeom prst="straightConnector1">
            <a:avLst/>
          </a:prstGeom>
          <a:noFill/>
          <a:ln w="6350" cap="flat" cmpd="sng" algn="ctr">
            <a:solidFill>
              <a:sysClr val="windowText" lastClr="000000"/>
            </a:solidFill>
            <a:prstDash val="solid"/>
            <a:miter lim="800000"/>
            <a:headEnd type="none" w="med" len="med"/>
            <a:tailEnd type="triangle" w="med" len="med"/>
          </a:ln>
          <a:effectLst/>
        </p:spPr>
      </p:cxnSp>
      <p:sp>
        <p:nvSpPr>
          <p:cNvPr id="105" name="TextBox 104"/>
          <p:cNvSpPr txBox="1"/>
          <p:nvPr/>
        </p:nvSpPr>
        <p:spPr>
          <a:xfrm>
            <a:off x="3935015" y="2958622"/>
            <a:ext cx="1362424" cy="276999"/>
          </a:xfrm>
          <a:prstGeom prst="rect">
            <a:avLst/>
          </a:prstGeom>
          <a:noFill/>
        </p:spPr>
        <p:txBody>
          <a:bodyPr wrap="none" rtlCol="0">
            <a:spAutoFit/>
          </a:bodyPr>
          <a:lstStyle/>
          <a:p>
            <a:pPr fontAlgn="auto" latinLnBrk="1">
              <a:spcBef>
                <a:spcPts val="0"/>
              </a:spcBef>
              <a:spcAft>
                <a:spcPts val="0"/>
              </a:spcAft>
            </a:pPr>
            <a:r>
              <a:rPr lang="en-US" altLang="ko-KR" sz="1200" dirty="0" smtClean="0">
                <a:solidFill>
                  <a:srgbClr val="FF0000"/>
                </a:solidFill>
                <a:latin typeface="Calibri"/>
                <a:ea typeface="맑은 고딕"/>
                <a:cs typeface="+mn-cs"/>
              </a:rPr>
              <a:t>Occur to Handover</a:t>
            </a:r>
            <a:endParaRPr lang="ko-KR" altLang="en-US" sz="1200" dirty="0">
              <a:solidFill>
                <a:srgbClr val="FF0000"/>
              </a:solidFill>
              <a:latin typeface="Calibri"/>
              <a:ea typeface="맑은 고딕"/>
              <a:cs typeface="+mn-cs"/>
            </a:endParaRPr>
          </a:p>
        </p:txBody>
      </p:sp>
      <p:sp>
        <p:nvSpPr>
          <p:cNvPr id="106" name="TextBox 105"/>
          <p:cNvSpPr txBox="1"/>
          <p:nvPr/>
        </p:nvSpPr>
        <p:spPr>
          <a:xfrm>
            <a:off x="6702499" y="980728"/>
            <a:ext cx="1984518" cy="307777"/>
          </a:xfrm>
          <a:prstGeom prst="rect">
            <a:avLst/>
          </a:prstGeom>
          <a:noFill/>
        </p:spPr>
        <p:txBody>
          <a:bodyPr wrap="none" rtlCol="0">
            <a:spAutoFit/>
          </a:bodyPr>
          <a:lstStyle/>
          <a:p>
            <a:pPr fontAlgn="auto" latinLnBrk="1">
              <a:spcBef>
                <a:spcPts val="0"/>
              </a:spcBef>
              <a:spcAft>
                <a:spcPts val="0"/>
              </a:spcAft>
            </a:pPr>
            <a:r>
              <a:rPr lang="en-US" altLang="ko-KR" sz="1400" dirty="0" smtClean="0">
                <a:solidFill>
                  <a:srgbClr val="FF0000"/>
                </a:solidFill>
                <a:latin typeface="Calibri"/>
                <a:ea typeface="맑은 고딕"/>
                <a:cs typeface="+mn-cs"/>
              </a:rPr>
              <a:t>※ Network by Mobile IP</a:t>
            </a:r>
            <a:endParaRPr lang="ko-KR" altLang="en-US" sz="1400" dirty="0">
              <a:solidFill>
                <a:srgbClr val="FF0000"/>
              </a:solidFill>
              <a:latin typeface="Calibri"/>
              <a:ea typeface="맑은 고딕"/>
              <a:cs typeface="+mn-cs"/>
            </a:endParaRPr>
          </a:p>
        </p:txBody>
      </p:sp>
      <p:sp>
        <p:nvSpPr>
          <p:cNvPr id="107" name="직사각형 106"/>
          <p:cNvSpPr/>
          <p:nvPr/>
        </p:nvSpPr>
        <p:spPr>
          <a:xfrm>
            <a:off x="3072470" y="3515321"/>
            <a:ext cx="1501630" cy="461665"/>
          </a:xfrm>
          <a:prstGeom prst="rect">
            <a:avLst/>
          </a:prstGeom>
        </p:spPr>
        <p:txBody>
          <a:bodyPr wrap="square">
            <a:spAutoFit/>
          </a:bodyPr>
          <a:lstStyle/>
          <a:p>
            <a:pPr fontAlgn="auto" latinLnBrk="1">
              <a:spcBef>
                <a:spcPts val="0"/>
              </a:spcBef>
              <a:spcAft>
                <a:spcPts val="0"/>
              </a:spcAft>
            </a:pPr>
            <a:r>
              <a:rPr lang="en-US" altLang="ko-KR" sz="1200" dirty="0" smtClean="0">
                <a:solidFill>
                  <a:prstClr val="black"/>
                </a:solidFill>
                <a:latin typeface="Calibri"/>
                <a:ea typeface="맑은 고딕"/>
                <a:cs typeface="+mn-cs"/>
              </a:rPr>
              <a:t>① Request for Content list</a:t>
            </a:r>
            <a:endParaRPr lang="ko-KR" altLang="en-US" sz="1200" dirty="0">
              <a:solidFill>
                <a:prstClr val="black"/>
              </a:solidFill>
              <a:latin typeface="Calibri"/>
              <a:ea typeface="맑은 고딕"/>
              <a:cs typeface="+mn-cs"/>
            </a:endParaRPr>
          </a:p>
        </p:txBody>
      </p:sp>
      <p:sp>
        <p:nvSpPr>
          <p:cNvPr id="108" name="TextBox 107"/>
          <p:cNvSpPr txBox="1"/>
          <p:nvPr/>
        </p:nvSpPr>
        <p:spPr>
          <a:xfrm>
            <a:off x="6361241" y="3527544"/>
            <a:ext cx="2304351" cy="276999"/>
          </a:xfrm>
          <a:prstGeom prst="rect">
            <a:avLst/>
          </a:prstGeom>
          <a:noFill/>
        </p:spPr>
        <p:txBody>
          <a:bodyPr wrap="square" rtlCol="0">
            <a:spAutoFit/>
          </a:bodyPr>
          <a:lstStyle/>
          <a:p>
            <a:pPr fontAlgn="auto" latinLnBrk="1">
              <a:spcBef>
                <a:spcPts val="0"/>
              </a:spcBef>
              <a:spcAft>
                <a:spcPts val="0"/>
              </a:spcAft>
            </a:pPr>
            <a:r>
              <a:rPr lang="en-US" altLang="ko-KR" sz="1200" dirty="0" smtClean="0">
                <a:solidFill>
                  <a:prstClr val="black"/>
                </a:solidFill>
                <a:latin typeface="Calibri"/>
                <a:ea typeface="맑은 고딕"/>
                <a:cs typeface="+mn-cs"/>
              </a:rPr>
              <a:t>② Respond Content list</a:t>
            </a:r>
            <a:endParaRPr lang="ko-KR" altLang="en-US" sz="1200" dirty="0">
              <a:solidFill>
                <a:prstClr val="black"/>
              </a:solidFill>
              <a:latin typeface="Calibri"/>
              <a:ea typeface="맑은 고딕"/>
              <a:cs typeface="+mn-cs"/>
            </a:endParaRPr>
          </a:p>
        </p:txBody>
      </p:sp>
      <p:sp>
        <p:nvSpPr>
          <p:cNvPr id="109" name="TextBox 108"/>
          <p:cNvSpPr txBox="1"/>
          <p:nvPr/>
        </p:nvSpPr>
        <p:spPr>
          <a:xfrm>
            <a:off x="3064901" y="4108567"/>
            <a:ext cx="1398863" cy="461665"/>
          </a:xfrm>
          <a:prstGeom prst="rect">
            <a:avLst/>
          </a:prstGeom>
          <a:noFill/>
        </p:spPr>
        <p:txBody>
          <a:bodyPr wrap="square" rtlCol="0">
            <a:spAutoFit/>
          </a:bodyPr>
          <a:lstStyle/>
          <a:p>
            <a:pPr fontAlgn="auto" latinLnBrk="1">
              <a:spcBef>
                <a:spcPts val="0"/>
              </a:spcBef>
              <a:spcAft>
                <a:spcPts val="0"/>
              </a:spcAft>
            </a:pPr>
            <a:r>
              <a:rPr lang="en-US" altLang="ko-KR" sz="1200" dirty="0">
                <a:solidFill>
                  <a:prstClr val="black"/>
                </a:solidFill>
                <a:latin typeface="Calibri"/>
                <a:ea typeface="맑은 고딕"/>
                <a:cs typeface="+mn-cs"/>
              </a:rPr>
              <a:t>③</a:t>
            </a:r>
            <a:r>
              <a:rPr lang="ko-KR" altLang="en-US" sz="1200" dirty="0" smtClean="0">
                <a:solidFill>
                  <a:prstClr val="black"/>
                </a:solidFill>
                <a:latin typeface="Calibri"/>
                <a:ea typeface="맑은 고딕"/>
                <a:cs typeface="+mn-cs"/>
              </a:rPr>
              <a:t> </a:t>
            </a:r>
            <a:r>
              <a:rPr lang="en-US" altLang="ko-KR" sz="1200" dirty="0" smtClean="0">
                <a:solidFill>
                  <a:prstClr val="black"/>
                </a:solidFill>
                <a:latin typeface="Calibri"/>
                <a:ea typeface="맑은 고딕"/>
                <a:cs typeface="+mn-cs"/>
              </a:rPr>
              <a:t>Request for Content download</a:t>
            </a:r>
          </a:p>
        </p:txBody>
      </p:sp>
      <p:sp>
        <p:nvSpPr>
          <p:cNvPr id="110" name="직사각형 109"/>
          <p:cNvSpPr/>
          <p:nvPr/>
        </p:nvSpPr>
        <p:spPr>
          <a:xfrm>
            <a:off x="6361242" y="4108566"/>
            <a:ext cx="1686187" cy="276999"/>
          </a:xfrm>
          <a:prstGeom prst="rect">
            <a:avLst/>
          </a:prstGeom>
        </p:spPr>
        <p:txBody>
          <a:bodyPr wrap="square">
            <a:spAutoFit/>
          </a:bodyPr>
          <a:lstStyle/>
          <a:p>
            <a:pPr fontAlgn="auto" latinLnBrk="1">
              <a:spcBef>
                <a:spcPts val="0"/>
              </a:spcBef>
              <a:spcAft>
                <a:spcPts val="0"/>
              </a:spcAft>
            </a:pPr>
            <a:r>
              <a:rPr lang="en-US" altLang="ko-KR" sz="1200" dirty="0">
                <a:solidFill>
                  <a:prstClr val="black"/>
                </a:solidFill>
                <a:latin typeface="Calibri"/>
                <a:ea typeface="맑은 고딕"/>
                <a:cs typeface="+mn-cs"/>
              </a:rPr>
              <a:t>④ </a:t>
            </a:r>
            <a:r>
              <a:rPr lang="en-US" altLang="ko-KR" sz="1200" dirty="0" smtClean="0">
                <a:solidFill>
                  <a:prstClr val="black"/>
                </a:solidFill>
                <a:latin typeface="Calibri"/>
                <a:ea typeface="맑은 고딕"/>
                <a:cs typeface="+mn-cs"/>
              </a:rPr>
              <a:t>Content download</a:t>
            </a:r>
            <a:endParaRPr lang="ko-KR" altLang="en-US" sz="1200" dirty="0">
              <a:solidFill>
                <a:prstClr val="black"/>
              </a:solidFill>
              <a:latin typeface="Calibri"/>
              <a:ea typeface="맑은 고딕"/>
              <a:cs typeface="+mn-cs"/>
            </a:endParaRPr>
          </a:p>
        </p:txBody>
      </p:sp>
      <p:sp>
        <p:nvSpPr>
          <p:cNvPr id="111" name="직사각형 110"/>
          <p:cNvSpPr/>
          <p:nvPr/>
        </p:nvSpPr>
        <p:spPr>
          <a:xfrm>
            <a:off x="4663560" y="3515320"/>
            <a:ext cx="1501630" cy="461665"/>
          </a:xfrm>
          <a:prstGeom prst="rect">
            <a:avLst/>
          </a:prstGeom>
        </p:spPr>
        <p:txBody>
          <a:bodyPr wrap="square">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①’ Request for Content list</a:t>
            </a:r>
            <a:endParaRPr lang="ko-KR" altLang="en-US" sz="1200" dirty="0">
              <a:solidFill>
                <a:srgbClr val="4472C4"/>
              </a:solidFill>
              <a:latin typeface="Calibri"/>
              <a:ea typeface="맑은 고딕"/>
              <a:cs typeface="+mn-cs"/>
            </a:endParaRPr>
          </a:p>
        </p:txBody>
      </p:sp>
      <p:sp>
        <p:nvSpPr>
          <p:cNvPr id="112" name="TextBox 111"/>
          <p:cNvSpPr txBox="1"/>
          <p:nvPr/>
        </p:nvSpPr>
        <p:spPr>
          <a:xfrm>
            <a:off x="4634519" y="4108566"/>
            <a:ext cx="1530671" cy="461665"/>
          </a:xfrm>
          <a:prstGeom prst="rect">
            <a:avLst/>
          </a:prstGeom>
          <a:noFill/>
        </p:spPr>
        <p:txBody>
          <a:bodyPr wrap="square" rtlCol="0">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③’</a:t>
            </a:r>
            <a:r>
              <a:rPr lang="ko-KR" altLang="en-US" sz="1200" dirty="0" smtClean="0">
                <a:solidFill>
                  <a:srgbClr val="4472C4"/>
                </a:solidFill>
                <a:latin typeface="Calibri"/>
                <a:ea typeface="맑은 고딕"/>
                <a:cs typeface="+mn-cs"/>
              </a:rPr>
              <a:t> </a:t>
            </a:r>
            <a:r>
              <a:rPr lang="en-US" altLang="ko-KR" sz="1200" dirty="0" smtClean="0">
                <a:solidFill>
                  <a:srgbClr val="4472C4"/>
                </a:solidFill>
                <a:latin typeface="Calibri"/>
                <a:ea typeface="맑은 고딕"/>
                <a:cs typeface="+mn-cs"/>
              </a:rPr>
              <a:t>Request for Content download</a:t>
            </a:r>
          </a:p>
        </p:txBody>
      </p:sp>
      <p:sp>
        <p:nvSpPr>
          <p:cNvPr id="113" name="TextBox 112"/>
          <p:cNvSpPr txBox="1"/>
          <p:nvPr/>
        </p:nvSpPr>
        <p:spPr>
          <a:xfrm>
            <a:off x="575814" y="3527543"/>
            <a:ext cx="2304351" cy="276999"/>
          </a:xfrm>
          <a:prstGeom prst="rect">
            <a:avLst/>
          </a:prstGeom>
          <a:noFill/>
        </p:spPr>
        <p:txBody>
          <a:bodyPr wrap="square" rtlCol="0">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②’ Respond Content list</a:t>
            </a:r>
            <a:endParaRPr lang="ko-KR" altLang="en-US" sz="1200" dirty="0">
              <a:solidFill>
                <a:srgbClr val="4472C4"/>
              </a:solidFill>
              <a:latin typeface="Calibri"/>
              <a:ea typeface="맑은 고딕"/>
              <a:cs typeface="+mn-cs"/>
            </a:endParaRPr>
          </a:p>
        </p:txBody>
      </p:sp>
      <p:sp>
        <p:nvSpPr>
          <p:cNvPr id="114" name="직사각형 113"/>
          <p:cNvSpPr/>
          <p:nvPr/>
        </p:nvSpPr>
        <p:spPr>
          <a:xfrm>
            <a:off x="1129488" y="4108565"/>
            <a:ext cx="1686187" cy="276999"/>
          </a:xfrm>
          <a:prstGeom prst="rect">
            <a:avLst/>
          </a:prstGeom>
        </p:spPr>
        <p:txBody>
          <a:bodyPr wrap="square">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④’ Content download</a:t>
            </a:r>
            <a:endParaRPr lang="ko-KR" altLang="en-US" sz="1200" dirty="0">
              <a:solidFill>
                <a:srgbClr val="4472C4"/>
              </a:solidFill>
              <a:latin typeface="Calibri"/>
              <a:ea typeface="맑은 고딕"/>
              <a:cs typeface="+mn-cs"/>
            </a:endParaRPr>
          </a:p>
        </p:txBody>
      </p:sp>
      <p:sp>
        <p:nvSpPr>
          <p:cNvPr id="115" name="TextBox 114"/>
          <p:cNvSpPr txBox="1"/>
          <p:nvPr/>
        </p:nvSpPr>
        <p:spPr>
          <a:xfrm>
            <a:off x="757954" y="5714672"/>
            <a:ext cx="7929063" cy="523220"/>
          </a:xfrm>
          <a:prstGeom prst="rect">
            <a:avLst/>
          </a:prstGeom>
          <a:noFill/>
        </p:spPr>
        <p:txBody>
          <a:bodyPr wrap="square" rtlCol="0">
            <a:spAutoFit/>
          </a:bodyPr>
          <a:lstStyle/>
          <a:p>
            <a:pPr marL="285750" indent="-285750" fontAlgn="auto" latinLnBrk="1">
              <a:spcBef>
                <a:spcPts val="0"/>
              </a:spcBef>
              <a:spcAft>
                <a:spcPts val="0"/>
              </a:spcAft>
              <a:buFont typeface="맑은 고딕" panose="020B0503020000020004" pitchFamily="50" charset="-127"/>
              <a:buChar char="※"/>
            </a:pPr>
            <a:r>
              <a:rPr lang="en-US" altLang="ko-KR" sz="1400" dirty="0" smtClean="0">
                <a:solidFill>
                  <a:prstClr val="black"/>
                </a:solidFill>
                <a:latin typeface="Calibri"/>
                <a:ea typeface="맑은 고딕"/>
                <a:cs typeface="+mn-cs"/>
              </a:rPr>
              <a:t>Mobile node must connect for stable </a:t>
            </a:r>
            <a:r>
              <a:rPr lang="en-US" altLang="ko-KR" sz="1400" dirty="0" err="1" smtClean="0">
                <a:solidFill>
                  <a:prstClr val="black"/>
                </a:solidFill>
                <a:latin typeface="Calibri"/>
                <a:ea typeface="맑은 고딕"/>
                <a:cs typeface="+mn-cs"/>
              </a:rPr>
              <a:t>QoS</a:t>
            </a:r>
            <a:r>
              <a:rPr lang="en-US" altLang="ko-KR" sz="1400" dirty="0" smtClean="0">
                <a:solidFill>
                  <a:prstClr val="black"/>
                </a:solidFill>
                <a:latin typeface="Calibri"/>
                <a:ea typeface="맑은 고딕"/>
                <a:cs typeface="+mn-cs"/>
              </a:rPr>
              <a:t>. If disconnect between MN and Open SLMCP then user cannot download the content to his wish timing.</a:t>
            </a:r>
            <a:endParaRPr lang="ko-KR" altLang="en-US" sz="1400" dirty="0">
              <a:solidFill>
                <a:prstClr val="black"/>
              </a:solidFill>
              <a:latin typeface="Calibri"/>
              <a:ea typeface="맑은 고딕"/>
              <a:cs typeface="+mn-cs"/>
            </a:endParaRPr>
          </a:p>
        </p:txBody>
      </p:sp>
      <p:sp>
        <p:nvSpPr>
          <p:cNvPr id="4" name="슬라이드 번호 개체 틀 3"/>
          <p:cNvSpPr>
            <a:spLocks noGrp="1"/>
          </p:cNvSpPr>
          <p:nvPr>
            <p:ph type="sldNum" sz="quarter" idx="11"/>
          </p:nvPr>
        </p:nvSpPr>
        <p:spPr/>
        <p:txBody>
          <a:bodyPr/>
          <a:lstStyle/>
          <a:p>
            <a:pPr>
              <a:defRPr/>
            </a:pPr>
            <a:fld id="{5BE953F4-8D54-48F8-8BD3-ECD4AEB91156}" type="slidenum">
              <a:rPr lang="en-US" altLang="ja-JP" smtClean="0"/>
              <a:pPr>
                <a:defRPr/>
              </a:pPr>
              <a:t>10</a:t>
            </a:fld>
            <a:endParaRPr lang="en-US" altLang="ja-JP"/>
          </a:p>
        </p:txBody>
      </p:sp>
    </p:spTree>
    <p:extLst>
      <p:ext uri="{BB962C8B-B14F-4D97-AF65-F5344CB8AC3E}">
        <p14:creationId xmlns:p14="http://schemas.microsoft.com/office/powerpoint/2010/main" val="2568073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a:t>Low</a:t>
            </a:r>
            <a:r>
              <a:rPr lang="ko-KR" altLang="en-US" sz="2800" dirty="0"/>
              <a:t> </a:t>
            </a:r>
            <a:r>
              <a:rPr lang="en-US" altLang="ko-KR" sz="2800" dirty="0"/>
              <a:t>Level Process in case of </a:t>
            </a:r>
            <a:r>
              <a:rPr lang="en-US" altLang="ko-KR" sz="2800" dirty="0" smtClean="0"/>
              <a:t>Content Upload</a:t>
            </a:r>
            <a:endParaRPr lang="ko-KR" altLang="en-US" sz="3200" dirty="0"/>
          </a:p>
        </p:txBody>
      </p:sp>
      <p:sp>
        <p:nvSpPr>
          <p:cNvPr id="67" name="TextBox 4"/>
          <p:cNvSpPr txBox="1">
            <a:spLocks noChangeArrowheads="1"/>
          </p:cNvSpPr>
          <p:nvPr/>
        </p:nvSpPr>
        <p:spPr bwMode="auto">
          <a:xfrm>
            <a:off x="152400" y="6477000"/>
            <a:ext cx="1760418"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a:t>
            </a:r>
            <a:endParaRPr lang="en-US" sz="1100" dirty="0">
              <a:latin typeface="Arial" charset="0"/>
            </a:endParaRPr>
          </a:p>
        </p:txBody>
      </p:sp>
      <p:sp>
        <p:nvSpPr>
          <p:cNvPr id="92" name="직사각형 91"/>
          <p:cNvSpPr/>
          <p:nvPr/>
        </p:nvSpPr>
        <p:spPr>
          <a:xfrm>
            <a:off x="757955" y="1376099"/>
            <a:ext cx="7929062" cy="560300"/>
          </a:xfrm>
          <a:prstGeom prst="rect">
            <a:avLst/>
          </a:prstGeom>
          <a:solidFill>
            <a:srgbClr val="ED7D31"/>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white"/>
                </a:solidFill>
                <a:effectLst/>
                <a:uLnTx/>
                <a:uFillTx/>
                <a:latin typeface="Calibri"/>
                <a:ea typeface="맑은 고딕"/>
                <a:cs typeface="Times New Roman" pitchFamily="18" charset="0"/>
              </a:rPr>
              <a:t>Open SLMCP</a:t>
            </a:r>
            <a:endParaRPr kumimoji="0" lang="ko-KR" altLang="en-US" sz="1800" b="0" i="0" u="none" strike="noStrike" kern="0" cap="none" spc="0" normalizeH="0" baseline="0" noProof="0" dirty="0" smtClean="0">
              <a:ln>
                <a:noFill/>
              </a:ln>
              <a:solidFill>
                <a:prstClr val="white"/>
              </a:solidFill>
              <a:effectLst/>
              <a:uLnTx/>
              <a:uFillTx/>
              <a:latin typeface="Calibri"/>
              <a:ea typeface="맑은 고딕"/>
              <a:cs typeface="Times New Roman" pitchFamily="18" charset="0"/>
            </a:endParaRPr>
          </a:p>
        </p:txBody>
      </p:sp>
      <p:pic>
        <p:nvPicPr>
          <p:cNvPr id="93" name="그림 9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3765" y="4977626"/>
            <a:ext cx="304923" cy="667020"/>
          </a:xfrm>
          <a:prstGeom prst="rect">
            <a:avLst/>
          </a:prstGeom>
        </p:spPr>
      </p:pic>
      <p:sp>
        <p:nvSpPr>
          <p:cNvPr id="94" name="TextBox 93"/>
          <p:cNvSpPr txBox="1"/>
          <p:nvPr/>
        </p:nvSpPr>
        <p:spPr>
          <a:xfrm>
            <a:off x="4806720" y="5166681"/>
            <a:ext cx="2203680" cy="369332"/>
          </a:xfrm>
          <a:prstGeom prst="rect">
            <a:avLst/>
          </a:prstGeom>
          <a:noFill/>
        </p:spPr>
        <p:txBody>
          <a:bodyPr wrap="square" rtlCol="0">
            <a:spAutoFit/>
          </a:bodyPr>
          <a:lstStyle/>
          <a:p>
            <a:pPr algn="ctr" fontAlgn="auto" latinLnBrk="1">
              <a:spcBef>
                <a:spcPts val="0"/>
              </a:spcBef>
              <a:spcAft>
                <a:spcPts val="0"/>
              </a:spcAft>
            </a:pPr>
            <a:r>
              <a:rPr lang="en-US" altLang="ko-KR" sz="1800" dirty="0">
                <a:solidFill>
                  <a:prstClr val="black"/>
                </a:solidFill>
                <a:latin typeface="Calibri"/>
                <a:ea typeface="맑은 고딕"/>
              </a:rPr>
              <a:t>Mobile Node</a:t>
            </a:r>
            <a:r>
              <a:rPr lang="en-US" altLang="ko-KR" sz="1800" kern="0" dirty="0">
                <a:solidFill>
                  <a:prstClr val="black"/>
                </a:solidFill>
                <a:latin typeface="Calibri"/>
                <a:ea typeface="맑은 고딕"/>
                <a:cs typeface="Times New Roman" pitchFamily="18" charset="0"/>
              </a:rPr>
              <a:t> (MIHF)</a:t>
            </a:r>
            <a:endParaRPr lang="ko-KR" altLang="en-US" sz="1800" dirty="0">
              <a:solidFill>
                <a:prstClr val="black"/>
              </a:solidFill>
              <a:latin typeface="Calibri"/>
              <a:ea typeface="맑은 고딕"/>
              <a:cs typeface="+mn-cs"/>
            </a:endParaRPr>
          </a:p>
        </p:txBody>
      </p:sp>
      <p:cxnSp>
        <p:nvCxnSpPr>
          <p:cNvPr id="95" name="직선 화살표 연결선 94"/>
          <p:cNvCxnSpPr/>
          <p:nvPr/>
        </p:nvCxnSpPr>
        <p:spPr>
          <a:xfrm flipV="1">
            <a:off x="2885608" y="2517083"/>
            <a:ext cx="0" cy="2415476"/>
          </a:xfrm>
          <a:prstGeom prst="straightConnector1">
            <a:avLst/>
          </a:prstGeom>
          <a:noFill/>
          <a:ln w="12700" cap="flat" cmpd="sng" algn="ctr">
            <a:solidFill>
              <a:sysClr val="windowText" lastClr="000000"/>
            </a:solidFill>
            <a:prstDash val="dash"/>
            <a:miter lim="800000"/>
            <a:headEnd type="triangle" w="med" len="med"/>
            <a:tailEnd type="none" w="med" len="med"/>
          </a:ln>
          <a:effectLst/>
        </p:spPr>
      </p:cxnSp>
      <p:cxnSp>
        <p:nvCxnSpPr>
          <p:cNvPr id="96" name="직선 화살표 연결선 95"/>
          <p:cNvCxnSpPr/>
          <p:nvPr/>
        </p:nvCxnSpPr>
        <p:spPr>
          <a:xfrm flipV="1">
            <a:off x="3072472" y="2508935"/>
            <a:ext cx="0" cy="2423624"/>
          </a:xfrm>
          <a:prstGeom prst="straightConnector1">
            <a:avLst/>
          </a:prstGeom>
          <a:noFill/>
          <a:ln w="12700" cap="flat" cmpd="sng" algn="ctr">
            <a:solidFill>
              <a:sysClr val="windowText" lastClr="000000"/>
            </a:solidFill>
            <a:prstDash val="solid"/>
            <a:miter lim="800000"/>
            <a:headEnd type="none" w="med" len="med"/>
            <a:tailEnd type="triangle" w="med" len="med"/>
          </a:ln>
          <a:effectLst/>
        </p:spPr>
      </p:cxnSp>
      <p:sp>
        <p:nvSpPr>
          <p:cNvPr id="97" name="직사각형 96"/>
          <p:cNvSpPr/>
          <p:nvPr/>
        </p:nvSpPr>
        <p:spPr>
          <a:xfrm>
            <a:off x="757955" y="1948635"/>
            <a:ext cx="7929062" cy="560300"/>
          </a:xfrm>
          <a:prstGeom prst="rect">
            <a:avLst/>
          </a:prstGeom>
          <a:solidFill>
            <a:srgbClr val="ED7D31">
              <a:lumMod val="60000"/>
              <a:lumOff val="4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err="1" smtClean="0">
                <a:ln>
                  <a:noFill/>
                </a:ln>
                <a:solidFill>
                  <a:prstClr val="black"/>
                </a:solidFill>
                <a:effectLst/>
                <a:uLnTx/>
                <a:uFillTx/>
                <a:latin typeface="Calibri"/>
                <a:ea typeface="맑은 고딕"/>
                <a:cs typeface="Times New Roman" pitchFamily="18" charset="0"/>
              </a:rPr>
              <a:t>PoS</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a:cs typeface="Times New Roman" pitchFamily="18" charset="0"/>
            </a:endParaRPr>
          </a:p>
        </p:txBody>
      </p:sp>
      <p:sp>
        <p:nvSpPr>
          <p:cNvPr id="98" name="직사각형 97"/>
          <p:cNvSpPr/>
          <p:nvPr/>
        </p:nvSpPr>
        <p:spPr>
          <a:xfrm>
            <a:off x="757955" y="4932559"/>
            <a:ext cx="7929062" cy="757154"/>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white"/>
              </a:solidFill>
              <a:effectLst/>
              <a:uLnTx/>
              <a:uFillTx/>
              <a:latin typeface="Calibri"/>
              <a:ea typeface="맑은 고딕"/>
              <a:cs typeface="+mn-cs"/>
            </a:endParaRPr>
          </a:p>
        </p:txBody>
      </p:sp>
      <p:cxnSp>
        <p:nvCxnSpPr>
          <p:cNvPr id="99" name="직선 화살표 연결선 98"/>
          <p:cNvCxnSpPr/>
          <p:nvPr/>
        </p:nvCxnSpPr>
        <p:spPr>
          <a:xfrm flipV="1">
            <a:off x="6361241" y="2504860"/>
            <a:ext cx="1" cy="2427699"/>
          </a:xfrm>
          <a:prstGeom prst="straightConnector1">
            <a:avLst/>
          </a:prstGeom>
          <a:noFill/>
          <a:ln w="12700" cap="flat" cmpd="sng" algn="ctr">
            <a:solidFill>
              <a:sysClr val="windowText" lastClr="000000"/>
            </a:solidFill>
            <a:prstDash val="solid"/>
            <a:miter lim="800000"/>
            <a:headEnd type="triangle" w="med" len="med"/>
            <a:tailEnd type="none" w="med" len="med"/>
          </a:ln>
          <a:effectLst/>
        </p:spPr>
      </p:cxnSp>
      <p:cxnSp>
        <p:nvCxnSpPr>
          <p:cNvPr id="100" name="직선 화살표 연결선 99"/>
          <p:cNvCxnSpPr/>
          <p:nvPr/>
        </p:nvCxnSpPr>
        <p:spPr>
          <a:xfrm flipV="1">
            <a:off x="6168152" y="2504862"/>
            <a:ext cx="0" cy="2427697"/>
          </a:xfrm>
          <a:prstGeom prst="straightConnector1">
            <a:avLst/>
          </a:prstGeom>
          <a:noFill/>
          <a:ln w="12700" cap="flat" cmpd="sng" algn="ctr">
            <a:solidFill>
              <a:sysClr val="windowText" lastClr="000000"/>
            </a:solidFill>
            <a:prstDash val="dash"/>
            <a:miter lim="800000"/>
            <a:headEnd type="none" w="med" len="med"/>
            <a:tailEnd type="triangle" w="med" len="med"/>
          </a:ln>
          <a:effectLst/>
        </p:spPr>
      </p:cxnSp>
      <p:sp>
        <p:nvSpPr>
          <p:cNvPr id="101" name="직사각형 100"/>
          <p:cNvSpPr/>
          <p:nvPr/>
        </p:nvSpPr>
        <p:spPr>
          <a:xfrm>
            <a:off x="5372658" y="2897683"/>
            <a:ext cx="1791540" cy="438310"/>
          </a:xfrm>
          <a:prstGeom prst="rect">
            <a:avLst/>
          </a:prstGeom>
          <a:solidFill>
            <a:srgbClr val="70AD47">
              <a:lumMod val="60000"/>
              <a:lumOff val="40000"/>
            </a:srgbClr>
          </a:solidFill>
          <a:ln w="12700" cap="flat" cmpd="sng" algn="ctr">
            <a:solidFill>
              <a:srgbClr val="70AD47">
                <a:lumMod val="75000"/>
              </a:srgb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prstClr val="black"/>
                </a:solidFill>
                <a:effectLst/>
                <a:uLnTx/>
                <a:uFillTx/>
                <a:latin typeface="Calibri"/>
                <a:ea typeface="맑은 고딕"/>
                <a:cs typeface="+mn-cs"/>
              </a:rPr>
              <a:t>802.16</a:t>
            </a:r>
            <a:endParaRPr kumimoji="0" lang="ko-KR" altLang="en-US" sz="1400" b="0" i="0" u="none" strike="noStrike" kern="0" cap="none" spc="0" normalizeH="0" baseline="0" noProof="0" dirty="0" smtClean="0">
              <a:ln>
                <a:noFill/>
              </a:ln>
              <a:solidFill>
                <a:prstClr val="black"/>
              </a:solidFill>
              <a:effectLst/>
              <a:uLnTx/>
              <a:uFillTx/>
              <a:latin typeface="Calibri"/>
              <a:ea typeface="맑은 고딕"/>
              <a:cs typeface="+mn-cs"/>
            </a:endParaRPr>
          </a:p>
        </p:txBody>
      </p:sp>
      <p:sp>
        <p:nvSpPr>
          <p:cNvPr id="102" name="직사각형 101"/>
          <p:cNvSpPr/>
          <p:nvPr/>
        </p:nvSpPr>
        <p:spPr>
          <a:xfrm>
            <a:off x="2093961" y="2897683"/>
            <a:ext cx="1791540" cy="438310"/>
          </a:xfrm>
          <a:prstGeom prst="rect">
            <a:avLst/>
          </a:prstGeom>
          <a:solidFill>
            <a:srgbClr val="70AD47">
              <a:lumMod val="60000"/>
              <a:lumOff val="40000"/>
            </a:srgbClr>
          </a:solidFill>
          <a:ln w="12700" cap="flat" cmpd="sng" algn="ctr">
            <a:solidFill>
              <a:srgbClr val="70AD47">
                <a:lumMod val="75000"/>
              </a:srgb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prstClr val="black"/>
                </a:solidFill>
                <a:effectLst/>
                <a:uLnTx/>
                <a:uFillTx/>
                <a:latin typeface="Calibri"/>
                <a:ea typeface="맑은 고딕"/>
                <a:cs typeface="+mn-cs"/>
              </a:rPr>
              <a:t>802.11</a:t>
            </a:r>
            <a:endParaRPr kumimoji="0" lang="ko-KR" altLang="en-US" sz="1400" b="0" i="0" u="none" strike="noStrike" kern="0" cap="none" spc="0" normalizeH="0" baseline="0" noProof="0" dirty="0" smtClean="0">
              <a:ln>
                <a:noFill/>
              </a:ln>
              <a:solidFill>
                <a:prstClr val="black"/>
              </a:solidFill>
              <a:effectLst/>
              <a:uLnTx/>
              <a:uFillTx/>
              <a:latin typeface="Calibri"/>
              <a:ea typeface="맑은 고딕"/>
              <a:cs typeface="+mn-cs"/>
            </a:endParaRPr>
          </a:p>
        </p:txBody>
      </p:sp>
      <p:cxnSp>
        <p:nvCxnSpPr>
          <p:cNvPr id="103" name="직선 화살표 연결선 102"/>
          <p:cNvCxnSpPr/>
          <p:nvPr/>
        </p:nvCxnSpPr>
        <p:spPr>
          <a:xfrm flipV="1">
            <a:off x="4031654" y="2958622"/>
            <a:ext cx="1205731" cy="8389"/>
          </a:xfrm>
          <a:prstGeom prst="straightConnector1">
            <a:avLst/>
          </a:prstGeom>
          <a:noFill/>
          <a:ln w="6350" cap="flat" cmpd="sng" algn="ctr">
            <a:solidFill>
              <a:sysClr val="windowText" lastClr="000000"/>
            </a:solidFill>
            <a:prstDash val="solid"/>
            <a:miter lim="800000"/>
            <a:headEnd type="none" w="med" len="med"/>
            <a:tailEnd type="triangle" w="med" len="med"/>
          </a:ln>
          <a:effectLst/>
        </p:spPr>
      </p:cxnSp>
      <p:cxnSp>
        <p:nvCxnSpPr>
          <p:cNvPr id="104" name="직선 화살표 연결선 103"/>
          <p:cNvCxnSpPr/>
          <p:nvPr/>
        </p:nvCxnSpPr>
        <p:spPr>
          <a:xfrm flipH="1">
            <a:off x="4013362" y="3203465"/>
            <a:ext cx="1205731" cy="0"/>
          </a:xfrm>
          <a:prstGeom prst="straightConnector1">
            <a:avLst/>
          </a:prstGeom>
          <a:noFill/>
          <a:ln w="6350" cap="flat" cmpd="sng" algn="ctr">
            <a:solidFill>
              <a:sysClr val="windowText" lastClr="000000"/>
            </a:solidFill>
            <a:prstDash val="solid"/>
            <a:miter lim="800000"/>
            <a:headEnd type="none" w="med" len="med"/>
            <a:tailEnd type="triangle" w="med" len="med"/>
          </a:ln>
          <a:effectLst/>
        </p:spPr>
      </p:cxnSp>
      <p:sp>
        <p:nvSpPr>
          <p:cNvPr id="105" name="TextBox 104"/>
          <p:cNvSpPr txBox="1"/>
          <p:nvPr/>
        </p:nvSpPr>
        <p:spPr>
          <a:xfrm>
            <a:off x="3935015" y="2958622"/>
            <a:ext cx="1362424" cy="276999"/>
          </a:xfrm>
          <a:prstGeom prst="rect">
            <a:avLst/>
          </a:prstGeom>
          <a:noFill/>
        </p:spPr>
        <p:txBody>
          <a:bodyPr wrap="none" rtlCol="0">
            <a:spAutoFit/>
          </a:bodyPr>
          <a:lstStyle/>
          <a:p>
            <a:pPr fontAlgn="auto" latinLnBrk="1">
              <a:spcBef>
                <a:spcPts val="0"/>
              </a:spcBef>
              <a:spcAft>
                <a:spcPts val="0"/>
              </a:spcAft>
            </a:pPr>
            <a:r>
              <a:rPr lang="en-US" altLang="ko-KR" sz="1200" dirty="0" smtClean="0">
                <a:solidFill>
                  <a:srgbClr val="FF0000"/>
                </a:solidFill>
                <a:latin typeface="Calibri"/>
                <a:ea typeface="맑은 고딕"/>
                <a:cs typeface="+mn-cs"/>
              </a:rPr>
              <a:t>Occur to Handover</a:t>
            </a:r>
            <a:endParaRPr lang="ko-KR" altLang="en-US" sz="1200" dirty="0">
              <a:solidFill>
                <a:srgbClr val="FF0000"/>
              </a:solidFill>
              <a:latin typeface="Calibri"/>
              <a:ea typeface="맑은 고딕"/>
              <a:cs typeface="+mn-cs"/>
            </a:endParaRPr>
          </a:p>
        </p:txBody>
      </p:sp>
      <p:sp>
        <p:nvSpPr>
          <p:cNvPr id="106" name="TextBox 105"/>
          <p:cNvSpPr txBox="1"/>
          <p:nvPr/>
        </p:nvSpPr>
        <p:spPr>
          <a:xfrm>
            <a:off x="6702499" y="980728"/>
            <a:ext cx="1984518" cy="307777"/>
          </a:xfrm>
          <a:prstGeom prst="rect">
            <a:avLst/>
          </a:prstGeom>
          <a:noFill/>
        </p:spPr>
        <p:txBody>
          <a:bodyPr wrap="none" rtlCol="0">
            <a:spAutoFit/>
          </a:bodyPr>
          <a:lstStyle/>
          <a:p>
            <a:pPr fontAlgn="auto" latinLnBrk="1">
              <a:spcBef>
                <a:spcPts val="0"/>
              </a:spcBef>
              <a:spcAft>
                <a:spcPts val="0"/>
              </a:spcAft>
            </a:pPr>
            <a:r>
              <a:rPr lang="en-US" altLang="ko-KR" sz="1400" dirty="0" smtClean="0">
                <a:solidFill>
                  <a:srgbClr val="FF0000"/>
                </a:solidFill>
                <a:latin typeface="Calibri"/>
                <a:ea typeface="맑은 고딕"/>
                <a:cs typeface="+mn-cs"/>
              </a:rPr>
              <a:t>※ Network by Mobile IP</a:t>
            </a:r>
            <a:endParaRPr lang="ko-KR" altLang="en-US" sz="1400" dirty="0">
              <a:solidFill>
                <a:srgbClr val="FF0000"/>
              </a:solidFill>
              <a:latin typeface="Calibri"/>
              <a:ea typeface="맑은 고딕"/>
              <a:cs typeface="+mn-cs"/>
            </a:endParaRPr>
          </a:p>
        </p:txBody>
      </p:sp>
      <p:sp>
        <p:nvSpPr>
          <p:cNvPr id="107" name="직사각형 106"/>
          <p:cNvSpPr/>
          <p:nvPr/>
        </p:nvSpPr>
        <p:spPr>
          <a:xfrm>
            <a:off x="3072470" y="3515321"/>
            <a:ext cx="1501630" cy="461665"/>
          </a:xfrm>
          <a:prstGeom prst="rect">
            <a:avLst/>
          </a:prstGeom>
        </p:spPr>
        <p:txBody>
          <a:bodyPr wrap="square">
            <a:spAutoFit/>
          </a:bodyPr>
          <a:lstStyle/>
          <a:p>
            <a:pPr fontAlgn="auto" latinLnBrk="1">
              <a:spcBef>
                <a:spcPts val="0"/>
              </a:spcBef>
              <a:spcAft>
                <a:spcPts val="0"/>
              </a:spcAft>
            </a:pPr>
            <a:r>
              <a:rPr lang="en-US" altLang="ko-KR" sz="1200" dirty="0" smtClean="0">
                <a:solidFill>
                  <a:prstClr val="black"/>
                </a:solidFill>
                <a:latin typeface="Calibri"/>
                <a:ea typeface="맑은 고딕"/>
                <a:cs typeface="+mn-cs"/>
              </a:rPr>
              <a:t>① Call for Content Upload</a:t>
            </a:r>
            <a:endParaRPr lang="ko-KR" altLang="en-US" sz="1200" dirty="0">
              <a:solidFill>
                <a:prstClr val="black"/>
              </a:solidFill>
              <a:latin typeface="Calibri"/>
              <a:ea typeface="맑은 고딕"/>
              <a:cs typeface="+mn-cs"/>
            </a:endParaRPr>
          </a:p>
        </p:txBody>
      </p:sp>
      <p:sp>
        <p:nvSpPr>
          <p:cNvPr id="108" name="TextBox 107"/>
          <p:cNvSpPr txBox="1"/>
          <p:nvPr/>
        </p:nvSpPr>
        <p:spPr>
          <a:xfrm>
            <a:off x="6361241" y="3527544"/>
            <a:ext cx="2304351" cy="276999"/>
          </a:xfrm>
          <a:prstGeom prst="rect">
            <a:avLst/>
          </a:prstGeom>
          <a:noFill/>
        </p:spPr>
        <p:txBody>
          <a:bodyPr wrap="square" rtlCol="0">
            <a:spAutoFit/>
          </a:bodyPr>
          <a:lstStyle/>
          <a:p>
            <a:pPr fontAlgn="auto" latinLnBrk="1">
              <a:spcBef>
                <a:spcPts val="0"/>
              </a:spcBef>
              <a:spcAft>
                <a:spcPts val="0"/>
              </a:spcAft>
            </a:pPr>
            <a:r>
              <a:rPr lang="en-US" altLang="ko-KR" sz="1200" dirty="0" smtClean="0">
                <a:solidFill>
                  <a:prstClr val="black"/>
                </a:solidFill>
                <a:latin typeface="Calibri"/>
                <a:ea typeface="맑은 고딕"/>
                <a:cs typeface="+mn-cs"/>
              </a:rPr>
              <a:t>② Respond Ready status</a:t>
            </a:r>
            <a:endParaRPr lang="ko-KR" altLang="en-US" sz="1200" dirty="0">
              <a:solidFill>
                <a:prstClr val="black"/>
              </a:solidFill>
              <a:latin typeface="Calibri"/>
              <a:ea typeface="맑은 고딕"/>
              <a:cs typeface="+mn-cs"/>
            </a:endParaRPr>
          </a:p>
        </p:txBody>
      </p:sp>
      <p:sp>
        <p:nvSpPr>
          <p:cNvPr id="109" name="TextBox 108"/>
          <p:cNvSpPr txBox="1"/>
          <p:nvPr/>
        </p:nvSpPr>
        <p:spPr>
          <a:xfrm>
            <a:off x="3064901" y="4108567"/>
            <a:ext cx="1398863" cy="276999"/>
          </a:xfrm>
          <a:prstGeom prst="rect">
            <a:avLst/>
          </a:prstGeom>
          <a:noFill/>
        </p:spPr>
        <p:txBody>
          <a:bodyPr wrap="square" rtlCol="0">
            <a:spAutoFit/>
          </a:bodyPr>
          <a:lstStyle/>
          <a:p>
            <a:pPr fontAlgn="auto" latinLnBrk="1">
              <a:spcBef>
                <a:spcPts val="0"/>
              </a:spcBef>
              <a:spcAft>
                <a:spcPts val="0"/>
              </a:spcAft>
            </a:pPr>
            <a:r>
              <a:rPr lang="en-US" altLang="ko-KR" sz="1200" dirty="0">
                <a:solidFill>
                  <a:prstClr val="black"/>
                </a:solidFill>
                <a:latin typeface="Calibri"/>
                <a:ea typeface="맑은 고딕"/>
                <a:cs typeface="+mn-cs"/>
              </a:rPr>
              <a:t>③</a:t>
            </a:r>
            <a:r>
              <a:rPr lang="ko-KR" altLang="en-US" sz="1200" dirty="0" smtClean="0">
                <a:solidFill>
                  <a:prstClr val="black"/>
                </a:solidFill>
                <a:latin typeface="Calibri"/>
                <a:ea typeface="맑은 고딕"/>
                <a:cs typeface="+mn-cs"/>
              </a:rPr>
              <a:t> </a:t>
            </a:r>
            <a:r>
              <a:rPr lang="en-US" altLang="ko-KR" sz="1200" dirty="0" smtClean="0">
                <a:solidFill>
                  <a:prstClr val="black"/>
                </a:solidFill>
                <a:latin typeface="Calibri"/>
                <a:ea typeface="맑은 고딕"/>
                <a:cs typeface="+mn-cs"/>
              </a:rPr>
              <a:t>Content Upload</a:t>
            </a:r>
          </a:p>
        </p:txBody>
      </p:sp>
      <p:sp>
        <p:nvSpPr>
          <p:cNvPr id="110" name="직사각형 109"/>
          <p:cNvSpPr/>
          <p:nvPr/>
        </p:nvSpPr>
        <p:spPr>
          <a:xfrm>
            <a:off x="6361242" y="4108566"/>
            <a:ext cx="2027182" cy="461665"/>
          </a:xfrm>
          <a:prstGeom prst="rect">
            <a:avLst/>
          </a:prstGeom>
        </p:spPr>
        <p:txBody>
          <a:bodyPr wrap="square">
            <a:spAutoFit/>
          </a:bodyPr>
          <a:lstStyle/>
          <a:p>
            <a:pPr fontAlgn="auto" latinLnBrk="1">
              <a:spcBef>
                <a:spcPts val="0"/>
              </a:spcBef>
              <a:spcAft>
                <a:spcPts val="0"/>
              </a:spcAft>
            </a:pPr>
            <a:r>
              <a:rPr lang="en-US" altLang="ko-KR" sz="1200" dirty="0">
                <a:solidFill>
                  <a:prstClr val="black"/>
                </a:solidFill>
                <a:latin typeface="Calibri"/>
                <a:ea typeface="맑은 고딕"/>
                <a:cs typeface="+mn-cs"/>
              </a:rPr>
              <a:t>④ </a:t>
            </a:r>
            <a:r>
              <a:rPr lang="en-US" altLang="ko-KR" sz="1200" dirty="0" smtClean="0">
                <a:solidFill>
                  <a:prstClr val="black"/>
                </a:solidFill>
                <a:latin typeface="Calibri"/>
                <a:ea typeface="맑은 고딕"/>
                <a:cs typeface="+mn-cs"/>
              </a:rPr>
              <a:t>Respond Confirm message to upload complete</a:t>
            </a:r>
            <a:endParaRPr lang="ko-KR" altLang="en-US" sz="1200" dirty="0">
              <a:solidFill>
                <a:prstClr val="black"/>
              </a:solidFill>
              <a:latin typeface="Calibri"/>
              <a:ea typeface="맑은 고딕"/>
              <a:cs typeface="+mn-cs"/>
            </a:endParaRPr>
          </a:p>
        </p:txBody>
      </p:sp>
      <p:sp>
        <p:nvSpPr>
          <p:cNvPr id="111" name="직사각형 110"/>
          <p:cNvSpPr/>
          <p:nvPr/>
        </p:nvSpPr>
        <p:spPr>
          <a:xfrm>
            <a:off x="4663560" y="3515320"/>
            <a:ext cx="1501630" cy="461665"/>
          </a:xfrm>
          <a:prstGeom prst="rect">
            <a:avLst/>
          </a:prstGeom>
        </p:spPr>
        <p:txBody>
          <a:bodyPr wrap="square">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①’ Call for Content Upload</a:t>
            </a:r>
            <a:endParaRPr lang="ko-KR" altLang="en-US" sz="1200" dirty="0">
              <a:solidFill>
                <a:srgbClr val="4472C4"/>
              </a:solidFill>
              <a:latin typeface="Calibri"/>
              <a:ea typeface="맑은 고딕"/>
              <a:cs typeface="+mn-cs"/>
            </a:endParaRPr>
          </a:p>
        </p:txBody>
      </p:sp>
      <p:sp>
        <p:nvSpPr>
          <p:cNvPr id="112" name="TextBox 111"/>
          <p:cNvSpPr txBox="1"/>
          <p:nvPr/>
        </p:nvSpPr>
        <p:spPr>
          <a:xfrm>
            <a:off x="4634519" y="4108566"/>
            <a:ext cx="1530671" cy="276999"/>
          </a:xfrm>
          <a:prstGeom prst="rect">
            <a:avLst/>
          </a:prstGeom>
          <a:noFill/>
        </p:spPr>
        <p:txBody>
          <a:bodyPr wrap="square" rtlCol="0">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③’</a:t>
            </a:r>
            <a:r>
              <a:rPr lang="ko-KR" altLang="en-US" sz="1200" dirty="0" smtClean="0">
                <a:solidFill>
                  <a:srgbClr val="4472C4"/>
                </a:solidFill>
                <a:latin typeface="Calibri"/>
                <a:ea typeface="맑은 고딕"/>
                <a:cs typeface="+mn-cs"/>
              </a:rPr>
              <a:t> </a:t>
            </a:r>
            <a:r>
              <a:rPr lang="en-US" altLang="ko-KR" sz="1200" dirty="0" smtClean="0">
                <a:solidFill>
                  <a:srgbClr val="4472C4"/>
                </a:solidFill>
                <a:latin typeface="Calibri"/>
                <a:ea typeface="맑은 고딕"/>
                <a:cs typeface="+mn-cs"/>
              </a:rPr>
              <a:t>Content Upload</a:t>
            </a:r>
          </a:p>
        </p:txBody>
      </p:sp>
      <p:sp>
        <p:nvSpPr>
          <p:cNvPr id="113" name="TextBox 112"/>
          <p:cNvSpPr txBox="1"/>
          <p:nvPr/>
        </p:nvSpPr>
        <p:spPr>
          <a:xfrm>
            <a:off x="575814" y="3527543"/>
            <a:ext cx="2304351" cy="276999"/>
          </a:xfrm>
          <a:prstGeom prst="rect">
            <a:avLst/>
          </a:prstGeom>
          <a:noFill/>
        </p:spPr>
        <p:txBody>
          <a:bodyPr wrap="square" rtlCol="0">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②’ Respond Ready status</a:t>
            </a:r>
            <a:endParaRPr lang="ko-KR" altLang="en-US" sz="1200" dirty="0">
              <a:solidFill>
                <a:srgbClr val="4472C4"/>
              </a:solidFill>
              <a:latin typeface="Calibri"/>
              <a:ea typeface="맑은 고딕"/>
              <a:cs typeface="+mn-cs"/>
            </a:endParaRPr>
          </a:p>
        </p:txBody>
      </p:sp>
      <p:sp>
        <p:nvSpPr>
          <p:cNvPr id="114" name="직사각형 113"/>
          <p:cNvSpPr/>
          <p:nvPr/>
        </p:nvSpPr>
        <p:spPr>
          <a:xfrm>
            <a:off x="757956" y="4108565"/>
            <a:ext cx="2057720" cy="461665"/>
          </a:xfrm>
          <a:prstGeom prst="rect">
            <a:avLst/>
          </a:prstGeom>
        </p:spPr>
        <p:txBody>
          <a:bodyPr wrap="square">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④’ Respond Confirm message to upload complete</a:t>
            </a:r>
            <a:endParaRPr lang="ko-KR" altLang="en-US" sz="1200" dirty="0">
              <a:solidFill>
                <a:srgbClr val="4472C4"/>
              </a:solidFill>
              <a:latin typeface="Calibri"/>
              <a:ea typeface="맑은 고딕"/>
              <a:cs typeface="+mn-cs"/>
            </a:endParaRPr>
          </a:p>
        </p:txBody>
      </p:sp>
      <p:sp>
        <p:nvSpPr>
          <p:cNvPr id="115" name="TextBox 114"/>
          <p:cNvSpPr txBox="1"/>
          <p:nvPr/>
        </p:nvSpPr>
        <p:spPr>
          <a:xfrm>
            <a:off x="757954" y="5714672"/>
            <a:ext cx="7929063" cy="523220"/>
          </a:xfrm>
          <a:prstGeom prst="rect">
            <a:avLst/>
          </a:prstGeom>
          <a:noFill/>
        </p:spPr>
        <p:txBody>
          <a:bodyPr wrap="square" rtlCol="0">
            <a:spAutoFit/>
          </a:bodyPr>
          <a:lstStyle>
            <a:defPPr>
              <a:defRPr lang="en-US"/>
            </a:defPPr>
            <a:lvl1pPr marL="285750" indent="-285750" fontAlgn="auto" latinLnBrk="1">
              <a:spcBef>
                <a:spcPts val="0"/>
              </a:spcBef>
              <a:spcAft>
                <a:spcPts val="0"/>
              </a:spcAft>
              <a:buFont typeface="맑은 고딕" panose="020B0503020000020004" pitchFamily="50" charset="-127"/>
              <a:buChar char="※"/>
              <a:defRPr sz="1400">
                <a:solidFill>
                  <a:prstClr val="black"/>
                </a:solidFill>
                <a:latin typeface="Calibri"/>
                <a:ea typeface="맑은 고딕"/>
                <a:cs typeface="+mn-cs"/>
              </a:defRPr>
            </a:lvl1pPr>
          </a:lstStyle>
          <a:p>
            <a:r>
              <a:rPr lang="en-US" altLang="ko-KR" dirty="0" smtClean="0"/>
              <a:t>Mobile </a:t>
            </a:r>
            <a:r>
              <a:rPr lang="en-US" altLang="ko-KR" dirty="0"/>
              <a:t>node must connect for stable </a:t>
            </a:r>
            <a:r>
              <a:rPr lang="en-US" altLang="ko-KR" dirty="0" err="1"/>
              <a:t>QoS</a:t>
            </a:r>
            <a:r>
              <a:rPr lang="en-US" altLang="ko-KR" dirty="0"/>
              <a:t>. If disconnect between MN and Open SLMCP then user cannot upload the content to his wish timing.</a:t>
            </a:r>
            <a:endParaRPr lang="ko-KR" altLang="en-US" dirty="0"/>
          </a:p>
        </p:txBody>
      </p:sp>
      <p:sp>
        <p:nvSpPr>
          <p:cNvPr id="4" name="슬라이드 번호 개체 틀 3"/>
          <p:cNvSpPr>
            <a:spLocks noGrp="1"/>
          </p:cNvSpPr>
          <p:nvPr>
            <p:ph type="sldNum" sz="quarter" idx="11"/>
          </p:nvPr>
        </p:nvSpPr>
        <p:spPr/>
        <p:txBody>
          <a:bodyPr/>
          <a:lstStyle/>
          <a:p>
            <a:pPr>
              <a:defRPr/>
            </a:pPr>
            <a:fld id="{5BE953F4-8D54-48F8-8BD3-ECD4AEB91156}" type="slidenum">
              <a:rPr lang="en-US" altLang="ja-JP" smtClean="0"/>
              <a:pPr>
                <a:defRPr/>
              </a:pPr>
              <a:t>11</a:t>
            </a:fld>
            <a:endParaRPr lang="en-US" altLang="ja-JP"/>
          </a:p>
        </p:txBody>
      </p:sp>
    </p:spTree>
    <p:extLst>
      <p:ext uri="{BB962C8B-B14F-4D97-AF65-F5344CB8AC3E}">
        <p14:creationId xmlns:p14="http://schemas.microsoft.com/office/powerpoint/2010/main" val="948244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pitchFamily="18" charset="0"/>
                <a:ea typeface="MS PGothic" pitchFamily="34" charset="-128"/>
                <a:cs typeface="Times New Roman" pitchFamily="18" charset="0"/>
              </a:rPr>
              <a:t>IEEE 802.21 presentation release statements</a:t>
            </a:r>
            <a:endParaRPr lang="en-US" altLang="ja-JP" sz="1800">
              <a:latin typeface="Times" pitchFamily="18"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pitchFamily="18"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pitchFamily="18"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The contributor is familiar with IEEE patent policy, as stated in </a:t>
            </a:r>
            <a:r>
              <a:rPr lang="en-US" altLang="ja-JP" sz="1600">
                <a:latin typeface="Times" pitchFamily="18"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pitchFamily="18" charset="0"/>
                <a:ea typeface="MS PGothic" pitchFamily="34" charset="-128"/>
                <a:cs typeface="Times New Roman" pitchFamily="18" charset="0"/>
              </a:rPr>
              <a:t> </a:t>
            </a:r>
            <a:r>
              <a:rPr lang="en-US" altLang="ja-JP" sz="1600">
                <a:latin typeface="Times" pitchFamily="18" charset="0"/>
                <a:ea typeface="MS PGothic" pitchFamily="34" charset="-128"/>
                <a:cs typeface="Times New Roman" pitchFamily="18" charset="0"/>
              </a:rPr>
              <a:t>&lt;</a:t>
            </a:r>
            <a:r>
              <a:rPr lang="en-US" altLang="ja-JP" sz="1600">
                <a:latin typeface="Times" pitchFamily="18" charset="0"/>
                <a:ea typeface="MS PGothic" pitchFamily="34" charset="-128"/>
                <a:cs typeface="Times New Roman" pitchFamily="18" charset="0"/>
                <a:hlinkClick r:id="rId4"/>
              </a:rPr>
              <a:t>http://standards.ieee.org/guides/bylaws/sect6-7.html#6</a:t>
            </a:r>
            <a:r>
              <a:rPr lang="en-US" altLang="ja-JP" sz="1600">
                <a:latin typeface="Times" pitchFamily="18" charset="0"/>
                <a:ea typeface="MS PGothic" pitchFamily="34" charset="-128"/>
                <a:cs typeface="Times New Roman" pitchFamily="18" charset="0"/>
              </a:rPr>
              <a:t>&gt; and in </a:t>
            </a:r>
            <a:r>
              <a:rPr lang="en-US" altLang="ja-JP" sz="1600" i="1">
                <a:latin typeface="Times" pitchFamily="18" charset="0"/>
                <a:ea typeface="MS PGothic" pitchFamily="34" charset="-128"/>
                <a:cs typeface="Times New Roman" pitchFamily="18" charset="0"/>
              </a:rPr>
              <a:t>Understanding Patent Issues During IEEE Standards Development</a:t>
            </a:r>
            <a:r>
              <a:rPr lang="en-US" altLang="ja-JP" sz="1600">
                <a:latin typeface="Times" pitchFamily="18" charset="0"/>
                <a:ea typeface="MS PGothic" pitchFamily="34" charset="-128"/>
                <a:cs typeface="Times New Roman" pitchFamily="18" charset="0"/>
              </a:rPr>
              <a:t> </a:t>
            </a:r>
            <a:r>
              <a:rPr lang="en-US" altLang="ja-JP" sz="1600">
                <a:latin typeface="Times" pitchFamily="18" charset="0"/>
                <a:ea typeface="MS PGothic" pitchFamily="34" charset="-128"/>
                <a:cs typeface="Times New Roman" pitchFamily="18" charset="0"/>
                <a:hlinkClick r:id="rId5"/>
              </a:rPr>
              <a:t>http://standards.ieee.org/board/pat/faq.pdf</a:t>
            </a:r>
            <a:r>
              <a:rPr lang="en-US" altLang="ja-JP" sz="1600">
                <a:latin typeface="Times" pitchFamily="18"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pitchFamily="18" charset="0"/>
              <a:ea typeface="MS PGothic" pitchFamily="34" charset="-128"/>
            </a:endParaRPr>
          </a:p>
        </p:txBody>
      </p:sp>
      <p:sp>
        <p:nvSpPr>
          <p:cNvPr id="2" name="슬라이드 번호 개체 틀 1"/>
          <p:cNvSpPr>
            <a:spLocks noGrp="1"/>
          </p:cNvSpPr>
          <p:nvPr>
            <p:ph type="sldNum" sz="quarter" idx="11"/>
          </p:nvPr>
        </p:nvSpPr>
        <p:spPr/>
        <p:txBody>
          <a:bodyPr/>
          <a:lstStyle/>
          <a:p>
            <a:pPr>
              <a:defRPr/>
            </a:pPr>
            <a:fld id="{5BE953F4-8D54-48F8-8BD3-ECD4AEB91156}" type="slidenum">
              <a:rPr lang="en-US" altLang="ja-JP" smtClean="0"/>
              <a:pPr>
                <a:defRPr/>
              </a:pPr>
              <a:t>2</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p:txBody>
          <a:bodyPr lIns="91440" tIns="45720" rIns="91440" bIns="45720"/>
          <a:lstStyle/>
          <a:p>
            <a:pPr eaLnBrk="1" hangingPunct="1"/>
            <a:r>
              <a:rPr lang="de-DE" altLang="ko-KR" sz="2800" dirty="0"/>
              <a:t>Open </a:t>
            </a:r>
            <a:r>
              <a:rPr lang="de-DE" altLang="ko-KR" sz="2800" dirty="0" smtClean="0"/>
              <a:t>SLMCP Service Model</a:t>
            </a:r>
            <a:endParaRPr lang="en-US" sz="2800" dirty="0" smtClean="0"/>
          </a:p>
        </p:txBody>
      </p:sp>
      <p:sp>
        <p:nvSpPr>
          <p:cNvPr id="8" name="TextBox 4"/>
          <p:cNvSpPr txBox="1">
            <a:spLocks noChangeArrowheads="1"/>
          </p:cNvSpPr>
          <p:nvPr/>
        </p:nvSpPr>
        <p:spPr bwMode="auto">
          <a:xfrm>
            <a:off x="152400" y="6477000"/>
            <a:ext cx="1760418"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a:t>
            </a:r>
            <a:endParaRPr lang="en-US" sz="1100" dirty="0">
              <a:latin typeface="Arial" charset="0"/>
            </a:endParaRPr>
          </a:p>
        </p:txBody>
      </p:sp>
      <p:sp>
        <p:nvSpPr>
          <p:cNvPr id="7" name="Freeform 19"/>
          <p:cNvSpPr>
            <a:spLocks/>
          </p:cNvSpPr>
          <p:nvPr/>
        </p:nvSpPr>
        <p:spPr bwMode="auto">
          <a:xfrm rot="8094666" flipV="1">
            <a:off x="2156276" y="2448518"/>
            <a:ext cx="679450" cy="612775"/>
          </a:xfrm>
          <a:custGeom>
            <a:avLst/>
            <a:gdLst>
              <a:gd name="T0" fmla="*/ 0 w 312"/>
              <a:gd name="T1" fmla="*/ 354 h 354"/>
              <a:gd name="T2" fmla="*/ 18 w 312"/>
              <a:gd name="T3" fmla="*/ 252 h 354"/>
              <a:gd name="T4" fmla="*/ 78 w 312"/>
              <a:gd name="T5" fmla="*/ 156 h 354"/>
              <a:gd name="T6" fmla="*/ 177 w 312"/>
              <a:gd name="T7" fmla="*/ 75 h 354"/>
              <a:gd name="T8" fmla="*/ 216 w 312"/>
              <a:gd name="T9" fmla="*/ 48 h 354"/>
              <a:gd name="T10" fmla="*/ 156 w 312"/>
              <a:gd name="T11" fmla="*/ 0 h 354"/>
              <a:gd name="T12" fmla="*/ 294 w 312"/>
              <a:gd name="T13" fmla="*/ 18 h 354"/>
              <a:gd name="T14" fmla="*/ 312 w 312"/>
              <a:gd name="T15" fmla="*/ 132 h 354"/>
              <a:gd name="T16" fmla="*/ 264 w 312"/>
              <a:gd name="T17" fmla="*/ 90 h 354"/>
              <a:gd name="T18" fmla="*/ 204 w 312"/>
              <a:gd name="T19" fmla="*/ 150 h 354"/>
              <a:gd name="T20" fmla="*/ 174 w 312"/>
              <a:gd name="T21" fmla="*/ 228 h 354"/>
              <a:gd name="T22" fmla="*/ 180 w 312"/>
              <a:gd name="T23" fmla="*/ 300 h 354"/>
              <a:gd name="T24" fmla="*/ 204 w 312"/>
              <a:gd name="T25" fmla="*/ 354 h 354"/>
              <a:gd name="T26" fmla="*/ 0 w 312"/>
              <a:gd name="T27" fmla="*/ 354 h 3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2"/>
              <a:gd name="T43" fmla="*/ 0 h 354"/>
              <a:gd name="T44" fmla="*/ 312 w 312"/>
              <a:gd name="T45" fmla="*/ 354 h 35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2" h="354">
                <a:moveTo>
                  <a:pt x="0" y="354"/>
                </a:moveTo>
                <a:cubicBezTo>
                  <a:pt x="0" y="354"/>
                  <a:pt x="12" y="288"/>
                  <a:pt x="18" y="252"/>
                </a:cubicBezTo>
                <a:cubicBezTo>
                  <a:pt x="24" y="216"/>
                  <a:pt x="51" y="185"/>
                  <a:pt x="78" y="156"/>
                </a:cubicBezTo>
                <a:cubicBezTo>
                  <a:pt x="105" y="127"/>
                  <a:pt x="154" y="93"/>
                  <a:pt x="177" y="75"/>
                </a:cubicBezTo>
                <a:cubicBezTo>
                  <a:pt x="200" y="57"/>
                  <a:pt x="220" y="61"/>
                  <a:pt x="216" y="48"/>
                </a:cubicBezTo>
                <a:lnTo>
                  <a:pt x="156" y="0"/>
                </a:lnTo>
                <a:lnTo>
                  <a:pt x="294" y="18"/>
                </a:lnTo>
                <a:lnTo>
                  <a:pt x="312" y="132"/>
                </a:lnTo>
                <a:lnTo>
                  <a:pt x="264" y="90"/>
                </a:lnTo>
                <a:lnTo>
                  <a:pt x="204" y="150"/>
                </a:lnTo>
                <a:cubicBezTo>
                  <a:pt x="189" y="173"/>
                  <a:pt x="178" y="203"/>
                  <a:pt x="174" y="228"/>
                </a:cubicBezTo>
                <a:cubicBezTo>
                  <a:pt x="170" y="253"/>
                  <a:pt x="175" y="279"/>
                  <a:pt x="180" y="300"/>
                </a:cubicBezTo>
                <a:lnTo>
                  <a:pt x="204" y="354"/>
                </a:lnTo>
                <a:lnTo>
                  <a:pt x="0" y="354"/>
                </a:lnTo>
                <a:close/>
              </a:path>
            </a:pathLst>
          </a:custGeom>
          <a:gradFill rotWithShape="0">
            <a:gsLst>
              <a:gs pos="0">
                <a:srgbClr val="F7F7FD"/>
              </a:gs>
              <a:gs pos="100000">
                <a:srgbClr val="0000CC"/>
              </a:gs>
            </a:gsLst>
            <a:lin ang="5400000" scaled="1"/>
          </a:gradFill>
          <a:ln>
            <a:noFill/>
          </a:ln>
          <a:effectLst>
            <a:prstShdw prst="shdw17" dist="12700">
              <a:schemeClr val="bg1"/>
            </a:prstShdw>
          </a:effectLst>
          <a:extLst>
            <a:ext uri="{91240B29-F687-4F45-9708-019B960494DF}">
              <a14:hiddenLine xmlns:a14="http://schemas.microsoft.com/office/drawing/2010/main" w="3175" cmpd="sng">
                <a:solidFill>
                  <a:srgbClr val="000000"/>
                </a:solidFill>
                <a:round/>
                <a:headEnd/>
                <a:tailEnd/>
              </a14:hiddenLine>
            </a:ext>
          </a:extLst>
        </p:spPr>
        <p:txBody>
          <a:bodyPr/>
          <a:lstStyle/>
          <a:p>
            <a:endParaRPr lang="ko-KR" altLang="en-US">
              <a:solidFill>
                <a:prstClr val="black"/>
              </a:solidFill>
            </a:endParaRPr>
          </a:p>
        </p:txBody>
      </p:sp>
      <p:sp>
        <p:nvSpPr>
          <p:cNvPr id="9" name="원통 8"/>
          <p:cNvSpPr/>
          <p:nvPr/>
        </p:nvSpPr>
        <p:spPr>
          <a:xfrm>
            <a:off x="4662572" y="1628799"/>
            <a:ext cx="1709628" cy="3981459"/>
          </a:xfrm>
          <a:prstGeom prst="can">
            <a:avLst>
              <a:gd name="adj" fmla="val 27460"/>
            </a:avLst>
          </a:prstGeom>
          <a:solidFill>
            <a:schemeClr val="bg1"/>
          </a:solidFill>
          <a:ln>
            <a:solidFill>
              <a:schemeClr val="accent5">
                <a:lumMod val="75000"/>
              </a:schemeClr>
            </a:solidFill>
          </a:ln>
        </p:spPr>
        <p:style>
          <a:lnRef idx="0">
            <a:schemeClr val="accent1"/>
          </a:lnRef>
          <a:fillRef idx="3">
            <a:schemeClr val="accent1"/>
          </a:fillRef>
          <a:effectRef idx="3">
            <a:schemeClr val="accent1"/>
          </a:effectRef>
          <a:fontRef idx="minor">
            <a:schemeClr val="lt1"/>
          </a:fontRef>
        </p:style>
        <p:txBody>
          <a:bodyPr rtlCol="0" anchor="t"/>
          <a:lstStyle/>
          <a:p>
            <a:pPr algn="ctr">
              <a:lnSpc>
                <a:spcPct val="200000"/>
              </a:lnSpc>
            </a:pPr>
            <a:r>
              <a:rPr lang="en-US" altLang="ko-KR" sz="1400" b="1" dirty="0" smtClean="0">
                <a:solidFill>
                  <a:prstClr val="black"/>
                </a:solidFill>
              </a:rPr>
              <a:t>Social Learning</a:t>
            </a:r>
          </a:p>
          <a:p>
            <a:pPr algn="ctr">
              <a:lnSpc>
                <a:spcPct val="200000"/>
              </a:lnSpc>
            </a:pPr>
            <a:r>
              <a:rPr lang="en-US" altLang="ko-KR" sz="1400" b="1" dirty="0" smtClean="0">
                <a:solidFill>
                  <a:prstClr val="black"/>
                </a:solidFill>
              </a:rPr>
              <a:t>Platform</a:t>
            </a:r>
          </a:p>
          <a:p>
            <a:pPr algn="ctr">
              <a:lnSpc>
                <a:spcPct val="200000"/>
              </a:lnSpc>
            </a:pPr>
            <a:r>
              <a:rPr lang="en-US" altLang="ko-KR" sz="1400" b="1" dirty="0" smtClean="0">
                <a:solidFill>
                  <a:prstClr val="black"/>
                </a:solidFill>
              </a:rPr>
              <a:t>Service</a:t>
            </a:r>
          </a:p>
        </p:txBody>
      </p:sp>
      <p:sp>
        <p:nvSpPr>
          <p:cNvPr id="10" name="왼쪽 화살표 9"/>
          <p:cNvSpPr/>
          <p:nvPr/>
        </p:nvSpPr>
        <p:spPr>
          <a:xfrm rot="884683">
            <a:off x="6438816" y="3949128"/>
            <a:ext cx="944747" cy="527191"/>
          </a:xfrm>
          <a:prstGeom prst="leftArrow">
            <a:avLst/>
          </a:prstGeom>
          <a:solidFill>
            <a:srgbClr val="002060"/>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prstClr val="white"/>
                </a:solidFill>
              </a:rPr>
              <a:t>Supply</a:t>
            </a:r>
            <a:endParaRPr lang="ko-KR" altLang="en-US" sz="1400" dirty="0">
              <a:solidFill>
                <a:prstClr val="white"/>
              </a:solidFill>
            </a:endParaRPr>
          </a:p>
        </p:txBody>
      </p:sp>
      <p:sp>
        <p:nvSpPr>
          <p:cNvPr id="11" name="오른쪽 화살표 10"/>
          <p:cNvSpPr/>
          <p:nvPr/>
        </p:nvSpPr>
        <p:spPr>
          <a:xfrm rot="20315049">
            <a:off x="6441525" y="2957341"/>
            <a:ext cx="1038324" cy="576064"/>
          </a:xfrm>
          <a:prstGeom prst="rightArrow">
            <a:avLst/>
          </a:prstGeom>
          <a:solidFill>
            <a:srgbClr val="002060"/>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prstClr val="white"/>
                </a:solidFill>
              </a:rPr>
              <a:t>Consume</a:t>
            </a:r>
            <a:endParaRPr lang="ko-KR" altLang="en-US" sz="1400" dirty="0">
              <a:solidFill>
                <a:prstClr val="white"/>
              </a:solidFill>
            </a:endParaRPr>
          </a:p>
        </p:txBody>
      </p:sp>
      <p:grpSp>
        <p:nvGrpSpPr>
          <p:cNvPr id="12" name="그룹 11"/>
          <p:cNvGrpSpPr/>
          <p:nvPr/>
        </p:nvGrpSpPr>
        <p:grpSpPr>
          <a:xfrm>
            <a:off x="5049334" y="3780677"/>
            <a:ext cx="936104" cy="936104"/>
            <a:chOff x="5724128" y="3068960"/>
            <a:chExt cx="936104" cy="936104"/>
          </a:xfrm>
        </p:grpSpPr>
        <p:pic>
          <p:nvPicPr>
            <p:cNvPr id="13" name="Picture 2" descr="http://t3.gstatic.com/images?q=tbn:ANd9GcSQ6vk7Ue5mxniiJUABFLMb0WBuplwdDK2BZUzmn8jZFVBpO0cgsA">
              <a:hlinkClick r:id="rId3"/>
            </p:cNvPr>
            <p:cNvPicPr>
              <a:picLocks noChangeAspect="1" noChangeArrowheads="1"/>
            </p:cNvPicPr>
            <p:nvPr/>
          </p:nvPicPr>
          <p:blipFill>
            <a:blip r:embed="rId4" cstate="print"/>
            <a:srcRect/>
            <a:stretch>
              <a:fillRect/>
            </a:stretch>
          </p:blipFill>
          <p:spPr bwMode="auto">
            <a:xfrm>
              <a:off x="6228184" y="3284984"/>
              <a:ext cx="360040" cy="360040"/>
            </a:xfrm>
            <a:prstGeom prst="rect">
              <a:avLst/>
            </a:prstGeom>
            <a:noFill/>
          </p:spPr>
        </p:pic>
        <p:pic>
          <p:nvPicPr>
            <p:cNvPr id="14" name="Picture 8" descr="PowerPoint icon">
              <a:hlinkClick r:id="rId5"/>
            </p:cNvPr>
            <p:cNvPicPr>
              <a:picLocks noChangeAspect="1" noChangeArrowheads="1"/>
            </p:cNvPicPr>
            <p:nvPr/>
          </p:nvPicPr>
          <p:blipFill>
            <a:blip r:embed="rId6" cstate="print"/>
            <a:srcRect/>
            <a:stretch>
              <a:fillRect/>
            </a:stretch>
          </p:blipFill>
          <p:spPr bwMode="auto">
            <a:xfrm>
              <a:off x="5796136" y="3356992"/>
              <a:ext cx="278160" cy="278160"/>
            </a:xfrm>
            <a:prstGeom prst="rect">
              <a:avLst/>
            </a:prstGeom>
            <a:noFill/>
          </p:spPr>
        </p:pic>
        <p:pic>
          <p:nvPicPr>
            <p:cNvPr id="15" name="Picture 10" descr="http://rocketdock.com/images/screenshots/thumbnails/Photo-Gallery.JPG"/>
            <p:cNvPicPr>
              <a:picLocks noChangeAspect="1" noChangeArrowheads="1"/>
            </p:cNvPicPr>
            <p:nvPr/>
          </p:nvPicPr>
          <p:blipFill>
            <a:blip r:embed="rId7" cstate="print"/>
            <a:srcRect l="4777" t="4713" r="4459" b="5732"/>
            <a:stretch>
              <a:fillRect/>
            </a:stretch>
          </p:blipFill>
          <p:spPr bwMode="auto">
            <a:xfrm>
              <a:off x="5796136" y="3645024"/>
              <a:ext cx="288032" cy="288032"/>
            </a:xfrm>
            <a:prstGeom prst="rect">
              <a:avLst/>
            </a:prstGeom>
            <a:noFill/>
          </p:spPr>
        </p:pic>
        <p:pic>
          <p:nvPicPr>
            <p:cNvPr id="16" name="Picture 12" descr="http://t3.gstatic.com/images?q=tbn:ANd9GcTlQhSGkHQVDXq_u17R6RewhGsTMxCLU1G50BixUke_lNopvNTS5Q">
              <a:hlinkClick r:id="rId8"/>
            </p:cNvPr>
            <p:cNvPicPr>
              <a:picLocks noChangeAspect="1" noChangeArrowheads="1"/>
            </p:cNvPicPr>
            <p:nvPr/>
          </p:nvPicPr>
          <p:blipFill>
            <a:blip r:embed="rId9" cstate="print"/>
            <a:srcRect/>
            <a:stretch>
              <a:fillRect/>
            </a:stretch>
          </p:blipFill>
          <p:spPr bwMode="auto">
            <a:xfrm>
              <a:off x="6300192" y="3717032"/>
              <a:ext cx="249610" cy="249610"/>
            </a:xfrm>
            <a:prstGeom prst="rect">
              <a:avLst/>
            </a:prstGeom>
            <a:noFill/>
          </p:spPr>
        </p:pic>
        <p:sp>
          <p:nvSpPr>
            <p:cNvPr id="17" name="모서리가 둥근 직사각형 16"/>
            <p:cNvSpPr/>
            <p:nvPr/>
          </p:nvSpPr>
          <p:spPr>
            <a:xfrm>
              <a:off x="5724128" y="3068960"/>
              <a:ext cx="936104" cy="936104"/>
            </a:xfrm>
            <a:prstGeom prst="roundRect">
              <a:avLst>
                <a:gd name="adj" fmla="val 7743"/>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
          <p:nvSpPr>
            <p:cNvPr id="18" name="TextBox 17"/>
            <p:cNvSpPr txBox="1"/>
            <p:nvPr/>
          </p:nvSpPr>
          <p:spPr>
            <a:xfrm>
              <a:off x="5940152" y="3068960"/>
              <a:ext cx="576064" cy="253916"/>
            </a:xfrm>
            <a:prstGeom prst="rect">
              <a:avLst/>
            </a:prstGeom>
            <a:noFill/>
          </p:spPr>
          <p:txBody>
            <a:bodyPr wrap="square" rtlCol="0">
              <a:spAutoFit/>
            </a:bodyPr>
            <a:lstStyle/>
            <a:p>
              <a:r>
                <a:rPr lang="en-US" altLang="ko-KR" sz="1050" b="1" dirty="0" smtClean="0">
                  <a:solidFill>
                    <a:prstClr val="black"/>
                  </a:solidFill>
                </a:rPr>
                <a:t>Quest</a:t>
              </a:r>
              <a:endParaRPr lang="ko-KR" altLang="en-US" sz="1050" b="1" dirty="0">
                <a:solidFill>
                  <a:prstClr val="black"/>
                </a:solidFill>
              </a:endParaRPr>
            </a:p>
          </p:txBody>
        </p:sp>
      </p:grpSp>
      <p:grpSp>
        <p:nvGrpSpPr>
          <p:cNvPr id="19" name="그룹 18"/>
          <p:cNvGrpSpPr/>
          <p:nvPr/>
        </p:nvGrpSpPr>
        <p:grpSpPr>
          <a:xfrm>
            <a:off x="682348" y="2349864"/>
            <a:ext cx="864096" cy="672113"/>
            <a:chOff x="6044093" y="753695"/>
            <a:chExt cx="864096" cy="672113"/>
          </a:xfrm>
        </p:grpSpPr>
        <p:pic>
          <p:nvPicPr>
            <p:cNvPr id="20" name="Picture 5" descr="C:\Users\gungrave\Desktop\2014_03_21_작업\professor-icon.gif"/>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257794" y="753695"/>
              <a:ext cx="436695" cy="436695"/>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6044093" y="1179587"/>
              <a:ext cx="864096" cy="246221"/>
            </a:xfrm>
            <a:prstGeom prst="rect">
              <a:avLst/>
            </a:prstGeom>
            <a:noFill/>
          </p:spPr>
          <p:txBody>
            <a:bodyPr wrap="square" rtlCol="0">
              <a:spAutoFit/>
            </a:bodyPr>
            <a:lstStyle/>
            <a:p>
              <a:pPr algn="ctr"/>
              <a:r>
                <a:rPr lang="en-US" altLang="ko-KR" sz="1000" b="1" dirty="0" smtClean="0">
                  <a:solidFill>
                    <a:prstClr val="black"/>
                  </a:solidFill>
                </a:rPr>
                <a:t>Professor</a:t>
              </a:r>
              <a:endParaRPr lang="ko-KR" altLang="en-US" sz="1000" b="1" dirty="0">
                <a:solidFill>
                  <a:prstClr val="black"/>
                </a:solidFill>
              </a:endParaRPr>
            </a:p>
          </p:txBody>
        </p:sp>
      </p:grpSp>
      <p:grpSp>
        <p:nvGrpSpPr>
          <p:cNvPr id="22" name="그룹 21"/>
          <p:cNvGrpSpPr/>
          <p:nvPr/>
        </p:nvGrpSpPr>
        <p:grpSpPr>
          <a:xfrm>
            <a:off x="1266738" y="2348880"/>
            <a:ext cx="721906" cy="761424"/>
            <a:chOff x="7025292" y="4653136"/>
            <a:chExt cx="721906" cy="761424"/>
          </a:xfrm>
        </p:grpSpPr>
        <p:pic>
          <p:nvPicPr>
            <p:cNvPr id="23" name="Picture 8" descr="C:\Users\gungrave\Desktop\2014_03_21_작업\msn.gif"/>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236297" y="4653136"/>
              <a:ext cx="361314" cy="361314"/>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p:cNvSpPr txBox="1"/>
            <p:nvPr/>
          </p:nvSpPr>
          <p:spPr>
            <a:xfrm>
              <a:off x="7025292" y="5014450"/>
              <a:ext cx="721906" cy="400110"/>
            </a:xfrm>
            <a:prstGeom prst="rect">
              <a:avLst/>
            </a:prstGeom>
            <a:noFill/>
          </p:spPr>
          <p:txBody>
            <a:bodyPr wrap="square" rtlCol="0">
              <a:spAutoFit/>
            </a:bodyPr>
            <a:lstStyle/>
            <a:p>
              <a:pPr algn="ctr"/>
              <a:r>
                <a:rPr lang="en-US" altLang="ko-KR" sz="1000" b="1" dirty="0" smtClean="0">
                  <a:solidFill>
                    <a:prstClr val="black"/>
                  </a:solidFill>
                </a:rPr>
                <a:t>Friends</a:t>
              </a:r>
            </a:p>
            <a:p>
              <a:pPr algn="ctr"/>
              <a:r>
                <a:rPr lang="en-US" altLang="ko-KR" sz="1000" b="1" dirty="0" smtClean="0">
                  <a:solidFill>
                    <a:prstClr val="black"/>
                  </a:solidFill>
                </a:rPr>
                <a:t>(students)</a:t>
              </a:r>
            </a:p>
          </p:txBody>
        </p:sp>
      </p:grpSp>
      <p:grpSp>
        <p:nvGrpSpPr>
          <p:cNvPr id="25" name="그룹 24"/>
          <p:cNvGrpSpPr/>
          <p:nvPr/>
        </p:nvGrpSpPr>
        <p:grpSpPr>
          <a:xfrm>
            <a:off x="2751503" y="2316346"/>
            <a:ext cx="1048705" cy="2696830"/>
            <a:chOff x="1887407" y="1596266"/>
            <a:chExt cx="1048705" cy="2696830"/>
          </a:xfrm>
        </p:grpSpPr>
        <p:pic>
          <p:nvPicPr>
            <p:cNvPr id="26" name="그림 25"/>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123728" y="2972032"/>
              <a:ext cx="556617" cy="556617"/>
            </a:xfrm>
            <a:prstGeom prst="rect">
              <a:avLst/>
            </a:prstGeom>
          </p:spPr>
        </p:pic>
        <p:pic>
          <p:nvPicPr>
            <p:cNvPr id="27" name="그림 2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123729" y="2341292"/>
              <a:ext cx="558732" cy="558732"/>
            </a:xfrm>
            <a:prstGeom prst="rect">
              <a:avLst/>
            </a:prstGeom>
          </p:spPr>
        </p:pic>
        <p:pic>
          <p:nvPicPr>
            <p:cNvPr id="28" name="그림 27"/>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123728" y="3620104"/>
              <a:ext cx="557634" cy="557186"/>
            </a:xfrm>
            <a:prstGeom prst="rect">
              <a:avLst/>
            </a:prstGeom>
          </p:spPr>
        </p:pic>
        <p:sp>
          <p:nvSpPr>
            <p:cNvPr id="29" name="모서리가 둥근 직사각형 28"/>
            <p:cNvSpPr/>
            <p:nvPr/>
          </p:nvSpPr>
          <p:spPr>
            <a:xfrm>
              <a:off x="1979712" y="2132856"/>
              <a:ext cx="864096" cy="2160240"/>
            </a:xfrm>
            <a:prstGeom prst="roundRect">
              <a:avLst>
                <a:gd name="adj" fmla="val 7743"/>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
          <p:nvSpPr>
            <p:cNvPr id="30" name="TextBox 29"/>
            <p:cNvSpPr txBox="1"/>
            <p:nvPr/>
          </p:nvSpPr>
          <p:spPr>
            <a:xfrm>
              <a:off x="1887407" y="1596266"/>
              <a:ext cx="1048705" cy="553998"/>
            </a:xfrm>
            <a:prstGeom prst="rect">
              <a:avLst/>
            </a:prstGeom>
            <a:noFill/>
          </p:spPr>
          <p:txBody>
            <a:bodyPr wrap="square" rtlCol="0">
              <a:spAutoFit/>
            </a:bodyPr>
            <a:lstStyle/>
            <a:p>
              <a:pPr algn="ctr"/>
              <a:r>
                <a:rPr lang="en-US" altLang="ko-KR" sz="1000" b="1" dirty="0" smtClean="0">
                  <a:solidFill>
                    <a:prstClr val="black"/>
                  </a:solidFill>
                </a:rPr>
                <a:t>Social Networking Service Provider</a:t>
              </a:r>
              <a:endParaRPr lang="ko-KR" altLang="en-US" sz="1000" b="1" dirty="0">
                <a:solidFill>
                  <a:prstClr val="black"/>
                </a:solidFill>
              </a:endParaRPr>
            </a:p>
          </p:txBody>
        </p:sp>
      </p:grpSp>
      <p:sp>
        <p:nvSpPr>
          <p:cNvPr id="31" name="왼쪽/오른쪽 화살표 30"/>
          <p:cNvSpPr/>
          <p:nvPr/>
        </p:nvSpPr>
        <p:spPr>
          <a:xfrm>
            <a:off x="3681270" y="3645024"/>
            <a:ext cx="1008112" cy="504056"/>
          </a:xfrm>
          <a:prstGeom prst="leftRightArrow">
            <a:avLst/>
          </a:prstGeom>
          <a:solidFill>
            <a:srgbClr val="002060"/>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prstClr val="white"/>
                </a:solidFill>
              </a:rPr>
              <a:t>Share</a:t>
            </a:r>
            <a:endParaRPr lang="ko-KR" altLang="en-US" sz="1400" dirty="0" smtClean="0">
              <a:solidFill>
                <a:prstClr val="white"/>
              </a:solidFill>
            </a:endParaRPr>
          </a:p>
        </p:txBody>
      </p:sp>
      <p:sp>
        <p:nvSpPr>
          <p:cNvPr id="32" name="TextBox 31"/>
          <p:cNvSpPr txBox="1"/>
          <p:nvPr/>
        </p:nvSpPr>
        <p:spPr>
          <a:xfrm>
            <a:off x="2180361" y="3645024"/>
            <a:ext cx="720080" cy="738664"/>
          </a:xfrm>
          <a:prstGeom prst="rect">
            <a:avLst/>
          </a:prstGeom>
          <a:noFill/>
        </p:spPr>
        <p:txBody>
          <a:bodyPr wrap="square" rtlCol="0">
            <a:spAutoFit/>
          </a:bodyPr>
          <a:lstStyle/>
          <a:p>
            <a:pPr algn="ctr"/>
            <a:r>
              <a:rPr lang="en-US" altLang="ko-KR" sz="1400" b="1" dirty="0" smtClean="0">
                <a:solidFill>
                  <a:prstClr val="black"/>
                </a:solidFill>
              </a:rPr>
              <a:t>Share</a:t>
            </a:r>
          </a:p>
          <a:p>
            <a:pPr algn="ctr"/>
            <a:r>
              <a:rPr lang="en-US" altLang="ko-KR" sz="1400" b="1" dirty="0" smtClean="0">
                <a:solidFill>
                  <a:prstClr val="black"/>
                </a:solidFill>
              </a:rPr>
              <a:t> &amp;</a:t>
            </a:r>
          </a:p>
          <a:p>
            <a:pPr algn="ctr"/>
            <a:r>
              <a:rPr lang="en-US" altLang="ko-KR" sz="1400" b="1" dirty="0" smtClean="0">
                <a:solidFill>
                  <a:prstClr val="black"/>
                </a:solidFill>
              </a:rPr>
              <a:t>Spread</a:t>
            </a:r>
            <a:endParaRPr lang="ko-KR" altLang="en-US" sz="1400" b="1" dirty="0">
              <a:solidFill>
                <a:prstClr val="black"/>
              </a:solidFill>
            </a:endParaRPr>
          </a:p>
        </p:txBody>
      </p:sp>
      <p:grpSp>
        <p:nvGrpSpPr>
          <p:cNvPr id="33" name="그룹 32"/>
          <p:cNvGrpSpPr/>
          <p:nvPr/>
        </p:nvGrpSpPr>
        <p:grpSpPr>
          <a:xfrm rot="2049445">
            <a:off x="7387474" y="3425365"/>
            <a:ext cx="353219" cy="575469"/>
            <a:chOff x="1847354" y="1192552"/>
            <a:chExt cx="353219" cy="575469"/>
          </a:xfrm>
        </p:grpSpPr>
        <p:sp>
          <p:nvSpPr>
            <p:cNvPr id="34" name="Freeform 28"/>
            <p:cNvSpPr>
              <a:spLocks/>
            </p:cNvSpPr>
            <p:nvPr/>
          </p:nvSpPr>
          <p:spPr bwMode="auto">
            <a:xfrm rot="3382438" flipV="1">
              <a:off x="1817191" y="1222715"/>
              <a:ext cx="284163" cy="223838"/>
            </a:xfrm>
            <a:custGeom>
              <a:avLst/>
              <a:gdLst/>
              <a:ahLst/>
              <a:cxnLst>
                <a:cxn ang="0">
                  <a:pos x="0" y="246"/>
                </a:cxn>
                <a:cxn ang="0">
                  <a:pos x="3" y="242"/>
                </a:cxn>
                <a:cxn ang="0">
                  <a:pos x="10" y="230"/>
                </a:cxn>
                <a:cxn ang="0">
                  <a:pos x="19" y="213"/>
                </a:cxn>
                <a:cxn ang="0">
                  <a:pos x="32" y="192"/>
                </a:cxn>
                <a:cxn ang="0">
                  <a:pos x="47" y="168"/>
                </a:cxn>
                <a:cxn ang="0">
                  <a:pos x="63" y="143"/>
                </a:cxn>
                <a:cxn ang="0">
                  <a:pos x="77" y="117"/>
                </a:cxn>
                <a:cxn ang="0">
                  <a:pos x="91" y="93"/>
                </a:cxn>
                <a:cxn ang="0">
                  <a:pos x="104" y="72"/>
                </a:cxn>
                <a:cxn ang="0">
                  <a:pos x="120" y="55"/>
                </a:cxn>
                <a:cxn ang="0">
                  <a:pos x="138" y="39"/>
                </a:cxn>
                <a:cxn ang="0">
                  <a:pos x="157" y="26"/>
                </a:cxn>
                <a:cxn ang="0">
                  <a:pos x="178" y="15"/>
                </a:cxn>
                <a:cxn ang="0">
                  <a:pos x="200" y="8"/>
                </a:cxn>
                <a:cxn ang="0">
                  <a:pos x="222" y="2"/>
                </a:cxn>
                <a:cxn ang="0">
                  <a:pos x="246" y="0"/>
                </a:cxn>
                <a:cxn ang="0">
                  <a:pos x="270" y="2"/>
                </a:cxn>
                <a:cxn ang="0">
                  <a:pos x="294" y="7"/>
                </a:cxn>
                <a:cxn ang="0">
                  <a:pos x="318" y="15"/>
                </a:cxn>
                <a:cxn ang="0">
                  <a:pos x="342" y="28"/>
                </a:cxn>
                <a:cxn ang="0">
                  <a:pos x="366" y="42"/>
                </a:cxn>
                <a:cxn ang="0">
                  <a:pos x="390" y="63"/>
                </a:cxn>
                <a:cxn ang="0">
                  <a:pos x="413" y="87"/>
                </a:cxn>
                <a:cxn ang="0">
                  <a:pos x="433" y="115"/>
                </a:cxn>
                <a:cxn ang="0">
                  <a:pos x="262" y="403"/>
                </a:cxn>
                <a:cxn ang="0">
                  <a:pos x="0" y="246"/>
                </a:cxn>
              </a:cxnLst>
              <a:rect l="0" t="0" r="r" b="b"/>
              <a:pathLst>
                <a:path w="433" h="403">
                  <a:moveTo>
                    <a:pt x="0" y="246"/>
                  </a:moveTo>
                  <a:lnTo>
                    <a:pt x="3" y="242"/>
                  </a:lnTo>
                  <a:lnTo>
                    <a:pt x="10" y="230"/>
                  </a:lnTo>
                  <a:lnTo>
                    <a:pt x="19" y="213"/>
                  </a:lnTo>
                  <a:lnTo>
                    <a:pt x="32" y="192"/>
                  </a:lnTo>
                  <a:lnTo>
                    <a:pt x="47" y="168"/>
                  </a:lnTo>
                  <a:lnTo>
                    <a:pt x="63" y="143"/>
                  </a:lnTo>
                  <a:lnTo>
                    <a:pt x="77" y="117"/>
                  </a:lnTo>
                  <a:lnTo>
                    <a:pt x="91" y="93"/>
                  </a:lnTo>
                  <a:lnTo>
                    <a:pt x="104" y="72"/>
                  </a:lnTo>
                  <a:lnTo>
                    <a:pt x="120" y="55"/>
                  </a:lnTo>
                  <a:lnTo>
                    <a:pt x="138" y="39"/>
                  </a:lnTo>
                  <a:lnTo>
                    <a:pt x="157" y="26"/>
                  </a:lnTo>
                  <a:lnTo>
                    <a:pt x="178" y="15"/>
                  </a:lnTo>
                  <a:lnTo>
                    <a:pt x="200" y="8"/>
                  </a:lnTo>
                  <a:lnTo>
                    <a:pt x="222" y="2"/>
                  </a:lnTo>
                  <a:lnTo>
                    <a:pt x="246" y="0"/>
                  </a:lnTo>
                  <a:lnTo>
                    <a:pt x="270" y="2"/>
                  </a:lnTo>
                  <a:lnTo>
                    <a:pt x="294" y="7"/>
                  </a:lnTo>
                  <a:lnTo>
                    <a:pt x="318" y="15"/>
                  </a:lnTo>
                  <a:lnTo>
                    <a:pt x="342" y="28"/>
                  </a:lnTo>
                  <a:lnTo>
                    <a:pt x="366" y="42"/>
                  </a:lnTo>
                  <a:lnTo>
                    <a:pt x="390" y="63"/>
                  </a:lnTo>
                  <a:lnTo>
                    <a:pt x="413" y="87"/>
                  </a:lnTo>
                  <a:lnTo>
                    <a:pt x="433" y="115"/>
                  </a:lnTo>
                  <a:lnTo>
                    <a:pt x="262" y="403"/>
                  </a:lnTo>
                  <a:lnTo>
                    <a:pt x="0" y="246"/>
                  </a:lnTo>
                  <a:close/>
                </a:path>
              </a:pathLst>
            </a:custGeom>
            <a:solidFill>
              <a:srgbClr val="5580D5"/>
            </a:solidFill>
            <a:ln w="9525" cap="flat" cmpd="sng">
              <a:solidFill>
                <a:schemeClr val="bg1"/>
              </a:solidFill>
              <a:prstDash val="solid"/>
              <a:round/>
              <a:headEnd type="none" w="med" len="med"/>
              <a:tailEnd type="none" w="med" len="med"/>
            </a:ln>
            <a:effectLst>
              <a:outerShdw dist="35921" dir="2700000" algn="ctr" rotWithShape="0">
                <a:srgbClr val="000099"/>
              </a:outerShdw>
            </a:effectLst>
          </p:spPr>
          <p:txBody>
            <a:bodyPr anchor="ctr">
              <a:spAutoFit/>
            </a:bodyPr>
            <a:lstStyle/>
            <a:p>
              <a:pPr>
                <a:defRPr/>
              </a:pPr>
              <a:endParaRPr lang="ko-KR" altLang="en-US">
                <a:solidFill>
                  <a:prstClr val="black"/>
                </a:solidFill>
                <a:latin typeface="굴림" charset="-127"/>
                <a:ea typeface="굴림" charset="-127"/>
              </a:endParaRPr>
            </a:p>
          </p:txBody>
        </p:sp>
        <p:sp>
          <p:nvSpPr>
            <p:cNvPr id="35" name="Freeform 35"/>
            <p:cNvSpPr>
              <a:spLocks/>
            </p:cNvSpPr>
            <p:nvPr/>
          </p:nvSpPr>
          <p:spPr bwMode="auto">
            <a:xfrm rot="3382438" flipV="1">
              <a:off x="1891804" y="1459252"/>
              <a:ext cx="406400" cy="211138"/>
            </a:xfrm>
            <a:custGeom>
              <a:avLst/>
              <a:gdLst/>
              <a:ahLst/>
              <a:cxnLst>
                <a:cxn ang="0">
                  <a:pos x="0" y="0"/>
                </a:cxn>
                <a:cxn ang="0">
                  <a:pos x="53" y="19"/>
                </a:cxn>
                <a:cxn ang="0">
                  <a:pos x="98" y="49"/>
                </a:cxn>
                <a:cxn ang="0">
                  <a:pos x="136" y="86"/>
                </a:cxn>
                <a:cxn ang="0">
                  <a:pos x="168" y="129"/>
                </a:cxn>
                <a:cxn ang="0">
                  <a:pos x="197" y="175"/>
                </a:cxn>
                <a:cxn ang="0">
                  <a:pos x="219" y="220"/>
                </a:cxn>
                <a:cxn ang="0">
                  <a:pos x="238" y="260"/>
                </a:cxn>
                <a:cxn ang="0">
                  <a:pos x="254" y="295"/>
                </a:cxn>
                <a:cxn ang="0">
                  <a:pos x="126" y="365"/>
                </a:cxn>
                <a:cxn ang="0">
                  <a:pos x="440" y="378"/>
                </a:cxn>
                <a:cxn ang="0">
                  <a:pos x="623" y="110"/>
                </a:cxn>
                <a:cxn ang="0">
                  <a:pos x="499" y="167"/>
                </a:cxn>
                <a:cxn ang="0">
                  <a:pos x="486" y="145"/>
                </a:cxn>
                <a:cxn ang="0">
                  <a:pos x="473" y="121"/>
                </a:cxn>
                <a:cxn ang="0">
                  <a:pos x="457" y="96"/>
                </a:cxn>
                <a:cxn ang="0">
                  <a:pos x="440" y="70"/>
                </a:cxn>
                <a:cxn ang="0">
                  <a:pos x="420" y="49"/>
                </a:cxn>
                <a:cxn ang="0">
                  <a:pos x="400" y="30"/>
                </a:cxn>
                <a:cxn ang="0">
                  <a:pos x="377" y="17"/>
                </a:cxn>
                <a:cxn ang="0">
                  <a:pos x="353" y="13"/>
                </a:cxn>
                <a:cxn ang="0">
                  <a:pos x="328" y="11"/>
                </a:cxn>
                <a:cxn ang="0">
                  <a:pos x="302" y="11"/>
                </a:cxn>
                <a:cxn ang="0">
                  <a:pos x="273" y="9"/>
                </a:cxn>
                <a:cxn ang="0">
                  <a:pos x="245" y="8"/>
                </a:cxn>
                <a:cxn ang="0">
                  <a:pos x="214" y="8"/>
                </a:cxn>
                <a:cxn ang="0">
                  <a:pos x="186" y="6"/>
                </a:cxn>
                <a:cxn ang="0">
                  <a:pos x="157" y="6"/>
                </a:cxn>
                <a:cxn ang="0">
                  <a:pos x="130" y="5"/>
                </a:cxn>
                <a:cxn ang="0">
                  <a:pos x="102" y="3"/>
                </a:cxn>
                <a:cxn ang="0">
                  <a:pos x="78" y="3"/>
                </a:cxn>
                <a:cxn ang="0">
                  <a:pos x="56" y="1"/>
                </a:cxn>
                <a:cxn ang="0">
                  <a:pos x="37" y="1"/>
                </a:cxn>
                <a:cxn ang="0">
                  <a:pos x="22" y="0"/>
                </a:cxn>
                <a:cxn ang="0">
                  <a:pos x="10" y="0"/>
                </a:cxn>
                <a:cxn ang="0">
                  <a:pos x="3" y="0"/>
                </a:cxn>
                <a:cxn ang="0">
                  <a:pos x="0" y="0"/>
                </a:cxn>
              </a:cxnLst>
              <a:rect l="0" t="0" r="r" b="b"/>
              <a:pathLst>
                <a:path w="623" h="378">
                  <a:moveTo>
                    <a:pt x="0" y="0"/>
                  </a:moveTo>
                  <a:lnTo>
                    <a:pt x="53" y="19"/>
                  </a:lnTo>
                  <a:lnTo>
                    <a:pt x="98" y="49"/>
                  </a:lnTo>
                  <a:lnTo>
                    <a:pt x="136" y="86"/>
                  </a:lnTo>
                  <a:lnTo>
                    <a:pt x="168" y="129"/>
                  </a:lnTo>
                  <a:lnTo>
                    <a:pt x="197" y="175"/>
                  </a:lnTo>
                  <a:lnTo>
                    <a:pt x="219" y="220"/>
                  </a:lnTo>
                  <a:lnTo>
                    <a:pt x="238" y="260"/>
                  </a:lnTo>
                  <a:lnTo>
                    <a:pt x="254" y="295"/>
                  </a:lnTo>
                  <a:lnTo>
                    <a:pt x="126" y="365"/>
                  </a:lnTo>
                  <a:lnTo>
                    <a:pt x="440" y="378"/>
                  </a:lnTo>
                  <a:lnTo>
                    <a:pt x="623" y="110"/>
                  </a:lnTo>
                  <a:lnTo>
                    <a:pt x="499" y="167"/>
                  </a:lnTo>
                  <a:lnTo>
                    <a:pt x="486" y="145"/>
                  </a:lnTo>
                  <a:lnTo>
                    <a:pt x="473" y="121"/>
                  </a:lnTo>
                  <a:lnTo>
                    <a:pt x="457" y="96"/>
                  </a:lnTo>
                  <a:lnTo>
                    <a:pt x="440" y="70"/>
                  </a:lnTo>
                  <a:lnTo>
                    <a:pt x="420" y="49"/>
                  </a:lnTo>
                  <a:lnTo>
                    <a:pt x="400" y="30"/>
                  </a:lnTo>
                  <a:lnTo>
                    <a:pt x="377" y="17"/>
                  </a:lnTo>
                  <a:lnTo>
                    <a:pt x="353" y="13"/>
                  </a:lnTo>
                  <a:lnTo>
                    <a:pt x="328" y="11"/>
                  </a:lnTo>
                  <a:lnTo>
                    <a:pt x="302" y="11"/>
                  </a:lnTo>
                  <a:lnTo>
                    <a:pt x="273" y="9"/>
                  </a:lnTo>
                  <a:lnTo>
                    <a:pt x="245" y="8"/>
                  </a:lnTo>
                  <a:lnTo>
                    <a:pt x="214" y="8"/>
                  </a:lnTo>
                  <a:lnTo>
                    <a:pt x="186" y="6"/>
                  </a:lnTo>
                  <a:lnTo>
                    <a:pt x="157" y="6"/>
                  </a:lnTo>
                  <a:lnTo>
                    <a:pt x="130" y="5"/>
                  </a:lnTo>
                  <a:lnTo>
                    <a:pt x="102" y="3"/>
                  </a:lnTo>
                  <a:lnTo>
                    <a:pt x="78" y="3"/>
                  </a:lnTo>
                  <a:lnTo>
                    <a:pt x="56" y="1"/>
                  </a:lnTo>
                  <a:lnTo>
                    <a:pt x="37" y="1"/>
                  </a:lnTo>
                  <a:lnTo>
                    <a:pt x="22" y="0"/>
                  </a:lnTo>
                  <a:lnTo>
                    <a:pt x="10" y="0"/>
                  </a:lnTo>
                  <a:lnTo>
                    <a:pt x="3" y="0"/>
                  </a:lnTo>
                  <a:lnTo>
                    <a:pt x="0" y="0"/>
                  </a:lnTo>
                  <a:close/>
                </a:path>
              </a:pathLst>
            </a:custGeom>
            <a:solidFill>
              <a:srgbClr val="638AD9"/>
            </a:solidFill>
            <a:ln w="9525" cap="flat" cmpd="sng">
              <a:solidFill>
                <a:schemeClr val="bg1"/>
              </a:solidFill>
              <a:prstDash val="solid"/>
              <a:round/>
              <a:headEnd type="none" w="med" len="med"/>
              <a:tailEnd type="none" w="med" len="med"/>
            </a:ln>
            <a:effectLst>
              <a:outerShdw dist="35921" dir="2700000" algn="ctr" rotWithShape="0">
                <a:srgbClr val="000099"/>
              </a:outerShdw>
            </a:effectLst>
          </p:spPr>
          <p:txBody>
            <a:bodyPr anchor="ctr">
              <a:spAutoFit/>
            </a:bodyPr>
            <a:lstStyle/>
            <a:p>
              <a:pPr>
                <a:defRPr/>
              </a:pPr>
              <a:endParaRPr lang="ko-KR" altLang="en-US">
                <a:solidFill>
                  <a:prstClr val="black"/>
                </a:solidFill>
                <a:latin typeface="굴림" charset="-127"/>
                <a:ea typeface="굴림" charset="-127"/>
              </a:endParaRPr>
            </a:p>
          </p:txBody>
        </p:sp>
      </p:grpSp>
      <p:grpSp>
        <p:nvGrpSpPr>
          <p:cNvPr id="36" name="그룹 35"/>
          <p:cNvGrpSpPr/>
          <p:nvPr/>
        </p:nvGrpSpPr>
        <p:grpSpPr>
          <a:xfrm rot="2561332">
            <a:off x="7818041" y="3471032"/>
            <a:ext cx="420687" cy="501650"/>
            <a:chOff x="2937966" y="576603"/>
            <a:chExt cx="420687" cy="501650"/>
          </a:xfrm>
        </p:grpSpPr>
        <p:sp>
          <p:nvSpPr>
            <p:cNvPr id="37" name="Freeform 26"/>
            <p:cNvSpPr>
              <a:spLocks/>
            </p:cNvSpPr>
            <p:nvPr/>
          </p:nvSpPr>
          <p:spPr bwMode="auto">
            <a:xfrm rot="13537850" flipV="1">
              <a:off x="3077666" y="797265"/>
              <a:ext cx="266700" cy="295275"/>
            </a:xfrm>
            <a:custGeom>
              <a:avLst/>
              <a:gdLst/>
              <a:ahLst/>
              <a:cxnLst>
                <a:cxn ang="0">
                  <a:pos x="0" y="246"/>
                </a:cxn>
                <a:cxn ang="0">
                  <a:pos x="3" y="242"/>
                </a:cxn>
                <a:cxn ang="0">
                  <a:pos x="10" y="230"/>
                </a:cxn>
                <a:cxn ang="0">
                  <a:pos x="19" y="213"/>
                </a:cxn>
                <a:cxn ang="0">
                  <a:pos x="32" y="192"/>
                </a:cxn>
                <a:cxn ang="0">
                  <a:pos x="47" y="168"/>
                </a:cxn>
                <a:cxn ang="0">
                  <a:pos x="63" y="143"/>
                </a:cxn>
                <a:cxn ang="0">
                  <a:pos x="77" y="117"/>
                </a:cxn>
                <a:cxn ang="0">
                  <a:pos x="91" y="93"/>
                </a:cxn>
                <a:cxn ang="0">
                  <a:pos x="104" y="72"/>
                </a:cxn>
                <a:cxn ang="0">
                  <a:pos x="120" y="55"/>
                </a:cxn>
                <a:cxn ang="0">
                  <a:pos x="138" y="39"/>
                </a:cxn>
                <a:cxn ang="0">
                  <a:pos x="157" y="26"/>
                </a:cxn>
                <a:cxn ang="0">
                  <a:pos x="178" y="15"/>
                </a:cxn>
                <a:cxn ang="0">
                  <a:pos x="200" y="8"/>
                </a:cxn>
                <a:cxn ang="0">
                  <a:pos x="222" y="2"/>
                </a:cxn>
                <a:cxn ang="0">
                  <a:pos x="246" y="0"/>
                </a:cxn>
                <a:cxn ang="0">
                  <a:pos x="270" y="2"/>
                </a:cxn>
                <a:cxn ang="0">
                  <a:pos x="294" y="7"/>
                </a:cxn>
                <a:cxn ang="0">
                  <a:pos x="318" y="15"/>
                </a:cxn>
                <a:cxn ang="0">
                  <a:pos x="342" y="28"/>
                </a:cxn>
                <a:cxn ang="0">
                  <a:pos x="366" y="42"/>
                </a:cxn>
                <a:cxn ang="0">
                  <a:pos x="390" y="63"/>
                </a:cxn>
                <a:cxn ang="0">
                  <a:pos x="413" y="87"/>
                </a:cxn>
                <a:cxn ang="0">
                  <a:pos x="433" y="115"/>
                </a:cxn>
                <a:cxn ang="0">
                  <a:pos x="262" y="403"/>
                </a:cxn>
                <a:cxn ang="0">
                  <a:pos x="0" y="246"/>
                </a:cxn>
              </a:cxnLst>
              <a:rect l="0" t="0" r="r" b="b"/>
              <a:pathLst>
                <a:path w="433" h="403">
                  <a:moveTo>
                    <a:pt x="0" y="246"/>
                  </a:moveTo>
                  <a:lnTo>
                    <a:pt x="3" y="242"/>
                  </a:lnTo>
                  <a:lnTo>
                    <a:pt x="10" y="230"/>
                  </a:lnTo>
                  <a:lnTo>
                    <a:pt x="19" y="213"/>
                  </a:lnTo>
                  <a:lnTo>
                    <a:pt x="32" y="192"/>
                  </a:lnTo>
                  <a:lnTo>
                    <a:pt x="47" y="168"/>
                  </a:lnTo>
                  <a:lnTo>
                    <a:pt x="63" y="143"/>
                  </a:lnTo>
                  <a:lnTo>
                    <a:pt x="77" y="117"/>
                  </a:lnTo>
                  <a:lnTo>
                    <a:pt x="91" y="93"/>
                  </a:lnTo>
                  <a:lnTo>
                    <a:pt x="104" y="72"/>
                  </a:lnTo>
                  <a:lnTo>
                    <a:pt x="120" y="55"/>
                  </a:lnTo>
                  <a:lnTo>
                    <a:pt x="138" y="39"/>
                  </a:lnTo>
                  <a:lnTo>
                    <a:pt x="157" y="26"/>
                  </a:lnTo>
                  <a:lnTo>
                    <a:pt x="178" y="15"/>
                  </a:lnTo>
                  <a:lnTo>
                    <a:pt x="200" y="8"/>
                  </a:lnTo>
                  <a:lnTo>
                    <a:pt x="222" y="2"/>
                  </a:lnTo>
                  <a:lnTo>
                    <a:pt x="246" y="0"/>
                  </a:lnTo>
                  <a:lnTo>
                    <a:pt x="270" y="2"/>
                  </a:lnTo>
                  <a:lnTo>
                    <a:pt x="294" y="7"/>
                  </a:lnTo>
                  <a:lnTo>
                    <a:pt x="318" y="15"/>
                  </a:lnTo>
                  <a:lnTo>
                    <a:pt x="342" y="28"/>
                  </a:lnTo>
                  <a:lnTo>
                    <a:pt x="366" y="42"/>
                  </a:lnTo>
                  <a:lnTo>
                    <a:pt x="390" y="63"/>
                  </a:lnTo>
                  <a:lnTo>
                    <a:pt x="413" y="87"/>
                  </a:lnTo>
                  <a:lnTo>
                    <a:pt x="433" y="115"/>
                  </a:lnTo>
                  <a:lnTo>
                    <a:pt x="262" y="403"/>
                  </a:lnTo>
                  <a:lnTo>
                    <a:pt x="0" y="246"/>
                  </a:lnTo>
                  <a:close/>
                </a:path>
              </a:pathLst>
            </a:custGeom>
            <a:solidFill>
              <a:srgbClr val="5580D5"/>
            </a:solidFill>
            <a:ln w="9525" cap="flat" cmpd="sng">
              <a:solidFill>
                <a:schemeClr val="bg1"/>
              </a:solidFill>
              <a:prstDash val="solid"/>
              <a:round/>
              <a:headEnd type="none" w="med" len="med"/>
              <a:tailEnd type="none" w="med" len="med"/>
            </a:ln>
            <a:effectLst>
              <a:outerShdw dist="35921" dir="2700000" algn="ctr" rotWithShape="0">
                <a:srgbClr val="000099"/>
              </a:outerShdw>
            </a:effectLst>
          </p:spPr>
          <p:txBody>
            <a:bodyPr anchor="ctr">
              <a:spAutoFit/>
            </a:bodyPr>
            <a:lstStyle/>
            <a:p>
              <a:pPr>
                <a:defRPr/>
              </a:pPr>
              <a:endParaRPr lang="ko-KR" altLang="en-US">
                <a:solidFill>
                  <a:prstClr val="black"/>
                </a:solidFill>
                <a:latin typeface="굴림" charset="-127"/>
                <a:ea typeface="굴림" charset="-127"/>
              </a:endParaRPr>
            </a:p>
          </p:txBody>
        </p:sp>
        <p:sp>
          <p:nvSpPr>
            <p:cNvPr id="38" name="Freeform 37"/>
            <p:cNvSpPr>
              <a:spLocks/>
            </p:cNvSpPr>
            <p:nvPr/>
          </p:nvSpPr>
          <p:spPr bwMode="auto">
            <a:xfrm rot="13537850" flipV="1">
              <a:off x="2885579" y="628990"/>
              <a:ext cx="382588" cy="277813"/>
            </a:xfrm>
            <a:custGeom>
              <a:avLst/>
              <a:gdLst/>
              <a:ahLst/>
              <a:cxnLst>
                <a:cxn ang="0">
                  <a:pos x="0" y="0"/>
                </a:cxn>
                <a:cxn ang="0">
                  <a:pos x="53" y="19"/>
                </a:cxn>
                <a:cxn ang="0">
                  <a:pos x="98" y="49"/>
                </a:cxn>
                <a:cxn ang="0">
                  <a:pos x="136" y="86"/>
                </a:cxn>
                <a:cxn ang="0">
                  <a:pos x="168" y="129"/>
                </a:cxn>
                <a:cxn ang="0">
                  <a:pos x="197" y="175"/>
                </a:cxn>
                <a:cxn ang="0">
                  <a:pos x="219" y="220"/>
                </a:cxn>
                <a:cxn ang="0">
                  <a:pos x="238" y="260"/>
                </a:cxn>
                <a:cxn ang="0">
                  <a:pos x="254" y="295"/>
                </a:cxn>
                <a:cxn ang="0">
                  <a:pos x="126" y="365"/>
                </a:cxn>
                <a:cxn ang="0">
                  <a:pos x="440" y="378"/>
                </a:cxn>
                <a:cxn ang="0">
                  <a:pos x="623" y="110"/>
                </a:cxn>
                <a:cxn ang="0">
                  <a:pos x="499" y="167"/>
                </a:cxn>
                <a:cxn ang="0">
                  <a:pos x="486" y="145"/>
                </a:cxn>
                <a:cxn ang="0">
                  <a:pos x="473" y="121"/>
                </a:cxn>
                <a:cxn ang="0">
                  <a:pos x="457" y="96"/>
                </a:cxn>
                <a:cxn ang="0">
                  <a:pos x="440" y="70"/>
                </a:cxn>
                <a:cxn ang="0">
                  <a:pos x="420" y="49"/>
                </a:cxn>
                <a:cxn ang="0">
                  <a:pos x="400" y="30"/>
                </a:cxn>
                <a:cxn ang="0">
                  <a:pos x="377" y="17"/>
                </a:cxn>
                <a:cxn ang="0">
                  <a:pos x="353" y="13"/>
                </a:cxn>
                <a:cxn ang="0">
                  <a:pos x="328" y="11"/>
                </a:cxn>
                <a:cxn ang="0">
                  <a:pos x="302" y="11"/>
                </a:cxn>
                <a:cxn ang="0">
                  <a:pos x="273" y="9"/>
                </a:cxn>
                <a:cxn ang="0">
                  <a:pos x="245" y="8"/>
                </a:cxn>
                <a:cxn ang="0">
                  <a:pos x="214" y="8"/>
                </a:cxn>
                <a:cxn ang="0">
                  <a:pos x="186" y="6"/>
                </a:cxn>
                <a:cxn ang="0">
                  <a:pos x="157" y="6"/>
                </a:cxn>
                <a:cxn ang="0">
                  <a:pos x="130" y="5"/>
                </a:cxn>
                <a:cxn ang="0">
                  <a:pos x="102" y="3"/>
                </a:cxn>
                <a:cxn ang="0">
                  <a:pos x="78" y="3"/>
                </a:cxn>
                <a:cxn ang="0">
                  <a:pos x="56" y="1"/>
                </a:cxn>
                <a:cxn ang="0">
                  <a:pos x="37" y="1"/>
                </a:cxn>
                <a:cxn ang="0">
                  <a:pos x="22" y="0"/>
                </a:cxn>
                <a:cxn ang="0">
                  <a:pos x="10" y="0"/>
                </a:cxn>
                <a:cxn ang="0">
                  <a:pos x="3" y="0"/>
                </a:cxn>
                <a:cxn ang="0">
                  <a:pos x="0" y="0"/>
                </a:cxn>
              </a:cxnLst>
              <a:rect l="0" t="0" r="r" b="b"/>
              <a:pathLst>
                <a:path w="623" h="378">
                  <a:moveTo>
                    <a:pt x="0" y="0"/>
                  </a:moveTo>
                  <a:lnTo>
                    <a:pt x="53" y="19"/>
                  </a:lnTo>
                  <a:lnTo>
                    <a:pt x="98" y="49"/>
                  </a:lnTo>
                  <a:lnTo>
                    <a:pt x="136" y="86"/>
                  </a:lnTo>
                  <a:lnTo>
                    <a:pt x="168" y="129"/>
                  </a:lnTo>
                  <a:lnTo>
                    <a:pt x="197" y="175"/>
                  </a:lnTo>
                  <a:lnTo>
                    <a:pt x="219" y="220"/>
                  </a:lnTo>
                  <a:lnTo>
                    <a:pt x="238" y="260"/>
                  </a:lnTo>
                  <a:lnTo>
                    <a:pt x="254" y="295"/>
                  </a:lnTo>
                  <a:lnTo>
                    <a:pt x="126" y="365"/>
                  </a:lnTo>
                  <a:lnTo>
                    <a:pt x="440" y="378"/>
                  </a:lnTo>
                  <a:lnTo>
                    <a:pt x="623" y="110"/>
                  </a:lnTo>
                  <a:lnTo>
                    <a:pt x="499" y="167"/>
                  </a:lnTo>
                  <a:lnTo>
                    <a:pt x="486" y="145"/>
                  </a:lnTo>
                  <a:lnTo>
                    <a:pt x="473" y="121"/>
                  </a:lnTo>
                  <a:lnTo>
                    <a:pt x="457" y="96"/>
                  </a:lnTo>
                  <a:lnTo>
                    <a:pt x="440" y="70"/>
                  </a:lnTo>
                  <a:lnTo>
                    <a:pt x="420" y="49"/>
                  </a:lnTo>
                  <a:lnTo>
                    <a:pt x="400" y="30"/>
                  </a:lnTo>
                  <a:lnTo>
                    <a:pt x="377" y="17"/>
                  </a:lnTo>
                  <a:lnTo>
                    <a:pt x="353" y="13"/>
                  </a:lnTo>
                  <a:lnTo>
                    <a:pt x="328" y="11"/>
                  </a:lnTo>
                  <a:lnTo>
                    <a:pt x="302" y="11"/>
                  </a:lnTo>
                  <a:lnTo>
                    <a:pt x="273" y="9"/>
                  </a:lnTo>
                  <a:lnTo>
                    <a:pt x="245" y="8"/>
                  </a:lnTo>
                  <a:lnTo>
                    <a:pt x="214" y="8"/>
                  </a:lnTo>
                  <a:lnTo>
                    <a:pt x="186" y="6"/>
                  </a:lnTo>
                  <a:lnTo>
                    <a:pt x="157" y="6"/>
                  </a:lnTo>
                  <a:lnTo>
                    <a:pt x="130" y="5"/>
                  </a:lnTo>
                  <a:lnTo>
                    <a:pt x="102" y="3"/>
                  </a:lnTo>
                  <a:lnTo>
                    <a:pt x="78" y="3"/>
                  </a:lnTo>
                  <a:lnTo>
                    <a:pt x="56" y="1"/>
                  </a:lnTo>
                  <a:lnTo>
                    <a:pt x="37" y="1"/>
                  </a:lnTo>
                  <a:lnTo>
                    <a:pt x="22" y="0"/>
                  </a:lnTo>
                  <a:lnTo>
                    <a:pt x="10" y="0"/>
                  </a:lnTo>
                  <a:lnTo>
                    <a:pt x="3" y="0"/>
                  </a:lnTo>
                  <a:lnTo>
                    <a:pt x="0" y="0"/>
                  </a:lnTo>
                  <a:close/>
                </a:path>
              </a:pathLst>
            </a:custGeom>
            <a:solidFill>
              <a:srgbClr val="638AD9"/>
            </a:solidFill>
            <a:ln w="9525" cap="flat" cmpd="sng">
              <a:solidFill>
                <a:schemeClr val="bg1"/>
              </a:solidFill>
              <a:prstDash val="solid"/>
              <a:round/>
              <a:headEnd/>
              <a:tailEnd/>
            </a:ln>
            <a:effectLst>
              <a:outerShdw dist="35921" dir="2700000" algn="ctr" rotWithShape="0">
                <a:srgbClr val="000099"/>
              </a:outerShdw>
            </a:effectLst>
          </p:spPr>
          <p:txBody>
            <a:bodyPr anchor="ctr">
              <a:spAutoFit/>
            </a:bodyPr>
            <a:lstStyle/>
            <a:p>
              <a:pPr>
                <a:defRPr/>
              </a:pPr>
              <a:endParaRPr lang="ko-KR" altLang="en-US">
                <a:solidFill>
                  <a:prstClr val="black"/>
                </a:solidFill>
                <a:latin typeface="굴림" charset="-127"/>
                <a:ea typeface="굴림" charset="-127"/>
              </a:endParaRPr>
            </a:p>
          </p:txBody>
        </p:sp>
      </p:grpSp>
      <p:sp>
        <p:nvSpPr>
          <p:cNvPr id="39" name="Freeform 2"/>
          <p:cNvSpPr>
            <a:spLocks/>
          </p:cNvSpPr>
          <p:nvPr/>
        </p:nvSpPr>
        <p:spPr bwMode="auto">
          <a:xfrm rot="13436426" flipH="1" flipV="1">
            <a:off x="1175272" y="3671394"/>
            <a:ext cx="870810" cy="782638"/>
          </a:xfrm>
          <a:custGeom>
            <a:avLst/>
            <a:gdLst/>
            <a:ahLst/>
            <a:cxnLst>
              <a:cxn ang="0">
                <a:pos x="32" y="0"/>
              </a:cxn>
              <a:cxn ang="0">
                <a:pos x="68" y="0"/>
              </a:cxn>
              <a:cxn ang="0">
                <a:pos x="105" y="1"/>
              </a:cxn>
              <a:cxn ang="0">
                <a:pos x="139" y="7"/>
              </a:cxn>
              <a:cxn ang="0">
                <a:pos x="180" y="16"/>
              </a:cxn>
              <a:cxn ang="0">
                <a:pos x="218" y="27"/>
              </a:cxn>
              <a:cxn ang="0">
                <a:pos x="258" y="44"/>
              </a:cxn>
              <a:cxn ang="0">
                <a:pos x="295" y="61"/>
              </a:cxn>
              <a:cxn ang="0">
                <a:pos x="329" y="78"/>
              </a:cxn>
              <a:cxn ang="0">
                <a:pos x="363" y="97"/>
              </a:cxn>
              <a:cxn ang="0">
                <a:pos x="396" y="119"/>
              </a:cxn>
              <a:cxn ang="0">
                <a:pos x="428" y="144"/>
              </a:cxn>
              <a:cxn ang="0">
                <a:pos x="454" y="169"/>
              </a:cxn>
              <a:cxn ang="0">
                <a:pos x="471" y="192"/>
              </a:cxn>
              <a:cxn ang="0">
                <a:pos x="580" y="185"/>
              </a:cxn>
              <a:cxn ang="0">
                <a:pos x="543" y="201"/>
              </a:cxn>
              <a:cxn ang="0">
                <a:pos x="517" y="214"/>
              </a:cxn>
              <a:cxn ang="0">
                <a:pos x="496" y="228"/>
              </a:cxn>
              <a:cxn ang="0">
                <a:pos x="475" y="244"/>
              </a:cxn>
              <a:cxn ang="0">
                <a:pos x="450" y="266"/>
              </a:cxn>
              <a:cxn ang="0">
                <a:pos x="428" y="288"/>
              </a:cxn>
              <a:cxn ang="0">
                <a:pos x="408" y="294"/>
              </a:cxn>
              <a:cxn ang="0">
                <a:pos x="388" y="283"/>
              </a:cxn>
              <a:cxn ang="0">
                <a:pos x="363" y="273"/>
              </a:cxn>
              <a:cxn ang="0">
                <a:pos x="340" y="266"/>
              </a:cxn>
              <a:cxn ang="0">
                <a:pos x="314" y="258"/>
              </a:cxn>
              <a:cxn ang="0">
                <a:pos x="287" y="252"/>
              </a:cxn>
              <a:cxn ang="0">
                <a:pos x="261" y="246"/>
              </a:cxn>
              <a:cxn ang="0">
                <a:pos x="236" y="241"/>
              </a:cxn>
              <a:cxn ang="0">
                <a:pos x="203" y="235"/>
              </a:cxn>
              <a:cxn ang="0">
                <a:pos x="325" y="196"/>
              </a:cxn>
              <a:cxn ang="0">
                <a:pos x="297" y="158"/>
              </a:cxn>
              <a:cxn ang="0">
                <a:pos x="275" y="136"/>
              </a:cxn>
              <a:cxn ang="0">
                <a:pos x="243" y="107"/>
              </a:cxn>
              <a:cxn ang="0">
                <a:pos x="216" y="84"/>
              </a:cxn>
              <a:cxn ang="0">
                <a:pos x="194" y="67"/>
              </a:cxn>
              <a:cxn ang="0">
                <a:pos x="167" y="50"/>
              </a:cxn>
              <a:cxn ang="0">
                <a:pos x="139" y="36"/>
              </a:cxn>
              <a:cxn ang="0">
                <a:pos x="105" y="24"/>
              </a:cxn>
              <a:cxn ang="0">
                <a:pos x="69" y="16"/>
              </a:cxn>
              <a:cxn ang="0">
                <a:pos x="31" y="8"/>
              </a:cxn>
            </a:cxnLst>
            <a:rect l="0" t="0" r="r" b="b"/>
            <a:pathLst>
              <a:path w="599" h="299">
                <a:moveTo>
                  <a:pt x="0" y="1"/>
                </a:moveTo>
                <a:lnTo>
                  <a:pt x="32" y="0"/>
                </a:lnTo>
                <a:lnTo>
                  <a:pt x="48" y="0"/>
                </a:lnTo>
                <a:lnTo>
                  <a:pt x="68" y="0"/>
                </a:lnTo>
                <a:lnTo>
                  <a:pt x="87" y="0"/>
                </a:lnTo>
                <a:lnTo>
                  <a:pt x="105" y="1"/>
                </a:lnTo>
                <a:lnTo>
                  <a:pt x="123" y="3"/>
                </a:lnTo>
                <a:lnTo>
                  <a:pt x="139" y="7"/>
                </a:lnTo>
                <a:lnTo>
                  <a:pt x="158" y="10"/>
                </a:lnTo>
                <a:lnTo>
                  <a:pt x="180" y="16"/>
                </a:lnTo>
                <a:lnTo>
                  <a:pt x="199" y="22"/>
                </a:lnTo>
                <a:lnTo>
                  <a:pt x="218" y="27"/>
                </a:lnTo>
                <a:lnTo>
                  <a:pt x="239" y="35"/>
                </a:lnTo>
                <a:lnTo>
                  <a:pt x="258" y="44"/>
                </a:lnTo>
                <a:lnTo>
                  <a:pt x="278" y="53"/>
                </a:lnTo>
                <a:lnTo>
                  <a:pt x="295" y="61"/>
                </a:lnTo>
                <a:lnTo>
                  <a:pt x="313" y="69"/>
                </a:lnTo>
                <a:lnTo>
                  <a:pt x="329" y="78"/>
                </a:lnTo>
                <a:lnTo>
                  <a:pt x="346" y="88"/>
                </a:lnTo>
                <a:lnTo>
                  <a:pt x="363" y="97"/>
                </a:lnTo>
                <a:lnTo>
                  <a:pt x="381" y="110"/>
                </a:lnTo>
                <a:lnTo>
                  <a:pt x="396" y="119"/>
                </a:lnTo>
                <a:lnTo>
                  <a:pt x="413" y="133"/>
                </a:lnTo>
                <a:lnTo>
                  <a:pt x="428" y="144"/>
                </a:lnTo>
                <a:lnTo>
                  <a:pt x="442" y="156"/>
                </a:lnTo>
                <a:lnTo>
                  <a:pt x="454" y="169"/>
                </a:lnTo>
                <a:lnTo>
                  <a:pt x="464" y="181"/>
                </a:lnTo>
                <a:lnTo>
                  <a:pt x="471" y="192"/>
                </a:lnTo>
                <a:lnTo>
                  <a:pt x="598" y="177"/>
                </a:lnTo>
                <a:lnTo>
                  <a:pt x="580" y="185"/>
                </a:lnTo>
                <a:lnTo>
                  <a:pt x="559" y="194"/>
                </a:lnTo>
                <a:lnTo>
                  <a:pt x="543" y="201"/>
                </a:lnTo>
                <a:lnTo>
                  <a:pt x="530" y="207"/>
                </a:lnTo>
                <a:lnTo>
                  <a:pt x="517" y="214"/>
                </a:lnTo>
                <a:lnTo>
                  <a:pt x="506" y="221"/>
                </a:lnTo>
                <a:lnTo>
                  <a:pt x="496" y="228"/>
                </a:lnTo>
                <a:lnTo>
                  <a:pt x="485" y="236"/>
                </a:lnTo>
                <a:lnTo>
                  <a:pt x="475" y="244"/>
                </a:lnTo>
                <a:lnTo>
                  <a:pt x="463" y="255"/>
                </a:lnTo>
                <a:lnTo>
                  <a:pt x="450" y="266"/>
                </a:lnTo>
                <a:lnTo>
                  <a:pt x="440" y="276"/>
                </a:lnTo>
                <a:lnTo>
                  <a:pt x="428" y="288"/>
                </a:lnTo>
                <a:lnTo>
                  <a:pt x="418" y="298"/>
                </a:lnTo>
                <a:lnTo>
                  <a:pt x="408" y="294"/>
                </a:lnTo>
                <a:lnTo>
                  <a:pt x="398" y="288"/>
                </a:lnTo>
                <a:lnTo>
                  <a:pt x="388" y="283"/>
                </a:lnTo>
                <a:lnTo>
                  <a:pt x="375" y="278"/>
                </a:lnTo>
                <a:lnTo>
                  <a:pt x="363" y="273"/>
                </a:lnTo>
                <a:lnTo>
                  <a:pt x="351" y="269"/>
                </a:lnTo>
                <a:lnTo>
                  <a:pt x="340" y="266"/>
                </a:lnTo>
                <a:lnTo>
                  <a:pt x="327" y="262"/>
                </a:lnTo>
                <a:lnTo>
                  <a:pt x="314" y="258"/>
                </a:lnTo>
                <a:lnTo>
                  <a:pt x="300" y="255"/>
                </a:lnTo>
                <a:lnTo>
                  <a:pt x="287" y="252"/>
                </a:lnTo>
                <a:lnTo>
                  <a:pt x="275" y="248"/>
                </a:lnTo>
                <a:lnTo>
                  <a:pt x="261" y="246"/>
                </a:lnTo>
                <a:lnTo>
                  <a:pt x="249" y="243"/>
                </a:lnTo>
                <a:lnTo>
                  <a:pt x="236" y="241"/>
                </a:lnTo>
                <a:lnTo>
                  <a:pt x="222" y="238"/>
                </a:lnTo>
                <a:lnTo>
                  <a:pt x="203" y="235"/>
                </a:lnTo>
                <a:lnTo>
                  <a:pt x="334" y="213"/>
                </a:lnTo>
                <a:lnTo>
                  <a:pt x="325" y="196"/>
                </a:lnTo>
                <a:lnTo>
                  <a:pt x="315" y="183"/>
                </a:lnTo>
                <a:lnTo>
                  <a:pt x="297" y="158"/>
                </a:lnTo>
                <a:lnTo>
                  <a:pt x="286" y="148"/>
                </a:lnTo>
                <a:lnTo>
                  <a:pt x="275" y="136"/>
                </a:lnTo>
                <a:lnTo>
                  <a:pt x="255" y="118"/>
                </a:lnTo>
                <a:lnTo>
                  <a:pt x="243" y="107"/>
                </a:lnTo>
                <a:lnTo>
                  <a:pt x="229" y="94"/>
                </a:lnTo>
                <a:lnTo>
                  <a:pt x="216" y="84"/>
                </a:lnTo>
                <a:lnTo>
                  <a:pt x="205" y="76"/>
                </a:lnTo>
                <a:lnTo>
                  <a:pt x="194" y="67"/>
                </a:lnTo>
                <a:lnTo>
                  <a:pt x="181" y="59"/>
                </a:lnTo>
                <a:lnTo>
                  <a:pt x="167" y="50"/>
                </a:lnTo>
                <a:lnTo>
                  <a:pt x="152" y="44"/>
                </a:lnTo>
                <a:lnTo>
                  <a:pt x="139" y="36"/>
                </a:lnTo>
                <a:lnTo>
                  <a:pt x="121" y="30"/>
                </a:lnTo>
                <a:lnTo>
                  <a:pt x="105" y="24"/>
                </a:lnTo>
                <a:lnTo>
                  <a:pt x="87" y="20"/>
                </a:lnTo>
                <a:lnTo>
                  <a:pt x="69" y="16"/>
                </a:lnTo>
                <a:lnTo>
                  <a:pt x="50" y="11"/>
                </a:lnTo>
                <a:lnTo>
                  <a:pt x="31" y="8"/>
                </a:lnTo>
                <a:lnTo>
                  <a:pt x="0" y="1"/>
                </a:lnTo>
              </a:path>
            </a:pathLst>
          </a:custGeom>
          <a:gradFill rotWithShape="0">
            <a:gsLst>
              <a:gs pos="0">
                <a:srgbClr val="8AB24E">
                  <a:gamma/>
                  <a:tint val="48627"/>
                  <a:invGamma/>
                </a:srgbClr>
              </a:gs>
              <a:gs pos="100000">
                <a:srgbClr val="8AB24E"/>
              </a:gs>
            </a:gsLst>
            <a:lin ang="0" scaled="1"/>
          </a:gradFill>
          <a:ln w="12700" cap="rnd" cmpd="sng">
            <a:solidFill>
              <a:srgbClr val="FFFFFF"/>
            </a:solidFill>
            <a:round/>
            <a:headEnd/>
            <a:tailEnd/>
          </a:ln>
          <a:effectLst>
            <a:prstShdw prst="shdw18" dist="17961" dir="13500000">
              <a:srgbClr val="FFFFFF">
                <a:gamma/>
                <a:shade val="60000"/>
                <a:invGamma/>
              </a:srgbClr>
            </a:prstShdw>
          </a:effectLst>
        </p:spPr>
        <p:txBody>
          <a:bodyPr/>
          <a:lstStyle/>
          <a:p>
            <a:pPr algn="ctr" fontAlgn="base" latinLnBrk="0">
              <a:spcBef>
                <a:spcPct val="0"/>
              </a:spcBef>
              <a:spcAft>
                <a:spcPct val="0"/>
              </a:spcAft>
              <a:defRPr/>
            </a:pPr>
            <a:endParaRPr kumimoji="1" lang="ko-KR" altLang="en-US" b="1" kern="0">
              <a:solidFill>
                <a:srgbClr val="0033CC"/>
              </a:solidFill>
              <a:latin typeface="굴림" charset="-127"/>
              <a:ea typeface="굴림" charset="-127"/>
            </a:endParaRPr>
          </a:p>
        </p:txBody>
      </p:sp>
      <p:sp>
        <p:nvSpPr>
          <p:cNvPr id="40" name="Freeform 3"/>
          <p:cNvSpPr>
            <a:spLocks/>
          </p:cNvSpPr>
          <p:nvPr/>
        </p:nvSpPr>
        <p:spPr bwMode="auto">
          <a:xfrm rot="2035224" flipH="1" flipV="1">
            <a:off x="710795" y="3490593"/>
            <a:ext cx="798513" cy="857250"/>
          </a:xfrm>
          <a:custGeom>
            <a:avLst/>
            <a:gdLst/>
            <a:ahLst/>
            <a:cxnLst>
              <a:cxn ang="0">
                <a:pos x="32" y="0"/>
              </a:cxn>
              <a:cxn ang="0">
                <a:pos x="68" y="0"/>
              </a:cxn>
              <a:cxn ang="0">
                <a:pos x="105" y="1"/>
              </a:cxn>
              <a:cxn ang="0">
                <a:pos x="139" y="7"/>
              </a:cxn>
              <a:cxn ang="0">
                <a:pos x="180" y="16"/>
              </a:cxn>
              <a:cxn ang="0">
                <a:pos x="218" y="27"/>
              </a:cxn>
              <a:cxn ang="0">
                <a:pos x="258" y="44"/>
              </a:cxn>
              <a:cxn ang="0">
                <a:pos x="295" y="61"/>
              </a:cxn>
              <a:cxn ang="0">
                <a:pos x="329" y="78"/>
              </a:cxn>
              <a:cxn ang="0">
                <a:pos x="363" y="97"/>
              </a:cxn>
              <a:cxn ang="0">
                <a:pos x="396" y="119"/>
              </a:cxn>
              <a:cxn ang="0">
                <a:pos x="428" y="144"/>
              </a:cxn>
              <a:cxn ang="0">
                <a:pos x="454" y="169"/>
              </a:cxn>
              <a:cxn ang="0">
                <a:pos x="471" y="192"/>
              </a:cxn>
              <a:cxn ang="0">
                <a:pos x="580" y="185"/>
              </a:cxn>
              <a:cxn ang="0">
                <a:pos x="543" y="201"/>
              </a:cxn>
              <a:cxn ang="0">
                <a:pos x="517" y="214"/>
              </a:cxn>
              <a:cxn ang="0">
                <a:pos x="496" y="228"/>
              </a:cxn>
              <a:cxn ang="0">
                <a:pos x="475" y="244"/>
              </a:cxn>
              <a:cxn ang="0">
                <a:pos x="450" y="266"/>
              </a:cxn>
              <a:cxn ang="0">
                <a:pos x="428" y="288"/>
              </a:cxn>
              <a:cxn ang="0">
                <a:pos x="408" y="294"/>
              </a:cxn>
              <a:cxn ang="0">
                <a:pos x="388" y="283"/>
              </a:cxn>
              <a:cxn ang="0">
                <a:pos x="363" y="273"/>
              </a:cxn>
              <a:cxn ang="0">
                <a:pos x="340" y="266"/>
              </a:cxn>
              <a:cxn ang="0">
                <a:pos x="314" y="258"/>
              </a:cxn>
              <a:cxn ang="0">
                <a:pos x="287" y="252"/>
              </a:cxn>
              <a:cxn ang="0">
                <a:pos x="261" y="246"/>
              </a:cxn>
              <a:cxn ang="0">
                <a:pos x="236" y="241"/>
              </a:cxn>
              <a:cxn ang="0">
                <a:pos x="203" y="235"/>
              </a:cxn>
              <a:cxn ang="0">
                <a:pos x="325" y="196"/>
              </a:cxn>
              <a:cxn ang="0">
                <a:pos x="297" y="158"/>
              </a:cxn>
              <a:cxn ang="0">
                <a:pos x="275" y="136"/>
              </a:cxn>
              <a:cxn ang="0">
                <a:pos x="243" y="107"/>
              </a:cxn>
              <a:cxn ang="0">
                <a:pos x="216" y="84"/>
              </a:cxn>
              <a:cxn ang="0">
                <a:pos x="194" y="67"/>
              </a:cxn>
              <a:cxn ang="0">
                <a:pos x="167" y="50"/>
              </a:cxn>
              <a:cxn ang="0">
                <a:pos x="139" y="36"/>
              </a:cxn>
              <a:cxn ang="0">
                <a:pos x="105" y="24"/>
              </a:cxn>
              <a:cxn ang="0">
                <a:pos x="69" y="16"/>
              </a:cxn>
              <a:cxn ang="0">
                <a:pos x="31" y="8"/>
              </a:cxn>
            </a:cxnLst>
            <a:rect l="0" t="0" r="r" b="b"/>
            <a:pathLst>
              <a:path w="599" h="299">
                <a:moveTo>
                  <a:pt x="0" y="1"/>
                </a:moveTo>
                <a:lnTo>
                  <a:pt x="32" y="0"/>
                </a:lnTo>
                <a:lnTo>
                  <a:pt x="48" y="0"/>
                </a:lnTo>
                <a:lnTo>
                  <a:pt x="68" y="0"/>
                </a:lnTo>
                <a:lnTo>
                  <a:pt x="87" y="0"/>
                </a:lnTo>
                <a:lnTo>
                  <a:pt x="105" y="1"/>
                </a:lnTo>
                <a:lnTo>
                  <a:pt x="123" y="3"/>
                </a:lnTo>
                <a:lnTo>
                  <a:pt x="139" y="7"/>
                </a:lnTo>
                <a:lnTo>
                  <a:pt x="158" y="10"/>
                </a:lnTo>
                <a:lnTo>
                  <a:pt x="180" y="16"/>
                </a:lnTo>
                <a:lnTo>
                  <a:pt x="199" y="22"/>
                </a:lnTo>
                <a:lnTo>
                  <a:pt x="218" y="27"/>
                </a:lnTo>
                <a:lnTo>
                  <a:pt x="239" y="35"/>
                </a:lnTo>
                <a:lnTo>
                  <a:pt x="258" y="44"/>
                </a:lnTo>
                <a:lnTo>
                  <a:pt x="278" y="53"/>
                </a:lnTo>
                <a:lnTo>
                  <a:pt x="295" y="61"/>
                </a:lnTo>
                <a:lnTo>
                  <a:pt x="313" y="69"/>
                </a:lnTo>
                <a:lnTo>
                  <a:pt x="329" y="78"/>
                </a:lnTo>
                <a:lnTo>
                  <a:pt x="346" y="88"/>
                </a:lnTo>
                <a:lnTo>
                  <a:pt x="363" y="97"/>
                </a:lnTo>
                <a:lnTo>
                  <a:pt x="381" y="110"/>
                </a:lnTo>
                <a:lnTo>
                  <a:pt x="396" y="119"/>
                </a:lnTo>
                <a:lnTo>
                  <a:pt x="413" y="133"/>
                </a:lnTo>
                <a:lnTo>
                  <a:pt x="428" y="144"/>
                </a:lnTo>
                <a:lnTo>
                  <a:pt x="442" y="156"/>
                </a:lnTo>
                <a:lnTo>
                  <a:pt x="454" y="169"/>
                </a:lnTo>
                <a:lnTo>
                  <a:pt x="464" y="181"/>
                </a:lnTo>
                <a:lnTo>
                  <a:pt x="471" y="192"/>
                </a:lnTo>
                <a:lnTo>
                  <a:pt x="598" y="177"/>
                </a:lnTo>
                <a:lnTo>
                  <a:pt x="580" y="185"/>
                </a:lnTo>
                <a:lnTo>
                  <a:pt x="559" y="194"/>
                </a:lnTo>
                <a:lnTo>
                  <a:pt x="543" y="201"/>
                </a:lnTo>
                <a:lnTo>
                  <a:pt x="530" y="207"/>
                </a:lnTo>
                <a:lnTo>
                  <a:pt x="517" y="214"/>
                </a:lnTo>
                <a:lnTo>
                  <a:pt x="506" y="221"/>
                </a:lnTo>
                <a:lnTo>
                  <a:pt x="496" y="228"/>
                </a:lnTo>
                <a:lnTo>
                  <a:pt x="485" y="236"/>
                </a:lnTo>
                <a:lnTo>
                  <a:pt x="475" y="244"/>
                </a:lnTo>
                <a:lnTo>
                  <a:pt x="463" y="255"/>
                </a:lnTo>
                <a:lnTo>
                  <a:pt x="450" y="266"/>
                </a:lnTo>
                <a:lnTo>
                  <a:pt x="440" y="276"/>
                </a:lnTo>
                <a:lnTo>
                  <a:pt x="428" y="288"/>
                </a:lnTo>
                <a:lnTo>
                  <a:pt x="418" y="298"/>
                </a:lnTo>
                <a:lnTo>
                  <a:pt x="408" y="294"/>
                </a:lnTo>
                <a:lnTo>
                  <a:pt x="398" y="288"/>
                </a:lnTo>
                <a:lnTo>
                  <a:pt x="388" y="283"/>
                </a:lnTo>
                <a:lnTo>
                  <a:pt x="375" y="278"/>
                </a:lnTo>
                <a:lnTo>
                  <a:pt x="363" y="273"/>
                </a:lnTo>
                <a:lnTo>
                  <a:pt x="351" y="269"/>
                </a:lnTo>
                <a:lnTo>
                  <a:pt x="340" y="266"/>
                </a:lnTo>
                <a:lnTo>
                  <a:pt x="327" y="262"/>
                </a:lnTo>
                <a:lnTo>
                  <a:pt x="314" y="258"/>
                </a:lnTo>
                <a:lnTo>
                  <a:pt x="300" y="255"/>
                </a:lnTo>
                <a:lnTo>
                  <a:pt x="287" y="252"/>
                </a:lnTo>
                <a:lnTo>
                  <a:pt x="275" y="248"/>
                </a:lnTo>
                <a:lnTo>
                  <a:pt x="261" y="246"/>
                </a:lnTo>
                <a:lnTo>
                  <a:pt x="249" y="243"/>
                </a:lnTo>
                <a:lnTo>
                  <a:pt x="236" y="241"/>
                </a:lnTo>
                <a:lnTo>
                  <a:pt x="222" y="238"/>
                </a:lnTo>
                <a:lnTo>
                  <a:pt x="203" y="235"/>
                </a:lnTo>
                <a:lnTo>
                  <a:pt x="334" y="213"/>
                </a:lnTo>
                <a:lnTo>
                  <a:pt x="325" y="196"/>
                </a:lnTo>
                <a:lnTo>
                  <a:pt x="315" y="183"/>
                </a:lnTo>
                <a:lnTo>
                  <a:pt x="297" y="158"/>
                </a:lnTo>
                <a:lnTo>
                  <a:pt x="286" y="148"/>
                </a:lnTo>
                <a:lnTo>
                  <a:pt x="275" y="136"/>
                </a:lnTo>
                <a:lnTo>
                  <a:pt x="255" y="118"/>
                </a:lnTo>
                <a:lnTo>
                  <a:pt x="243" y="107"/>
                </a:lnTo>
                <a:lnTo>
                  <a:pt x="229" y="94"/>
                </a:lnTo>
                <a:lnTo>
                  <a:pt x="216" y="84"/>
                </a:lnTo>
                <a:lnTo>
                  <a:pt x="205" y="76"/>
                </a:lnTo>
                <a:lnTo>
                  <a:pt x="194" y="67"/>
                </a:lnTo>
                <a:lnTo>
                  <a:pt x="181" y="59"/>
                </a:lnTo>
                <a:lnTo>
                  <a:pt x="167" y="50"/>
                </a:lnTo>
                <a:lnTo>
                  <a:pt x="152" y="44"/>
                </a:lnTo>
                <a:lnTo>
                  <a:pt x="139" y="36"/>
                </a:lnTo>
                <a:lnTo>
                  <a:pt x="121" y="30"/>
                </a:lnTo>
                <a:lnTo>
                  <a:pt x="105" y="24"/>
                </a:lnTo>
                <a:lnTo>
                  <a:pt x="87" y="20"/>
                </a:lnTo>
                <a:lnTo>
                  <a:pt x="69" y="16"/>
                </a:lnTo>
                <a:lnTo>
                  <a:pt x="50" y="11"/>
                </a:lnTo>
                <a:lnTo>
                  <a:pt x="31" y="8"/>
                </a:lnTo>
                <a:lnTo>
                  <a:pt x="0" y="1"/>
                </a:lnTo>
              </a:path>
            </a:pathLst>
          </a:custGeom>
          <a:gradFill rotWithShape="0">
            <a:gsLst>
              <a:gs pos="0">
                <a:srgbClr val="8AB24E"/>
              </a:gs>
              <a:gs pos="100000">
                <a:srgbClr val="8AB24E">
                  <a:gamma/>
                  <a:tint val="48627"/>
                  <a:invGamma/>
                </a:srgbClr>
              </a:gs>
            </a:gsLst>
            <a:lin ang="0" scaled="1"/>
          </a:gradFill>
          <a:ln w="12700" cap="rnd" cmpd="sng">
            <a:solidFill>
              <a:srgbClr val="FFFFFF"/>
            </a:solidFill>
            <a:round/>
            <a:headEnd/>
            <a:tailEnd/>
          </a:ln>
          <a:effectLst>
            <a:prstShdw prst="shdw18" dist="17961" dir="13500000">
              <a:srgbClr val="FFFFFF">
                <a:gamma/>
                <a:shade val="60000"/>
                <a:invGamma/>
              </a:srgbClr>
            </a:prstShdw>
          </a:effectLst>
        </p:spPr>
        <p:txBody>
          <a:bodyPr/>
          <a:lstStyle/>
          <a:p>
            <a:pPr algn="ctr" fontAlgn="base" latinLnBrk="0">
              <a:spcBef>
                <a:spcPct val="0"/>
              </a:spcBef>
              <a:spcAft>
                <a:spcPct val="0"/>
              </a:spcAft>
              <a:defRPr/>
            </a:pPr>
            <a:endParaRPr kumimoji="1" lang="ko-KR" altLang="en-US" b="1" kern="0">
              <a:solidFill>
                <a:srgbClr val="0033CC"/>
              </a:solidFill>
              <a:latin typeface="굴림" charset="-127"/>
              <a:ea typeface="굴림" charset="-127"/>
            </a:endParaRPr>
          </a:p>
        </p:txBody>
      </p:sp>
      <p:sp>
        <p:nvSpPr>
          <p:cNvPr id="41" name="Freeform 20"/>
          <p:cNvSpPr>
            <a:spLocks/>
          </p:cNvSpPr>
          <p:nvPr/>
        </p:nvSpPr>
        <p:spPr bwMode="auto">
          <a:xfrm rot="12318787">
            <a:off x="2171717" y="4935438"/>
            <a:ext cx="677333" cy="600931"/>
          </a:xfrm>
          <a:custGeom>
            <a:avLst/>
            <a:gdLst>
              <a:gd name="T0" fmla="*/ 0 w 312"/>
              <a:gd name="T1" fmla="*/ 354 h 354"/>
              <a:gd name="T2" fmla="*/ 18 w 312"/>
              <a:gd name="T3" fmla="*/ 252 h 354"/>
              <a:gd name="T4" fmla="*/ 78 w 312"/>
              <a:gd name="T5" fmla="*/ 156 h 354"/>
              <a:gd name="T6" fmla="*/ 177 w 312"/>
              <a:gd name="T7" fmla="*/ 75 h 354"/>
              <a:gd name="T8" fmla="*/ 216 w 312"/>
              <a:gd name="T9" fmla="*/ 48 h 354"/>
              <a:gd name="T10" fmla="*/ 156 w 312"/>
              <a:gd name="T11" fmla="*/ 0 h 354"/>
              <a:gd name="T12" fmla="*/ 294 w 312"/>
              <a:gd name="T13" fmla="*/ 18 h 354"/>
              <a:gd name="T14" fmla="*/ 312 w 312"/>
              <a:gd name="T15" fmla="*/ 132 h 354"/>
              <a:gd name="T16" fmla="*/ 264 w 312"/>
              <a:gd name="T17" fmla="*/ 90 h 354"/>
              <a:gd name="T18" fmla="*/ 204 w 312"/>
              <a:gd name="T19" fmla="*/ 150 h 354"/>
              <a:gd name="T20" fmla="*/ 174 w 312"/>
              <a:gd name="T21" fmla="*/ 228 h 354"/>
              <a:gd name="T22" fmla="*/ 180 w 312"/>
              <a:gd name="T23" fmla="*/ 300 h 354"/>
              <a:gd name="T24" fmla="*/ 204 w 312"/>
              <a:gd name="T25" fmla="*/ 354 h 354"/>
              <a:gd name="T26" fmla="*/ 0 w 312"/>
              <a:gd name="T27" fmla="*/ 354 h 3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2"/>
              <a:gd name="T43" fmla="*/ 0 h 354"/>
              <a:gd name="T44" fmla="*/ 312 w 312"/>
              <a:gd name="T45" fmla="*/ 354 h 35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2" h="354">
                <a:moveTo>
                  <a:pt x="0" y="354"/>
                </a:moveTo>
                <a:cubicBezTo>
                  <a:pt x="0" y="354"/>
                  <a:pt x="12" y="288"/>
                  <a:pt x="18" y="252"/>
                </a:cubicBezTo>
                <a:cubicBezTo>
                  <a:pt x="24" y="216"/>
                  <a:pt x="51" y="185"/>
                  <a:pt x="78" y="156"/>
                </a:cubicBezTo>
                <a:cubicBezTo>
                  <a:pt x="105" y="127"/>
                  <a:pt x="154" y="93"/>
                  <a:pt x="177" y="75"/>
                </a:cubicBezTo>
                <a:cubicBezTo>
                  <a:pt x="200" y="57"/>
                  <a:pt x="220" y="61"/>
                  <a:pt x="216" y="48"/>
                </a:cubicBezTo>
                <a:lnTo>
                  <a:pt x="156" y="0"/>
                </a:lnTo>
                <a:lnTo>
                  <a:pt x="294" y="18"/>
                </a:lnTo>
                <a:lnTo>
                  <a:pt x="312" y="132"/>
                </a:lnTo>
                <a:lnTo>
                  <a:pt x="264" y="90"/>
                </a:lnTo>
                <a:lnTo>
                  <a:pt x="204" y="150"/>
                </a:lnTo>
                <a:cubicBezTo>
                  <a:pt x="189" y="173"/>
                  <a:pt x="178" y="203"/>
                  <a:pt x="174" y="228"/>
                </a:cubicBezTo>
                <a:cubicBezTo>
                  <a:pt x="170" y="253"/>
                  <a:pt x="175" y="279"/>
                  <a:pt x="180" y="300"/>
                </a:cubicBezTo>
                <a:lnTo>
                  <a:pt x="204" y="354"/>
                </a:lnTo>
                <a:lnTo>
                  <a:pt x="0" y="354"/>
                </a:lnTo>
                <a:close/>
              </a:path>
            </a:pathLst>
          </a:custGeom>
          <a:gradFill rotWithShape="0">
            <a:gsLst>
              <a:gs pos="0">
                <a:srgbClr val="F7F7FD"/>
              </a:gs>
              <a:gs pos="100000">
                <a:srgbClr val="0000CC"/>
              </a:gs>
            </a:gsLst>
            <a:lin ang="5400000" scaled="1"/>
          </a:gradFill>
          <a:ln>
            <a:noFill/>
          </a:ln>
          <a:effectLst>
            <a:prstShdw prst="shdw17" dist="17961" dir="2700000">
              <a:schemeClr val="bg1"/>
            </a:prstShdw>
          </a:effectLst>
          <a:extLst>
            <a:ext uri="{91240B29-F687-4F45-9708-019B960494DF}">
              <a14:hiddenLine xmlns:a14="http://schemas.microsoft.com/office/drawing/2010/main" w="3175" cmpd="sng">
                <a:solidFill>
                  <a:srgbClr val="000000"/>
                </a:solidFill>
                <a:round/>
                <a:headEnd/>
                <a:tailEnd/>
              </a14:hiddenLine>
            </a:ext>
          </a:extLst>
        </p:spPr>
        <p:txBody>
          <a:bodyPr/>
          <a:lstStyle/>
          <a:p>
            <a:endParaRPr lang="ko-KR" altLang="en-US">
              <a:solidFill>
                <a:prstClr val="black"/>
              </a:solidFill>
            </a:endParaRPr>
          </a:p>
        </p:txBody>
      </p:sp>
      <p:grpSp>
        <p:nvGrpSpPr>
          <p:cNvPr id="42" name="그룹 41"/>
          <p:cNvGrpSpPr/>
          <p:nvPr/>
        </p:nvGrpSpPr>
        <p:grpSpPr>
          <a:xfrm>
            <a:off x="746581" y="4533103"/>
            <a:ext cx="864096" cy="672113"/>
            <a:chOff x="6044093" y="753695"/>
            <a:chExt cx="864096" cy="672113"/>
          </a:xfrm>
        </p:grpSpPr>
        <p:pic>
          <p:nvPicPr>
            <p:cNvPr id="43" name="Picture 5" descr="C:\Users\gungrave\Desktop\2014_03_21_작업\professor-icon.gif"/>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257794" y="753695"/>
              <a:ext cx="436695" cy="436695"/>
            </a:xfrm>
            <a:prstGeom prst="rect">
              <a:avLst/>
            </a:prstGeom>
            <a:noFill/>
            <a:extLst>
              <a:ext uri="{909E8E84-426E-40DD-AFC4-6F175D3DCCD1}">
                <a14:hiddenFill xmlns:a14="http://schemas.microsoft.com/office/drawing/2010/main">
                  <a:solidFill>
                    <a:srgbClr val="FFFFFF"/>
                  </a:solidFill>
                </a14:hiddenFill>
              </a:ext>
            </a:extLst>
          </p:spPr>
        </p:pic>
        <p:sp>
          <p:nvSpPr>
            <p:cNvPr id="44" name="TextBox 43"/>
            <p:cNvSpPr txBox="1"/>
            <p:nvPr/>
          </p:nvSpPr>
          <p:spPr>
            <a:xfrm>
              <a:off x="6044093" y="1179587"/>
              <a:ext cx="864096" cy="246221"/>
            </a:xfrm>
            <a:prstGeom prst="rect">
              <a:avLst/>
            </a:prstGeom>
            <a:noFill/>
          </p:spPr>
          <p:txBody>
            <a:bodyPr wrap="square" rtlCol="0">
              <a:spAutoFit/>
            </a:bodyPr>
            <a:lstStyle/>
            <a:p>
              <a:pPr algn="ctr"/>
              <a:r>
                <a:rPr lang="en-US" altLang="ko-KR" sz="1000" b="1" dirty="0" smtClean="0">
                  <a:solidFill>
                    <a:prstClr val="black"/>
                  </a:solidFill>
                </a:rPr>
                <a:t>Professor</a:t>
              </a:r>
              <a:endParaRPr lang="ko-KR" altLang="en-US" sz="1000" b="1" dirty="0">
                <a:solidFill>
                  <a:prstClr val="black"/>
                </a:solidFill>
              </a:endParaRPr>
            </a:p>
          </p:txBody>
        </p:sp>
      </p:grpSp>
      <p:grpSp>
        <p:nvGrpSpPr>
          <p:cNvPr id="45" name="그룹 44"/>
          <p:cNvGrpSpPr/>
          <p:nvPr/>
        </p:nvGrpSpPr>
        <p:grpSpPr>
          <a:xfrm>
            <a:off x="1330971" y="4532119"/>
            <a:ext cx="721906" cy="761424"/>
            <a:chOff x="7025292" y="4653136"/>
            <a:chExt cx="721906" cy="761424"/>
          </a:xfrm>
        </p:grpSpPr>
        <p:pic>
          <p:nvPicPr>
            <p:cNvPr id="46" name="Picture 8" descr="C:\Users\gungrave\Desktop\2014_03_21_작업\msn.gif"/>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236297" y="4653136"/>
              <a:ext cx="361314" cy="361314"/>
            </a:xfrm>
            <a:prstGeom prst="rect">
              <a:avLst/>
            </a:prstGeom>
            <a:noFill/>
            <a:extLst>
              <a:ext uri="{909E8E84-426E-40DD-AFC4-6F175D3DCCD1}">
                <a14:hiddenFill xmlns:a14="http://schemas.microsoft.com/office/drawing/2010/main">
                  <a:solidFill>
                    <a:srgbClr val="FFFFFF"/>
                  </a:solidFill>
                </a14:hiddenFill>
              </a:ext>
            </a:extLst>
          </p:spPr>
        </p:pic>
        <p:sp>
          <p:nvSpPr>
            <p:cNvPr id="47" name="TextBox 46"/>
            <p:cNvSpPr txBox="1"/>
            <p:nvPr/>
          </p:nvSpPr>
          <p:spPr>
            <a:xfrm>
              <a:off x="7025292" y="5014450"/>
              <a:ext cx="721906" cy="400110"/>
            </a:xfrm>
            <a:prstGeom prst="rect">
              <a:avLst/>
            </a:prstGeom>
            <a:noFill/>
          </p:spPr>
          <p:txBody>
            <a:bodyPr wrap="square" rtlCol="0">
              <a:spAutoFit/>
            </a:bodyPr>
            <a:lstStyle/>
            <a:p>
              <a:pPr algn="ctr"/>
              <a:r>
                <a:rPr lang="en-US" altLang="ko-KR" sz="1000" b="1" dirty="0" smtClean="0">
                  <a:solidFill>
                    <a:prstClr val="black"/>
                  </a:solidFill>
                </a:rPr>
                <a:t>Friends</a:t>
              </a:r>
            </a:p>
            <a:p>
              <a:pPr algn="ctr"/>
              <a:r>
                <a:rPr lang="en-US" altLang="ko-KR" sz="1000" b="1" dirty="0" smtClean="0">
                  <a:solidFill>
                    <a:prstClr val="black"/>
                  </a:solidFill>
                </a:rPr>
                <a:t>(students)</a:t>
              </a:r>
            </a:p>
          </p:txBody>
        </p:sp>
      </p:grpSp>
      <p:grpSp>
        <p:nvGrpSpPr>
          <p:cNvPr id="48" name="그룹 47"/>
          <p:cNvGrpSpPr/>
          <p:nvPr/>
        </p:nvGrpSpPr>
        <p:grpSpPr>
          <a:xfrm>
            <a:off x="7451407" y="2489632"/>
            <a:ext cx="721906" cy="761424"/>
            <a:chOff x="7025292" y="4653136"/>
            <a:chExt cx="721906" cy="761424"/>
          </a:xfrm>
        </p:grpSpPr>
        <p:pic>
          <p:nvPicPr>
            <p:cNvPr id="49" name="Picture 8" descr="C:\Users\gungrave\Desktop\2014_03_21_작업\msn.gif"/>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236297" y="4653136"/>
              <a:ext cx="361314" cy="361314"/>
            </a:xfrm>
            <a:prstGeom prst="rect">
              <a:avLst/>
            </a:prstGeom>
            <a:noFill/>
            <a:extLst>
              <a:ext uri="{909E8E84-426E-40DD-AFC4-6F175D3DCCD1}">
                <a14:hiddenFill xmlns:a14="http://schemas.microsoft.com/office/drawing/2010/main">
                  <a:solidFill>
                    <a:srgbClr val="FFFFFF"/>
                  </a:solidFill>
                </a14:hiddenFill>
              </a:ext>
            </a:extLst>
          </p:spPr>
        </p:pic>
        <p:sp>
          <p:nvSpPr>
            <p:cNvPr id="50" name="TextBox 49"/>
            <p:cNvSpPr txBox="1"/>
            <p:nvPr/>
          </p:nvSpPr>
          <p:spPr>
            <a:xfrm>
              <a:off x="7025292" y="5014450"/>
              <a:ext cx="721906" cy="400110"/>
            </a:xfrm>
            <a:prstGeom prst="rect">
              <a:avLst/>
            </a:prstGeom>
            <a:noFill/>
          </p:spPr>
          <p:txBody>
            <a:bodyPr wrap="square" rtlCol="0">
              <a:spAutoFit/>
            </a:bodyPr>
            <a:lstStyle/>
            <a:p>
              <a:pPr algn="ctr"/>
              <a:r>
                <a:rPr lang="en-US" altLang="ko-KR" sz="1000" b="1" dirty="0" smtClean="0">
                  <a:solidFill>
                    <a:prstClr val="black"/>
                  </a:solidFill>
                </a:rPr>
                <a:t>Friends</a:t>
              </a:r>
            </a:p>
            <a:p>
              <a:pPr algn="ctr"/>
              <a:r>
                <a:rPr lang="en-US" altLang="ko-KR" sz="1000" b="1" dirty="0" smtClean="0">
                  <a:solidFill>
                    <a:prstClr val="black"/>
                  </a:solidFill>
                </a:rPr>
                <a:t>(students)</a:t>
              </a:r>
            </a:p>
          </p:txBody>
        </p:sp>
      </p:grpSp>
      <p:grpSp>
        <p:nvGrpSpPr>
          <p:cNvPr id="51" name="그룹 50"/>
          <p:cNvGrpSpPr/>
          <p:nvPr/>
        </p:nvGrpSpPr>
        <p:grpSpPr>
          <a:xfrm>
            <a:off x="7380312" y="4248729"/>
            <a:ext cx="864096" cy="672113"/>
            <a:chOff x="6044093" y="753695"/>
            <a:chExt cx="864096" cy="672113"/>
          </a:xfrm>
        </p:grpSpPr>
        <p:pic>
          <p:nvPicPr>
            <p:cNvPr id="52" name="Picture 5" descr="C:\Users\gungrave\Desktop\2014_03_21_작업\professor-icon.gif"/>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257794" y="753695"/>
              <a:ext cx="436695" cy="436695"/>
            </a:xfrm>
            <a:prstGeom prst="rect">
              <a:avLst/>
            </a:prstGeom>
            <a:noFill/>
            <a:extLst>
              <a:ext uri="{909E8E84-426E-40DD-AFC4-6F175D3DCCD1}">
                <a14:hiddenFill xmlns:a14="http://schemas.microsoft.com/office/drawing/2010/main">
                  <a:solidFill>
                    <a:srgbClr val="FFFFFF"/>
                  </a:solidFill>
                </a14:hiddenFill>
              </a:ext>
            </a:extLst>
          </p:spPr>
        </p:pic>
        <p:sp>
          <p:nvSpPr>
            <p:cNvPr id="53" name="TextBox 52"/>
            <p:cNvSpPr txBox="1"/>
            <p:nvPr/>
          </p:nvSpPr>
          <p:spPr>
            <a:xfrm>
              <a:off x="6044093" y="1179587"/>
              <a:ext cx="864096" cy="246221"/>
            </a:xfrm>
            <a:prstGeom prst="rect">
              <a:avLst/>
            </a:prstGeom>
            <a:noFill/>
          </p:spPr>
          <p:txBody>
            <a:bodyPr wrap="square" rtlCol="0">
              <a:spAutoFit/>
            </a:bodyPr>
            <a:lstStyle/>
            <a:p>
              <a:pPr algn="ctr"/>
              <a:r>
                <a:rPr lang="en-US" altLang="ko-KR" sz="1000" b="1" dirty="0" smtClean="0">
                  <a:solidFill>
                    <a:prstClr val="black"/>
                  </a:solidFill>
                </a:rPr>
                <a:t>Professor</a:t>
              </a:r>
              <a:endParaRPr lang="ko-KR" altLang="en-US" sz="1000" b="1" dirty="0">
                <a:solidFill>
                  <a:prstClr val="black"/>
                </a:solidFill>
              </a:endParaRPr>
            </a:p>
          </p:txBody>
        </p:sp>
      </p:grpSp>
      <p:sp>
        <p:nvSpPr>
          <p:cNvPr id="54" name="직사각형 53"/>
          <p:cNvSpPr/>
          <p:nvPr/>
        </p:nvSpPr>
        <p:spPr>
          <a:xfrm>
            <a:off x="6794500" y="1498600"/>
            <a:ext cx="2070100" cy="4153722"/>
          </a:xfrm>
          <a:prstGeom prst="rect">
            <a:avLst/>
          </a:prstGeom>
          <a:noFill/>
          <a:ln>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5" name="TextBox 54"/>
          <p:cNvSpPr txBox="1"/>
          <p:nvPr/>
        </p:nvSpPr>
        <p:spPr>
          <a:xfrm>
            <a:off x="7224282" y="1327523"/>
            <a:ext cx="1176156" cy="307777"/>
          </a:xfrm>
          <a:prstGeom prst="rect">
            <a:avLst/>
          </a:prstGeom>
          <a:solidFill>
            <a:schemeClr val="bg1"/>
          </a:solidFill>
        </p:spPr>
        <p:txBody>
          <a:bodyPr wrap="none" rtlCol="0">
            <a:spAutoFit/>
          </a:bodyPr>
          <a:lstStyle/>
          <a:p>
            <a:r>
              <a:rPr lang="en-US" altLang="ko-KR" sz="1400" dirty="0" smtClean="0"/>
              <a:t>Mobility Area</a:t>
            </a:r>
            <a:endParaRPr lang="ko-KR" altLang="en-US" sz="1400" dirty="0"/>
          </a:p>
        </p:txBody>
      </p:sp>
      <p:sp>
        <p:nvSpPr>
          <p:cNvPr id="3" name="슬라이드 번호 개체 틀 2"/>
          <p:cNvSpPr>
            <a:spLocks noGrp="1"/>
          </p:cNvSpPr>
          <p:nvPr>
            <p:ph type="sldNum" sz="quarter" idx="11"/>
          </p:nvPr>
        </p:nvSpPr>
        <p:spPr/>
        <p:txBody>
          <a:bodyPr/>
          <a:lstStyle/>
          <a:p>
            <a:pPr>
              <a:defRPr/>
            </a:pPr>
            <a:fld id="{5BE953F4-8D54-48F8-8BD3-ECD4AEB91156}" type="slidenum">
              <a:rPr lang="en-US" altLang="ja-JP" smtClean="0"/>
              <a:pPr>
                <a:defRPr/>
              </a:pPr>
              <a:t>3</a:t>
            </a:fld>
            <a:endParaRPr lang="en-US"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p:txBody>
          <a:bodyPr lIns="91440" tIns="45720" rIns="91440" bIns="45720"/>
          <a:lstStyle/>
          <a:p>
            <a:pPr eaLnBrk="1" hangingPunct="1"/>
            <a:r>
              <a:rPr lang="en-US" altLang="ko-KR" sz="2800" dirty="0" smtClean="0">
                <a:solidFill>
                  <a:srgbClr val="000000"/>
                </a:solidFill>
              </a:rPr>
              <a:t>Open SLMCP Architecture</a:t>
            </a:r>
            <a:endParaRPr lang="en-US" sz="3200" dirty="0" smtClean="0"/>
          </a:p>
        </p:txBody>
      </p:sp>
      <p:sp>
        <p:nvSpPr>
          <p:cNvPr id="7" name="TextBox 4"/>
          <p:cNvSpPr txBox="1">
            <a:spLocks noChangeArrowheads="1"/>
          </p:cNvSpPr>
          <p:nvPr/>
        </p:nvSpPr>
        <p:spPr bwMode="auto">
          <a:xfrm>
            <a:off x="152400" y="6477000"/>
            <a:ext cx="1760418"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a:t>
            </a:r>
            <a:endParaRPr lang="en-US" sz="1100" dirty="0">
              <a:latin typeface="Arial"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001649"/>
            <a:ext cx="8002537" cy="5397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슬라이드 번호 개체 틀 2"/>
          <p:cNvSpPr>
            <a:spLocks noGrp="1"/>
          </p:cNvSpPr>
          <p:nvPr>
            <p:ph type="sldNum" sz="quarter" idx="11"/>
          </p:nvPr>
        </p:nvSpPr>
        <p:spPr/>
        <p:txBody>
          <a:bodyPr/>
          <a:lstStyle/>
          <a:p>
            <a:pPr>
              <a:defRPr/>
            </a:pPr>
            <a:fld id="{5BE953F4-8D54-48F8-8BD3-ECD4AEB91156}" type="slidenum">
              <a:rPr lang="en-US" altLang="ja-JP" smtClean="0"/>
              <a:pPr>
                <a:defRPr/>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4"/>
          <p:cNvSpPr txBox="1">
            <a:spLocks noChangeArrowheads="1"/>
          </p:cNvSpPr>
          <p:nvPr/>
        </p:nvSpPr>
        <p:spPr bwMode="auto">
          <a:xfrm>
            <a:off x="152400" y="6477000"/>
            <a:ext cx="1760418"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a:t>
            </a:r>
            <a:endParaRPr lang="en-US" sz="1100" dirty="0">
              <a:latin typeface="Arial" charset="0"/>
            </a:endParaRPr>
          </a:p>
        </p:txBody>
      </p:sp>
      <p:sp>
        <p:nvSpPr>
          <p:cNvPr id="5" name="직사각형 4"/>
          <p:cNvSpPr/>
          <p:nvPr/>
        </p:nvSpPr>
        <p:spPr>
          <a:xfrm>
            <a:off x="381000" y="1052736"/>
            <a:ext cx="8367464" cy="3349956"/>
          </a:xfrm>
          <a:prstGeom prst="rect">
            <a:avLst/>
          </a:prstGeom>
        </p:spPr>
        <p:txBody>
          <a:bodyPr wrap="square">
            <a:spAutoFit/>
          </a:bodyPr>
          <a:lstStyle/>
          <a:p>
            <a:pPr>
              <a:lnSpc>
                <a:spcPct val="150000"/>
              </a:lnSpc>
            </a:pPr>
            <a:r>
              <a:rPr lang="en-US" altLang="ko-KR" dirty="0"/>
              <a:t>MIH Services in mobile nodes facilitate seamless handovers between heterogeneous networks. </a:t>
            </a:r>
            <a:r>
              <a:rPr lang="en-US" altLang="ko-KR" dirty="0" smtClean="0"/>
              <a:t>MIH Services </a:t>
            </a:r>
            <a:r>
              <a:rPr lang="en-US" altLang="ko-KR" dirty="0"/>
              <a:t>are used by MIH users such as a mobility management protocol (e.g., Mobile IP). Other </a:t>
            </a:r>
            <a:r>
              <a:rPr lang="en-US" altLang="ko-KR" dirty="0" smtClean="0"/>
              <a:t>mobility management </a:t>
            </a:r>
            <a:r>
              <a:rPr lang="en-US" altLang="ko-KR" dirty="0"/>
              <a:t>protocols (in addition to Mobile IP) and even other MIH users are not precluded from </a:t>
            </a:r>
            <a:r>
              <a:rPr lang="en-US" altLang="ko-KR" dirty="0" smtClean="0"/>
              <a:t>making use </a:t>
            </a:r>
            <a:r>
              <a:rPr lang="en-US" altLang="ko-KR" dirty="0"/>
              <a:t>of MIH Services.</a:t>
            </a:r>
            <a:endParaRPr lang="ko-KR" altLang="en-US" dirty="0"/>
          </a:p>
        </p:txBody>
      </p:sp>
      <p:sp>
        <p:nvSpPr>
          <p:cNvPr id="2" name="TextBox 1"/>
          <p:cNvSpPr txBox="1"/>
          <p:nvPr/>
        </p:nvSpPr>
        <p:spPr>
          <a:xfrm>
            <a:off x="381030" y="4581128"/>
            <a:ext cx="8367464" cy="1754326"/>
          </a:xfrm>
          <a:prstGeom prst="rect">
            <a:avLst/>
          </a:prstGeom>
          <a:pattFill prst="wdUpDiag">
            <a:fgClr>
              <a:schemeClr val="accent1">
                <a:lumMod val="40000"/>
                <a:lumOff val="60000"/>
              </a:schemeClr>
            </a:fgClr>
            <a:bgClr>
              <a:schemeClr val="accent1">
                <a:lumMod val="60000"/>
                <a:lumOff val="40000"/>
              </a:schemeClr>
            </a:bgClr>
          </a:pattFill>
        </p:spPr>
        <p:txBody>
          <a:bodyPr wrap="square" rtlCol="0">
            <a:spAutoFit/>
          </a:bodyPr>
          <a:lstStyle/>
          <a:p>
            <a:pPr marL="285750" indent="-285750">
              <a:lnSpc>
                <a:spcPct val="150000"/>
              </a:lnSpc>
              <a:buFontTx/>
              <a:buChar char="※"/>
            </a:pPr>
            <a:r>
              <a:rPr lang="en-US" altLang="ko-KR" sz="1800" dirty="0" smtClean="0"/>
              <a:t>Open SLMCP don’t use new MIH parameters and functions. It is just use to exist MIS components.</a:t>
            </a:r>
          </a:p>
          <a:p>
            <a:pPr marL="285750" indent="-285750">
              <a:lnSpc>
                <a:spcPct val="150000"/>
              </a:lnSpc>
              <a:buFontTx/>
              <a:buChar char="※"/>
            </a:pPr>
            <a:r>
              <a:rPr lang="en-US" altLang="ko-KR" sz="1800" dirty="0" smtClean="0"/>
              <a:t>I will presentation that Open SLMCP change the using network between 802.11 and 802.16.</a:t>
            </a:r>
            <a:endParaRPr lang="ko-KR" altLang="en-US" sz="1800" dirty="0"/>
          </a:p>
        </p:txBody>
      </p:sp>
      <p:sp>
        <p:nvSpPr>
          <p:cNvPr id="4" name="슬라이드 번호 개체 틀 3"/>
          <p:cNvSpPr>
            <a:spLocks noGrp="1"/>
          </p:cNvSpPr>
          <p:nvPr>
            <p:ph type="sldNum" sz="quarter" idx="11"/>
          </p:nvPr>
        </p:nvSpPr>
        <p:spPr/>
        <p:txBody>
          <a:bodyPr/>
          <a:lstStyle/>
          <a:p>
            <a:pPr>
              <a:defRPr/>
            </a:pPr>
            <a:fld id="{5BE953F4-8D54-48F8-8BD3-ECD4AEB91156}" type="slidenum">
              <a:rPr lang="en-US" altLang="ja-JP" smtClean="0"/>
              <a:pPr>
                <a:defRPr/>
              </a:pPr>
              <a:t>5</a:t>
            </a:fld>
            <a:endParaRPr lang="en-US" altLang="ja-JP"/>
          </a:p>
        </p:txBody>
      </p:sp>
    </p:spTree>
    <p:extLst>
      <p:ext uri="{BB962C8B-B14F-4D97-AF65-F5344CB8AC3E}">
        <p14:creationId xmlns:p14="http://schemas.microsoft.com/office/powerpoint/2010/main" val="3729561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fontAlgn="auto" latinLnBrk="1">
              <a:spcBef>
                <a:spcPts val="0"/>
              </a:spcBef>
              <a:spcAft>
                <a:spcPts val="0"/>
              </a:spcAft>
            </a:pPr>
            <a:r>
              <a:rPr lang="en-US" altLang="ko-KR" sz="2800" dirty="0" smtClean="0">
                <a:solidFill>
                  <a:prstClr val="black"/>
                </a:solidFill>
                <a:latin typeface="Calibri"/>
                <a:ea typeface="맑은 고딕"/>
              </a:rPr>
              <a:t>Example </a:t>
            </a:r>
            <a:r>
              <a:rPr lang="en-US" altLang="ko-KR" sz="2800" dirty="0">
                <a:solidFill>
                  <a:prstClr val="black"/>
                </a:solidFill>
                <a:latin typeface="Calibri"/>
                <a:ea typeface="맑은 고딕"/>
              </a:rPr>
              <a:t>handover flow chart between IEEE 802.11 and IEEE 802.16</a:t>
            </a:r>
          </a:p>
        </p:txBody>
      </p:sp>
      <p:sp>
        <p:nvSpPr>
          <p:cNvPr id="67" name="TextBox 4"/>
          <p:cNvSpPr txBox="1">
            <a:spLocks noChangeArrowheads="1"/>
          </p:cNvSpPr>
          <p:nvPr/>
        </p:nvSpPr>
        <p:spPr bwMode="auto">
          <a:xfrm>
            <a:off x="152400" y="6477000"/>
            <a:ext cx="1760418"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a:t>
            </a:r>
            <a:endParaRPr lang="en-US" sz="1100" dirty="0">
              <a:latin typeface="Arial" charset="0"/>
            </a:endParaRPr>
          </a:p>
        </p:txBody>
      </p:sp>
      <p:sp>
        <p:nvSpPr>
          <p:cNvPr id="6" name="직사각형 5"/>
          <p:cNvSpPr/>
          <p:nvPr/>
        </p:nvSpPr>
        <p:spPr>
          <a:xfrm>
            <a:off x="203200" y="1118349"/>
            <a:ext cx="8750300" cy="5262979"/>
          </a:xfrm>
          <a:prstGeom prst="rect">
            <a:avLst/>
          </a:prstGeom>
        </p:spPr>
        <p:txBody>
          <a:bodyPr wrap="square">
            <a:spAutoFit/>
          </a:bodyPr>
          <a:lstStyle/>
          <a:p>
            <a:pPr fontAlgn="auto" latinLnBrk="1">
              <a:spcBef>
                <a:spcPts val="0"/>
              </a:spcBef>
              <a:spcAft>
                <a:spcPts val="0"/>
              </a:spcAft>
            </a:pPr>
            <a:r>
              <a:rPr lang="en-US" altLang="ko-KR" sz="1400" dirty="0" smtClean="0">
                <a:solidFill>
                  <a:prstClr val="black"/>
                </a:solidFill>
                <a:latin typeface="Calibri"/>
                <a:ea typeface="맑은 고딕"/>
                <a:cs typeface="+mn-cs"/>
              </a:rPr>
              <a:t>Figure </a:t>
            </a:r>
            <a:r>
              <a:rPr lang="en-US" altLang="ko-KR" sz="1400" dirty="0">
                <a:solidFill>
                  <a:prstClr val="black"/>
                </a:solidFill>
                <a:latin typeface="Calibri"/>
                <a:ea typeface="맑은 고딕"/>
                <a:cs typeface="+mn-cs"/>
              </a:rPr>
              <a:t>C.3 shows a handover flow chart between the IEEE 802.11 and the IEEE 802.16 network. This is </a:t>
            </a:r>
            <a:r>
              <a:rPr lang="en-US" altLang="ko-KR" sz="1400" dirty="0" smtClean="0">
                <a:solidFill>
                  <a:prstClr val="black"/>
                </a:solidFill>
                <a:latin typeface="Calibri"/>
                <a:ea typeface="맑은 고딕"/>
                <a:cs typeface="+mn-cs"/>
              </a:rPr>
              <a:t>an example </a:t>
            </a:r>
            <a:r>
              <a:rPr lang="en-US" altLang="ko-KR" sz="1400" dirty="0">
                <a:solidFill>
                  <a:prstClr val="black"/>
                </a:solidFill>
                <a:latin typeface="Calibri"/>
                <a:ea typeface="맑은 고딕"/>
                <a:cs typeface="+mn-cs"/>
              </a:rPr>
              <a:t>of dual radio handover procedure wherein both the radios involved in handover can transmit </a:t>
            </a:r>
            <a:r>
              <a:rPr lang="en-US" altLang="ko-KR" sz="1400" dirty="0" smtClean="0">
                <a:solidFill>
                  <a:prstClr val="black"/>
                </a:solidFill>
                <a:latin typeface="Calibri"/>
                <a:ea typeface="맑은 고딕"/>
                <a:cs typeface="+mn-cs"/>
              </a:rPr>
              <a:t>and receive </a:t>
            </a:r>
            <a:r>
              <a:rPr lang="en-US" altLang="ko-KR" sz="1400" dirty="0">
                <a:solidFill>
                  <a:prstClr val="black"/>
                </a:solidFill>
                <a:latin typeface="Calibri"/>
                <a:ea typeface="맑은 고딕"/>
                <a:cs typeface="+mn-cs"/>
              </a:rPr>
              <a:t>at the same time. The handover procedure operates as follows:</a:t>
            </a:r>
          </a:p>
          <a:p>
            <a:pPr fontAlgn="auto" latinLnBrk="1">
              <a:spcBef>
                <a:spcPts val="0"/>
              </a:spcBef>
              <a:spcAft>
                <a:spcPts val="0"/>
              </a:spcAft>
            </a:pPr>
            <a:r>
              <a:rPr lang="en-US" altLang="ko-KR" sz="1400" dirty="0">
                <a:solidFill>
                  <a:prstClr val="black"/>
                </a:solidFill>
                <a:latin typeface="Calibri"/>
                <a:ea typeface="맑은 고딕"/>
                <a:cs typeface="+mn-cs"/>
              </a:rPr>
              <a:t>1) The Mobile Node is connected to the IEEE 802.11 network and receives the IEEE 802.11 </a:t>
            </a:r>
            <a:r>
              <a:rPr lang="en-US" altLang="ko-KR" sz="1400" dirty="0" smtClean="0">
                <a:solidFill>
                  <a:prstClr val="black"/>
                </a:solidFill>
                <a:latin typeface="Calibri"/>
                <a:ea typeface="맑은 고딕"/>
                <a:cs typeface="+mn-cs"/>
              </a:rPr>
              <a:t>link measurement </a:t>
            </a:r>
            <a:r>
              <a:rPr lang="en-US" altLang="ko-KR" sz="1400" dirty="0">
                <a:solidFill>
                  <a:prstClr val="black"/>
                </a:solidFill>
                <a:latin typeface="Calibri"/>
                <a:ea typeface="맑은 고딕"/>
                <a:cs typeface="+mn-cs"/>
              </a:rPr>
              <a:t>report through the </a:t>
            </a:r>
            <a:r>
              <a:rPr lang="en-US" altLang="ko-KR" sz="1400" dirty="0" err="1">
                <a:solidFill>
                  <a:prstClr val="black"/>
                </a:solidFill>
                <a:latin typeface="Calibri"/>
                <a:ea typeface="맑은 고딕"/>
                <a:cs typeface="+mn-cs"/>
              </a:rPr>
              <a:t>MIH_Link_Parameters_Report.indication</a:t>
            </a:r>
            <a:r>
              <a:rPr lang="en-US" altLang="ko-KR" sz="1400" dirty="0">
                <a:solidFill>
                  <a:prstClr val="black"/>
                </a:solidFill>
                <a:latin typeface="Calibri"/>
                <a:ea typeface="맑은 고딕"/>
                <a:cs typeface="+mn-cs"/>
              </a:rPr>
              <a:t> and acquires </a:t>
            </a:r>
            <a:r>
              <a:rPr lang="en-US" altLang="ko-KR" sz="1400" dirty="0" smtClean="0">
                <a:solidFill>
                  <a:prstClr val="black"/>
                </a:solidFill>
                <a:latin typeface="Calibri"/>
                <a:ea typeface="맑은 고딕"/>
                <a:cs typeface="+mn-cs"/>
              </a:rPr>
              <a:t>the neighboring </a:t>
            </a:r>
            <a:r>
              <a:rPr lang="en-US" altLang="ko-KR" sz="1400" dirty="0">
                <a:solidFill>
                  <a:prstClr val="black"/>
                </a:solidFill>
                <a:latin typeface="Calibri"/>
                <a:ea typeface="맑은 고딕"/>
                <a:cs typeface="+mn-cs"/>
              </a:rPr>
              <a:t>network information by the </a:t>
            </a:r>
            <a:r>
              <a:rPr lang="en-US" altLang="ko-KR" sz="1400" dirty="0" err="1">
                <a:solidFill>
                  <a:prstClr val="black"/>
                </a:solidFill>
                <a:latin typeface="Calibri"/>
                <a:ea typeface="맑은 고딕"/>
                <a:cs typeface="+mn-cs"/>
              </a:rPr>
              <a:t>MIH_Get_Information.confirm</a:t>
            </a:r>
            <a:r>
              <a:rPr lang="en-US" altLang="ko-KR" sz="1400" dirty="0">
                <a:solidFill>
                  <a:prstClr val="black"/>
                </a:solidFill>
                <a:latin typeface="Calibri"/>
                <a:ea typeface="맑은 고딕"/>
                <a:cs typeface="+mn-cs"/>
              </a:rPr>
              <a:t>.</a:t>
            </a:r>
          </a:p>
          <a:p>
            <a:pPr fontAlgn="auto" latinLnBrk="1">
              <a:spcBef>
                <a:spcPts val="0"/>
              </a:spcBef>
              <a:spcAft>
                <a:spcPts val="0"/>
              </a:spcAft>
            </a:pPr>
            <a:r>
              <a:rPr lang="en-US" altLang="ko-KR" sz="1400" dirty="0">
                <a:solidFill>
                  <a:prstClr val="black"/>
                </a:solidFill>
                <a:latin typeface="Calibri"/>
                <a:ea typeface="맑은 고딕"/>
                <a:cs typeface="+mn-cs"/>
              </a:rPr>
              <a:t>2) When the </a:t>
            </a:r>
            <a:r>
              <a:rPr lang="en-US" altLang="ko-KR" sz="1400" dirty="0" err="1">
                <a:solidFill>
                  <a:prstClr val="black"/>
                </a:solidFill>
                <a:latin typeface="Calibri"/>
                <a:ea typeface="맑은 고딕"/>
                <a:cs typeface="+mn-cs"/>
              </a:rPr>
              <a:t>Link_Going_Down</a:t>
            </a:r>
            <a:r>
              <a:rPr lang="en-US" altLang="ko-KR" sz="1400" dirty="0">
                <a:solidFill>
                  <a:prstClr val="black"/>
                </a:solidFill>
                <a:latin typeface="Calibri"/>
                <a:ea typeface="맑은 고딕"/>
                <a:cs typeface="+mn-cs"/>
              </a:rPr>
              <a:t> event happens on the current IEEE 802.11 network, the </a:t>
            </a:r>
            <a:r>
              <a:rPr lang="en-US" altLang="ko-KR" sz="1400" dirty="0" smtClean="0">
                <a:solidFill>
                  <a:prstClr val="black"/>
                </a:solidFill>
                <a:latin typeface="Calibri"/>
                <a:ea typeface="맑은 고딕"/>
                <a:cs typeface="+mn-cs"/>
              </a:rPr>
              <a:t>Mobile Node </a:t>
            </a:r>
            <a:r>
              <a:rPr lang="en-US" altLang="ko-KR" sz="1400" dirty="0">
                <a:solidFill>
                  <a:prstClr val="black"/>
                </a:solidFill>
                <a:latin typeface="Calibri"/>
                <a:ea typeface="맑은 고딕"/>
                <a:cs typeface="+mn-cs"/>
              </a:rPr>
              <a:t>performs the </a:t>
            </a:r>
            <a:r>
              <a:rPr lang="en-US" altLang="ko-KR" sz="1400" dirty="0" err="1">
                <a:solidFill>
                  <a:prstClr val="black"/>
                </a:solidFill>
                <a:latin typeface="Calibri"/>
                <a:ea typeface="맑은 고딕"/>
                <a:cs typeface="+mn-cs"/>
              </a:rPr>
              <a:t>MIH_Link_Actions.request</a:t>
            </a:r>
            <a:r>
              <a:rPr lang="en-US" altLang="ko-KR" sz="1400" dirty="0">
                <a:solidFill>
                  <a:prstClr val="black"/>
                </a:solidFill>
                <a:latin typeface="Calibri"/>
                <a:ea typeface="맑은 고딕"/>
                <a:cs typeface="+mn-cs"/>
              </a:rPr>
              <a:t> to scan the link status of the candidate networks.</a:t>
            </a:r>
          </a:p>
          <a:p>
            <a:pPr fontAlgn="auto" latinLnBrk="1">
              <a:spcBef>
                <a:spcPts val="0"/>
              </a:spcBef>
              <a:spcAft>
                <a:spcPts val="0"/>
              </a:spcAft>
            </a:pPr>
            <a:r>
              <a:rPr lang="en-US" altLang="ko-KR" sz="1400" dirty="0">
                <a:solidFill>
                  <a:prstClr val="black"/>
                </a:solidFill>
                <a:latin typeface="Calibri"/>
                <a:ea typeface="맑은 고딕"/>
                <a:cs typeface="+mn-cs"/>
              </a:rPr>
              <a:t>The mobile node discovers the IEEE 802.16 network and can acquire the candidate IEEE </a:t>
            </a:r>
            <a:r>
              <a:rPr lang="en-US" altLang="ko-KR" sz="1400" dirty="0" smtClean="0">
                <a:solidFill>
                  <a:prstClr val="black"/>
                </a:solidFill>
                <a:latin typeface="Calibri"/>
                <a:ea typeface="맑은 고딕"/>
                <a:cs typeface="+mn-cs"/>
              </a:rPr>
              <a:t>802.16 network's </a:t>
            </a:r>
            <a:r>
              <a:rPr lang="en-US" altLang="ko-KR" sz="1400" dirty="0">
                <a:solidFill>
                  <a:prstClr val="black"/>
                </a:solidFill>
                <a:latin typeface="Calibri"/>
                <a:ea typeface="맑은 고딕"/>
                <a:cs typeface="+mn-cs"/>
              </a:rPr>
              <a:t>DL_MAP, UL_MAP, DCD and UCD parameters.</a:t>
            </a:r>
          </a:p>
          <a:p>
            <a:pPr fontAlgn="auto" latinLnBrk="1">
              <a:spcBef>
                <a:spcPts val="0"/>
              </a:spcBef>
              <a:spcAft>
                <a:spcPts val="0"/>
              </a:spcAft>
            </a:pPr>
            <a:r>
              <a:rPr lang="en-US" altLang="ko-KR" sz="1400" dirty="0">
                <a:solidFill>
                  <a:prstClr val="black"/>
                </a:solidFill>
                <a:latin typeface="Calibri"/>
                <a:ea typeface="맑은 고딕"/>
                <a:cs typeface="+mn-cs"/>
              </a:rPr>
              <a:t>3) The Mobile Node identifies the resource availability status of the candidate network by sending </a:t>
            </a:r>
            <a:r>
              <a:rPr lang="en-US" altLang="ko-KR" sz="1400" dirty="0" smtClean="0">
                <a:solidFill>
                  <a:prstClr val="black"/>
                </a:solidFill>
                <a:latin typeface="Calibri"/>
                <a:ea typeface="맑은 고딕"/>
                <a:cs typeface="+mn-cs"/>
              </a:rPr>
              <a:t>the </a:t>
            </a:r>
            <a:r>
              <a:rPr lang="en-US" altLang="ko-KR" sz="1400" dirty="0" err="1" smtClean="0">
                <a:solidFill>
                  <a:prstClr val="black"/>
                </a:solidFill>
                <a:latin typeface="Calibri"/>
                <a:ea typeface="맑은 고딕"/>
                <a:cs typeface="+mn-cs"/>
              </a:rPr>
              <a:t>MIH_MN_HO_Candidate_Query</a:t>
            </a:r>
            <a:r>
              <a:rPr lang="en-US" altLang="ko-KR" sz="1400" dirty="0" smtClean="0">
                <a:solidFill>
                  <a:prstClr val="black"/>
                </a:solidFill>
                <a:latin typeface="Calibri"/>
                <a:ea typeface="맑은 고딕"/>
                <a:cs typeface="+mn-cs"/>
              </a:rPr>
              <a:t> </a:t>
            </a:r>
            <a:r>
              <a:rPr lang="en-US" altLang="ko-KR" sz="1400" dirty="0">
                <a:solidFill>
                  <a:prstClr val="black"/>
                </a:solidFill>
                <a:latin typeface="Calibri"/>
                <a:ea typeface="맑은 고딕"/>
                <a:cs typeface="+mn-cs"/>
              </a:rPr>
              <a:t>message to the Serving </a:t>
            </a:r>
            <a:r>
              <a:rPr lang="en-US" altLang="ko-KR" sz="1400" dirty="0" err="1">
                <a:solidFill>
                  <a:prstClr val="black"/>
                </a:solidFill>
                <a:latin typeface="Calibri"/>
                <a:ea typeface="맑은 고딕"/>
                <a:cs typeface="+mn-cs"/>
              </a:rPr>
              <a:t>PoS.</a:t>
            </a:r>
            <a:r>
              <a:rPr lang="en-US" altLang="ko-KR" sz="1400" dirty="0">
                <a:solidFill>
                  <a:prstClr val="black"/>
                </a:solidFill>
                <a:latin typeface="Calibri"/>
                <a:ea typeface="맑은 고딕"/>
                <a:cs typeface="+mn-cs"/>
              </a:rPr>
              <a:t> When the Serving </a:t>
            </a:r>
            <a:r>
              <a:rPr lang="en-US" altLang="ko-KR" sz="1400" dirty="0" err="1">
                <a:solidFill>
                  <a:prstClr val="black"/>
                </a:solidFill>
                <a:latin typeface="Calibri"/>
                <a:ea typeface="맑은 고딕"/>
                <a:cs typeface="+mn-cs"/>
              </a:rPr>
              <a:t>PoS</a:t>
            </a:r>
            <a:r>
              <a:rPr lang="en-US" altLang="ko-KR" sz="1400" dirty="0">
                <a:solidFill>
                  <a:prstClr val="black"/>
                </a:solidFill>
                <a:latin typeface="Calibri"/>
                <a:ea typeface="맑은 고딕"/>
                <a:cs typeface="+mn-cs"/>
              </a:rPr>
              <a:t> receives </a:t>
            </a:r>
            <a:r>
              <a:rPr lang="en-US" altLang="ko-KR" sz="1400" dirty="0" smtClean="0">
                <a:solidFill>
                  <a:prstClr val="black"/>
                </a:solidFill>
                <a:latin typeface="Calibri"/>
                <a:ea typeface="맑은 고딕"/>
                <a:cs typeface="+mn-cs"/>
              </a:rPr>
              <a:t>the </a:t>
            </a:r>
            <a:r>
              <a:rPr lang="en-US" altLang="ko-KR" sz="1400" dirty="0" err="1" smtClean="0">
                <a:solidFill>
                  <a:prstClr val="black"/>
                </a:solidFill>
                <a:latin typeface="Calibri"/>
                <a:ea typeface="맑은 고딕"/>
                <a:cs typeface="+mn-cs"/>
              </a:rPr>
              <a:t>MIH_MN_HO_Candidate_Query</a:t>
            </a:r>
            <a:r>
              <a:rPr lang="en-US" altLang="ko-KR" sz="1400" dirty="0" smtClean="0">
                <a:solidFill>
                  <a:prstClr val="black"/>
                </a:solidFill>
                <a:latin typeface="Calibri"/>
                <a:ea typeface="맑은 고딕"/>
                <a:cs typeface="+mn-cs"/>
              </a:rPr>
              <a:t> </a:t>
            </a:r>
            <a:r>
              <a:rPr lang="en-US" altLang="ko-KR" sz="1400" dirty="0">
                <a:solidFill>
                  <a:prstClr val="black"/>
                </a:solidFill>
                <a:latin typeface="Calibri"/>
                <a:ea typeface="맑은 고딕"/>
                <a:cs typeface="+mn-cs"/>
              </a:rPr>
              <a:t>request message from the Mobile Node, it retrieves </a:t>
            </a:r>
            <a:r>
              <a:rPr lang="en-US" altLang="ko-KR" sz="1400" dirty="0" smtClean="0">
                <a:solidFill>
                  <a:prstClr val="black"/>
                </a:solidFill>
                <a:latin typeface="Calibri"/>
                <a:ea typeface="맑은 고딕"/>
                <a:cs typeface="+mn-cs"/>
              </a:rPr>
              <a:t>resource information </a:t>
            </a:r>
            <a:r>
              <a:rPr lang="en-US" altLang="ko-KR" sz="1400" dirty="0">
                <a:solidFill>
                  <a:prstClr val="black"/>
                </a:solidFill>
                <a:latin typeface="Calibri"/>
                <a:ea typeface="맑은 고딕"/>
                <a:cs typeface="+mn-cs"/>
              </a:rPr>
              <a:t>from target network by sending MIH_N2N_HO_Query_Resources message to </a:t>
            </a:r>
            <a:r>
              <a:rPr lang="en-US" altLang="ko-KR" sz="1400" dirty="0" smtClean="0">
                <a:solidFill>
                  <a:prstClr val="black"/>
                </a:solidFill>
                <a:latin typeface="Calibri"/>
                <a:ea typeface="맑은 고딕"/>
                <a:cs typeface="+mn-cs"/>
              </a:rPr>
              <a:t>the </a:t>
            </a:r>
            <a:r>
              <a:rPr lang="en-US" altLang="ko-KR" sz="1400" dirty="0" err="1" smtClean="0">
                <a:solidFill>
                  <a:prstClr val="black"/>
                </a:solidFill>
                <a:latin typeface="Calibri"/>
                <a:ea typeface="맑은 고딕"/>
                <a:cs typeface="+mn-cs"/>
              </a:rPr>
              <a:t>PoSs</a:t>
            </a:r>
            <a:r>
              <a:rPr lang="en-US" altLang="ko-KR" sz="1400" dirty="0" smtClean="0">
                <a:solidFill>
                  <a:prstClr val="black"/>
                </a:solidFill>
                <a:latin typeface="Calibri"/>
                <a:ea typeface="맑은 고딕"/>
                <a:cs typeface="+mn-cs"/>
              </a:rPr>
              <a:t> </a:t>
            </a:r>
            <a:r>
              <a:rPr lang="en-US" altLang="ko-KR" sz="1400" dirty="0">
                <a:solidFill>
                  <a:prstClr val="black"/>
                </a:solidFill>
                <a:latin typeface="Calibri"/>
                <a:ea typeface="맑은 고딕"/>
                <a:cs typeface="+mn-cs"/>
              </a:rPr>
              <a:t>on the candidate networks.</a:t>
            </a:r>
          </a:p>
          <a:p>
            <a:pPr fontAlgn="auto" latinLnBrk="1">
              <a:spcBef>
                <a:spcPts val="0"/>
              </a:spcBef>
              <a:spcAft>
                <a:spcPts val="0"/>
              </a:spcAft>
            </a:pPr>
            <a:r>
              <a:rPr lang="en-US" altLang="ko-KR" sz="1400" dirty="0">
                <a:solidFill>
                  <a:prstClr val="black"/>
                </a:solidFill>
                <a:latin typeface="Calibri"/>
                <a:ea typeface="맑은 고딕"/>
                <a:cs typeface="+mn-cs"/>
              </a:rPr>
              <a:t>4) Based on resource availability and other selection criteria the IEEE 802.16 network is selected </a:t>
            </a:r>
            <a:r>
              <a:rPr lang="en-US" altLang="ko-KR" sz="1400" dirty="0" smtClean="0">
                <a:solidFill>
                  <a:prstClr val="black"/>
                </a:solidFill>
                <a:latin typeface="Calibri"/>
                <a:ea typeface="맑은 고딕"/>
                <a:cs typeface="+mn-cs"/>
              </a:rPr>
              <a:t>as the </a:t>
            </a:r>
            <a:r>
              <a:rPr lang="en-US" altLang="ko-KR" sz="1400" dirty="0">
                <a:solidFill>
                  <a:prstClr val="black"/>
                </a:solidFill>
                <a:latin typeface="Calibri"/>
                <a:ea typeface="맑은 고딕"/>
                <a:cs typeface="+mn-cs"/>
              </a:rPr>
              <a:t>target of the handover and the Mobile Node sends </a:t>
            </a:r>
            <a:r>
              <a:rPr lang="en-US" altLang="ko-KR" sz="1400" dirty="0" err="1">
                <a:solidFill>
                  <a:prstClr val="black"/>
                </a:solidFill>
                <a:latin typeface="Calibri"/>
                <a:ea typeface="맑은 고딕"/>
                <a:cs typeface="+mn-cs"/>
              </a:rPr>
              <a:t>MIH_MN_HO_Commit</a:t>
            </a:r>
            <a:r>
              <a:rPr lang="en-US" altLang="ko-KR" sz="1400" dirty="0">
                <a:solidFill>
                  <a:prstClr val="black"/>
                </a:solidFill>
                <a:latin typeface="Calibri"/>
                <a:ea typeface="맑은 고딕"/>
                <a:cs typeface="+mn-cs"/>
              </a:rPr>
              <a:t> request message </a:t>
            </a:r>
            <a:r>
              <a:rPr lang="en-US" altLang="ko-KR" sz="1400" dirty="0" smtClean="0">
                <a:solidFill>
                  <a:prstClr val="black"/>
                </a:solidFill>
                <a:latin typeface="Calibri"/>
                <a:ea typeface="맑은 고딕"/>
                <a:cs typeface="+mn-cs"/>
              </a:rPr>
              <a:t>to the </a:t>
            </a:r>
            <a:r>
              <a:rPr lang="en-US" altLang="ko-KR" sz="1400" dirty="0">
                <a:solidFill>
                  <a:prstClr val="black"/>
                </a:solidFill>
                <a:latin typeface="Calibri"/>
                <a:ea typeface="맑은 고딕"/>
                <a:cs typeface="+mn-cs"/>
              </a:rPr>
              <a:t>Serving </a:t>
            </a:r>
            <a:r>
              <a:rPr lang="en-US" altLang="ko-KR" sz="1400" dirty="0" err="1">
                <a:solidFill>
                  <a:prstClr val="black"/>
                </a:solidFill>
                <a:latin typeface="Calibri"/>
                <a:ea typeface="맑은 고딕"/>
                <a:cs typeface="+mn-cs"/>
              </a:rPr>
              <a:t>PoS</a:t>
            </a:r>
            <a:r>
              <a:rPr lang="en-US" altLang="ko-KR" sz="1400" dirty="0">
                <a:solidFill>
                  <a:prstClr val="black"/>
                </a:solidFill>
                <a:latin typeface="Calibri"/>
                <a:ea typeface="맑은 고딕"/>
                <a:cs typeface="+mn-cs"/>
              </a:rPr>
              <a:t> to notify the decided target network information. The Serving </a:t>
            </a:r>
            <a:r>
              <a:rPr lang="en-US" altLang="ko-KR" sz="1400" dirty="0" err="1">
                <a:solidFill>
                  <a:prstClr val="black"/>
                </a:solidFill>
                <a:latin typeface="Calibri"/>
                <a:ea typeface="맑은 고딕"/>
                <a:cs typeface="+mn-cs"/>
              </a:rPr>
              <a:t>PoS</a:t>
            </a:r>
            <a:r>
              <a:rPr lang="en-US" altLang="ko-KR" sz="1400" dirty="0">
                <a:solidFill>
                  <a:prstClr val="black"/>
                </a:solidFill>
                <a:latin typeface="Calibri"/>
                <a:ea typeface="맑은 고딕"/>
                <a:cs typeface="+mn-cs"/>
              </a:rPr>
              <a:t> reserves </a:t>
            </a:r>
            <a:r>
              <a:rPr lang="en-US" altLang="ko-KR" sz="1400" dirty="0" smtClean="0">
                <a:solidFill>
                  <a:prstClr val="black"/>
                </a:solidFill>
                <a:latin typeface="Calibri"/>
                <a:ea typeface="맑은 고딕"/>
                <a:cs typeface="+mn-cs"/>
              </a:rPr>
              <a:t>the resource </a:t>
            </a:r>
            <a:r>
              <a:rPr lang="en-US" altLang="ko-KR" sz="1400" dirty="0">
                <a:solidFill>
                  <a:prstClr val="black"/>
                </a:solidFill>
                <a:latin typeface="Calibri"/>
                <a:ea typeface="맑은 고딕"/>
                <a:cs typeface="+mn-cs"/>
              </a:rPr>
              <a:t>at the target network through MIH_N2N_HO_Commit messages.</a:t>
            </a:r>
          </a:p>
          <a:p>
            <a:pPr fontAlgn="auto" latinLnBrk="1">
              <a:spcBef>
                <a:spcPts val="0"/>
              </a:spcBef>
              <a:spcAft>
                <a:spcPts val="0"/>
              </a:spcAft>
            </a:pPr>
            <a:r>
              <a:rPr lang="en-US" altLang="ko-KR" sz="1400" dirty="0">
                <a:solidFill>
                  <a:prstClr val="black"/>
                </a:solidFill>
                <a:latin typeface="Calibri"/>
                <a:ea typeface="맑은 고딕"/>
                <a:cs typeface="+mn-cs"/>
              </a:rPr>
              <a:t>5) The Mobile Node commits a link switch to the IEEE 802.16 interface and the new layer </a:t>
            </a:r>
            <a:r>
              <a:rPr lang="en-US" altLang="ko-KR" sz="1400" dirty="0" smtClean="0">
                <a:solidFill>
                  <a:prstClr val="black"/>
                </a:solidFill>
                <a:latin typeface="Calibri"/>
                <a:ea typeface="맑은 고딕"/>
                <a:cs typeface="+mn-cs"/>
              </a:rPr>
              <a:t>2 connection </a:t>
            </a:r>
            <a:r>
              <a:rPr lang="en-US" altLang="ko-KR" sz="1400" dirty="0">
                <a:solidFill>
                  <a:prstClr val="black"/>
                </a:solidFill>
                <a:latin typeface="Calibri"/>
                <a:ea typeface="맑은 고딕"/>
                <a:cs typeface="+mn-cs"/>
              </a:rPr>
              <a:t>for the target IEEE 802.16 network is established. The Mobile IP procedures are </a:t>
            </a:r>
            <a:r>
              <a:rPr lang="en-US" altLang="ko-KR" sz="1400" dirty="0" smtClean="0">
                <a:solidFill>
                  <a:prstClr val="black"/>
                </a:solidFill>
                <a:latin typeface="Calibri"/>
                <a:ea typeface="맑은 고딕"/>
                <a:cs typeface="+mn-cs"/>
              </a:rPr>
              <a:t>carried out </a:t>
            </a:r>
            <a:r>
              <a:rPr lang="en-US" altLang="ko-KR" sz="1400" dirty="0">
                <a:solidFill>
                  <a:prstClr val="black"/>
                </a:solidFill>
                <a:latin typeface="Calibri"/>
                <a:ea typeface="맑은 고딕"/>
                <a:cs typeface="+mn-cs"/>
              </a:rPr>
              <a:t>between the Mobile Node and the IEEE 802.16 network. As a result of that, the active </a:t>
            </a:r>
            <a:r>
              <a:rPr lang="en-US" altLang="ko-KR" sz="1400" dirty="0" smtClean="0">
                <a:solidFill>
                  <a:prstClr val="black"/>
                </a:solidFill>
                <a:latin typeface="Calibri"/>
                <a:ea typeface="맑은 고딕"/>
                <a:cs typeface="+mn-cs"/>
              </a:rPr>
              <a:t>sessions are </a:t>
            </a:r>
            <a:r>
              <a:rPr lang="en-US" altLang="ko-KR" sz="1400" dirty="0">
                <a:solidFill>
                  <a:prstClr val="black"/>
                </a:solidFill>
                <a:latin typeface="Calibri"/>
                <a:ea typeface="맑은 고딕"/>
                <a:cs typeface="+mn-cs"/>
              </a:rPr>
              <a:t>now shifted over to the IEEE 802.16 network.</a:t>
            </a:r>
          </a:p>
          <a:p>
            <a:pPr fontAlgn="auto" latinLnBrk="1">
              <a:spcBef>
                <a:spcPts val="0"/>
              </a:spcBef>
              <a:spcAft>
                <a:spcPts val="0"/>
              </a:spcAft>
            </a:pPr>
            <a:r>
              <a:rPr lang="en-US" altLang="ko-KR" sz="1400" dirty="0">
                <a:solidFill>
                  <a:prstClr val="black"/>
                </a:solidFill>
                <a:latin typeface="Calibri"/>
                <a:ea typeface="맑은 고딕"/>
                <a:cs typeface="+mn-cs"/>
              </a:rPr>
              <a:t>6) The Mobile Node sends the </a:t>
            </a:r>
            <a:r>
              <a:rPr lang="en-US" altLang="ko-KR" sz="1400" dirty="0" err="1">
                <a:solidFill>
                  <a:prstClr val="black"/>
                </a:solidFill>
                <a:latin typeface="Calibri"/>
                <a:ea typeface="맑은 고딕"/>
                <a:cs typeface="+mn-cs"/>
              </a:rPr>
              <a:t>MIH_MN_HO_Complete</a:t>
            </a:r>
            <a:r>
              <a:rPr lang="en-US" altLang="ko-KR" sz="1400" dirty="0">
                <a:solidFill>
                  <a:prstClr val="black"/>
                </a:solidFill>
                <a:latin typeface="Calibri"/>
                <a:ea typeface="맑은 고딕"/>
                <a:cs typeface="+mn-cs"/>
              </a:rPr>
              <a:t> request message to the Serving </a:t>
            </a:r>
            <a:r>
              <a:rPr lang="en-US" altLang="ko-KR" sz="1400" dirty="0" err="1">
                <a:solidFill>
                  <a:prstClr val="black"/>
                </a:solidFill>
                <a:latin typeface="Calibri"/>
                <a:ea typeface="맑은 고딕"/>
                <a:cs typeface="+mn-cs"/>
              </a:rPr>
              <a:t>PoS</a:t>
            </a:r>
            <a:r>
              <a:rPr lang="en-US" altLang="ko-KR" sz="1400" dirty="0">
                <a:solidFill>
                  <a:prstClr val="black"/>
                </a:solidFill>
                <a:latin typeface="Calibri"/>
                <a:ea typeface="맑은 고딕"/>
                <a:cs typeface="+mn-cs"/>
              </a:rPr>
              <a:t> on </a:t>
            </a:r>
            <a:r>
              <a:rPr lang="en-US" altLang="ko-KR" sz="1400" dirty="0" smtClean="0">
                <a:solidFill>
                  <a:prstClr val="black"/>
                </a:solidFill>
                <a:latin typeface="Calibri"/>
                <a:ea typeface="맑은 고딕"/>
                <a:cs typeface="+mn-cs"/>
              </a:rPr>
              <a:t>the IEEE </a:t>
            </a:r>
            <a:r>
              <a:rPr lang="en-US" altLang="ko-KR" sz="1400" dirty="0">
                <a:solidFill>
                  <a:prstClr val="black"/>
                </a:solidFill>
                <a:latin typeface="Calibri"/>
                <a:ea typeface="맑은 고딕"/>
                <a:cs typeface="+mn-cs"/>
              </a:rPr>
              <a:t>802.16 network and that Serving </a:t>
            </a:r>
            <a:r>
              <a:rPr lang="en-US" altLang="ko-KR" sz="1400" dirty="0" err="1">
                <a:solidFill>
                  <a:prstClr val="black"/>
                </a:solidFill>
                <a:latin typeface="Calibri"/>
                <a:ea typeface="맑은 고딕"/>
                <a:cs typeface="+mn-cs"/>
              </a:rPr>
              <a:t>PoS</a:t>
            </a:r>
            <a:r>
              <a:rPr lang="en-US" altLang="ko-KR" sz="1400" dirty="0">
                <a:solidFill>
                  <a:prstClr val="black"/>
                </a:solidFill>
                <a:latin typeface="Calibri"/>
                <a:ea typeface="맑은 고딕"/>
                <a:cs typeface="+mn-cs"/>
              </a:rPr>
              <a:t> exchanges the MIH_N2N_HO_Complete </a:t>
            </a:r>
            <a:r>
              <a:rPr lang="en-US" altLang="ko-KR" sz="1400" dirty="0" smtClean="0">
                <a:solidFill>
                  <a:prstClr val="black"/>
                </a:solidFill>
                <a:latin typeface="Calibri"/>
                <a:ea typeface="맑은 고딕"/>
                <a:cs typeface="+mn-cs"/>
              </a:rPr>
              <a:t>messages with </a:t>
            </a:r>
            <a:r>
              <a:rPr lang="en-US" altLang="ko-KR" sz="1400" dirty="0">
                <a:solidFill>
                  <a:prstClr val="black"/>
                </a:solidFill>
                <a:latin typeface="Calibri"/>
                <a:ea typeface="맑은 고딕"/>
                <a:cs typeface="+mn-cs"/>
              </a:rPr>
              <a:t>the previous </a:t>
            </a:r>
            <a:r>
              <a:rPr lang="en-US" altLang="ko-KR" sz="1400" dirty="0" err="1">
                <a:solidFill>
                  <a:prstClr val="black"/>
                </a:solidFill>
                <a:latin typeface="Calibri"/>
                <a:ea typeface="맑은 고딕"/>
                <a:cs typeface="+mn-cs"/>
              </a:rPr>
              <a:t>PoS</a:t>
            </a:r>
            <a:r>
              <a:rPr lang="en-US" altLang="ko-KR" sz="1400" dirty="0">
                <a:solidFill>
                  <a:prstClr val="black"/>
                </a:solidFill>
                <a:latin typeface="Calibri"/>
                <a:ea typeface="맑은 고딕"/>
                <a:cs typeface="+mn-cs"/>
              </a:rPr>
              <a:t> on the IEEE 802.11 network to release the resource that was reserved for </a:t>
            </a:r>
            <a:r>
              <a:rPr lang="en-US" altLang="ko-KR" sz="1400" dirty="0" smtClean="0">
                <a:solidFill>
                  <a:prstClr val="black"/>
                </a:solidFill>
                <a:latin typeface="Calibri"/>
                <a:ea typeface="맑은 고딕"/>
                <a:cs typeface="+mn-cs"/>
              </a:rPr>
              <a:t>the Mobile </a:t>
            </a:r>
            <a:r>
              <a:rPr lang="en-US" altLang="ko-KR" sz="1400" dirty="0">
                <a:solidFill>
                  <a:prstClr val="black"/>
                </a:solidFill>
                <a:latin typeface="Calibri"/>
                <a:ea typeface="맑은 고딕"/>
                <a:cs typeface="+mn-cs"/>
              </a:rPr>
              <a:t>Node on that network</a:t>
            </a:r>
            <a:r>
              <a:rPr lang="en-US" altLang="ko-KR" sz="1400" dirty="0" smtClean="0">
                <a:solidFill>
                  <a:prstClr val="black"/>
                </a:solidFill>
                <a:latin typeface="Calibri"/>
                <a:ea typeface="맑은 고딕"/>
                <a:cs typeface="+mn-cs"/>
              </a:rPr>
              <a:t>.</a:t>
            </a:r>
            <a:endParaRPr lang="ko-KR" altLang="en-US" sz="1400" dirty="0">
              <a:solidFill>
                <a:prstClr val="black"/>
              </a:solidFill>
              <a:latin typeface="Calibri"/>
              <a:ea typeface="맑은 고딕"/>
              <a:cs typeface="+mn-cs"/>
            </a:endParaRPr>
          </a:p>
        </p:txBody>
      </p:sp>
      <p:sp>
        <p:nvSpPr>
          <p:cNvPr id="4" name="슬라이드 번호 개체 틀 3"/>
          <p:cNvSpPr>
            <a:spLocks noGrp="1"/>
          </p:cNvSpPr>
          <p:nvPr>
            <p:ph type="sldNum" sz="quarter" idx="11"/>
          </p:nvPr>
        </p:nvSpPr>
        <p:spPr/>
        <p:txBody>
          <a:bodyPr/>
          <a:lstStyle/>
          <a:p>
            <a:pPr>
              <a:defRPr/>
            </a:pPr>
            <a:fld id="{5BE953F4-8D54-48F8-8BD3-ECD4AEB91156}" type="slidenum">
              <a:rPr lang="en-US" altLang="ja-JP" smtClean="0"/>
              <a:pPr>
                <a:defRPr/>
              </a:pPr>
              <a:t>6</a:t>
            </a:fld>
            <a:endParaRPr lang="en-US" altLang="ja-JP"/>
          </a:p>
        </p:txBody>
      </p:sp>
    </p:spTree>
    <p:extLst>
      <p:ext uri="{BB962C8B-B14F-4D97-AF65-F5344CB8AC3E}">
        <p14:creationId xmlns:p14="http://schemas.microsoft.com/office/powerpoint/2010/main" val="3556873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smtClean="0"/>
              <a:t>Call Flow for Handover</a:t>
            </a:r>
            <a:endParaRPr lang="ko-KR" altLang="en-US" sz="3200" dirty="0"/>
          </a:p>
        </p:txBody>
      </p:sp>
      <p:sp>
        <p:nvSpPr>
          <p:cNvPr id="67" name="TextBox 4"/>
          <p:cNvSpPr txBox="1">
            <a:spLocks noChangeArrowheads="1"/>
          </p:cNvSpPr>
          <p:nvPr/>
        </p:nvSpPr>
        <p:spPr bwMode="auto">
          <a:xfrm>
            <a:off x="152400" y="6477000"/>
            <a:ext cx="1760418"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a:t>
            </a:r>
            <a:endParaRPr lang="en-US" sz="1100" dirty="0">
              <a:latin typeface="Arial"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1778566" y="-672093"/>
            <a:ext cx="5578932" cy="85423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직사각형 7"/>
          <p:cNvSpPr/>
          <p:nvPr/>
        </p:nvSpPr>
        <p:spPr>
          <a:xfrm>
            <a:off x="1869282" y="6248345"/>
            <a:ext cx="5397499" cy="276999"/>
          </a:xfrm>
          <a:prstGeom prst="rect">
            <a:avLst/>
          </a:prstGeom>
        </p:spPr>
        <p:txBody>
          <a:bodyPr wrap="square">
            <a:spAutoFit/>
          </a:bodyPr>
          <a:lstStyle/>
          <a:p>
            <a:pPr algn="ctr" fontAlgn="auto" latinLnBrk="1">
              <a:spcBef>
                <a:spcPts val="0"/>
              </a:spcBef>
              <a:spcAft>
                <a:spcPts val="0"/>
              </a:spcAft>
            </a:pPr>
            <a:r>
              <a:rPr lang="en-US" altLang="ko-KR" sz="1200" dirty="0">
                <a:solidFill>
                  <a:prstClr val="black"/>
                </a:solidFill>
                <a:latin typeface="Calibri"/>
                <a:ea typeface="맑은 고딕"/>
                <a:cs typeface="+mn-cs"/>
              </a:rPr>
              <a:t>Figure C.3—Example handover flow chart between IEEE 802.11 and IEEE 802.16</a:t>
            </a:r>
            <a:endParaRPr lang="ko-KR" altLang="en-US" sz="1200" dirty="0">
              <a:solidFill>
                <a:prstClr val="black"/>
              </a:solidFill>
              <a:latin typeface="Calibri"/>
              <a:ea typeface="맑은 고딕"/>
              <a:cs typeface="+mn-cs"/>
            </a:endParaRPr>
          </a:p>
        </p:txBody>
      </p:sp>
      <p:sp>
        <p:nvSpPr>
          <p:cNvPr id="4" name="슬라이드 번호 개체 틀 3"/>
          <p:cNvSpPr>
            <a:spLocks noGrp="1"/>
          </p:cNvSpPr>
          <p:nvPr>
            <p:ph type="sldNum" sz="quarter" idx="11"/>
          </p:nvPr>
        </p:nvSpPr>
        <p:spPr/>
        <p:txBody>
          <a:bodyPr/>
          <a:lstStyle/>
          <a:p>
            <a:pPr>
              <a:defRPr/>
            </a:pPr>
            <a:fld id="{5BE953F4-8D54-48F8-8BD3-ECD4AEB91156}" type="slidenum">
              <a:rPr lang="en-US" altLang="ja-JP" smtClean="0"/>
              <a:pPr>
                <a:defRPr/>
              </a:pPr>
              <a:t>7</a:t>
            </a:fld>
            <a:endParaRPr lang="en-US" altLang="ja-JP"/>
          </a:p>
        </p:txBody>
      </p:sp>
    </p:spTree>
    <p:extLst>
      <p:ext uri="{BB962C8B-B14F-4D97-AF65-F5344CB8AC3E}">
        <p14:creationId xmlns:p14="http://schemas.microsoft.com/office/powerpoint/2010/main" val="3556873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noFill/>
          <a:ln w="12700">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US" altLang="ko-KR" sz="2800" dirty="0"/>
              <a:t>High</a:t>
            </a:r>
            <a:r>
              <a:rPr lang="ko-KR" altLang="en-US" sz="2800" dirty="0"/>
              <a:t> </a:t>
            </a:r>
            <a:r>
              <a:rPr lang="en-US" altLang="ko-KR" sz="2800" dirty="0"/>
              <a:t>Level Process in case of Open SLMCP</a:t>
            </a:r>
            <a:endParaRPr lang="en-US" sz="2800" dirty="0"/>
          </a:p>
        </p:txBody>
      </p:sp>
      <p:sp>
        <p:nvSpPr>
          <p:cNvPr id="7" name="TextBox 4"/>
          <p:cNvSpPr txBox="1">
            <a:spLocks noChangeArrowheads="1"/>
          </p:cNvSpPr>
          <p:nvPr/>
        </p:nvSpPr>
        <p:spPr bwMode="auto">
          <a:xfrm>
            <a:off x="152400" y="6477000"/>
            <a:ext cx="1760418"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a:t>
            </a:r>
            <a:endParaRPr lang="en-US" sz="1100" dirty="0">
              <a:latin typeface="Arial" charset="0"/>
            </a:endParaRPr>
          </a:p>
        </p:txBody>
      </p:sp>
      <p:sp>
        <p:nvSpPr>
          <p:cNvPr id="33" name="직사각형 32"/>
          <p:cNvSpPr/>
          <p:nvPr/>
        </p:nvSpPr>
        <p:spPr>
          <a:xfrm>
            <a:off x="757955" y="1376099"/>
            <a:ext cx="2655513" cy="560300"/>
          </a:xfrm>
          <a:prstGeom prst="rect">
            <a:avLst/>
          </a:prstGeom>
          <a:solidFill>
            <a:srgbClr val="ED7D31"/>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white"/>
                </a:solidFill>
                <a:effectLst/>
                <a:uLnTx/>
                <a:uFillTx/>
                <a:latin typeface="Calibri"/>
                <a:ea typeface="맑은 고딕"/>
                <a:cs typeface="Times New Roman" pitchFamily="18" charset="0"/>
              </a:rPr>
              <a:t>Open Social Learning</a:t>
            </a: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white"/>
                </a:solidFill>
                <a:effectLst/>
                <a:uLnTx/>
                <a:uFillTx/>
                <a:latin typeface="Calibri"/>
                <a:ea typeface="맑은 고딕"/>
                <a:cs typeface="Times New Roman" pitchFamily="18" charset="0"/>
              </a:rPr>
              <a:t>Mobile Content Platform</a:t>
            </a:r>
            <a:endParaRPr kumimoji="0" lang="ko-KR" altLang="en-US" sz="1800" b="0" i="0" u="none" strike="noStrike" kern="0" cap="none" spc="0" normalizeH="0" baseline="0" noProof="0" dirty="0" smtClean="0">
              <a:ln>
                <a:noFill/>
              </a:ln>
              <a:solidFill>
                <a:prstClr val="white"/>
              </a:solidFill>
              <a:effectLst/>
              <a:uLnTx/>
              <a:uFillTx/>
              <a:latin typeface="Calibri"/>
              <a:ea typeface="맑은 고딕"/>
              <a:cs typeface="Times New Roman" pitchFamily="18" charset="0"/>
            </a:endParaRPr>
          </a:p>
        </p:txBody>
      </p:sp>
      <p:sp>
        <p:nvSpPr>
          <p:cNvPr id="34" name="TextBox 33"/>
          <p:cNvSpPr txBox="1"/>
          <p:nvPr/>
        </p:nvSpPr>
        <p:spPr>
          <a:xfrm>
            <a:off x="1302391" y="3059735"/>
            <a:ext cx="1398863" cy="461665"/>
          </a:xfrm>
          <a:prstGeom prst="rect">
            <a:avLst/>
          </a:prstGeom>
          <a:noFill/>
        </p:spPr>
        <p:txBody>
          <a:bodyPr wrap="square" rtlCol="0">
            <a:spAutoFit/>
          </a:bodyPr>
          <a:lstStyle/>
          <a:p>
            <a:pPr fontAlgn="auto" latinLnBrk="1">
              <a:spcBef>
                <a:spcPts val="0"/>
              </a:spcBef>
              <a:spcAft>
                <a:spcPts val="0"/>
              </a:spcAft>
            </a:pPr>
            <a:r>
              <a:rPr lang="en-US" altLang="ko-KR" sz="1200" dirty="0">
                <a:solidFill>
                  <a:prstClr val="black"/>
                </a:solidFill>
                <a:latin typeface="Calibri"/>
                <a:ea typeface="맑은 고딕"/>
                <a:cs typeface="+mn-cs"/>
              </a:rPr>
              <a:t>⑤</a:t>
            </a:r>
            <a:r>
              <a:rPr lang="ko-KR" altLang="en-US" sz="1200" dirty="0">
                <a:solidFill>
                  <a:prstClr val="black"/>
                </a:solidFill>
                <a:latin typeface="Calibri"/>
                <a:ea typeface="맑은 고딕"/>
                <a:cs typeface="+mn-cs"/>
              </a:rPr>
              <a:t> </a:t>
            </a:r>
            <a:r>
              <a:rPr lang="en-US" altLang="ko-KR" sz="1200" dirty="0" smtClean="0">
                <a:solidFill>
                  <a:prstClr val="black"/>
                </a:solidFill>
                <a:latin typeface="Calibri"/>
                <a:ea typeface="맑은 고딕"/>
                <a:cs typeface="+mn-cs"/>
              </a:rPr>
              <a:t>Request for sign in by token</a:t>
            </a:r>
          </a:p>
        </p:txBody>
      </p:sp>
      <p:pic>
        <p:nvPicPr>
          <p:cNvPr id="35" name="그림 3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12221" y="5419121"/>
            <a:ext cx="304923" cy="667020"/>
          </a:xfrm>
          <a:prstGeom prst="rect">
            <a:avLst/>
          </a:prstGeom>
        </p:spPr>
      </p:pic>
      <p:sp>
        <p:nvSpPr>
          <p:cNvPr id="36" name="TextBox 35"/>
          <p:cNvSpPr txBox="1"/>
          <p:nvPr/>
        </p:nvSpPr>
        <p:spPr>
          <a:xfrm>
            <a:off x="4310864" y="5645214"/>
            <a:ext cx="2123588" cy="369332"/>
          </a:xfrm>
          <a:prstGeom prst="rect">
            <a:avLst/>
          </a:prstGeom>
          <a:noFill/>
        </p:spPr>
        <p:txBody>
          <a:bodyPr wrap="square" rtlCol="0">
            <a:spAutoFit/>
          </a:bodyPr>
          <a:lstStyle/>
          <a:p>
            <a:pPr algn="ctr" fontAlgn="auto" latinLnBrk="1">
              <a:spcBef>
                <a:spcPts val="0"/>
              </a:spcBef>
              <a:spcAft>
                <a:spcPts val="0"/>
              </a:spcAft>
            </a:pPr>
            <a:r>
              <a:rPr lang="en-US" altLang="ko-KR" sz="1800" dirty="0" smtClean="0">
                <a:solidFill>
                  <a:prstClr val="black"/>
                </a:solidFill>
                <a:latin typeface="Calibri"/>
                <a:ea typeface="맑은 고딕"/>
                <a:cs typeface="+mn-cs"/>
              </a:rPr>
              <a:t>Open SLMCP Client</a:t>
            </a:r>
            <a:endParaRPr lang="ko-KR" altLang="en-US" sz="1800" dirty="0">
              <a:solidFill>
                <a:prstClr val="black"/>
              </a:solidFill>
              <a:latin typeface="Calibri"/>
              <a:ea typeface="맑은 고딕"/>
              <a:cs typeface="+mn-cs"/>
            </a:endParaRPr>
          </a:p>
        </p:txBody>
      </p:sp>
      <p:sp>
        <p:nvSpPr>
          <p:cNvPr id="37" name="직사각형 36"/>
          <p:cNvSpPr/>
          <p:nvPr/>
        </p:nvSpPr>
        <p:spPr>
          <a:xfrm>
            <a:off x="6295523" y="1376099"/>
            <a:ext cx="2391494" cy="1132836"/>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a:cs typeface="Times New Roman" pitchFamily="18" charset="0"/>
              </a:rPr>
              <a:t>SNS(Social Networking Service)</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a:cs typeface="Times New Roman" pitchFamily="18" charset="0"/>
            </a:endParaRPr>
          </a:p>
        </p:txBody>
      </p:sp>
      <p:cxnSp>
        <p:nvCxnSpPr>
          <p:cNvPr id="38" name="직선 화살표 연결선 37"/>
          <p:cNvCxnSpPr/>
          <p:nvPr/>
        </p:nvCxnSpPr>
        <p:spPr>
          <a:xfrm>
            <a:off x="3438942" y="1795244"/>
            <a:ext cx="2856581" cy="0"/>
          </a:xfrm>
          <a:prstGeom prst="straightConnector1">
            <a:avLst/>
          </a:prstGeom>
          <a:noFill/>
          <a:ln w="12700" cap="flat" cmpd="sng" algn="ctr">
            <a:solidFill>
              <a:sysClr val="windowText" lastClr="000000">
                <a:lumMod val="50000"/>
                <a:lumOff val="50000"/>
              </a:sysClr>
            </a:solidFill>
            <a:prstDash val="sysDash"/>
            <a:miter lim="800000"/>
            <a:headEnd type="none" w="med" len="med"/>
            <a:tailEnd type="triangle" w="med" len="med"/>
          </a:ln>
          <a:effectLst/>
        </p:spPr>
      </p:cxnSp>
      <p:cxnSp>
        <p:nvCxnSpPr>
          <p:cNvPr id="39" name="직선 화살표 연결선 38"/>
          <p:cNvCxnSpPr/>
          <p:nvPr/>
        </p:nvCxnSpPr>
        <p:spPr>
          <a:xfrm>
            <a:off x="3413468" y="2055303"/>
            <a:ext cx="2882055" cy="0"/>
          </a:xfrm>
          <a:prstGeom prst="straightConnector1">
            <a:avLst/>
          </a:prstGeom>
          <a:noFill/>
          <a:ln w="12700" cap="flat" cmpd="sng" algn="ctr">
            <a:solidFill>
              <a:sysClr val="windowText" lastClr="000000">
                <a:lumMod val="50000"/>
                <a:lumOff val="50000"/>
              </a:sysClr>
            </a:solidFill>
            <a:prstDash val="sysDash"/>
            <a:miter lim="800000"/>
            <a:headEnd type="triangle" w="med" len="med"/>
            <a:tailEnd type="none" w="med" len="med"/>
          </a:ln>
          <a:effectLst/>
        </p:spPr>
      </p:cxnSp>
      <p:sp>
        <p:nvSpPr>
          <p:cNvPr id="40" name="TextBox 39"/>
          <p:cNvSpPr txBox="1"/>
          <p:nvPr/>
        </p:nvSpPr>
        <p:spPr>
          <a:xfrm>
            <a:off x="3472769" y="1496996"/>
            <a:ext cx="2788925" cy="276999"/>
          </a:xfrm>
          <a:prstGeom prst="rect">
            <a:avLst/>
          </a:prstGeom>
          <a:noFill/>
        </p:spPr>
        <p:txBody>
          <a:bodyPr wrap="square" rtlCol="0">
            <a:spAutoFit/>
          </a:bodyPr>
          <a:lstStyle/>
          <a:p>
            <a:pPr algn="ctr" fontAlgn="auto" latinLnBrk="1">
              <a:spcBef>
                <a:spcPts val="0"/>
              </a:spcBef>
              <a:spcAft>
                <a:spcPts val="0"/>
              </a:spcAft>
            </a:pPr>
            <a:r>
              <a:rPr lang="en-US" altLang="ko-KR" sz="1200" dirty="0">
                <a:solidFill>
                  <a:prstClr val="black"/>
                </a:solidFill>
                <a:latin typeface="Calibri"/>
                <a:ea typeface="맑은 고딕"/>
                <a:cs typeface="+mn-cs"/>
              </a:rPr>
              <a:t>⑥</a:t>
            </a:r>
            <a:r>
              <a:rPr lang="ko-KR" altLang="en-US" sz="1200" dirty="0" smtClean="0">
                <a:solidFill>
                  <a:prstClr val="black"/>
                </a:solidFill>
                <a:latin typeface="Calibri"/>
                <a:ea typeface="맑은 고딕"/>
                <a:cs typeface="+mn-cs"/>
              </a:rPr>
              <a:t> </a:t>
            </a:r>
            <a:r>
              <a:rPr lang="en-US" altLang="ko-KR" sz="1200" dirty="0" smtClean="0">
                <a:solidFill>
                  <a:prstClr val="black"/>
                </a:solidFill>
                <a:latin typeface="Calibri"/>
                <a:ea typeface="맑은 고딕"/>
                <a:cs typeface="+mn-cs"/>
              </a:rPr>
              <a:t>Request for confirmation by user token</a:t>
            </a:r>
          </a:p>
        </p:txBody>
      </p:sp>
      <p:cxnSp>
        <p:nvCxnSpPr>
          <p:cNvPr id="41" name="직선 화살표 연결선 40"/>
          <p:cNvCxnSpPr/>
          <p:nvPr/>
        </p:nvCxnSpPr>
        <p:spPr>
          <a:xfrm>
            <a:off x="7365534" y="2525232"/>
            <a:ext cx="0" cy="2910186"/>
          </a:xfrm>
          <a:prstGeom prst="straightConnector1">
            <a:avLst/>
          </a:prstGeom>
          <a:noFill/>
          <a:ln w="12700" cap="flat" cmpd="sng" algn="ctr">
            <a:solidFill>
              <a:sysClr val="windowText" lastClr="000000">
                <a:lumMod val="50000"/>
                <a:lumOff val="50000"/>
              </a:sysClr>
            </a:solidFill>
            <a:prstDash val="sysDash"/>
            <a:miter lim="800000"/>
            <a:headEnd type="triangle" w="med" len="med"/>
            <a:tailEnd type="none" w="med" len="med"/>
          </a:ln>
          <a:effectLst/>
        </p:spPr>
      </p:cxnSp>
      <p:cxnSp>
        <p:nvCxnSpPr>
          <p:cNvPr id="42" name="직선 화살표 연결선 41"/>
          <p:cNvCxnSpPr/>
          <p:nvPr/>
        </p:nvCxnSpPr>
        <p:spPr>
          <a:xfrm flipV="1">
            <a:off x="7566966" y="2525232"/>
            <a:ext cx="0" cy="2910186"/>
          </a:xfrm>
          <a:prstGeom prst="straightConnector1">
            <a:avLst/>
          </a:prstGeom>
          <a:noFill/>
          <a:ln w="12700" cap="flat" cmpd="sng" algn="ctr">
            <a:solidFill>
              <a:sysClr val="windowText" lastClr="000000">
                <a:lumMod val="50000"/>
                <a:lumOff val="50000"/>
              </a:sysClr>
            </a:solidFill>
            <a:prstDash val="sysDash"/>
            <a:miter lim="800000"/>
            <a:headEnd type="triangle" w="med" len="med"/>
            <a:tailEnd type="none" w="med" len="med"/>
          </a:ln>
          <a:effectLst/>
        </p:spPr>
      </p:cxnSp>
      <p:cxnSp>
        <p:nvCxnSpPr>
          <p:cNvPr id="43" name="직선 화살표 연결선 42"/>
          <p:cNvCxnSpPr/>
          <p:nvPr/>
        </p:nvCxnSpPr>
        <p:spPr>
          <a:xfrm flipV="1">
            <a:off x="1115528" y="2517083"/>
            <a:ext cx="1" cy="2902038"/>
          </a:xfrm>
          <a:prstGeom prst="straightConnector1">
            <a:avLst/>
          </a:prstGeom>
          <a:noFill/>
          <a:ln w="12700" cap="flat" cmpd="sng" algn="ctr">
            <a:solidFill>
              <a:sysClr val="windowText" lastClr="000000"/>
            </a:solidFill>
            <a:prstDash val="solid"/>
            <a:miter lim="800000"/>
            <a:headEnd type="triangle" w="med" len="med"/>
            <a:tailEnd type="none" w="med" len="med"/>
          </a:ln>
          <a:effectLst/>
        </p:spPr>
      </p:cxnSp>
      <p:cxnSp>
        <p:nvCxnSpPr>
          <p:cNvPr id="44" name="직선 화살표 연결선 43"/>
          <p:cNvCxnSpPr/>
          <p:nvPr/>
        </p:nvCxnSpPr>
        <p:spPr>
          <a:xfrm flipV="1">
            <a:off x="1302393" y="2508935"/>
            <a:ext cx="0" cy="2910186"/>
          </a:xfrm>
          <a:prstGeom prst="straightConnector1">
            <a:avLst/>
          </a:prstGeom>
          <a:noFill/>
          <a:ln w="12700" cap="flat" cmpd="sng" algn="ctr">
            <a:solidFill>
              <a:sysClr val="windowText" lastClr="000000"/>
            </a:solidFill>
            <a:prstDash val="solid"/>
            <a:miter lim="800000"/>
            <a:headEnd type="none" w="med" len="med"/>
            <a:tailEnd type="triangle" w="med" len="med"/>
          </a:ln>
          <a:effectLst/>
        </p:spPr>
      </p:cxnSp>
      <p:sp>
        <p:nvSpPr>
          <p:cNvPr id="45" name="TextBox 44"/>
          <p:cNvSpPr txBox="1"/>
          <p:nvPr/>
        </p:nvSpPr>
        <p:spPr>
          <a:xfrm>
            <a:off x="5878524" y="4524397"/>
            <a:ext cx="1487009" cy="461665"/>
          </a:xfrm>
          <a:prstGeom prst="rect">
            <a:avLst/>
          </a:prstGeom>
          <a:noFill/>
        </p:spPr>
        <p:txBody>
          <a:bodyPr wrap="none" rtlCol="0">
            <a:spAutoFit/>
          </a:bodyPr>
          <a:lstStyle/>
          <a:p>
            <a:pPr algn="r" fontAlgn="auto" latinLnBrk="1">
              <a:spcBef>
                <a:spcPts val="0"/>
              </a:spcBef>
              <a:spcAft>
                <a:spcPts val="0"/>
              </a:spcAft>
            </a:pPr>
            <a:r>
              <a:rPr lang="en-US" altLang="ko-KR" sz="1200" dirty="0">
                <a:solidFill>
                  <a:prstClr val="black"/>
                </a:solidFill>
                <a:latin typeface="Calibri"/>
                <a:ea typeface="맑은 고딕"/>
                <a:cs typeface="+mn-cs"/>
              </a:rPr>
              <a:t>③ Request</a:t>
            </a:r>
            <a:endParaRPr lang="en-US" altLang="ko-KR" sz="1200" dirty="0" smtClean="0">
              <a:solidFill>
                <a:prstClr val="black"/>
              </a:solidFill>
              <a:latin typeface="Calibri"/>
              <a:ea typeface="맑은 고딕"/>
              <a:cs typeface="+mn-cs"/>
            </a:endParaRPr>
          </a:p>
          <a:p>
            <a:pPr algn="r" fontAlgn="auto" latinLnBrk="1">
              <a:spcBef>
                <a:spcPts val="0"/>
              </a:spcBef>
              <a:spcAft>
                <a:spcPts val="0"/>
              </a:spcAft>
            </a:pPr>
            <a:r>
              <a:rPr lang="en-US" altLang="ko-KR" sz="1200" dirty="0" smtClean="0">
                <a:solidFill>
                  <a:prstClr val="black"/>
                </a:solidFill>
                <a:latin typeface="Calibri"/>
                <a:ea typeface="맑은 고딕"/>
                <a:cs typeface="+mn-cs"/>
              </a:rPr>
              <a:t>authentication token</a:t>
            </a:r>
            <a:endParaRPr lang="ko-KR" altLang="en-US" sz="1200" dirty="0">
              <a:solidFill>
                <a:prstClr val="black"/>
              </a:solidFill>
              <a:latin typeface="Calibri"/>
              <a:ea typeface="맑은 고딕"/>
              <a:cs typeface="+mn-cs"/>
            </a:endParaRPr>
          </a:p>
        </p:txBody>
      </p:sp>
      <p:sp>
        <p:nvSpPr>
          <p:cNvPr id="46" name="직사각형 45"/>
          <p:cNvSpPr/>
          <p:nvPr/>
        </p:nvSpPr>
        <p:spPr>
          <a:xfrm>
            <a:off x="1302393" y="4555174"/>
            <a:ext cx="1501630" cy="461665"/>
          </a:xfrm>
          <a:prstGeom prst="rect">
            <a:avLst/>
          </a:prstGeom>
        </p:spPr>
        <p:txBody>
          <a:bodyPr wrap="square">
            <a:spAutoFit/>
          </a:bodyPr>
          <a:lstStyle/>
          <a:p>
            <a:pPr algn="r" fontAlgn="auto" latinLnBrk="1">
              <a:spcBef>
                <a:spcPts val="0"/>
              </a:spcBef>
              <a:spcAft>
                <a:spcPts val="0"/>
              </a:spcAft>
            </a:pPr>
            <a:r>
              <a:rPr lang="en-US" altLang="ko-KR" sz="1200" dirty="0" smtClean="0">
                <a:solidFill>
                  <a:prstClr val="black"/>
                </a:solidFill>
                <a:latin typeface="Calibri"/>
                <a:ea typeface="맑은 고딕"/>
                <a:cs typeface="+mn-cs"/>
              </a:rPr>
              <a:t>① Request for joining membership</a:t>
            </a:r>
            <a:endParaRPr lang="ko-KR" altLang="en-US" sz="1200" dirty="0">
              <a:solidFill>
                <a:prstClr val="black"/>
              </a:solidFill>
              <a:latin typeface="Calibri"/>
              <a:ea typeface="맑은 고딕"/>
              <a:cs typeface="+mn-cs"/>
            </a:endParaRPr>
          </a:p>
        </p:txBody>
      </p:sp>
      <p:sp>
        <p:nvSpPr>
          <p:cNvPr id="47" name="직사각형 46"/>
          <p:cNvSpPr/>
          <p:nvPr/>
        </p:nvSpPr>
        <p:spPr>
          <a:xfrm>
            <a:off x="83890" y="3657159"/>
            <a:ext cx="1031638" cy="646331"/>
          </a:xfrm>
          <a:prstGeom prst="rect">
            <a:avLst/>
          </a:prstGeom>
        </p:spPr>
        <p:txBody>
          <a:bodyPr wrap="square">
            <a:spAutoFit/>
          </a:bodyPr>
          <a:lstStyle/>
          <a:p>
            <a:pPr algn="r" fontAlgn="auto" latinLnBrk="1">
              <a:spcBef>
                <a:spcPts val="0"/>
              </a:spcBef>
              <a:spcAft>
                <a:spcPts val="0"/>
              </a:spcAft>
            </a:pPr>
            <a:r>
              <a:rPr lang="en-US" altLang="ko-KR" sz="1200" dirty="0" smtClean="0">
                <a:solidFill>
                  <a:prstClr val="black"/>
                </a:solidFill>
                <a:latin typeface="Calibri"/>
                <a:ea typeface="맑은 고딕"/>
                <a:cs typeface="+mn-cs"/>
              </a:rPr>
              <a:t>⑧ Respond confirmation message</a:t>
            </a:r>
            <a:endParaRPr lang="ko-KR" altLang="en-US" sz="1200" dirty="0">
              <a:solidFill>
                <a:prstClr val="black"/>
              </a:solidFill>
              <a:latin typeface="Calibri"/>
              <a:ea typeface="맑은 고딕"/>
              <a:cs typeface="+mn-cs"/>
            </a:endParaRPr>
          </a:p>
        </p:txBody>
      </p:sp>
      <p:sp>
        <p:nvSpPr>
          <p:cNvPr id="48" name="TextBox 47"/>
          <p:cNvSpPr txBox="1"/>
          <p:nvPr/>
        </p:nvSpPr>
        <p:spPr>
          <a:xfrm>
            <a:off x="2997114" y="4547247"/>
            <a:ext cx="2304351" cy="461665"/>
          </a:xfrm>
          <a:prstGeom prst="rect">
            <a:avLst/>
          </a:prstGeom>
          <a:noFill/>
        </p:spPr>
        <p:txBody>
          <a:bodyPr wrap="square" rtlCol="0">
            <a:spAutoFit/>
          </a:bodyPr>
          <a:lstStyle/>
          <a:p>
            <a:pPr fontAlgn="auto" latinLnBrk="1">
              <a:spcBef>
                <a:spcPts val="0"/>
              </a:spcBef>
              <a:spcAft>
                <a:spcPts val="0"/>
              </a:spcAft>
            </a:pPr>
            <a:r>
              <a:rPr lang="en-US" altLang="ko-KR" sz="1200" dirty="0" smtClean="0">
                <a:solidFill>
                  <a:prstClr val="black"/>
                </a:solidFill>
                <a:latin typeface="Calibri"/>
                <a:ea typeface="맑은 고딕"/>
                <a:cs typeface="+mn-cs"/>
              </a:rPr>
              <a:t>② Check for user authentication of the SNS</a:t>
            </a:r>
            <a:endParaRPr lang="ko-KR" altLang="en-US" sz="1200" dirty="0">
              <a:solidFill>
                <a:prstClr val="black"/>
              </a:solidFill>
              <a:latin typeface="Calibri"/>
              <a:ea typeface="맑은 고딕"/>
              <a:cs typeface="+mn-cs"/>
            </a:endParaRPr>
          </a:p>
        </p:txBody>
      </p:sp>
      <p:sp>
        <p:nvSpPr>
          <p:cNvPr id="49" name="TextBox 48"/>
          <p:cNvSpPr txBox="1"/>
          <p:nvPr/>
        </p:nvSpPr>
        <p:spPr>
          <a:xfrm>
            <a:off x="7566869" y="4528030"/>
            <a:ext cx="1487010" cy="461665"/>
          </a:xfrm>
          <a:prstGeom prst="rect">
            <a:avLst/>
          </a:prstGeom>
          <a:noFill/>
        </p:spPr>
        <p:txBody>
          <a:bodyPr wrap="none" rtlCol="0">
            <a:spAutoFit/>
          </a:bodyPr>
          <a:lstStyle/>
          <a:p>
            <a:pPr fontAlgn="auto" latinLnBrk="1">
              <a:spcBef>
                <a:spcPts val="0"/>
              </a:spcBef>
              <a:spcAft>
                <a:spcPts val="0"/>
              </a:spcAft>
            </a:pPr>
            <a:r>
              <a:rPr lang="en-US" altLang="ko-KR" sz="1200" dirty="0">
                <a:solidFill>
                  <a:prstClr val="black"/>
                </a:solidFill>
                <a:latin typeface="Calibri"/>
                <a:ea typeface="맑은 고딕"/>
                <a:cs typeface="+mn-cs"/>
              </a:rPr>
              <a:t>④ Respond</a:t>
            </a:r>
            <a:endParaRPr lang="en-US" altLang="ko-KR" sz="1200" dirty="0" smtClean="0">
              <a:solidFill>
                <a:prstClr val="black"/>
              </a:solidFill>
              <a:latin typeface="Calibri"/>
              <a:ea typeface="맑은 고딕"/>
              <a:cs typeface="+mn-cs"/>
            </a:endParaRPr>
          </a:p>
          <a:p>
            <a:pPr fontAlgn="auto" latinLnBrk="1">
              <a:spcBef>
                <a:spcPts val="0"/>
              </a:spcBef>
              <a:spcAft>
                <a:spcPts val="0"/>
              </a:spcAft>
            </a:pPr>
            <a:r>
              <a:rPr lang="en-US" altLang="ko-KR" sz="1200" dirty="0" smtClean="0">
                <a:solidFill>
                  <a:prstClr val="black"/>
                </a:solidFill>
                <a:latin typeface="Calibri"/>
                <a:ea typeface="맑은 고딕"/>
                <a:cs typeface="+mn-cs"/>
              </a:rPr>
              <a:t>authentication token</a:t>
            </a:r>
            <a:endParaRPr lang="ko-KR" altLang="en-US" sz="1200" dirty="0">
              <a:solidFill>
                <a:prstClr val="black"/>
              </a:solidFill>
              <a:latin typeface="Calibri"/>
              <a:ea typeface="맑은 고딕"/>
              <a:cs typeface="+mn-cs"/>
            </a:endParaRPr>
          </a:p>
        </p:txBody>
      </p:sp>
      <p:sp>
        <p:nvSpPr>
          <p:cNvPr id="50" name="직사각형 49"/>
          <p:cNvSpPr/>
          <p:nvPr/>
        </p:nvSpPr>
        <p:spPr>
          <a:xfrm>
            <a:off x="757955" y="1948635"/>
            <a:ext cx="2655513" cy="560300"/>
          </a:xfrm>
          <a:prstGeom prst="rect">
            <a:avLst/>
          </a:prstGeom>
          <a:solidFill>
            <a:srgbClr val="ED7D31">
              <a:lumMod val="60000"/>
              <a:lumOff val="4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err="1" smtClean="0">
                <a:ln>
                  <a:noFill/>
                </a:ln>
                <a:solidFill>
                  <a:prstClr val="black"/>
                </a:solidFill>
                <a:effectLst/>
                <a:uLnTx/>
                <a:uFillTx/>
                <a:latin typeface="Calibri"/>
                <a:ea typeface="맑은 고딕"/>
                <a:cs typeface="Times New Roman" pitchFamily="18" charset="0"/>
              </a:rPr>
              <a:t>PoS</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a:cs typeface="Times New Roman" pitchFamily="18" charset="0"/>
            </a:endParaRPr>
          </a:p>
        </p:txBody>
      </p:sp>
      <p:sp>
        <p:nvSpPr>
          <p:cNvPr id="51" name="직사각형 50"/>
          <p:cNvSpPr/>
          <p:nvPr/>
        </p:nvSpPr>
        <p:spPr>
          <a:xfrm>
            <a:off x="757955" y="5419121"/>
            <a:ext cx="7929062" cy="757154"/>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white"/>
              </a:solidFill>
              <a:effectLst/>
              <a:uLnTx/>
              <a:uFillTx/>
              <a:latin typeface="Calibri"/>
              <a:ea typeface="맑은 고딕"/>
              <a:cs typeface="+mn-cs"/>
            </a:endParaRPr>
          </a:p>
        </p:txBody>
      </p:sp>
      <p:cxnSp>
        <p:nvCxnSpPr>
          <p:cNvPr id="52" name="직선 화살표 연결선 51"/>
          <p:cNvCxnSpPr/>
          <p:nvPr/>
        </p:nvCxnSpPr>
        <p:spPr>
          <a:xfrm flipV="1">
            <a:off x="2997114" y="2517083"/>
            <a:ext cx="0" cy="2926484"/>
          </a:xfrm>
          <a:prstGeom prst="straightConnector1">
            <a:avLst/>
          </a:prstGeom>
          <a:noFill/>
          <a:ln w="12700" cap="flat" cmpd="sng" algn="ctr">
            <a:solidFill>
              <a:sysClr val="windowText" lastClr="000000"/>
            </a:solidFill>
            <a:prstDash val="solid"/>
            <a:miter lim="800000"/>
            <a:headEnd type="triangle" w="med" len="med"/>
            <a:tailEnd type="none" w="med" len="med"/>
          </a:ln>
          <a:effectLst/>
        </p:spPr>
      </p:cxnSp>
      <p:cxnSp>
        <p:nvCxnSpPr>
          <p:cNvPr id="53" name="직선 화살표 연결선 52"/>
          <p:cNvCxnSpPr/>
          <p:nvPr/>
        </p:nvCxnSpPr>
        <p:spPr>
          <a:xfrm flipV="1">
            <a:off x="2804024" y="2517084"/>
            <a:ext cx="0" cy="2902037"/>
          </a:xfrm>
          <a:prstGeom prst="straightConnector1">
            <a:avLst/>
          </a:prstGeom>
          <a:noFill/>
          <a:ln w="12700" cap="flat" cmpd="sng" algn="ctr">
            <a:solidFill>
              <a:sysClr val="windowText" lastClr="000000"/>
            </a:solidFill>
            <a:prstDash val="solid"/>
            <a:miter lim="800000"/>
            <a:headEnd type="none" w="med" len="med"/>
            <a:tailEnd type="triangle" w="med" len="med"/>
          </a:ln>
          <a:effectLst/>
        </p:spPr>
      </p:cxnSp>
      <p:sp>
        <p:nvSpPr>
          <p:cNvPr id="54" name="TextBox 53"/>
          <p:cNvSpPr txBox="1"/>
          <p:nvPr/>
        </p:nvSpPr>
        <p:spPr>
          <a:xfrm>
            <a:off x="3536546" y="2055303"/>
            <a:ext cx="2788925" cy="276999"/>
          </a:xfrm>
          <a:prstGeom prst="rect">
            <a:avLst/>
          </a:prstGeom>
          <a:noFill/>
        </p:spPr>
        <p:txBody>
          <a:bodyPr wrap="square" rtlCol="0">
            <a:spAutoFit/>
          </a:bodyPr>
          <a:lstStyle/>
          <a:p>
            <a:pPr algn="ctr" fontAlgn="auto" latinLnBrk="1">
              <a:spcBef>
                <a:spcPts val="0"/>
              </a:spcBef>
              <a:spcAft>
                <a:spcPts val="0"/>
              </a:spcAft>
            </a:pPr>
            <a:r>
              <a:rPr lang="en-US" altLang="ko-KR" sz="1200" dirty="0" smtClean="0">
                <a:solidFill>
                  <a:prstClr val="black"/>
                </a:solidFill>
                <a:latin typeface="Calibri"/>
                <a:ea typeface="맑은 고딕"/>
                <a:cs typeface="+mn-cs"/>
              </a:rPr>
              <a:t>⑦</a:t>
            </a:r>
            <a:r>
              <a:rPr lang="ko-KR" altLang="en-US" sz="1200" dirty="0" smtClean="0">
                <a:solidFill>
                  <a:prstClr val="black"/>
                </a:solidFill>
                <a:latin typeface="Calibri"/>
                <a:ea typeface="맑은 고딕"/>
                <a:cs typeface="+mn-cs"/>
              </a:rPr>
              <a:t> </a:t>
            </a:r>
            <a:r>
              <a:rPr lang="en-US" altLang="ko-KR" sz="1200" dirty="0" smtClean="0">
                <a:solidFill>
                  <a:prstClr val="black"/>
                </a:solidFill>
                <a:latin typeface="Calibri"/>
                <a:ea typeface="맑은 고딕"/>
                <a:cs typeface="+mn-cs"/>
              </a:rPr>
              <a:t>Respond confirmation message</a:t>
            </a:r>
          </a:p>
        </p:txBody>
      </p:sp>
      <p:sp>
        <p:nvSpPr>
          <p:cNvPr id="55" name="직사각형 54"/>
          <p:cNvSpPr/>
          <p:nvPr/>
        </p:nvSpPr>
        <p:spPr>
          <a:xfrm>
            <a:off x="3536546" y="1065402"/>
            <a:ext cx="5322228" cy="3338818"/>
          </a:xfrm>
          <a:prstGeom prst="rect">
            <a:avLst/>
          </a:prstGeom>
          <a:noFill/>
          <a:ln w="12700" cap="flat" cmpd="sng" algn="ctr">
            <a:solidFill>
              <a:srgbClr val="5B9BD5">
                <a:lumMod val="75000"/>
              </a:srgbClr>
            </a:solidFill>
            <a:prstDash val="dash"/>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white"/>
              </a:solidFill>
              <a:effectLst/>
              <a:uLnTx/>
              <a:uFillTx/>
              <a:latin typeface="Calibri"/>
              <a:ea typeface="맑은 고딕"/>
              <a:cs typeface="+mn-cs"/>
            </a:endParaRPr>
          </a:p>
        </p:txBody>
      </p:sp>
      <p:sp>
        <p:nvSpPr>
          <p:cNvPr id="56" name="TextBox 55"/>
          <p:cNvSpPr txBox="1"/>
          <p:nvPr/>
        </p:nvSpPr>
        <p:spPr>
          <a:xfrm>
            <a:off x="5311901" y="914184"/>
            <a:ext cx="1122551" cy="307777"/>
          </a:xfrm>
          <a:prstGeom prst="rect">
            <a:avLst/>
          </a:prstGeom>
          <a:solidFill>
            <a:sysClr val="window" lastClr="FFFFFF"/>
          </a:solidFill>
        </p:spPr>
        <p:txBody>
          <a:bodyPr wrap="none" rtlCol="0">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prstClr val="black"/>
                </a:solidFill>
                <a:effectLst/>
                <a:uLnTx/>
                <a:uFillTx/>
                <a:latin typeface="Calibri"/>
                <a:ea typeface="맑은 고딕"/>
                <a:cs typeface="+mn-cs"/>
              </a:rPr>
              <a:t>Out of Scope</a:t>
            </a:r>
            <a:endParaRPr kumimoji="0" lang="ko-KR" altLang="en-US" sz="1400" b="0" i="0" u="none" strike="noStrike" kern="0" cap="none" spc="0" normalizeH="0" baseline="0" noProof="0" dirty="0" smtClean="0">
              <a:ln>
                <a:noFill/>
              </a:ln>
              <a:solidFill>
                <a:prstClr val="black"/>
              </a:solidFill>
              <a:effectLst/>
              <a:uLnTx/>
              <a:uFillTx/>
              <a:latin typeface="Calibri"/>
              <a:ea typeface="맑은 고딕"/>
              <a:cs typeface="+mn-cs"/>
            </a:endParaRPr>
          </a:p>
        </p:txBody>
      </p:sp>
      <p:sp>
        <p:nvSpPr>
          <p:cNvPr id="3" name="슬라이드 번호 개체 틀 2"/>
          <p:cNvSpPr>
            <a:spLocks noGrp="1"/>
          </p:cNvSpPr>
          <p:nvPr>
            <p:ph type="sldNum" sz="quarter" idx="11"/>
          </p:nvPr>
        </p:nvSpPr>
        <p:spPr/>
        <p:txBody>
          <a:bodyPr/>
          <a:lstStyle/>
          <a:p>
            <a:pPr>
              <a:defRPr/>
            </a:pPr>
            <a:fld id="{5BE953F4-8D54-48F8-8BD3-ECD4AEB91156}" type="slidenum">
              <a:rPr lang="en-US" altLang="ja-JP" smtClean="0"/>
              <a:pPr>
                <a:defRPr/>
              </a:pPr>
              <a:t>8</a:t>
            </a:fld>
            <a:endParaRPr lang="en-US" altLang="ja-JP"/>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a:t>Low</a:t>
            </a:r>
            <a:r>
              <a:rPr lang="ko-KR" altLang="en-US" sz="2800" dirty="0"/>
              <a:t> </a:t>
            </a:r>
            <a:r>
              <a:rPr lang="en-US" altLang="ko-KR" sz="2800" dirty="0"/>
              <a:t>Level Process in case of </a:t>
            </a:r>
            <a:r>
              <a:rPr lang="en-US" altLang="ko-KR" sz="2800" dirty="0" smtClean="0"/>
              <a:t>Registration</a:t>
            </a:r>
            <a:endParaRPr lang="ko-KR" altLang="en-US" sz="3200" dirty="0"/>
          </a:p>
        </p:txBody>
      </p:sp>
      <p:sp>
        <p:nvSpPr>
          <p:cNvPr id="67" name="TextBox 4"/>
          <p:cNvSpPr txBox="1">
            <a:spLocks noChangeArrowheads="1"/>
          </p:cNvSpPr>
          <p:nvPr/>
        </p:nvSpPr>
        <p:spPr bwMode="auto">
          <a:xfrm>
            <a:off x="152400" y="6477000"/>
            <a:ext cx="1760418"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a:t>
            </a:r>
            <a:endParaRPr lang="en-US" sz="1100" dirty="0">
              <a:latin typeface="Arial" charset="0"/>
            </a:endParaRPr>
          </a:p>
        </p:txBody>
      </p:sp>
      <p:sp>
        <p:nvSpPr>
          <p:cNvPr id="92" name="직사각형 91"/>
          <p:cNvSpPr/>
          <p:nvPr/>
        </p:nvSpPr>
        <p:spPr>
          <a:xfrm>
            <a:off x="757955" y="1376099"/>
            <a:ext cx="7929062" cy="560300"/>
          </a:xfrm>
          <a:prstGeom prst="rect">
            <a:avLst/>
          </a:prstGeom>
          <a:solidFill>
            <a:srgbClr val="ED7D31"/>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white"/>
                </a:solidFill>
                <a:effectLst/>
                <a:uLnTx/>
                <a:uFillTx/>
                <a:latin typeface="Calibri"/>
                <a:ea typeface="맑은 고딕"/>
                <a:cs typeface="Times New Roman" pitchFamily="18" charset="0"/>
              </a:rPr>
              <a:t>Open SLMCP</a:t>
            </a:r>
            <a:endParaRPr kumimoji="0" lang="ko-KR" altLang="en-US" sz="1800" b="0" i="0" u="none" strike="noStrike" kern="0" cap="none" spc="0" normalizeH="0" baseline="0" noProof="0" dirty="0" smtClean="0">
              <a:ln>
                <a:noFill/>
              </a:ln>
              <a:solidFill>
                <a:prstClr val="white"/>
              </a:solidFill>
              <a:effectLst/>
              <a:uLnTx/>
              <a:uFillTx/>
              <a:latin typeface="Calibri"/>
              <a:ea typeface="맑은 고딕"/>
              <a:cs typeface="Times New Roman" pitchFamily="18" charset="0"/>
            </a:endParaRPr>
          </a:p>
        </p:txBody>
      </p:sp>
      <p:pic>
        <p:nvPicPr>
          <p:cNvPr id="93" name="그림 9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63765" y="4977626"/>
            <a:ext cx="304923" cy="667020"/>
          </a:xfrm>
          <a:prstGeom prst="rect">
            <a:avLst/>
          </a:prstGeom>
        </p:spPr>
      </p:pic>
      <p:sp>
        <p:nvSpPr>
          <p:cNvPr id="94" name="TextBox 93"/>
          <p:cNvSpPr txBox="1"/>
          <p:nvPr/>
        </p:nvSpPr>
        <p:spPr>
          <a:xfrm>
            <a:off x="4806720" y="5166681"/>
            <a:ext cx="2203680" cy="369332"/>
          </a:xfrm>
          <a:prstGeom prst="rect">
            <a:avLst/>
          </a:prstGeom>
          <a:noFill/>
        </p:spPr>
        <p:txBody>
          <a:bodyPr wrap="square" rtlCol="0">
            <a:spAutoFit/>
          </a:bodyPr>
          <a:lstStyle/>
          <a:p>
            <a:pPr lvl="0" algn="ctr" fontAlgn="auto" latinLnBrk="1">
              <a:spcBef>
                <a:spcPts val="0"/>
              </a:spcBef>
              <a:spcAft>
                <a:spcPts val="0"/>
              </a:spcAft>
            </a:pPr>
            <a:r>
              <a:rPr lang="en-US" altLang="ko-KR" sz="1800" dirty="0" smtClean="0">
                <a:solidFill>
                  <a:prstClr val="black"/>
                </a:solidFill>
                <a:latin typeface="Calibri"/>
                <a:ea typeface="맑은 고딕"/>
                <a:cs typeface="+mn-cs"/>
              </a:rPr>
              <a:t>Mobile Node</a:t>
            </a:r>
            <a:r>
              <a:rPr lang="en-US" altLang="ko-KR" sz="1800" kern="0" dirty="0">
                <a:solidFill>
                  <a:prstClr val="black"/>
                </a:solidFill>
                <a:latin typeface="Calibri"/>
                <a:ea typeface="맑은 고딕"/>
                <a:cs typeface="Times New Roman" pitchFamily="18" charset="0"/>
              </a:rPr>
              <a:t> (MIHF</a:t>
            </a:r>
            <a:r>
              <a:rPr lang="en-US" altLang="ko-KR" sz="1800" kern="0" dirty="0" smtClean="0">
                <a:solidFill>
                  <a:prstClr val="black"/>
                </a:solidFill>
                <a:latin typeface="Calibri"/>
                <a:ea typeface="맑은 고딕"/>
                <a:cs typeface="Times New Roman" pitchFamily="18" charset="0"/>
              </a:rPr>
              <a:t>)</a:t>
            </a:r>
            <a:endParaRPr lang="ko-KR" altLang="en-US" sz="1800" kern="0" dirty="0">
              <a:solidFill>
                <a:prstClr val="black"/>
              </a:solidFill>
              <a:latin typeface="Calibri"/>
              <a:ea typeface="맑은 고딕"/>
              <a:cs typeface="Times New Roman" pitchFamily="18" charset="0"/>
            </a:endParaRPr>
          </a:p>
        </p:txBody>
      </p:sp>
      <p:cxnSp>
        <p:nvCxnSpPr>
          <p:cNvPr id="95" name="직선 화살표 연결선 94"/>
          <p:cNvCxnSpPr/>
          <p:nvPr/>
        </p:nvCxnSpPr>
        <p:spPr>
          <a:xfrm flipV="1">
            <a:off x="2885608" y="2517083"/>
            <a:ext cx="0" cy="2415476"/>
          </a:xfrm>
          <a:prstGeom prst="straightConnector1">
            <a:avLst/>
          </a:prstGeom>
          <a:noFill/>
          <a:ln w="12700" cap="flat" cmpd="sng" algn="ctr">
            <a:solidFill>
              <a:sysClr val="windowText" lastClr="000000"/>
            </a:solidFill>
            <a:prstDash val="dash"/>
            <a:miter lim="800000"/>
            <a:headEnd type="triangle" w="med" len="med"/>
            <a:tailEnd type="none" w="med" len="med"/>
          </a:ln>
          <a:effectLst/>
        </p:spPr>
      </p:cxnSp>
      <p:cxnSp>
        <p:nvCxnSpPr>
          <p:cNvPr id="96" name="직선 화살표 연결선 95"/>
          <p:cNvCxnSpPr/>
          <p:nvPr/>
        </p:nvCxnSpPr>
        <p:spPr>
          <a:xfrm flipV="1">
            <a:off x="3072472" y="2508935"/>
            <a:ext cx="0" cy="2423624"/>
          </a:xfrm>
          <a:prstGeom prst="straightConnector1">
            <a:avLst/>
          </a:prstGeom>
          <a:noFill/>
          <a:ln w="12700" cap="flat" cmpd="sng" algn="ctr">
            <a:solidFill>
              <a:sysClr val="windowText" lastClr="000000"/>
            </a:solidFill>
            <a:prstDash val="solid"/>
            <a:miter lim="800000"/>
            <a:headEnd type="none" w="med" len="med"/>
            <a:tailEnd type="triangle" w="med" len="med"/>
          </a:ln>
          <a:effectLst/>
        </p:spPr>
      </p:cxnSp>
      <p:sp>
        <p:nvSpPr>
          <p:cNvPr id="97" name="직사각형 96"/>
          <p:cNvSpPr/>
          <p:nvPr/>
        </p:nvSpPr>
        <p:spPr>
          <a:xfrm>
            <a:off x="757955" y="1948635"/>
            <a:ext cx="7929062" cy="560300"/>
          </a:xfrm>
          <a:prstGeom prst="rect">
            <a:avLst/>
          </a:prstGeom>
          <a:solidFill>
            <a:srgbClr val="ED7D31">
              <a:lumMod val="60000"/>
              <a:lumOff val="4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err="1" smtClean="0">
                <a:ln>
                  <a:noFill/>
                </a:ln>
                <a:solidFill>
                  <a:prstClr val="black"/>
                </a:solidFill>
                <a:effectLst/>
                <a:uLnTx/>
                <a:uFillTx/>
                <a:latin typeface="Calibri"/>
                <a:ea typeface="맑은 고딕"/>
                <a:cs typeface="Times New Roman" pitchFamily="18" charset="0"/>
              </a:rPr>
              <a:t>PoS</a:t>
            </a:r>
            <a:r>
              <a:rPr kumimoji="0" lang="en-US" altLang="ko-KR" sz="1800" b="0" i="0" u="none" strike="noStrike" kern="0" cap="none" spc="0" normalizeH="0" baseline="0" noProof="0" dirty="0" smtClean="0">
                <a:ln>
                  <a:noFill/>
                </a:ln>
                <a:solidFill>
                  <a:prstClr val="black"/>
                </a:solidFill>
                <a:effectLst/>
                <a:uLnTx/>
                <a:uFillTx/>
                <a:latin typeface="Calibri"/>
                <a:ea typeface="맑은 고딕"/>
                <a:cs typeface="Times New Roman" pitchFamily="18" charset="0"/>
              </a:rPr>
              <a:t> (MIHF)</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a:cs typeface="Times New Roman" pitchFamily="18" charset="0"/>
            </a:endParaRPr>
          </a:p>
        </p:txBody>
      </p:sp>
      <p:sp>
        <p:nvSpPr>
          <p:cNvPr id="98" name="직사각형 97"/>
          <p:cNvSpPr/>
          <p:nvPr/>
        </p:nvSpPr>
        <p:spPr>
          <a:xfrm>
            <a:off x="757955" y="4932559"/>
            <a:ext cx="7929062" cy="757154"/>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white"/>
              </a:solidFill>
              <a:effectLst/>
              <a:uLnTx/>
              <a:uFillTx/>
              <a:latin typeface="Calibri"/>
              <a:ea typeface="맑은 고딕"/>
              <a:cs typeface="+mn-cs"/>
            </a:endParaRPr>
          </a:p>
        </p:txBody>
      </p:sp>
      <p:cxnSp>
        <p:nvCxnSpPr>
          <p:cNvPr id="99" name="직선 화살표 연결선 98"/>
          <p:cNvCxnSpPr/>
          <p:nvPr/>
        </p:nvCxnSpPr>
        <p:spPr>
          <a:xfrm flipV="1">
            <a:off x="6361241" y="2504860"/>
            <a:ext cx="1" cy="2427699"/>
          </a:xfrm>
          <a:prstGeom prst="straightConnector1">
            <a:avLst/>
          </a:prstGeom>
          <a:noFill/>
          <a:ln w="12700" cap="flat" cmpd="sng" algn="ctr">
            <a:solidFill>
              <a:sysClr val="windowText" lastClr="000000"/>
            </a:solidFill>
            <a:prstDash val="solid"/>
            <a:miter lim="800000"/>
            <a:headEnd type="triangle" w="med" len="med"/>
            <a:tailEnd type="none" w="med" len="med"/>
          </a:ln>
          <a:effectLst/>
        </p:spPr>
      </p:cxnSp>
      <p:cxnSp>
        <p:nvCxnSpPr>
          <p:cNvPr id="100" name="직선 화살표 연결선 99"/>
          <p:cNvCxnSpPr/>
          <p:nvPr/>
        </p:nvCxnSpPr>
        <p:spPr>
          <a:xfrm flipV="1">
            <a:off x="6168152" y="2504862"/>
            <a:ext cx="0" cy="2427697"/>
          </a:xfrm>
          <a:prstGeom prst="straightConnector1">
            <a:avLst/>
          </a:prstGeom>
          <a:noFill/>
          <a:ln w="12700" cap="flat" cmpd="sng" algn="ctr">
            <a:solidFill>
              <a:sysClr val="windowText" lastClr="000000"/>
            </a:solidFill>
            <a:prstDash val="dash"/>
            <a:miter lim="800000"/>
            <a:headEnd type="none" w="med" len="med"/>
            <a:tailEnd type="triangle" w="med" len="med"/>
          </a:ln>
          <a:effectLst/>
        </p:spPr>
      </p:cxnSp>
      <p:sp>
        <p:nvSpPr>
          <p:cNvPr id="101" name="직사각형 100"/>
          <p:cNvSpPr/>
          <p:nvPr/>
        </p:nvSpPr>
        <p:spPr>
          <a:xfrm>
            <a:off x="5372658" y="2897683"/>
            <a:ext cx="1791540" cy="438310"/>
          </a:xfrm>
          <a:prstGeom prst="rect">
            <a:avLst/>
          </a:prstGeom>
          <a:solidFill>
            <a:srgbClr val="70AD47">
              <a:lumMod val="60000"/>
              <a:lumOff val="40000"/>
            </a:srgbClr>
          </a:solidFill>
          <a:ln w="12700" cap="flat" cmpd="sng" algn="ctr">
            <a:solidFill>
              <a:srgbClr val="70AD47">
                <a:lumMod val="75000"/>
              </a:srgb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prstClr val="black"/>
                </a:solidFill>
                <a:effectLst/>
                <a:uLnTx/>
                <a:uFillTx/>
                <a:latin typeface="Calibri"/>
                <a:ea typeface="맑은 고딕"/>
                <a:cs typeface="+mn-cs"/>
              </a:rPr>
              <a:t>802.16</a:t>
            </a:r>
            <a:endParaRPr kumimoji="0" lang="ko-KR" altLang="en-US" sz="1400" b="0" i="0" u="none" strike="noStrike" kern="0" cap="none" spc="0" normalizeH="0" baseline="0" noProof="0" dirty="0" smtClean="0">
              <a:ln>
                <a:noFill/>
              </a:ln>
              <a:solidFill>
                <a:prstClr val="black"/>
              </a:solidFill>
              <a:effectLst/>
              <a:uLnTx/>
              <a:uFillTx/>
              <a:latin typeface="Calibri"/>
              <a:ea typeface="맑은 고딕"/>
              <a:cs typeface="+mn-cs"/>
            </a:endParaRPr>
          </a:p>
        </p:txBody>
      </p:sp>
      <p:sp>
        <p:nvSpPr>
          <p:cNvPr id="102" name="직사각형 101"/>
          <p:cNvSpPr/>
          <p:nvPr/>
        </p:nvSpPr>
        <p:spPr>
          <a:xfrm>
            <a:off x="2093961" y="2897683"/>
            <a:ext cx="1791540" cy="438310"/>
          </a:xfrm>
          <a:prstGeom prst="rect">
            <a:avLst/>
          </a:prstGeom>
          <a:solidFill>
            <a:srgbClr val="70AD47">
              <a:lumMod val="60000"/>
              <a:lumOff val="40000"/>
            </a:srgbClr>
          </a:solidFill>
          <a:ln w="12700" cap="flat" cmpd="sng" algn="ctr">
            <a:solidFill>
              <a:srgbClr val="70AD47">
                <a:lumMod val="75000"/>
              </a:srgb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prstClr val="black"/>
                </a:solidFill>
                <a:effectLst/>
                <a:uLnTx/>
                <a:uFillTx/>
                <a:latin typeface="Calibri"/>
                <a:ea typeface="맑은 고딕"/>
                <a:cs typeface="+mn-cs"/>
              </a:rPr>
              <a:t>802.11</a:t>
            </a:r>
            <a:endParaRPr kumimoji="0" lang="ko-KR" altLang="en-US" sz="1400" b="0" i="0" u="none" strike="noStrike" kern="0" cap="none" spc="0" normalizeH="0" baseline="0" noProof="0" dirty="0" smtClean="0">
              <a:ln>
                <a:noFill/>
              </a:ln>
              <a:solidFill>
                <a:prstClr val="black"/>
              </a:solidFill>
              <a:effectLst/>
              <a:uLnTx/>
              <a:uFillTx/>
              <a:latin typeface="Calibri"/>
              <a:ea typeface="맑은 고딕"/>
              <a:cs typeface="+mn-cs"/>
            </a:endParaRPr>
          </a:p>
        </p:txBody>
      </p:sp>
      <p:cxnSp>
        <p:nvCxnSpPr>
          <p:cNvPr id="103" name="직선 화살표 연결선 102"/>
          <p:cNvCxnSpPr/>
          <p:nvPr/>
        </p:nvCxnSpPr>
        <p:spPr>
          <a:xfrm flipV="1">
            <a:off x="4031654" y="2958622"/>
            <a:ext cx="1205731" cy="8389"/>
          </a:xfrm>
          <a:prstGeom prst="straightConnector1">
            <a:avLst/>
          </a:prstGeom>
          <a:noFill/>
          <a:ln w="6350" cap="flat" cmpd="sng" algn="ctr">
            <a:solidFill>
              <a:sysClr val="windowText" lastClr="000000"/>
            </a:solidFill>
            <a:prstDash val="solid"/>
            <a:miter lim="800000"/>
            <a:headEnd type="none" w="med" len="med"/>
            <a:tailEnd type="triangle" w="med" len="med"/>
          </a:ln>
          <a:effectLst/>
        </p:spPr>
      </p:cxnSp>
      <p:cxnSp>
        <p:nvCxnSpPr>
          <p:cNvPr id="104" name="직선 화살표 연결선 103"/>
          <p:cNvCxnSpPr/>
          <p:nvPr/>
        </p:nvCxnSpPr>
        <p:spPr>
          <a:xfrm flipH="1">
            <a:off x="4013362" y="3203465"/>
            <a:ext cx="1205731" cy="0"/>
          </a:xfrm>
          <a:prstGeom prst="straightConnector1">
            <a:avLst/>
          </a:prstGeom>
          <a:noFill/>
          <a:ln w="6350" cap="flat" cmpd="sng" algn="ctr">
            <a:solidFill>
              <a:sysClr val="windowText" lastClr="000000"/>
            </a:solidFill>
            <a:prstDash val="solid"/>
            <a:miter lim="800000"/>
            <a:headEnd type="none" w="med" len="med"/>
            <a:tailEnd type="triangle" w="med" len="med"/>
          </a:ln>
          <a:effectLst/>
        </p:spPr>
      </p:cxnSp>
      <p:sp>
        <p:nvSpPr>
          <p:cNvPr id="105" name="TextBox 104"/>
          <p:cNvSpPr txBox="1"/>
          <p:nvPr/>
        </p:nvSpPr>
        <p:spPr>
          <a:xfrm>
            <a:off x="3935015" y="2958622"/>
            <a:ext cx="1362424" cy="276999"/>
          </a:xfrm>
          <a:prstGeom prst="rect">
            <a:avLst/>
          </a:prstGeom>
          <a:noFill/>
        </p:spPr>
        <p:txBody>
          <a:bodyPr wrap="none" rtlCol="0">
            <a:spAutoFit/>
          </a:bodyPr>
          <a:lstStyle/>
          <a:p>
            <a:pPr fontAlgn="auto" latinLnBrk="1">
              <a:spcBef>
                <a:spcPts val="0"/>
              </a:spcBef>
              <a:spcAft>
                <a:spcPts val="0"/>
              </a:spcAft>
            </a:pPr>
            <a:r>
              <a:rPr lang="en-US" altLang="ko-KR" sz="1200" dirty="0" smtClean="0">
                <a:solidFill>
                  <a:srgbClr val="FF0000"/>
                </a:solidFill>
                <a:latin typeface="Calibri"/>
                <a:ea typeface="맑은 고딕"/>
                <a:cs typeface="+mn-cs"/>
              </a:rPr>
              <a:t>Occur to Handover</a:t>
            </a:r>
            <a:endParaRPr lang="ko-KR" altLang="en-US" sz="1200" dirty="0">
              <a:solidFill>
                <a:srgbClr val="FF0000"/>
              </a:solidFill>
              <a:latin typeface="Calibri"/>
              <a:ea typeface="맑은 고딕"/>
              <a:cs typeface="+mn-cs"/>
            </a:endParaRPr>
          </a:p>
        </p:txBody>
      </p:sp>
      <p:sp>
        <p:nvSpPr>
          <p:cNvPr id="106" name="TextBox 105"/>
          <p:cNvSpPr txBox="1"/>
          <p:nvPr/>
        </p:nvSpPr>
        <p:spPr>
          <a:xfrm>
            <a:off x="6702499" y="967512"/>
            <a:ext cx="1984518" cy="307777"/>
          </a:xfrm>
          <a:prstGeom prst="rect">
            <a:avLst/>
          </a:prstGeom>
          <a:noFill/>
        </p:spPr>
        <p:txBody>
          <a:bodyPr wrap="none" rtlCol="0">
            <a:spAutoFit/>
          </a:bodyPr>
          <a:lstStyle/>
          <a:p>
            <a:pPr fontAlgn="auto" latinLnBrk="1">
              <a:spcBef>
                <a:spcPts val="0"/>
              </a:spcBef>
              <a:spcAft>
                <a:spcPts val="0"/>
              </a:spcAft>
            </a:pPr>
            <a:r>
              <a:rPr lang="en-US" altLang="ko-KR" sz="1400" dirty="0" smtClean="0">
                <a:solidFill>
                  <a:srgbClr val="FF0000"/>
                </a:solidFill>
                <a:latin typeface="Calibri"/>
                <a:ea typeface="맑은 고딕"/>
                <a:cs typeface="+mn-cs"/>
              </a:rPr>
              <a:t>※ Network by Mobile IP</a:t>
            </a:r>
            <a:endParaRPr lang="ko-KR" altLang="en-US" sz="1400" dirty="0">
              <a:solidFill>
                <a:srgbClr val="FF0000"/>
              </a:solidFill>
              <a:latin typeface="Calibri"/>
              <a:ea typeface="맑은 고딕"/>
              <a:cs typeface="+mn-cs"/>
            </a:endParaRPr>
          </a:p>
        </p:txBody>
      </p:sp>
      <p:sp>
        <p:nvSpPr>
          <p:cNvPr id="107" name="직사각형 106"/>
          <p:cNvSpPr/>
          <p:nvPr/>
        </p:nvSpPr>
        <p:spPr>
          <a:xfrm>
            <a:off x="3072470" y="3515321"/>
            <a:ext cx="1501630" cy="461665"/>
          </a:xfrm>
          <a:prstGeom prst="rect">
            <a:avLst/>
          </a:prstGeom>
        </p:spPr>
        <p:txBody>
          <a:bodyPr wrap="square">
            <a:spAutoFit/>
          </a:bodyPr>
          <a:lstStyle/>
          <a:p>
            <a:pPr fontAlgn="auto" latinLnBrk="1">
              <a:spcBef>
                <a:spcPts val="0"/>
              </a:spcBef>
              <a:spcAft>
                <a:spcPts val="0"/>
              </a:spcAft>
            </a:pPr>
            <a:r>
              <a:rPr lang="en-US" altLang="ko-KR" sz="1200" dirty="0" smtClean="0">
                <a:solidFill>
                  <a:prstClr val="black"/>
                </a:solidFill>
                <a:latin typeface="Calibri"/>
                <a:ea typeface="맑은 고딕"/>
                <a:cs typeface="+mn-cs"/>
              </a:rPr>
              <a:t>① Request for joining membership</a:t>
            </a:r>
            <a:endParaRPr lang="ko-KR" altLang="en-US" sz="1200" dirty="0">
              <a:solidFill>
                <a:prstClr val="black"/>
              </a:solidFill>
              <a:latin typeface="Calibri"/>
              <a:ea typeface="맑은 고딕"/>
              <a:cs typeface="+mn-cs"/>
            </a:endParaRPr>
          </a:p>
        </p:txBody>
      </p:sp>
      <p:sp>
        <p:nvSpPr>
          <p:cNvPr id="108" name="TextBox 107"/>
          <p:cNvSpPr txBox="1"/>
          <p:nvPr/>
        </p:nvSpPr>
        <p:spPr>
          <a:xfrm>
            <a:off x="6361241" y="3527544"/>
            <a:ext cx="2304351" cy="461665"/>
          </a:xfrm>
          <a:prstGeom prst="rect">
            <a:avLst/>
          </a:prstGeom>
          <a:noFill/>
        </p:spPr>
        <p:txBody>
          <a:bodyPr wrap="square" rtlCol="0">
            <a:spAutoFit/>
          </a:bodyPr>
          <a:lstStyle/>
          <a:p>
            <a:pPr fontAlgn="auto" latinLnBrk="1">
              <a:spcBef>
                <a:spcPts val="0"/>
              </a:spcBef>
              <a:spcAft>
                <a:spcPts val="0"/>
              </a:spcAft>
            </a:pPr>
            <a:r>
              <a:rPr lang="en-US" altLang="ko-KR" sz="1200" dirty="0" smtClean="0">
                <a:solidFill>
                  <a:prstClr val="black"/>
                </a:solidFill>
                <a:latin typeface="Calibri"/>
                <a:ea typeface="맑은 고딕"/>
                <a:cs typeface="+mn-cs"/>
              </a:rPr>
              <a:t>② Check for user authentication of the SNS</a:t>
            </a:r>
            <a:endParaRPr lang="ko-KR" altLang="en-US" sz="1200" dirty="0">
              <a:solidFill>
                <a:prstClr val="black"/>
              </a:solidFill>
              <a:latin typeface="Calibri"/>
              <a:ea typeface="맑은 고딕"/>
              <a:cs typeface="+mn-cs"/>
            </a:endParaRPr>
          </a:p>
        </p:txBody>
      </p:sp>
      <p:sp>
        <p:nvSpPr>
          <p:cNvPr id="109" name="TextBox 108"/>
          <p:cNvSpPr txBox="1"/>
          <p:nvPr/>
        </p:nvSpPr>
        <p:spPr>
          <a:xfrm>
            <a:off x="3064901" y="4108567"/>
            <a:ext cx="1398863" cy="461665"/>
          </a:xfrm>
          <a:prstGeom prst="rect">
            <a:avLst/>
          </a:prstGeom>
          <a:noFill/>
        </p:spPr>
        <p:txBody>
          <a:bodyPr wrap="square" rtlCol="0">
            <a:spAutoFit/>
          </a:bodyPr>
          <a:lstStyle/>
          <a:p>
            <a:pPr fontAlgn="auto" latinLnBrk="1">
              <a:spcBef>
                <a:spcPts val="0"/>
              </a:spcBef>
              <a:spcAft>
                <a:spcPts val="0"/>
              </a:spcAft>
            </a:pPr>
            <a:r>
              <a:rPr lang="en-US" altLang="ko-KR" sz="1200" dirty="0">
                <a:solidFill>
                  <a:prstClr val="black"/>
                </a:solidFill>
                <a:latin typeface="Calibri"/>
                <a:ea typeface="맑은 고딕"/>
                <a:cs typeface="+mn-cs"/>
              </a:rPr>
              <a:t>③</a:t>
            </a:r>
            <a:r>
              <a:rPr lang="ko-KR" altLang="en-US" sz="1200" dirty="0" smtClean="0">
                <a:solidFill>
                  <a:prstClr val="black"/>
                </a:solidFill>
                <a:latin typeface="Calibri"/>
                <a:ea typeface="맑은 고딕"/>
                <a:cs typeface="+mn-cs"/>
              </a:rPr>
              <a:t> </a:t>
            </a:r>
            <a:r>
              <a:rPr lang="en-US" altLang="ko-KR" sz="1200" dirty="0" smtClean="0">
                <a:solidFill>
                  <a:prstClr val="black"/>
                </a:solidFill>
                <a:latin typeface="Calibri"/>
                <a:ea typeface="맑은 고딕"/>
                <a:cs typeface="+mn-cs"/>
              </a:rPr>
              <a:t>Request for sign in by token</a:t>
            </a:r>
          </a:p>
        </p:txBody>
      </p:sp>
      <p:sp>
        <p:nvSpPr>
          <p:cNvPr id="110" name="직사각형 109"/>
          <p:cNvSpPr/>
          <p:nvPr/>
        </p:nvSpPr>
        <p:spPr>
          <a:xfrm>
            <a:off x="6361242" y="4108566"/>
            <a:ext cx="1686187" cy="461665"/>
          </a:xfrm>
          <a:prstGeom prst="rect">
            <a:avLst/>
          </a:prstGeom>
        </p:spPr>
        <p:txBody>
          <a:bodyPr wrap="square">
            <a:spAutoFit/>
          </a:bodyPr>
          <a:lstStyle/>
          <a:p>
            <a:pPr fontAlgn="auto" latinLnBrk="1">
              <a:spcBef>
                <a:spcPts val="0"/>
              </a:spcBef>
              <a:spcAft>
                <a:spcPts val="0"/>
              </a:spcAft>
            </a:pPr>
            <a:r>
              <a:rPr lang="en-US" altLang="ko-KR" sz="1200" dirty="0">
                <a:solidFill>
                  <a:prstClr val="black"/>
                </a:solidFill>
                <a:latin typeface="Calibri"/>
                <a:ea typeface="맑은 고딕"/>
                <a:cs typeface="+mn-cs"/>
              </a:rPr>
              <a:t>④ </a:t>
            </a:r>
            <a:r>
              <a:rPr lang="en-US" altLang="ko-KR" sz="1200" dirty="0" smtClean="0">
                <a:solidFill>
                  <a:prstClr val="black"/>
                </a:solidFill>
                <a:latin typeface="Calibri"/>
                <a:ea typeface="맑은 고딕"/>
                <a:cs typeface="+mn-cs"/>
              </a:rPr>
              <a:t>Respond confirmation message</a:t>
            </a:r>
            <a:endParaRPr lang="ko-KR" altLang="en-US" sz="1200" dirty="0">
              <a:solidFill>
                <a:prstClr val="black"/>
              </a:solidFill>
              <a:latin typeface="Calibri"/>
              <a:ea typeface="맑은 고딕"/>
              <a:cs typeface="+mn-cs"/>
            </a:endParaRPr>
          </a:p>
        </p:txBody>
      </p:sp>
      <p:sp>
        <p:nvSpPr>
          <p:cNvPr id="111" name="직사각형 110"/>
          <p:cNvSpPr/>
          <p:nvPr/>
        </p:nvSpPr>
        <p:spPr>
          <a:xfrm>
            <a:off x="4663560" y="3515320"/>
            <a:ext cx="1501630" cy="461665"/>
          </a:xfrm>
          <a:prstGeom prst="rect">
            <a:avLst/>
          </a:prstGeom>
        </p:spPr>
        <p:txBody>
          <a:bodyPr wrap="square">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①’ Request for joining membership</a:t>
            </a:r>
            <a:endParaRPr lang="ko-KR" altLang="en-US" sz="1200" dirty="0">
              <a:solidFill>
                <a:srgbClr val="4472C4"/>
              </a:solidFill>
              <a:latin typeface="Calibri"/>
              <a:ea typeface="맑은 고딕"/>
              <a:cs typeface="+mn-cs"/>
            </a:endParaRPr>
          </a:p>
        </p:txBody>
      </p:sp>
      <p:sp>
        <p:nvSpPr>
          <p:cNvPr id="112" name="TextBox 111"/>
          <p:cNvSpPr txBox="1"/>
          <p:nvPr/>
        </p:nvSpPr>
        <p:spPr>
          <a:xfrm>
            <a:off x="4634519" y="4108566"/>
            <a:ext cx="1530671" cy="461665"/>
          </a:xfrm>
          <a:prstGeom prst="rect">
            <a:avLst/>
          </a:prstGeom>
          <a:noFill/>
        </p:spPr>
        <p:txBody>
          <a:bodyPr wrap="square" rtlCol="0">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③’</a:t>
            </a:r>
            <a:r>
              <a:rPr lang="ko-KR" altLang="en-US" sz="1200" dirty="0" smtClean="0">
                <a:solidFill>
                  <a:srgbClr val="4472C4"/>
                </a:solidFill>
                <a:latin typeface="Calibri"/>
                <a:ea typeface="맑은 고딕"/>
                <a:cs typeface="+mn-cs"/>
              </a:rPr>
              <a:t> </a:t>
            </a:r>
            <a:r>
              <a:rPr lang="en-US" altLang="ko-KR" sz="1200" dirty="0" smtClean="0">
                <a:solidFill>
                  <a:srgbClr val="4472C4"/>
                </a:solidFill>
                <a:latin typeface="Calibri"/>
                <a:ea typeface="맑은 고딕"/>
                <a:cs typeface="+mn-cs"/>
              </a:rPr>
              <a:t>Request for sign in by token</a:t>
            </a:r>
          </a:p>
        </p:txBody>
      </p:sp>
      <p:sp>
        <p:nvSpPr>
          <p:cNvPr id="113" name="TextBox 112"/>
          <p:cNvSpPr txBox="1"/>
          <p:nvPr/>
        </p:nvSpPr>
        <p:spPr>
          <a:xfrm>
            <a:off x="575814" y="3527543"/>
            <a:ext cx="2304351" cy="461665"/>
          </a:xfrm>
          <a:prstGeom prst="rect">
            <a:avLst/>
          </a:prstGeom>
          <a:noFill/>
        </p:spPr>
        <p:txBody>
          <a:bodyPr wrap="square" rtlCol="0">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②’ Check for user authentication of the SNS</a:t>
            </a:r>
            <a:endParaRPr lang="ko-KR" altLang="en-US" sz="1200" dirty="0">
              <a:solidFill>
                <a:srgbClr val="4472C4"/>
              </a:solidFill>
              <a:latin typeface="Calibri"/>
              <a:ea typeface="맑은 고딕"/>
              <a:cs typeface="+mn-cs"/>
            </a:endParaRPr>
          </a:p>
        </p:txBody>
      </p:sp>
      <p:sp>
        <p:nvSpPr>
          <p:cNvPr id="114" name="직사각형 113"/>
          <p:cNvSpPr/>
          <p:nvPr/>
        </p:nvSpPr>
        <p:spPr>
          <a:xfrm>
            <a:off x="1129488" y="4108565"/>
            <a:ext cx="1686187" cy="461665"/>
          </a:xfrm>
          <a:prstGeom prst="rect">
            <a:avLst/>
          </a:prstGeom>
        </p:spPr>
        <p:txBody>
          <a:bodyPr wrap="square">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④’ Respond confirmation message</a:t>
            </a:r>
            <a:endParaRPr lang="ko-KR" altLang="en-US" sz="1200" dirty="0">
              <a:solidFill>
                <a:srgbClr val="4472C4"/>
              </a:solidFill>
              <a:latin typeface="Calibri"/>
              <a:ea typeface="맑은 고딕"/>
              <a:cs typeface="+mn-cs"/>
            </a:endParaRPr>
          </a:p>
        </p:txBody>
      </p:sp>
      <p:sp>
        <p:nvSpPr>
          <p:cNvPr id="115" name="TextBox 114"/>
          <p:cNvSpPr txBox="1"/>
          <p:nvPr/>
        </p:nvSpPr>
        <p:spPr>
          <a:xfrm>
            <a:off x="757954" y="5733256"/>
            <a:ext cx="7929063" cy="738664"/>
          </a:xfrm>
          <a:prstGeom prst="rect">
            <a:avLst/>
          </a:prstGeom>
          <a:noFill/>
        </p:spPr>
        <p:txBody>
          <a:bodyPr wrap="square" rtlCol="0">
            <a:spAutoFit/>
          </a:bodyPr>
          <a:lstStyle>
            <a:defPPr>
              <a:defRPr lang="en-US"/>
            </a:defPPr>
            <a:lvl1pPr marL="285750" indent="-285750" fontAlgn="auto" latinLnBrk="1">
              <a:spcBef>
                <a:spcPts val="0"/>
              </a:spcBef>
              <a:spcAft>
                <a:spcPts val="0"/>
              </a:spcAft>
              <a:buFont typeface="맑은 고딕" panose="020B0503020000020004" pitchFamily="50" charset="-127"/>
              <a:buChar char="※"/>
              <a:defRPr sz="1400">
                <a:solidFill>
                  <a:prstClr val="black"/>
                </a:solidFill>
                <a:latin typeface="Calibri"/>
                <a:ea typeface="맑은 고딕"/>
                <a:cs typeface="+mn-cs"/>
              </a:defRPr>
            </a:lvl1pPr>
          </a:lstStyle>
          <a:p>
            <a:r>
              <a:rPr lang="en-US" altLang="ko-KR" dirty="0" smtClean="0"/>
              <a:t>Open </a:t>
            </a:r>
            <a:r>
              <a:rPr lang="en-US" altLang="ko-KR" dirty="0"/>
              <a:t>SLMCP is Server. It check the connected within the MN and Open SLMCP Server. For the stable Service and prevent bad users as hackers. Therefore, Open SLMCP should using by Mobile </a:t>
            </a:r>
            <a:r>
              <a:rPr lang="en-US" altLang="ko-KR" dirty="0" smtClean="0"/>
              <a:t>IP.</a:t>
            </a:r>
            <a:br>
              <a:rPr lang="en-US" altLang="ko-KR" dirty="0" smtClean="0"/>
            </a:br>
            <a:r>
              <a:rPr lang="en-US" altLang="ko-KR" dirty="0" smtClean="0"/>
              <a:t>And</a:t>
            </a:r>
            <a:r>
              <a:rPr lang="en-US" altLang="ko-KR" dirty="0"/>
              <a:t>, MN is using for the </a:t>
            </a:r>
            <a:r>
              <a:rPr lang="en-US" altLang="ko-KR" dirty="0" err="1" smtClean="0"/>
              <a:t>QoS</a:t>
            </a:r>
            <a:r>
              <a:rPr lang="en-US" altLang="ko-KR" dirty="0" smtClean="0"/>
              <a:t>. It doesn’t make to disconnected status that is using the MIS.</a:t>
            </a:r>
            <a:endParaRPr lang="ko-KR" altLang="en-US" dirty="0"/>
          </a:p>
        </p:txBody>
      </p:sp>
      <p:sp>
        <p:nvSpPr>
          <p:cNvPr id="4" name="슬라이드 번호 개체 틀 3"/>
          <p:cNvSpPr>
            <a:spLocks noGrp="1"/>
          </p:cNvSpPr>
          <p:nvPr>
            <p:ph type="sldNum" sz="quarter" idx="11"/>
          </p:nvPr>
        </p:nvSpPr>
        <p:spPr/>
        <p:txBody>
          <a:bodyPr/>
          <a:lstStyle/>
          <a:p>
            <a:pPr>
              <a:defRPr/>
            </a:pPr>
            <a:fld id="{5BE953F4-8D54-48F8-8BD3-ECD4AEB91156}" type="slidenum">
              <a:rPr lang="en-US" altLang="ja-JP" smtClean="0"/>
              <a:pPr>
                <a:defRPr/>
              </a:pPr>
              <a:t>9</a:t>
            </a:fld>
            <a:endParaRPr lang="en-US" altLang="ja-JP"/>
          </a:p>
        </p:txBody>
      </p:sp>
    </p:spTree>
    <p:extLst>
      <p:ext uri="{BB962C8B-B14F-4D97-AF65-F5344CB8AC3E}">
        <p14:creationId xmlns:p14="http://schemas.microsoft.com/office/powerpoint/2010/main" val="2472106090"/>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16965</TotalTime>
  <Words>1195</Words>
  <Application>Microsoft Office PowerPoint</Application>
  <PresentationFormat>화면 슬라이드 쇼(4:3)</PresentationFormat>
  <Paragraphs>147</Paragraphs>
  <Slides>11</Slides>
  <Notes>9</Notes>
  <HiddenSlides>0</HiddenSlides>
  <MMClips>0</MMClips>
  <ScaleCrop>false</ScaleCrop>
  <HeadingPairs>
    <vt:vector size="4" baseType="variant">
      <vt:variant>
        <vt:lpstr>테마</vt:lpstr>
      </vt:variant>
      <vt:variant>
        <vt:i4>1</vt:i4>
      </vt:variant>
      <vt:variant>
        <vt:lpstr>슬라이드 제목</vt:lpstr>
      </vt:variant>
      <vt:variant>
        <vt:i4>11</vt:i4>
      </vt:variant>
    </vt:vector>
  </HeadingPairs>
  <TitlesOfParts>
    <vt:vector size="12" baseType="lpstr">
      <vt:lpstr>blank presentation</vt:lpstr>
      <vt:lpstr>PowerPoint 프레젠테이션</vt:lpstr>
      <vt:lpstr>PowerPoint 프레젠테이션</vt:lpstr>
      <vt:lpstr>Open SLMCP Service Model</vt:lpstr>
      <vt:lpstr>Open SLMCP Architecture</vt:lpstr>
      <vt:lpstr>PowerPoint 프레젠테이션</vt:lpstr>
      <vt:lpstr>Example handover flow chart between IEEE 802.11 and IEEE 802.16</vt:lpstr>
      <vt:lpstr>Call Flow for Handover</vt:lpstr>
      <vt:lpstr>High Level Process in case of Open SLMCP</vt:lpstr>
      <vt:lpstr>Low Level Process in case of Registration</vt:lpstr>
      <vt:lpstr>Low Level Process in case of Content Download</vt:lpstr>
      <vt:lpstr>Low Level Process in case of Content Upload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정상권</cp:lastModifiedBy>
  <cp:revision>1302</cp:revision>
  <dcterms:created xsi:type="dcterms:W3CDTF">1601-01-01T00:00:00Z</dcterms:created>
  <dcterms:modified xsi:type="dcterms:W3CDTF">2015-09-16T05:04:44Z</dcterms:modified>
</cp:coreProperties>
</file>