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handoutMasterIdLst>
    <p:handoutMasterId r:id="rId14"/>
  </p:handoutMasterIdLst>
  <p:sldIdLst>
    <p:sldId id="333" r:id="rId2"/>
    <p:sldId id="332" r:id="rId3"/>
    <p:sldId id="344" r:id="rId4"/>
    <p:sldId id="346" r:id="rId5"/>
    <p:sldId id="348" r:id="rId6"/>
    <p:sldId id="349" r:id="rId7"/>
    <p:sldId id="350" r:id="rId8"/>
    <p:sldId id="345" r:id="rId9"/>
    <p:sldId id="347" r:id="rId10"/>
    <p:sldId id="351" r:id="rId11"/>
    <p:sldId id="352"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70" autoAdjust="0"/>
    <p:restoredTop sz="94660"/>
  </p:normalViewPr>
  <p:slideViewPr>
    <p:cSldViewPr>
      <p:cViewPr varScale="1">
        <p:scale>
          <a:sx n="75" d="100"/>
          <a:sy n="75" d="100"/>
        </p:scale>
        <p:origin x="-9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extLst>
      <p:ext uri="{BB962C8B-B14F-4D97-AF65-F5344CB8AC3E}">
        <p14:creationId xmlns:p14="http://schemas.microsoft.com/office/powerpoint/2010/main" val="2332148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extLst>
      <p:ext uri="{BB962C8B-B14F-4D97-AF65-F5344CB8AC3E}">
        <p14:creationId xmlns:p14="http://schemas.microsoft.com/office/powerpoint/2010/main" val="3472667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smtClean="0"/>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smtClean="0">
              <a:cs typeface="Arial" charset="0"/>
            </a:endParaRPr>
          </a:p>
        </p:txBody>
      </p:sp>
    </p:spTree>
    <p:extLst>
      <p:ext uri="{BB962C8B-B14F-4D97-AF65-F5344CB8AC3E}">
        <p14:creationId xmlns:p14="http://schemas.microsoft.com/office/powerpoint/2010/main" val="172381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smtClean="0"/>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smtClean="0">
              <a:cs typeface="Arial" charset="0"/>
            </a:endParaRPr>
          </a:p>
        </p:txBody>
      </p:sp>
    </p:spTree>
    <p:extLst>
      <p:ext uri="{BB962C8B-B14F-4D97-AF65-F5344CB8AC3E}">
        <p14:creationId xmlns:p14="http://schemas.microsoft.com/office/powerpoint/2010/main" val="308006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gif"/><Relationship Id="rId3" Type="http://schemas.openxmlformats.org/officeDocument/2006/relationships/image" Target="../media/image3.jpeg"/><Relationship Id="rId7" Type="http://schemas.openxmlformats.org/officeDocument/2006/relationships/hyperlink" Target="http://www.google.co.kr/url?sa=i&amp;source=images&amp;cd=&amp;cad=rja&amp;uact=8&amp;docid=3IQURA74VpaRrM&amp;tbnid=aubfJN_kFZJ-tM:&amp;ved=0CAgQjRw&amp;url=http://www.youthforia.org.uk/guides/&amp;ei=N3UyU_zmE5GJlQXzmICoDg&amp;psig=AFQjCNFqmMkmGv5GoH5iZzGLvibVVrhlqA&amp;ust=1395902135393935" TargetMode="External"/><Relationship Id="rId12" Type="http://schemas.openxmlformats.org/officeDocument/2006/relationships/image" Target="../media/image10.png"/><Relationship Id="rId2" Type="http://schemas.openxmlformats.org/officeDocument/2006/relationships/hyperlink" Target="http://www.google.co.kr/url?sa=i&amp;source=images&amp;cd=&amp;cad=rja&amp;uact=8&amp;docid=vCLH_FX8K6cEhM&amp;tbnid=itG_42_qI9V4DM:&amp;ved=0CAgQjRw&amp;url=http://www.jabapos.com/shop/bbs/photo_list.php?db%3Dj2012_movie&amp;ei=AnQyU_WZHsvNlAXOqYA4&amp;psig=AFQjCNEJYzNjqMiJwCfm4HYejVR-MBql6A&amp;ust=1395901826543863" TargetMode="Externa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gif"/><Relationship Id="rId4" Type="http://schemas.openxmlformats.org/officeDocument/2006/relationships/hyperlink" Target="http://www.iconarchive.com/show/softdimension-icons-by-benjigarner/PowerPoint-icon.html" TargetMode="External"/><Relationship Id="rId9" Type="http://schemas.openxmlformats.org/officeDocument/2006/relationships/image" Target="../media/image7.gif"/></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a:t>
            </a:r>
            <a:r>
              <a:rPr lang="en-US" altLang="ja-JP" dirty="0" smtClean="0">
                <a:latin typeface="Times" pitchFamily="18" charset="0"/>
                <a:ea typeface="MS PGothic" pitchFamily="34" charset="-128"/>
                <a:cs typeface="Times New Roman" pitchFamily="18" charset="0"/>
              </a:rPr>
              <a:t>21-15-0102-00-SAUC</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 </a:t>
            </a:r>
            <a:r>
              <a:rPr lang="en-US" altLang="ja-JP" b="1" dirty="0">
                <a:latin typeface="Times" pitchFamily="18" charset="0"/>
                <a:ea typeface="MS PGothic" pitchFamily="34" charset="-128"/>
                <a:cs typeface="Times New Roman" pitchFamily="18" charset="0"/>
              </a:rPr>
              <a:t> </a:t>
            </a:r>
            <a:r>
              <a:rPr lang="en-US" altLang="ja-JP" b="1" dirty="0" smtClean="0">
                <a:latin typeface="Times" pitchFamily="18" charset="0"/>
                <a:ea typeface="MS PGothic" pitchFamily="34" charset="-128"/>
                <a:cs typeface="Times New Roman" pitchFamily="18" charset="0"/>
              </a:rPr>
              <a:t>Presentation of Open </a:t>
            </a:r>
            <a:r>
              <a:rPr lang="en-US" altLang="ja-JP" b="1" dirty="0" smtClean="0">
                <a:latin typeface="Times" pitchFamily="18" charset="0"/>
                <a:ea typeface="MS PGothic" pitchFamily="34" charset="-128"/>
                <a:cs typeface="Times New Roman" pitchFamily="18" charset="0"/>
              </a:rPr>
              <a:t>SLMCP </a:t>
            </a:r>
            <a:r>
              <a:rPr lang="en-US" altLang="ja-JP" b="1" dirty="0">
                <a:latin typeface="Times" pitchFamily="18" charset="0"/>
                <a:ea typeface="MS PGothic" pitchFamily="34" charset="-128"/>
                <a:cs typeface="Times New Roman" pitchFamily="18" charset="0"/>
              </a:rPr>
              <a:t>use </a:t>
            </a:r>
            <a:r>
              <a:rPr lang="en-US" altLang="ja-JP" b="1" dirty="0" smtClean="0">
                <a:latin typeface="Times" pitchFamily="18" charset="0"/>
                <a:ea typeface="MS PGothic" pitchFamily="34" charset="-128"/>
                <a:cs typeface="Times New Roman" pitchFamily="18" charset="0"/>
              </a:rPr>
              <a:t>case</a:t>
            </a:r>
            <a:endParaRPr lang="en-US" altLang="ja-JP"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Date Submitted:  </a:t>
            </a:r>
            <a:r>
              <a:rPr lang="en-US" altLang="ja-JP" dirty="0" smtClean="0">
                <a:latin typeface="Times" pitchFamily="18" charset="0"/>
                <a:ea typeface="MS PGothic" pitchFamily="34" charset="-128"/>
                <a:cs typeface="Times New Roman" pitchFamily="18" charset="0"/>
              </a:rPr>
              <a:t>Sep</a:t>
            </a:r>
            <a:r>
              <a:rPr lang="en-US" altLang="ja-JP" dirty="0" smtClean="0">
                <a:latin typeface="Times" pitchFamily="18" charset="0"/>
                <a:ea typeface="MS PGothic" pitchFamily="34" charset="-128"/>
                <a:cs typeface="Times New Roman" pitchFamily="18" charset="0"/>
              </a:rPr>
              <a:t> 16, </a:t>
            </a:r>
            <a:r>
              <a:rPr lang="en-US" altLang="ja-JP" dirty="0" smtClean="0">
                <a:latin typeface="Times" pitchFamily="18" charset="0"/>
                <a:ea typeface="MS PGothic" pitchFamily="34" charset="-128"/>
                <a:cs typeface="Times New Roman" pitchFamily="18" charset="0"/>
              </a:rPr>
              <a:t>2015</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IEEE 802.21 session </a:t>
            </a:r>
            <a:r>
              <a:rPr lang="en-US" altLang="ja-JP" dirty="0" smtClean="0">
                <a:latin typeface="Times" pitchFamily="18" charset="0"/>
                <a:ea typeface="MS PGothic" pitchFamily="34" charset="-128"/>
                <a:cs typeface="Times New Roman" pitchFamily="18" charset="0"/>
              </a:rPr>
              <a:t>#70 </a:t>
            </a:r>
            <a:r>
              <a:rPr lang="en-US" altLang="ja-JP" dirty="0">
                <a:latin typeface="Times" pitchFamily="18" charset="0"/>
                <a:ea typeface="MS PGothic" pitchFamily="34" charset="-128"/>
                <a:cs typeface="Times New Roman" pitchFamily="18" charset="0"/>
              </a:rPr>
              <a:t>in </a:t>
            </a:r>
            <a:r>
              <a:rPr lang="en-US" altLang="ja-JP" dirty="0" smtClean="0">
                <a:latin typeface="Times" pitchFamily="18" charset="0"/>
                <a:ea typeface="MS PGothic" pitchFamily="34" charset="-128"/>
                <a:cs typeface="Times New Roman" pitchFamily="18" charset="0"/>
              </a:rPr>
              <a:t>Bangkok, Thailand</a:t>
            </a:r>
            <a:endParaRPr lang="en-US" altLang="ja-JP"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Sangkwon</a:t>
            </a:r>
            <a:r>
              <a:rPr lang="en-US" altLang="ja-JP" sz="2000" b="1" dirty="0" smtClean="0">
                <a:latin typeface="Times" pitchFamily="18" charset="0"/>
                <a:ea typeface="MS PGothic" pitchFamily="34" charset="-128"/>
                <a:cs typeface="Times New Roman" pitchFamily="18" charset="0"/>
              </a:rPr>
              <a:t> </a:t>
            </a:r>
            <a:r>
              <a:rPr lang="en-US" altLang="ja-JP" sz="2000" b="1" dirty="0">
                <a:latin typeface="Times" pitchFamily="18" charset="0"/>
                <a:ea typeface="MS PGothic" pitchFamily="34" charset="-128"/>
                <a:cs typeface="Times New Roman" pitchFamily="18" charset="0"/>
              </a:rPr>
              <a:t>Peter Jeong, Chanyoung </a:t>
            </a:r>
            <a:r>
              <a:rPr lang="en-US" altLang="ja-JP" sz="2000" b="1" dirty="0" smtClean="0">
                <a:latin typeface="Times" pitchFamily="18" charset="0"/>
                <a:ea typeface="MS PGothic" pitchFamily="34" charset="-128"/>
                <a:cs typeface="Times New Roman" pitchFamily="18" charset="0"/>
              </a:rPr>
              <a:t>Kwon, </a:t>
            </a:r>
            <a:r>
              <a:rPr lang="en-US" altLang="ja-JP" sz="2000" b="1" dirty="0" err="1" smtClean="0">
                <a:latin typeface="Times" pitchFamily="18" charset="0"/>
                <a:ea typeface="MS PGothic" pitchFamily="34" charset="-128"/>
                <a:cs typeface="Times New Roman" pitchFamily="18" charset="0"/>
              </a:rPr>
              <a:t>Sunju</a:t>
            </a:r>
            <a:r>
              <a:rPr lang="en-US" altLang="ja-JP" sz="2000" b="1" dirty="0" smtClean="0">
                <a:latin typeface="Times" pitchFamily="18" charset="0"/>
                <a:ea typeface="MS PGothic" pitchFamily="34" charset="-128"/>
                <a:cs typeface="Times New Roman" pitchFamily="18" charset="0"/>
              </a:rPr>
              <a:t> Kwon </a:t>
            </a:r>
            <a:r>
              <a:rPr lang="en-US" altLang="ja-JP" sz="2000" b="1" dirty="0">
                <a:latin typeface="Times" pitchFamily="18" charset="0"/>
                <a:ea typeface="MS PGothic" pitchFamily="34" charset="-128"/>
                <a:cs typeface="Times New Roman" pitchFamily="18" charset="0"/>
              </a:rPr>
              <a:t>(</a:t>
            </a:r>
            <a:r>
              <a:rPr lang="en-US" altLang="ja-JP" sz="2000" b="1" dirty="0" err="1">
                <a:latin typeface="Times" pitchFamily="18" charset="0"/>
                <a:ea typeface="MS PGothic" pitchFamily="34" charset="-128"/>
                <a:cs typeface="Times New Roman" pitchFamily="18" charset="0"/>
              </a:rPr>
              <a:t>BlueCloud</a:t>
            </a:r>
            <a:r>
              <a:rPr lang="en-US" altLang="ja-JP" sz="2000" b="1" dirty="0">
                <a:latin typeface="Times" pitchFamily="18" charset="0"/>
                <a:ea typeface="MS PGothic" pitchFamily="34" charset="-128"/>
                <a:cs typeface="Times New Roman" pitchFamily="18" charset="0"/>
              </a:rPr>
              <a:t> Co., Ltd</a:t>
            </a:r>
            <a:r>
              <a:rPr lang="en-US" altLang="ja-JP" sz="2000" b="1" dirty="0" smtClean="0">
                <a:latin typeface="Times" pitchFamily="18" charset="0"/>
                <a:ea typeface="MS PGothic" pitchFamily="34" charset="-128"/>
                <a:cs typeface="Times New Roman" pitchFamily="18" charset="0"/>
              </a:rPr>
              <a:t>.)</a:t>
            </a:r>
            <a:endParaRPr lang="en-US" altLang="ja-JP" sz="2000"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sz="2000" b="1" dirty="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Changhwa</a:t>
            </a:r>
            <a:r>
              <a:rPr lang="en-US" altLang="ja-JP" sz="2000" b="1" dirty="0" smtClean="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Lyou</a:t>
            </a:r>
            <a:r>
              <a:rPr lang="en-US" altLang="ja-JP" sz="2000" b="1" dirty="0" smtClean="0">
                <a:latin typeface="Times" pitchFamily="18" charset="0"/>
                <a:ea typeface="MS PGothic" pitchFamily="34" charset="-128"/>
                <a:cs typeface="Times New Roman" pitchFamily="18" charset="0"/>
              </a:rPr>
              <a:t> (</a:t>
            </a:r>
            <a:r>
              <a:rPr lang="en-US" altLang="ja-JP" sz="2000" b="1" dirty="0" err="1" smtClean="0">
                <a:latin typeface="Times" pitchFamily="18" charset="0"/>
                <a:ea typeface="MS PGothic" pitchFamily="34" charset="-128"/>
                <a:cs typeface="Times New Roman" pitchFamily="18" charset="0"/>
              </a:rPr>
              <a:t>SeerooInformation</a:t>
            </a:r>
            <a:r>
              <a:rPr lang="en-US" altLang="ja-JP" sz="2000" b="1" dirty="0" smtClean="0">
                <a:latin typeface="Times" pitchFamily="18" charset="0"/>
                <a:ea typeface="MS PGothic" pitchFamily="34" charset="-128"/>
                <a:cs typeface="Times New Roman" pitchFamily="18" charset="0"/>
              </a:rPr>
              <a:t>)</a:t>
            </a:r>
            <a:endParaRPr lang="en-US" altLang="ja-JP" sz="2000" b="1" dirty="0">
              <a:latin typeface="Times" pitchFamily="18"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smtClean="0">
                <a:latin typeface="Times" pitchFamily="18" charset="0"/>
                <a:ea typeface="MS PGothic" pitchFamily="34" charset="-128"/>
                <a:cs typeface="Times New Roman" pitchFamily="18" charset="0"/>
              </a:rPr>
              <a:t>Abstract</a:t>
            </a:r>
            <a:r>
              <a:rPr lang="en-US" altLang="ja-JP"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Open Social Learning Mobile Content Platform </a:t>
            </a:r>
            <a:r>
              <a:rPr lang="en-US" altLang="ja-JP" dirty="0">
                <a:latin typeface="Times" pitchFamily="18" charset="0"/>
                <a:ea typeface="MS PGothic" pitchFamily="34" charset="-128"/>
                <a:cs typeface="Times New Roman" pitchFamily="18" charset="0"/>
              </a:rPr>
              <a:t>use </a:t>
            </a:r>
            <a:r>
              <a:rPr lang="en-US" altLang="ja-JP" dirty="0" smtClean="0">
                <a:latin typeface="Times" pitchFamily="18" charset="0"/>
                <a:ea typeface="MS PGothic" pitchFamily="34" charset="-128"/>
                <a:cs typeface="Times New Roman" pitchFamily="18" charset="0"/>
              </a:rPr>
              <a:t>cases for media independent handover</a:t>
            </a:r>
            <a:endParaRPr lang="en-US" altLang="ja-JP" dirty="0">
              <a:latin typeface="Times" pitchFamily="18" charset="0"/>
              <a:ea typeface="MS PGothic" pitchFamily="34" charset="-128"/>
              <a:cs typeface="Times New Roman" pitchFamily="18" charset="0"/>
            </a:endParaRP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dirty="0" smtClean="0">
              <a:latin typeface="Times" pitchFamily="18"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Content Download</a:t>
            </a:r>
            <a:endParaRPr lang="ko-KR" altLang="en-US" sz="3200" dirty="0"/>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1677970" cy="369332"/>
          </a:xfrm>
          <a:prstGeom prst="rect">
            <a:avLst/>
          </a:prstGeom>
          <a:noFill/>
        </p:spPr>
        <p:txBody>
          <a:bodyPr wrap="squar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a:cs typeface="+mn-cs"/>
              </a:rPr>
              <a:t>Mobile Node</a:t>
            </a:r>
            <a:endParaRPr lang="ko-KR" altLang="en-US" sz="1800" dirty="0">
              <a:solidFill>
                <a:prstClr val="black"/>
              </a:solidFill>
              <a:latin typeface="Calibri"/>
              <a:ea typeface="맑은 고딕"/>
              <a:cs typeface="+mn-cs"/>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80728"/>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a:t>
            </a:r>
            <a:r>
              <a:rPr lang="en-US" altLang="ko-KR" sz="1200" dirty="0" smtClean="0">
                <a:solidFill>
                  <a:prstClr val="black"/>
                </a:solidFill>
                <a:latin typeface="Calibri"/>
                <a:ea typeface="맑은 고딕"/>
                <a:cs typeface="+mn-cs"/>
              </a:rPr>
              <a:t>Request for Content list</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276999"/>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a:t>
            </a:r>
            <a:r>
              <a:rPr lang="en-US" altLang="ko-KR" sz="1200" dirty="0" smtClean="0">
                <a:solidFill>
                  <a:prstClr val="black"/>
                </a:solidFill>
                <a:latin typeface="Calibri"/>
                <a:ea typeface="맑은 고딕"/>
                <a:cs typeface="+mn-cs"/>
              </a:rPr>
              <a:t>Respond Content list</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a:t>
            </a:r>
            <a:r>
              <a:rPr lang="en-US" altLang="ko-KR" sz="1200" dirty="0" smtClean="0">
                <a:solidFill>
                  <a:prstClr val="black"/>
                </a:solidFill>
                <a:latin typeface="Calibri"/>
                <a:ea typeface="맑은 고딕"/>
                <a:cs typeface="+mn-cs"/>
              </a:rPr>
              <a:t>Content download</a:t>
            </a:r>
            <a:endParaRPr lang="en-US" altLang="ko-KR" sz="1200" dirty="0" smtClean="0">
              <a:solidFill>
                <a:prstClr val="black"/>
              </a:solidFill>
              <a:latin typeface="Calibri"/>
              <a:ea typeface="맑은 고딕"/>
              <a:cs typeface="+mn-cs"/>
            </a:endParaRPr>
          </a:p>
        </p:txBody>
      </p:sp>
      <p:sp>
        <p:nvSpPr>
          <p:cNvPr id="110" name="직사각형 109"/>
          <p:cNvSpPr/>
          <p:nvPr/>
        </p:nvSpPr>
        <p:spPr>
          <a:xfrm>
            <a:off x="6361242" y="4108566"/>
            <a:ext cx="1686187" cy="276999"/>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Content download</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Request for </a:t>
            </a:r>
            <a:r>
              <a:rPr lang="en-US" altLang="ko-KR" sz="1200" dirty="0" smtClean="0">
                <a:solidFill>
                  <a:srgbClr val="4472C4"/>
                </a:solidFill>
                <a:latin typeface="Calibri"/>
                <a:ea typeface="맑은 고딕"/>
                <a:cs typeface="+mn-cs"/>
              </a:rPr>
              <a:t>Content list</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Request for </a:t>
            </a:r>
            <a:r>
              <a:rPr lang="en-US" altLang="ko-KR" sz="1200" dirty="0" smtClean="0">
                <a:solidFill>
                  <a:srgbClr val="4472C4"/>
                </a:solidFill>
                <a:latin typeface="Calibri"/>
                <a:ea typeface="맑은 고딕"/>
                <a:cs typeface="+mn-cs"/>
              </a:rPr>
              <a:t>Content download</a:t>
            </a:r>
            <a:endParaRPr lang="en-US" altLang="ko-KR" sz="1200" dirty="0" smtClean="0">
              <a:solidFill>
                <a:srgbClr val="4472C4"/>
              </a:solidFill>
              <a:latin typeface="Calibri"/>
              <a:ea typeface="맑은 고딕"/>
              <a:cs typeface="+mn-cs"/>
            </a:endParaRPr>
          </a:p>
        </p:txBody>
      </p:sp>
      <p:sp>
        <p:nvSpPr>
          <p:cNvPr id="113" name="TextBox 112"/>
          <p:cNvSpPr txBox="1"/>
          <p:nvPr/>
        </p:nvSpPr>
        <p:spPr>
          <a:xfrm>
            <a:off x="575814" y="3527543"/>
            <a:ext cx="230435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a:t>
            </a:r>
            <a:r>
              <a:rPr lang="en-US" altLang="ko-KR" sz="1200" dirty="0" smtClean="0">
                <a:solidFill>
                  <a:srgbClr val="4472C4"/>
                </a:solidFill>
                <a:latin typeface="Calibri"/>
                <a:ea typeface="맑은 고딕"/>
                <a:cs typeface="+mn-cs"/>
              </a:rPr>
              <a:t>Respond Content list</a:t>
            </a:r>
            <a:endParaRPr lang="ko-KR" altLang="en-US" sz="1200" dirty="0">
              <a:solidFill>
                <a:srgbClr val="4472C4"/>
              </a:solidFill>
              <a:latin typeface="Calibri"/>
              <a:ea typeface="맑은 고딕"/>
              <a:cs typeface="+mn-cs"/>
            </a:endParaRPr>
          </a:p>
        </p:txBody>
      </p:sp>
      <p:sp>
        <p:nvSpPr>
          <p:cNvPr id="114" name="직사각형 113"/>
          <p:cNvSpPr/>
          <p:nvPr/>
        </p:nvSpPr>
        <p:spPr>
          <a:xfrm>
            <a:off x="1129488" y="4108565"/>
            <a:ext cx="1686187" cy="276999"/>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a:t>
            </a:r>
            <a:r>
              <a:rPr lang="en-US" altLang="ko-KR" sz="1200" dirty="0" smtClean="0">
                <a:solidFill>
                  <a:srgbClr val="4472C4"/>
                </a:solidFill>
                <a:latin typeface="Calibri"/>
                <a:ea typeface="맑은 고딕"/>
                <a:cs typeface="+mn-cs"/>
              </a:rPr>
              <a:t>Content download</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14672"/>
            <a:ext cx="7929063" cy="523220"/>
          </a:xfrm>
          <a:prstGeom prst="rect">
            <a:avLst/>
          </a:prstGeom>
          <a:noFill/>
        </p:spPr>
        <p:txBody>
          <a:bodyPr wrap="square" rtlCol="0">
            <a:spAutoFit/>
          </a:bodyPr>
          <a:lstStyle/>
          <a:p>
            <a:pPr marL="285750" indent="-285750" fontAlgn="auto" latinLnBrk="1">
              <a:spcBef>
                <a:spcPts val="0"/>
              </a:spcBef>
              <a:spcAft>
                <a:spcPts val="0"/>
              </a:spcAft>
              <a:buFont typeface="맑은 고딕" panose="020B0503020000020004" pitchFamily="50" charset="-127"/>
              <a:buChar char="※"/>
            </a:pPr>
            <a:r>
              <a:rPr lang="en-US" altLang="ko-KR" sz="1400" dirty="0" smtClean="0">
                <a:solidFill>
                  <a:prstClr val="black"/>
                </a:solidFill>
                <a:latin typeface="Calibri"/>
                <a:ea typeface="맑은 고딕"/>
                <a:cs typeface="+mn-cs"/>
              </a:rPr>
              <a:t>Mobile node must connect for stable </a:t>
            </a:r>
            <a:r>
              <a:rPr lang="en-US" altLang="ko-KR" sz="1400" dirty="0" err="1" smtClean="0">
                <a:solidFill>
                  <a:prstClr val="black"/>
                </a:solidFill>
                <a:latin typeface="Calibri"/>
                <a:ea typeface="맑은 고딕"/>
                <a:cs typeface="+mn-cs"/>
              </a:rPr>
              <a:t>QoS</a:t>
            </a:r>
            <a:r>
              <a:rPr lang="en-US" altLang="ko-KR" sz="1400" dirty="0" smtClean="0">
                <a:solidFill>
                  <a:prstClr val="black"/>
                </a:solidFill>
                <a:latin typeface="Calibri"/>
                <a:ea typeface="맑은 고딕"/>
                <a:cs typeface="+mn-cs"/>
              </a:rPr>
              <a:t>. If disconnect between MN and Open SLMCP then user cannot download the content to his wish timing.</a:t>
            </a:r>
            <a:endParaRPr lang="ko-KR" altLang="en-US" sz="1400" dirty="0">
              <a:solidFill>
                <a:prstClr val="black"/>
              </a:solidFill>
              <a:latin typeface="Calibri"/>
              <a:ea typeface="맑은 고딕"/>
              <a:cs typeface="+mn-cs"/>
            </a:endParaRPr>
          </a:p>
        </p:txBody>
      </p:sp>
    </p:spTree>
    <p:extLst>
      <p:ext uri="{BB962C8B-B14F-4D97-AF65-F5344CB8AC3E}">
        <p14:creationId xmlns:p14="http://schemas.microsoft.com/office/powerpoint/2010/main" val="2568073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Content Upload</a:t>
            </a:r>
            <a:endParaRPr lang="ko-KR" altLang="en-US" sz="3200" dirty="0"/>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1677970" cy="369332"/>
          </a:xfrm>
          <a:prstGeom prst="rect">
            <a:avLst/>
          </a:prstGeom>
          <a:noFill/>
        </p:spPr>
        <p:txBody>
          <a:bodyPr wrap="squar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a:cs typeface="+mn-cs"/>
              </a:rPr>
              <a:t>Mobile Node</a:t>
            </a:r>
            <a:endParaRPr lang="ko-KR" altLang="en-US" sz="1800" dirty="0">
              <a:solidFill>
                <a:prstClr val="black"/>
              </a:solidFill>
              <a:latin typeface="Calibri"/>
              <a:ea typeface="맑은 고딕"/>
              <a:cs typeface="+mn-cs"/>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80728"/>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a:t>
            </a:r>
            <a:r>
              <a:rPr lang="en-US" altLang="ko-KR" sz="1200" dirty="0" smtClean="0">
                <a:solidFill>
                  <a:prstClr val="black"/>
                </a:solidFill>
                <a:latin typeface="Calibri"/>
                <a:ea typeface="맑은 고딕"/>
                <a:cs typeface="+mn-cs"/>
              </a:rPr>
              <a:t>Call for Content Upload</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276999"/>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a:t>
            </a:r>
            <a:r>
              <a:rPr lang="en-US" altLang="ko-KR" sz="1200" dirty="0" smtClean="0">
                <a:solidFill>
                  <a:prstClr val="black"/>
                </a:solidFill>
                <a:latin typeface="Calibri"/>
                <a:ea typeface="맑은 고딕"/>
                <a:cs typeface="+mn-cs"/>
              </a:rPr>
              <a:t>Respond Ready status</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276999"/>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Content Upload</a:t>
            </a:r>
            <a:endParaRPr lang="en-US" altLang="ko-KR" sz="1200" dirty="0" smtClean="0">
              <a:solidFill>
                <a:prstClr val="black"/>
              </a:solidFill>
              <a:latin typeface="Calibri"/>
              <a:ea typeface="맑은 고딕"/>
              <a:cs typeface="+mn-cs"/>
            </a:endParaRPr>
          </a:p>
        </p:txBody>
      </p:sp>
      <p:sp>
        <p:nvSpPr>
          <p:cNvPr id="110" name="직사각형 109"/>
          <p:cNvSpPr/>
          <p:nvPr/>
        </p:nvSpPr>
        <p:spPr>
          <a:xfrm>
            <a:off x="6361242" y="4108566"/>
            <a:ext cx="2027182" cy="461665"/>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Respond Confirm message to upload complete</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a:t>
            </a:r>
            <a:r>
              <a:rPr lang="en-US" altLang="ko-KR" sz="1200" dirty="0" smtClean="0">
                <a:solidFill>
                  <a:srgbClr val="4472C4"/>
                </a:solidFill>
                <a:latin typeface="Calibri"/>
                <a:ea typeface="맑은 고딕"/>
                <a:cs typeface="+mn-cs"/>
              </a:rPr>
              <a:t>Call for Content Upload</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Content Upload</a:t>
            </a:r>
            <a:endParaRPr lang="en-US" altLang="ko-KR" sz="1200" dirty="0" smtClean="0">
              <a:solidFill>
                <a:srgbClr val="4472C4"/>
              </a:solidFill>
              <a:latin typeface="Calibri"/>
              <a:ea typeface="맑은 고딕"/>
              <a:cs typeface="+mn-cs"/>
            </a:endParaRPr>
          </a:p>
        </p:txBody>
      </p:sp>
      <p:sp>
        <p:nvSpPr>
          <p:cNvPr id="113" name="TextBox 112"/>
          <p:cNvSpPr txBox="1"/>
          <p:nvPr/>
        </p:nvSpPr>
        <p:spPr>
          <a:xfrm>
            <a:off x="575814" y="3527543"/>
            <a:ext cx="2304351" cy="276999"/>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a:t>
            </a:r>
            <a:r>
              <a:rPr lang="en-US" altLang="ko-KR" sz="1200" dirty="0" smtClean="0">
                <a:solidFill>
                  <a:srgbClr val="4472C4"/>
                </a:solidFill>
                <a:latin typeface="Calibri"/>
                <a:ea typeface="맑은 고딕"/>
                <a:cs typeface="+mn-cs"/>
              </a:rPr>
              <a:t>Respond Ready status</a:t>
            </a:r>
            <a:endParaRPr lang="ko-KR" altLang="en-US" sz="1200" dirty="0">
              <a:solidFill>
                <a:srgbClr val="4472C4"/>
              </a:solidFill>
              <a:latin typeface="Calibri"/>
              <a:ea typeface="맑은 고딕"/>
              <a:cs typeface="+mn-cs"/>
            </a:endParaRPr>
          </a:p>
        </p:txBody>
      </p:sp>
      <p:sp>
        <p:nvSpPr>
          <p:cNvPr id="114" name="직사각형 113"/>
          <p:cNvSpPr/>
          <p:nvPr/>
        </p:nvSpPr>
        <p:spPr>
          <a:xfrm>
            <a:off x="757956" y="4108565"/>
            <a:ext cx="205772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a:t>
            </a:r>
            <a:r>
              <a:rPr lang="en-US" altLang="ko-KR" sz="1200" dirty="0" smtClean="0">
                <a:solidFill>
                  <a:srgbClr val="4472C4"/>
                </a:solidFill>
                <a:latin typeface="Calibri"/>
                <a:ea typeface="맑은 고딕"/>
                <a:cs typeface="+mn-cs"/>
              </a:rPr>
              <a:t>Respond Confirm message to upload complete</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14672"/>
            <a:ext cx="7929063" cy="523220"/>
          </a:xfrm>
          <a:prstGeom prst="rect">
            <a:avLst/>
          </a:prstGeom>
          <a:noFill/>
        </p:spPr>
        <p:txBody>
          <a:bodyPr wrap="square" rtlCol="0">
            <a:spAutoFit/>
          </a:bodyPr>
          <a:lstStyle>
            <a:defPPr>
              <a:defRPr lang="en-US"/>
            </a:defPPr>
            <a:lvl1pPr marL="285750" indent="-285750" fontAlgn="auto" latinLnBrk="1">
              <a:spcBef>
                <a:spcPts val="0"/>
              </a:spcBef>
              <a:spcAft>
                <a:spcPts val="0"/>
              </a:spcAft>
              <a:buFont typeface="맑은 고딕" panose="020B0503020000020004" pitchFamily="50" charset="-127"/>
              <a:buChar char="※"/>
              <a:defRPr sz="1400">
                <a:solidFill>
                  <a:prstClr val="black"/>
                </a:solidFill>
                <a:latin typeface="Calibri"/>
                <a:ea typeface="맑은 고딕"/>
                <a:cs typeface="+mn-cs"/>
              </a:defRPr>
            </a:lvl1pPr>
          </a:lstStyle>
          <a:p>
            <a:r>
              <a:rPr lang="en-US" altLang="ko-KR" dirty="0" smtClean="0"/>
              <a:t>Mobile </a:t>
            </a:r>
            <a:r>
              <a:rPr lang="en-US" altLang="ko-KR" dirty="0"/>
              <a:t>node must connect for stable </a:t>
            </a:r>
            <a:r>
              <a:rPr lang="en-US" altLang="ko-KR" dirty="0" err="1"/>
              <a:t>QoS</a:t>
            </a:r>
            <a:r>
              <a:rPr lang="en-US" altLang="ko-KR" dirty="0"/>
              <a:t>. If disconnect between MN and Open SLMCP then user cannot upload the content to his wish timing.</a:t>
            </a:r>
            <a:endParaRPr lang="ko-KR" altLang="en-US" dirty="0"/>
          </a:p>
        </p:txBody>
      </p:sp>
    </p:spTree>
    <p:extLst>
      <p:ext uri="{BB962C8B-B14F-4D97-AF65-F5344CB8AC3E}">
        <p14:creationId xmlns:p14="http://schemas.microsoft.com/office/powerpoint/2010/main" val="948244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smtClean="0">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lIns="91440" tIns="45720" rIns="91440" bIns="45720"/>
          <a:lstStyle/>
          <a:p>
            <a:pPr eaLnBrk="1" hangingPunct="1"/>
            <a:r>
              <a:rPr lang="de-DE" altLang="ko-KR" sz="2800" dirty="0"/>
              <a:t>Open </a:t>
            </a:r>
            <a:r>
              <a:rPr lang="de-DE" altLang="ko-KR" sz="2800" dirty="0" smtClean="0"/>
              <a:t>SLMCP Service Model</a:t>
            </a:r>
            <a:endParaRPr lang="en-US" sz="2800" dirty="0" smtClean="0"/>
          </a:p>
        </p:txBody>
      </p:sp>
      <p:sp>
        <p:nvSpPr>
          <p:cNvPr id="24579"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8265059-5F2D-4573-8B64-C13BE04C143B}" type="slidenum">
              <a:rPr lang="en-US" sz="1000">
                <a:solidFill>
                  <a:srgbClr val="000000"/>
                </a:solidFill>
                <a:latin typeface="Arial" charset="0"/>
              </a:rPr>
              <a:pPr algn="r"/>
              <a:t>3</a:t>
            </a:fld>
            <a:endParaRPr lang="en-US" sz="1000">
              <a:solidFill>
                <a:srgbClr val="000000"/>
              </a:solidFill>
              <a:latin typeface="Arial" charset="0"/>
            </a:endParaRPr>
          </a:p>
        </p:txBody>
      </p:sp>
      <p:sp>
        <p:nvSpPr>
          <p:cNvPr id="8"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7" name="Freeform 19"/>
          <p:cNvSpPr>
            <a:spLocks/>
          </p:cNvSpPr>
          <p:nvPr/>
        </p:nvSpPr>
        <p:spPr bwMode="auto">
          <a:xfrm rot="8094666" flipV="1">
            <a:off x="2156276" y="2448518"/>
            <a:ext cx="679450" cy="612775"/>
          </a:xfrm>
          <a:custGeom>
            <a:avLst/>
            <a:gdLst>
              <a:gd name="T0" fmla="*/ 0 w 312"/>
              <a:gd name="T1" fmla="*/ 354 h 354"/>
              <a:gd name="T2" fmla="*/ 18 w 312"/>
              <a:gd name="T3" fmla="*/ 252 h 354"/>
              <a:gd name="T4" fmla="*/ 78 w 312"/>
              <a:gd name="T5" fmla="*/ 156 h 354"/>
              <a:gd name="T6" fmla="*/ 177 w 312"/>
              <a:gd name="T7" fmla="*/ 75 h 354"/>
              <a:gd name="T8" fmla="*/ 216 w 312"/>
              <a:gd name="T9" fmla="*/ 48 h 354"/>
              <a:gd name="T10" fmla="*/ 156 w 312"/>
              <a:gd name="T11" fmla="*/ 0 h 354"/>
              <a:gd name="T12" fmla="*/ 294 w 312"/>
              <a:gd name="T13" fmla="*/ 18 h 354"/>
              <a:gd name="T14" fmla="*/ 312 w 312"/>
              <a:gd name="T15" fmla="*/ 132 h 354"/>
              <a:gd name="T16" fmla="*/ 264 w 312"/>
              <a:gd name="T17" fmla="*/ 90 h 354"/>
              <a:gd name="T18" fmla="*/ 204 w 312"/>
              <a:gd name="T19" fmla="*/ 150 h 354"/>
              <a:gd name="T20" fmla="*/ 174 w 312"/>
              <a:gd name="T21" fmla="*/ 228 h 354"/>
              <a:gd name="T22" fmla="*/ 180 w 312"/>
              <a:gd name="T23" fmla="*/ 300 h 354"/>
              <a:gd name="T24" fmla="*/ 204 w 312"/>
              <a:gd name="T25" fmla="*/ 354 h 354"/>
              <a:gd name="T26" fmla="*/ 0 w 312"/>
              <a:gd name="T27" fmla="*/ 354 h 3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2"/>
              <a:gd name="T43" fmla="*/ 0 h 354"/>
              <a:gd name="T44" fmla="*/ 312 w 312"/>
              <a:gd name="T45" fmla="*/ 354 h 35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2" h="354">
                <a:moveTo>
                  <a:pt x="0" y="354"/>
                </a:moveTo>
                <a:cubicBezTo>
                  <a:pt x="0" y="354"/>
                  <a:pt x="12" y="288"/>
                  <a:pt x="18" y="252"/>
                </a:cubicBezTo>
                <a:cubicBezTo>
                  <a:pt x="24" y="216"/>
                  <a:pt x="51" y="185"/>
                  <a:pt x="78" y="156"/>
                </a:cubicBezTo>
                <a:cubicBezTo>
                  <a:pt x="105" y="127"/>
                  <a:pt x="154" y="93"/>
                  <a:pt x="177" y="75"/>
                </a:cubicBezTo>
                <a:cubicBezTo>
                  <a:pt x="200" y="57"/>
                  <a:pt x="220" y="61"/>
                  <a:pt x="216" y="48"/>
                </a:cubicBezTo>
                <a:lnTo>
                  <a:pt x="156" y="0"/>
                </a:lnTo>
                <a:lnTo>
                  <a:pt x="294" y="18"/>
                </a:lnTo>
                <a:lnTo>
                  <a:pt x="312" y="132"/>
                </a:lnTo>
                <a:lnTo>
                  <a:pt x="264" y="90"/>
                </a:lnTo>
                <a:lnTo>
                  <a:pt x="204" y="150"/>
                </a:lnTo>
                <a:cubicBezTo>
                  <a:pt x="189" y="173"/>
                  <a:pt x="178" y="203"/>
                  <a:pt x="174" y="228"/>
                </a:cubicBezTo>
                <a:cubicBezTo>
                  <a:pt x="170" y="253"/>
                  <a:pt x="175" y="279"/>
                  <a:pt x="180" y="300"/>
                </a:cubicBezTo>
                <a:lnTo>
                  <a:pt x="204" y="354"/>
                </a:lnTo>
                <a:lnTo>
                  <a:pt x="0" y="354"/>
                </a:lnTo>
                <a:close/>
              </a:path>
            </a:pathLst>
          </a:custGeom>
          <a:gradFill rotWithShape="0">
            <a:gsLst>
              <a:gs pos="0">
                <a:srgbClr val="F7F7FD"/>
              </a:gs>
              <a:gs pos="100000">
                <a:srgbClr val="0000CC"/>
              </a:gs>
            </a:gsLst>
            <a:lin ang="5400000" scaled="1"/>
          </a:gradFill>
          <a:ln>
            <a:noFill/>
          </a:ln>
          <a:effectLst>
            <a:prstShdw prst="shdw17" dist="12700">
              <a:schemeClr val="bg1"/>
            </a:prst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ko-KR" altLang="en-US">
              <a:solidFill>
                <a:prstClr val="black"/>
              </a:solidFill>
            </a:endParaRPr>
          </a:p>
        </p:txBody>
      </p:sp>
      <p:sp>
        <p:nvSpPr>
          <p:cNvPr id="9" name="원통 8"/>
          <p:cNvSpPr/>
          <p:nvPr/>
        </p:nvSpPr>
        <p:spPr>
          <a:xfrm>
            <a:off x="4662572" y="1628799"/>
            <a:ext cx="1709628" cy="3981459"/>
          </a:xfrm>
          <a:prstGeom prst="can">
            <a:avLst>
              <a:gd name="adj" fmla="val 27460"/>
            </a:avLst>
          </a:prstGeom>
          <a:solidFill>
            <a:schemeClr val="bg1"/>
          </a:solidFill>
          <a:ln>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rtlCol="0" anchor="t"/>
          <a:lstStyle/>
          <a:p>
            <a:pPr algn="ctr">
              <a:lnSpc>
                <a:spcPct val="200000"/>
              </a:lnSpc>
            </a:pPr>
            <a:r>
              <a:rPr lang="en-US" altLang="ko-KR" sz="1400" b="1" dirty="0" smtClean="0">
                <a:solidFill>
                  <a:prstClr val="black"/>
                </a:solidFill>
              </a:rPr>
              <a:t>Social Learning</a:t>
            </a:r>
          </a:p>
          <a:p>
            <a:pPr algn="ctr">
              <a:lnSpc>
                <a:spcPct val="200000"/>
              </a:lnSpc>
            </a:pPr>
            <a:r>
              <a:rPr lang="en-US" altLang="ko-KR" sz="1400" b="1" dirty="0" smtClean="0">
                <a:solidFill>
                  <a:prstClr val="black"/>
                </a:solidFill>
              </a:rPr>
              <a:t>Platform</a:t>
            </a:r>
          </a:p>
          <a:p>
            <a:pPr algn="ctr">
              <a:lnSpc>
                <a:spcPct val="200000"/>
              </a:lnSpc>
            </a:pPr>
            <a:r>
              <a:rPr lang="en-US" altLang="ko-KR" sz="1400" b="1" dirty="0" smtClean="0">
                <a:solidFill>
                  <a:prstClr val="black"/>
                </a:solidFill>
              </a:rPr>
              <a:t>Service</a:t>
            </a:r>
          </a:p>
        </p:txBody>
      </p:sp>
      <p:sp>
        <p:nvSpPr>
          <p:cNvPr id="10" name="왼쪽 화살표 9"/>
          <p:cNvSpPr/>
          <p:nvPr/>
        </p:nvSpPr>
        <p:spPr>
          <a:xfrm rot="884683">
            <a:off x="6438816" y="3949128"/>
            <a:ext cx="944747" cy="527191"/>
          </a:xfrm>
          <a:prstGeom prst="lef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Supply</a:t>
            </a:r>
            <a:endParaRPr lang="ko-KR" altLang="en-US" sz="1400" dirty="0">
              <a:solidFill>
                <a:prstClr val="white"/>
              </a:solidFill>
            </a:endParaRPr>
          </a:p>
        </p:txBody>
      </p:sp>
      <p:sp>
        <p:nvSpPr>
          <p:cNvPr id="11" name="오른쪽 화살표 10"/>
          <p:cNvSpPr/>
          <p:nvPr/>
        </p:nvSpPr>
        <p:spPr>
          <a:xfrm rot="20315049">
            <a:off x="6441525" y="2957341"/>
            <a:ext cx="1038324" cy="576064"/>
          </a:xfrm>
          <a:prstGeom prst="righ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Consume</a:t>
            </a:r>
            <a:endParaRPr lang="ko-KR" altLang="en-US" sz="1400" dirty="0">
              <a:solidFill>
                <a:prstClr val="white"/>
              </a:solidFill>
            </a:endParaRPr>
          </a:p>
        </p:txBody>
      </p:sp>
      <p:grpSp>
        <p:nvGrpSpPr>
          <p:cNvPr id="12" name="그룹 11"/>
          <p:cNvGrpSpPr/>
          <p:nvPr/>
        </p:nvGrpSpPr>
        <p:grpSpPr>
          <a:xfrm>
            <a:off x="5049334" y="3780677"/>
            <a:ext cx="936104" cy="936104"/>
            <a:chOff x="5724128" y="3068960"/>
            <a:chExt cx="936104" cy="936104"/>
          </a:xfrm>
        </p:grpSpPr>
        <p:pic>
          <p:nvPicPr>
            <p:cNvPr id="13" name="Picture 2" descr="http://t3.gstatic.com/images?q=tbn:ANd9GcSQ6vk7Ue5mxniiJUABFLMb0WBuplwdDK2BZUzmn8jZFVBpO0cgsA">
              <a:hlinkClick r:id="rId2"/>
            </p:cNvPr>
            <p:cNvPicPr>
              <a:picLocks noChangeAspect="1" noChangeArrowheads="1"/>
            </p:cNvPicPr>
            <p:nvPr/>
          </p:nvPicPr>
          <p:blipFill>
            <a:blip r:embed="rId3" cstate="print"/>
            <a:srcRect/>
            <a:stretch>
              <a:fillRect/>
            </a:stretch>
          </p:blipFill>
          <p:spPr bwMode="auto">
            <a:xfrm>
              <a:off x="6228184" y="3284984"/>
              <a:ext cx="360040" cy="360040"/>
            </a:xfrm>
            <a:prstGeom prst="rect">
              <a:avLst/>
            </a:prstGeom>
            <a:noFill/>
          </p:spPr>
        </p:pic>
        <p:pic>
          <p:nvPicPr>
            <p:cNvPr id="14" name="Picture 8" descr="PowerPoint icon">
              <a:hlinkClick r:id="rId4"/>
            </p:cNvPr>
            <p:cNvPicPr>
              <a:picLocks noChangeAspect="1" noChangeArrowheads="1"/>
            </p:cNvPicPr>
            <p:nvPr/>
          </p:nvPicPr>
          <p:blipFill>
            <a:blip r:embed="rId5" cstate="print"/>
            <a:srcRect/>
            <a:stretch>
              <a:fillRect/>
            </a:stretch>
          </p:blipFill>
          <p:spPr bwMode="auto">
            <a:xfrm>
              <a:off x="5796136" y="3356992"/>
              <a:ext cx="278160" cy="278160"/>
            </a:xfrm>
            <a:prstGeom prst="rect">
              <a:avLst/>
            </a:prstGeom>
            <a:noFill/>
          </p:spPr>
        </p:pic>
        <p:pic>
          <p:nvPicPr>
            <p:cNvPr id="15" name="Picture 10" descr="http://rocketdock.com/images/screenshots/thumbnails/Photo-Gallery.JPG"/>
            <p:cNvPicPr>
              <a:picLocks noChangeAspect="1" noChangeArrowheads="1"/>
            </p:cNvPicPr>
            <p:nvPr/>
          </p:nvPicPr>
          <p:blipFill>
            <a:blip r:embed="rId6" cstate="print"/>
            <a:srcRect l="4777" t="4713" r="4459" b="5732"/>
            <a:stretch>
              <a:fillRect/>
            </a:stretch>
          </p:blipFill>
          <p:spPr bwMode="auto">
            <a:xfrm>
              <a:off x="5796136" y="3645024"/>
              <a:ext cx="288032" cy="288032"/>
            </a:xfrm>
            <a:prstGeom prst="rect">
              <a:avLst/>
            </a:prstGeom>
            <a:noFill/>
          </p:spPr>
        </p:pic>
        <p:pic>
          <p:nvPicPr>
            <p:cNvPr id="16" name="Picture 12" descr="http://t3.gstatic.com/images?q=tbn:ANd9GcTlQhSGkHQVDXq_u17R6RewhGsTMxCLU1G50BixUke_lNopvNTS5Q">
              <a:hlinkClick r:id="rId7"/>
            </p:cNvPr>
            <p:cNvPicPr>
              <a:picLocks noChangeAspect="1" noChangeArrowheads="1"/>
            </p:cNvPicPr>
            <p:nvPr/>
          </p:nvPicPr>
          <p:blipFill>
            <a:blip r:embed="rId8" cstate="print"/>
            <a:srcRect/>
            <a:stretch>
              <a:fillRect/>
            </a:stretch>
          </p:blipFill>
          <p:spPr bwMode="auto">
            <a:xfrm>
              <a:off x="6300192" y="3717032"/>
              <a:ext cx="249610" cy="249610"/>
            </a:xfrm>
            <a:prstGeom prst="rect">
              <a:avLst/>
            </a:prstGeom>
            <a:noFill/>
          </p:spPr>
        </p:pic>
        <p:sp>
          <p:nvSpPr>
            <p:cNvPr id="17" name="모서리가 둥근 직사각형 16"/>
            <p:cNvSpPr/>
            <p:nvPr/>
          </p:nvSpPr>
          <p:spPr>
            <a:xfrm>
              <a:off x="5724128" y="3068960"/>
              <a:ext cx="936104" cy="936104"/>
            </a:xfrm>
            <a:prstGeom prst="roundRect">
              <a:avLst>
                <a:gd name="adj" fmla="val 774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8" name="TextBox 17"/>
            <p:cNvSpPr txBox="1"/>
            <p:nvPr/>
          </p:nvSpPr>
          <p:spPr>
            <a:xfrm>
              <a:off x="5940152" y="3068960"/>
              <a:ext cx="576064" cy="253916"/>
            </a:xfrm>
            <a:prstGeom prst="rect">
              <a:avLst/>
            </a:prstGeom>
            <a:noFill/>
          </p:spPr>
          <p:txBody>
            <a:bodyPr wrap="square" rtlCol="0">
              <a:spAutoFit/>
            </a:bodyPr>
            <a:lstStyle/>
            <a:p>
              <a:r>
                <a:rPr lang="en-US" altLang="ko-KR" sz="1050" b="1" dirty="0" smtClean="0">
                  <a:solidFill>
                    <a:prstClr val="black"/>
                  </a:solidFill>
                </a:rPr>
                <a:t>Quest</a:t>
              </a:r>
              <a:endParaRPr lang="ko-KR" altLang="en-US" sz="1050" b="1" dirty="0">
                <a:solidFill>
                  <a:prstClr val="black"/>
                </a:solidFill>
              </a:endParaRPr>
            </a:p>
          </p:txBody>
        </p:sp>
      </p:grpSp>
      <p:grpSp>
        <p:nvGrpSpPr>
          <p:cNvPr id="19" name="그룹 18"/>
          <p:cNvGrpSpPr/>
          <p:nvPr/>
        </p:nvGrpSpPr>
        <p:grpSpPr>
          <a:xfrm>
            <a:off x="682348" y="2349864"/>
            <a:ext cx="864096" cy="672113"/>
            <a:chOff x="6044093" y="753695"/>
            <a:chExt cx="864096" cy="672113"/>
          </a:xfrm>
        </p:grpSpPr>
        <p:pic>
          <p:nvPicPr>
            <p:cNvPr id="20" name="Picture 5" descr="C:\Users\gungrave\Desktop\2014_03_21_작업\professor-icon.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grpSp>
        <p:nvGrpSpPr>
          <p:cNvPr id="22" name="그룹 21"/>
          <p:cNvGrpSpPr/>
          <p:nvPr/>
        </p:nvGrpSpPr>
        <p:grpSpPr>
          <a:xfrm>
            <a:off x="1266738" y="2348880"/>
            <a:ext cx="721906" cy="761424"/>
            <a:chOff x="7025292" y="4653136"/>
            <a:chExt cx="721906" cy="761424"/>
          </a:xfrm>
        </p:grpSpPr>
        <p:pic>
          <p:nvPicPr>
            <p:cNvPr id="23" name="Picture 8" descr="C:\Users\gungrave\Desktop\2014_03_21_작업\ms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25" name="그룹 24"/>
          <p:cNvGrpSpPr/>
          <p:nvPr/>
        </p:nvGrpSpPr>
        <p:grpSpPr>
          <a:xfrm>
            <a:off x="2751503" y="2316346"/>
            <a:ext cx="1048705" cy="2696830"/>
            <a:chOff x="1887407" y="1596266"/>
            <a:chExt cx="1048705" cy="2696830"/>
          </a:xfrm>
        </p:grpSpPr>
        <p:pic>
          <p:nvPicPr>
            <p:cNvPr id="26" name="그림 2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23728" y="2972032"/>
              <a:ext cx="556617" cy="556617"/>
            </a:xfrm>
            <a:prstGeom prst="rect">
              <a:avLst/>
            </a:prstGeom>
          </p:spPr>
        </p:pic>
        <p:pic>
          <p:nvPicPr>
            <p:cNvPr id="27" name="그림 2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23729" y="2341292"/>
              <a:ext cx="558732" cy="558732"/>
            </a:xfrm>
            <a:prstGeom prst="rect">
              <a:avLst/>
            </a:prstGeom>
          </p:spPr>
        </p:pic>
        <p:pic>
          <p:nvPicPr>
            <p:cNvPr id="28" name="그림 2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123728" y="3620104"/>
              <a:ext cx="557634" cy="557186"/>
            </a:xfrm>
            <a:prstGeom prst="rect">
              <a:avLst/>
            </a:prstGeom>
          </p:spPr>
        </p:pic>
        <p:sp>
          <p:nvSpPr>
            <p:cNvPr id="29" name="모서리가 둥근 직사각형 28"/>
            <p:cNvSpPr/>
            <p:nvPr/>
          </p:nvSpPr>
          <p:spPr>
            <a:xfrm>
              <a:off x="1979712" y="2132856"/>
              <a:ext cx="864096" cy="2160240"/>
            </a:xfrm>
            <a:prstGeom prst="roundRect">
              <a:avLst>
                <a:gd name="adj" fmla="val 7743"/>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30" name="TextBox 29"/>
            <p:cNvSpPr txBox="1"/>
            <p:nvPr/>
          </p:nvSpPr>
          <p:spPr>
            <a:xfrm>
              <a:off x="1887407" y="1596266"/>
              <a:ext cx="1048705" cy="553998"/>
            </a:xfrm>
            <a:prstGeom prst="rect">
              <a:avLst/>
            </a:prstGeom>
            <a:noFill/>
          </p:spPr>
          <p:txBody>
            <a:bodyPr wrap="square" rtlCol="0">
              <a:spAutoFit/>
            </a:bodyPr>
            <a:lstStyle/>
            <a:p>
              <a:pPr algn="ctr"/>
              <a:r>
                <a:rPr lang="en-US" altLang="ko-KR" sz="1000" b="1" dirty="0" smtClean="0">
                  <a:solidFill>
                    <a:prstClr val="black"/>
                  </a:solidFill>
                </a:rPr>
                <a:t>Social Networking Service Provider</a:t>
              </a:r>
              <a:endParaRPr lang="ko-KR" altLang="en-US" sz="1000" b="1" dirty="0">
                <a:solidFill>
                  <a:prstClr val="black"/>
                </a:solidFill>
              </a:endParaRPr>
            </a:p>
          </p:txBody>
        </p:sp>
      </p:grpSp>
      <p:sp>
        <p:nvSpPr>
          <p:cNvPr id="31" name="왼쪽/오른쪽 화살표 30"/>
          <p:cNvSpPr/>
          <p:nvPr/>
        </p:nvSpPr>
        <p:spPr>
          <a:xfrm>
            <a:off x="3681270" y="3645024"/>
            <a:ext cx="1008112" cy="504056"/>
          </a:xfrm>
          <a:prstGeom prst="leftRightArrow">
            <a:avLst/>
          </a:prstGeom>
          <a:solidFill>
            <a:srgbClr val="00206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prstClr val="white"/>
                </a:solidFill>
              </a:rPr>
              <a:t>Share</a:t>
            </a:r>
            <a:endParaRPr lang="ko-KR" altLang="en-US" sz="1400" dirty="0" smtClean="0">
              <a:solidFill>
                <a:prstClr val="white"/>
              </a:solidFill>
            </a:endParaRPr>
          </a:p>
        </p:txBody>
      </p:sp>
      <p:sp>
        <p:nvSpPr>
          <p:cNvPr id="32" name="TextBox 31"/>
          <p:cNvSpPr txBox="1"/>
          <p:nvPr/>
        </p:nvSpPr>
        <p:spPr>
          <a:xfrm>
            <a:off x="2180361" y="3645024"/>
            <a:ext cx="720080" cy="738664"/>
          </a:xfrm>
          <a:prstGeom prst="rect">
            <a:avLst/>
          </a:prstGeom>
          <a:noFill/>
        </p:spPr>
        <p:txBody>
          <a:bodyPr wrap="square" rtlCol="0">
            <a:spAutoFit/>
          </a:bodyPr>
          <a:lstStyle/>
          <a:p>
            <a:pPr algn="ctr"/>
            <a:r>
              <a:rPr lang="en-US" altLang="ko-KR" sz="1400" b="1" dirty="0" smtClean="0">
                <a:solidFill>
                  <a:prstClr val="black"/>
                </a:solidFill>
              </a:rPr>
              <a:t>Share</a:t>
            </a:r>
          </a:p>
          <a:p>
            <a:pPr algn="ctr"/>
            <a:r>
              <a:rPr lang="en-US" altLang="ko-KR" sz="1400" b="1" dirty="0" smtClean="0">
                <a:solidFill>
                  <a:prstClr val="black"/>
                </a:solidFill>
              </a:rPr>
              <a:t> &amp;</a:t>
            </a:r>
          </a:p>
          <a:p>
            <a:pPr algn="ctr"/>
            <a:r>
              <a:rPr lang="en-US" altLang="ko-KR" sz="1400" b="1" dirty="0" smtClean="0">
                <a:solidFill>
                  <a:prstClr val="black"/>
                </a:solidFill>
              </a:rPr>
              <a:t>Spread</a:t>
            </a:r>
            <a:endParaRPr lang="ko-KR" altLang="en-US" sz="1400" b="1" dirty="0">
              <a:solidFill>
                <a:prstClr val="black"/>
              </a:solidFill>
            </a:endParaRPr>
          </a:p>
        </p:txBody>
      </p:sp>
      <p:grpSp>
        <p:nvGrpSpPr>
          <p:cNvPr id="33" name="그룹 32"/>
          <p:cNvGrpSpPr/>
          <p:nvPr/>
        </p:nvGrpSpPr>
        <p:grpSpPr>
          <a:xfrm rot="2049445">
            <a:off x="7387474" y="3425365"/>
            <a:ext cx="353219" cy="575469"/>
            <a:chOff x="1847354" y="1192552"/>
            <a:chExt cx="353219" cy="575469"/>
          </a:xfrm>
        </p:grpSpPr>
        <p:sp>
          <p:nvSpPr>
            <p:cNvPr id="34" name="Freeform 28"/>
            <p:cNvSpPr>
              <a:spLocks/>
            </p:cNvSpPr>
            <p:nvPr/>
          </p:nvSpPr>
          <p:spPr bwMode="auto">
            <a:xfrm rot="3382438" flipV="1">
              <a:off x="1817191" y="1222715"/>
              <a:ext cx="284163" cy="223838"/>
            </a:xfrm>
            <a:custGeom>
              <a:avLst/>
              <a:gdLst/>
              <a:ahLst/>
              <a:cxnLst>
                <a:cxn ang="0">
                  <a:pos x="0" y="246"/>
                </a:cxn>
                <a:cxn ang="0">
                  <a:pos x="3" y="242"/>
                </a:cxn>
                <a:cxn ang="0">
                  <a:pos x="10" y="230"/>
                </a:cxn>
                <a:cxn ang="0">
                  <a:pos x="19" y="213"/>
                </a:cxn>
                <a:cxn ang="0">
                  <a:pos x="32" y="192"/>
                </a:cxn>
                <a:cxn ang="0">
                  <a:pos x="47" y="168"/>
                </a:cxn>
                <a:cxn ang="0">
                  <a:pos x="63" y="143"/>
                </a:cxn>
                <a:cxn ang="0">
                  <a:pos x="77" y="117"/>
                </a:cxn>
                <a:cxn ang="0">
                  <a:pos x="91" y="93"/>
                </a:cxn>
                <a:cxn ang="0">
                  <a:pos x="104" y="72"/>
                </a:cxn>
                <a:cxn ang="0">
                  <a:pos x="120" y="55"/>
                </a:cxn>
                <a:cxn ang="0">
                  <a:pos x="138" y="39"/>
                </a:cxn>
                <a:cxn ang="0">
                  <a:pos x="157" y="26"/>
                </a:cxn>
                <a:cxn ang="0">
                  <a:pos x="178" y="15"/>
                </a:cxn>
                <a:cxn ang="0">
                  <a:pos x="200" y="8"/>
                </a:cxn>
                <a:cxn ang="0">
                  <a:pos x="222" y="2"/>
                </a:cxn>
                <a:cxn ang="0">
                  <a:pos x="246" y="0"/>
                </a:cxn>
                <a:cxn ang="0">
                  <a:pos x="270" y="2"/>
                </a:cxn>
                <a:cxn ang="0">
                  <a:pos x="294" y="7"/>
                </a:cxn>
                <a:cxn ang="0">
                  <a:pos x="318" y="15"/>
                </a:cxn>
                <a:cxn ang="0">
                  <a:pos x="342" y="28"/>
                </a:cxn>
                <a:cxn ang="0">
                  <a:pos x="366" y="42"/>
                </a:cxn>
                <a:cxn ang="0">
                  <a:pos x="390" y="63"/>
                </a:cxn>
                <a:cxn ang="0">
                  <a:pos x="413" y="87"/>
                </a:cxn>
                <a:cxn ang="0">
                  <a:pos x="433" y="115"/>
                </a:cxn>
                <a:cxn ang="0">
                  <a:pos x="262" y="403"/>
                </a:cxn>
                <a:cxn ang="0">
                  <a:pos x="0" y="246"/>
                </a:cxn>
              </a:cxnLst>
              <a:rect l="0" t="0" r="r" b="b"/>
              <a:pathLst>
                <a:path w="433" h="403">
                  <a:moveTo>
                    <a:pt x="0" y="246"/>
                  </a:moveTo>
                  <a:lnTo>
                    <a:pt x="3" y="242"/>
                  </a:lnTo>
                  <a:lnTo>
                    <a:pt x="10" y="230"/>
                  </a:lnTo>
                  <a:lnTo>
                    <a:pt x="19" y="213"/>
                  </a:lnTo>
                  <a:lnTo>
                    <a:pt x="32" y="192"/>
                  </a:lnTo>
                  <a:lnTo>
                    <a:pt x="47" y="168"/>
                  </a:lnTo>
                  <a:lnTo>
                    <a:pt x="63" y="143"/>
                  </a:lnTo>
                  <a:lnTo>
                    <a:pt x="77" y="117"/>
                  </a:lnTo>
                  <a:lnTo>
                    <a:pt x="91" y="93"/>
                  </a:lnTo>
                  <a:lnTo>
                    <a:pt x="104" y="72"/>
                  </a:lnTo>
                  <a:lnTo>
                    <a:pt x="120" y="55"/>
                  </a:lnTo>
                  <a:lnTo>
                    <a:pt x="138" y="39"/>
                  </a:lnTo>
                  <a:lnTo>
                    <a:pt x="157" y="26"/>
                  </a:lnTo>
                  <a:lnTo>
                    <a:pt x="178" y="15"/>
                  </a:lnTo>
                  <a:lnTo>
                    <a:pt x="200" y="8"/>
                  </a:lnTo>
                  <a:lnTo>
                    <a:pt x="222" y="2"/>
                  </a:lnTo>
                  <a:lnTo>
                    <a:pt x="246" y="0"/>
                  </a:lnTo>
                  <a:lnTo>
                    <a:pt x="270" y="2"/>
                  </a:lnTo>
                  <a:lnTo>
                    <a:pt x="294" y="7"/>
                  </a:lnTo>
                  <a:lnTo>
                    <a:pt x="318" y="15"/>
                  </a:lnTo>
                  <a:lnTo>
                    <a:pt x="342" y="28"/>
                  </a:lnTo>
                  <a:lnTo>
                    <a:pt x="366" y="42"/>
                  </a:lnTo>
                  <a:lnTo>
                    <a:pt x="390" y="63"/>
                  </a:lnTo>
                  <a:lnTo>
                    <a:pt x="413" y="87"/>
                  </a:lnTo>
                  <a:lnTo>
                    <a:pt x="433" y="115"/>
                  </a:lnTo>
                  <a:lnTo>
                    <a:pt x="262" y="403"/>
                  </a:lnTo>
                  <a:lnTo>
                    <a:pt x="0" y="246"/>
                  </a:lnTo>
                  <a:close/>
                </a:path>
              </a:pathLst>
            </a:custGeom>
            <a:solidFill>
              <a:srgbClr val="5580D5"/>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sp>
          <p:nvSpPr>
            <p:cNvPr id="35" name="Freeform 35"/>
            <p:cNvSpPr>
              <a:spLocks/>
            </p:cNvSpPr>
            <p:nvPr/>
          </p:nvSpPr>
          <p:spPr bwMode="auto">
            <a:xfrm rot="3382438" flipV="1">
              <a:off x="1891804" y="1459252"/>
              <a:ext cx="406400" cy="211138"/>
            </a:xfrm>
            <a:custGeom>
              <a:avLst/>
              <a:gdLst/>
              <a:ahLst/>
              <a:cxnLst>
                <a:cxn ang="0">
                  <a:pos x="0" y="0"/>
                </a:cxn>
                <a:cxn ang="0">
                  <a:pos x="53" y="19"/>
                </a:cxn>
                <a:cxn ang="0">
                  <a:pos x="98" y="49"/>
                </a:cxn>
                <a:cxn ang="0">
                  <a:pos x="136" y="86"/>
                </a:cxn>
                <a:cxn ang="0">
                  <a:pos x="168" y="129"/>
                </a:cxn>
                <a:cxn ang="0">
                  <a:pos x="197" y="175"/>
                </a:cxn>
                <a:cxn ang="0">
                  <a:pos x="219" y="220"/>
                </a:cxn>
                <a:cxn ang="0">
                  <a:pos x="238" y="260"/>
                </a:cxn>
                <a:cxn ang="0">
                  <a:pos x="254" y="295"/>
                </a:cxn>
                <a:cxn ang="0">
                  <a:pos x="126" y="365"/>
                </a:cxn>
                <a:cxn ang="0">
                  <a:pos x="440" y="378"/>
                </a:cxn>
                <a:cxn ang="0">
                  <a:pos x="623" y="110"/>
                </a:cxn>
                <a:cxn ang="0">
                  <a:pos x="499" y="167"/>
                </a:cxn>
                <a:cxn ang="0">
                  <a:pos x="486" y="145"/>
                </a:cxn>
                <a:cxn ang="0">
                  <a:pos x="473" y="121"/>
                </a:cxn>
                <a:cxn ang="0">
                  <a:pos x="457" y="96"/>
                </a:cxn>
                <a:cxn ang="0">
                  <a:pos x="440" y="70"/>
                </a:cxn>
                <a:cxn ang="0">
                  <a:pos x="420" y="49"/>
                </a:cxn>
                <a:cxn ang="0">
                  <a:pos x="400" y="30"/>
                </a:cxn>
                <a:cxn ang="0">
                  <a:pos x="377" y="17"/>
                </a:cxn>
                <a:cxn ang="0">
                  <a:pos x="353" y="13"/>
                </a:cxn>
                <a:cxn ang="0">
                  <a:pos x="328" y="11"/>
                </a:cxn>
                <a:cxn ang="0">
                  <a:pos x="302" y="11"/>
                </a:cxn>
                <a:cxn ang="0">
                  <a:pos x="273" y="9"/>
                </a:cxn>
                <a:cxn ang="0">
                  <a:pos x="245" y="8"/>
                </a:cxn>
                <a:cxn ang="0">
                  <a:pos x="214" y="8"/>
                </a:cxn>
                <a:cxn ang="0">
                  <a:pos x="186" y="6"/>
                </a:cxn>
                <a:cxn ang="0">
                  <a:pos x="157" y="6"/>
                </a:cxn>
                <a:cxn ang="0">
                  <a:pos x="130" y="5"/>
                </a:cxn>
                <a:cxn ang="0">
                  <a:pos x="102" y="3"/>
                </a:cxn>
                <a:cxn ang="0">
                  <a:pos x="78" y="3"/>
                </a:cxn>
                <a:cxn ang="0">
                  <a:pos x="56" y="1"/>
                </a:cxn>
                <a:cxn ang="0">
                  <a:pos x="37" y="1"/>
                </a:cxn>
                <a:cxn ang="0">
                  <a:pos x="22" y="0"/>
                </a:cxn>
                <a:cxn ang="0">
                  <a:pos x="10" y="0"/>
                </a:cxn>
                <a:cxn ang="0">
                  <a:pos x="3" y="0"/>
                </a:cxn>
                <a:cxn ang="0">
                  <a:pos x="0" y="0"/>
                </a:cxn>
              </a:cxnLst>
              <a:rect l="0" t="0" r="r" b="b"/>
              <a:pathLst>
                <a:path w="623" h="378">
                  <a:moveTo>
                    <a:pt x="0" y="0"/>
                  </a:moveTo>
                  <a:lnTo>
                    <a:pt x="53" y="19"/>
                  </a:lnTo>
                  <a:lnTo>
                    <a:pt x="98" y="49"/>
                  </a:lnTo>
                  <a:lnTo>
                    <a:pt x="136" y="86"/>
                  </a:lnTo>
                  <a:lnTo>
                    <a:pt x="168" y="129"/>
                  </a:lnTo>
                  <a:lnTo>
                    <a:pt x="197" y="175"/>
                  </a:lnTo>
                  <a:lnTo>
                    <a:pt x="219" y="220"/>
                  </a:lnTo>
                  <a:lnTo>
                    <a:pt x="238" y="260"/>
                  </a:lnTo>
                  <a:lnTo>
                    <a:pt x="254" y="295"/>
                  </a:lnTo>
                  <a:lnTo>
                    <a:pt x="126" y="365"/>
                  </a:lnTo>
                  <a:lnTo>
                    <a:pt x="440" y="378"/>
                  </a:lnTo>
                  <a:lnTo>
                    <a:pt x="623" y="110"/>
                  </a:lnTo>
                  <a:lnTo>
                    <a:pt x="499" y="167"/>
                  </a:lnTo>
                  <a:lnTo>
                    <a:pt x="486" y="145"/>
                  </a:lnTo>
                  <a:lnTo>
                    <a:pt x="473" y="121"/>
                  </a:lnTo>
                  <a:lnTo>
                    <a:pt x="457" y="96"/>
                  </a:lnTo>
                  <a:lnTo>
                    <a:pt x="440" y="70"/>
                  </a:lnTo>
                  <a:lnTo>
                    <a:pt x="420" y="49"/>
                  </a:lnTo>
                  <a:lnTo>
                    <a:pt x="400" y="30"/>
                  </a:lnTo>
                  <a:lnTo>
                    <a:pt x="377" y="17"/>
                  </a:lnTo>
                  <a:lnTo>
                    <a:pt x="353" y="13"/>
                  </a:lnTo>
                  <a:lnTo>
                    <a:pt x="328" y="11"/>
                  </a:lnTo>
                  <a:lnTo>
                    <a:pt x="302" y="11"/>
                  </a:lnTo>
                  <a:lnTo>
                    <a:pt x="273" y="9"/>
                  </a:lnTo>
                  <a:lnTo>
                    <a:pt x="245" y="8"/>
                  </a:lnTo>
                  <a:lnTo>
                    <a:pt x="214" y="8"/>
                  </a:lnTo>
                  <a:lnTo>
                    <a:pt x="186" y="6"/>
                  </a:lnTo>
                  <a:lnTo>
                    <a:pt x="157" y="6"/>
                  </a:lnTo>
                  <a:lnTo>
                    <a:pt x="130" y="5"/>
                  </a:lnTo>
                  <a:lnTo>
                    <a:pt x="102" y="3"/>
                  </a:lnTo>
                  <a:lnTo>
                    <a:pt x="78" y="3"/>
                  </a:lnTo>
                  <a:lnTo>
                    <a:pt x="56" y="1"/>
                  </a:lnTo>
                  <a:lnTo>
                    <a:pt x="37" y="1"/>
                  </a:lnTo>
                  <a:lnTo>
                    <a:pt x="22" y="0"/>
                  </a:lnTo>
                  <a:lnTo>
                    <a:pt x="10" y="0"/>
                  </a:lnTo>
                  <a:lnTo>
                    <a:pt x="3" y="0"/>
                  </a:lnTo>
                  <a:lnTo>
                    <a:pt x="0" y="0"/>
                  </a:lnTo>
                  <a:close/>
                </a:path>
              </a:pathLst>
            </a:custGeom>
            <a:solidFill>
              <a:srgbClr val="638AD9"/>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grpSp>
      <p:grpSp>
        <p:nvGrpSpPr>
          <p:cNvPr id="36" name="그룹 35"/>
          <p:cNvGrpSpPr/>
          <p:nvPr/>
        </p:nvGrpSpPr>
        <p:grpSpPr>
          <a:xfrm rot="2561332">
            <a:off x="7818041" y="3471032"/>
            <a:ext cx="420687" cy="501650"/>
            <a:chOff x="2937966" y="576603"/>
            <a:chExt cx="420687" cy="501650"/>
          </a:xfrm>
        </p:grpSpPr>
        <p:sp>
          <p:nvSpPr>
            <p:cNvPr id="37" name="Freeform 26"/>
            <p:cNvSpPr>
              <a:spLocks/>
            </p:cNvSpPr>
            <p:nvPr/>
          </p:nvSpPr>
          <p:spPr bwMode="auto">
            <a:xfrm rot="13537850" flipV="1">
              <a:off x="3077666" y="797265"/>
              <a:ext cx="266700" cy="295275"/>
            </a:xfrm>
            <a:custGeom>
              <a:avLst/>
              <a:gdLst/>
              <a:ahLst/>
              <a:cxnLst>
                <a:cxn ang="0">
                  <a:pos x="0" y="246"/>
                </a:cxn>
                <a:cxn ang="0">
                  <a:pos x="3" y="242"/>
                </a:cxn>
                <a:cxn ang="0">
                  <a:pos x="10" y="230"/>
                </a:cxn>
                <a:cxn ang="0">
                  <a:pos x="19" y="213"/>
                </a:cxn>
                <a:cxn ang="0">
                  <a:pos x="32" y="192"/>
                </a:cxn>
                <a:cxn ang="0">
                  <a:pos x="47" y="168"/>
                </a:cxn>
                <a:cxn ang="0">
                  <a:pos x="63" y="143"/>
                </a:cxn>
                <a:cxn ang="0">
                  <a:pos x="77" y="117"/>
                </a:cxn>
                <a:cxn ang="0">
                  <a:pos x="91" y="93"/>
                </a:cxn>
                <a:cxn ang="0">
                  <a:pos x="104" y="72"/>
                </a:cxn>
                <a:cxn ang="0">
                  <a:pos x="120" y="55"/>
                </a:cxn>
                <a:cxn ang="0">
                  <a:pos x="138" y="39"/>
                </a:cxn>
                <a:cxn ang="0">
                  <a:pos x="157" y="26"/>
                </a:cxn>
                <a:cxn ang="0">
                  <a:pos x="178" y="15"/>
                </a:cxn>
                <a:cxn ang="0">
                  <a:pos x="200" y="8"/>
                </a:cxn>
                <a:cxn ang="0">
                  <a:pos x="222" y="2"/>
                </a:cxn>
                <a:cxn ang="0">
                  <a:pos x="246" y="0"/>
                </a:cxn>
                <a:cxn ang="0">
                  <a:pos x="270" y="2"/>
                </a:cxn>
                <a:cxn ang="0">
                  <a:pos x="294" y="7"/>
                </a:cxn>
                <a:cxn ang="0">
                  <a:pos x="318" y="15"/>
                </a:cxn>
                <a:cxn ang="0">
                  <a:pos x="342" y="28"/>
                </a:cxn>
                <a:cxn ang="0">
                  <a:pos x="366" y="42"/>
                </a:cxn>
                <a:cxn ang="0">
                  <a:pos x="390" y="63"/>
                </a:cxn>
                <a:cxn ang="0">
                  <a:pos x="413" y="87"/>
                </a:cxn>
                <a:cxn ang="0">
                  <a:pos x="433" y="115"/>
                </a:cxn>
                <a:cxn ang="0">
                  <a:pos x="262" y="403"/>
                </a:cxn>
                <a:cxn ang="0">
                  <a:pos x="0" y="246"/>
                </a:cxn>
              </a:cxnLst>
              <a:rect l="0" t="0" r="r" b="b"/>
              <a:pathLst>
                <a:path w="433" h="403">
                  <a:moveTo>
                    <a:pt x="0" y="246"/>
                  </a:moveTo>
                  <a:lnTo>
                    <a:pt x="3" y="242"/>
                  </a:lnTo>
                  <a:lnTo>
                    <a:pt x="10" y="230"/>
                  </a:lnTo>
                  <a:lnTo>
                    <a:pt x="19" y="213"/>
                  </a:lnTo>
                  <a:lnTo>
                    <a:pt x="32" y="192"/>
                  </a:lnTo>
                  <a:lnTo>
                    <a:pt x="47" y="168"/>
                  </a:lnTo>
                  <a:lnTo>
                    <a:pt x="63" y="143"/>
                  </a:lnTo>
                  <a:lnTo>
                    <a:pt x="77" y="117"/>
                  </a:lnTo>
                  <a:lnTo>
                    <a:pt x="91" y="93"/>
                  </a:lnTo>
                  <a:lnTo>
                    <a:pt x="104" y="72"/>
                  </a:lnTo>
                  <a:lnTo>
                    <a:pt x="120" y="55"/>
                  </a:lnTo>
                  <a:lnTo>
                    <a:pt x="138" y="39"/>
                  </a:lnTo>
                  <a:lnTo>
                    <a:pt x="157" y="26"/>
                  </a:lnTo>
                  <a:lnTo>
                    <a:pt x="178" y="15"/>
                  </a:lnTo>
                  <a:lnTo>
                    <a:pt x="200" y="8"/>
                  </a:lnTo>
                  <a:lnTo>
                    <a:pt x="222" y="2"/>
                  </a:lnTo>
                  <a:lnTo>
                    <a:pt x="246" y="0"/>
                  </a:lnTo>
                  <a:lnTo>
                    <a:pt x="270" y="2"/>
                  </a:lnTo>
                  <a:lnTo>
                    <a:pt x="294" y="7"/>
                  </a:lnTo>
                  <a:lnTo>
                    <a:pt x="318" y="15"/>
                  </a:lnTo>
                  <a:lnTo>
                    <a:pt x="342" y="28"/>
                  </a:lnTo>
                  <a:lnTo>
                    <a:pt x="366" y="42"/>
                  </a:lnTo>
                  <a:lnTo>
                    <a:pt x="390" y="63"/>
                  </a:lnTo>
                  <a:lnTo>
                    <a:pt x="413" y="87"/>
                  </a:lnTo>
                  <a:lnTo>
                    <a:pt x="433" y="115"/>
                  </a:lnTo>
                  <a:lnTo>
                    <a:pt x="262" y="403"/>
                  </a:lnTo>
                  <a:lnTo>
                    <a:pt x="0" y="246"/>
                  </a:lnTo>
                  <a:close/>
                </a:path>
              </a:pathLst>
            </a:custGeom>
            <a:solidFill>
              <a:srgbClr val="5580D5"/>
            </a:solidFill>
            <a:ln w="9525" cap="flat" cmpd="sng">
              <a:solidFill>
                <a:schemeClr val="bg1"/>
              </a:solidFill>
              <a:prstDash val="solid"/>
              <a:round/>
              <a:headEnd type="none" w="med" len="med"/>
              <a:tailEnd type="none" w="med" len="me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sp>
          <p:nvSpPr>
            <p:cNvPr id="38" name="Freeform 37"/>
            <p:cNvSpPr>
              <a:spLocks/>
            </p:cNvSpPr>
            <p:nvPr/>
          </p:nvSpPr>
          <p:spPr bwMode="auto">
            <a:xfrm rot="13537850" flipV="1">
              <a:off x="2885579" y="628990"/>
              <a:ext cx="382588" cy="277813"/>
            </a:xfrm>
            <a:custGeom>
              <a:avLst/>
              <a:gdLst/>
              <a:ahLst/>
              <a:cxnLst>
                <a:cxn ang="0">
                  <a:pos x="0" y="0"/>
                </a:cxn>
                <a:cxn ang="0">
                  <a:pos x="53" y="19"/>
                </a:cxn>
                <a:cxn ang="0">
                  <a:pos x="98" y="49"/>
                </a:cxn>
                <a:cxn ang="0">
                  <a:pos x="136" y="86"/>
                </a:cxn>
                <a:cxn ang="0">
                  <a:pos x="168" y="129"/>
                </a:cxn>
                <a:cxn ang="0">
                  <a:pos x="197" y="175"/>
                </a:cxn>
                <a:cxn ang="0">
                  <a:pos x="219" y="220"/>
                </a:cxn>
                <a:cxn ang="0">
                  <a:pos x="238" y="260"/>
                </a:cxn>
                <a:cxn ang="0">
                  <a:pos x="254" y="295"/>
                </a:cxn>
                <a:cxn ang="0">
                  <a:pos x="126" y="365"/>
                </a:cxn>
                <a:cxn ang="0">
                  <a:pos x="440" y="378"/>
                </a:cxn>
                <a:cxn ang="0">
                  <a:pos x="623" y="110"/>
                </a:cxn>
                <a:cxn ang="0">
                  <a:pos x="499" y="167"/>
                </a:cxn>
                <a:cxn ang="0">
                  <a:pos x="486" y="145"/>
                </a:cxn>
                <a:cxn ang="0">
                  <a:pos x="473" y="121"/>
                </a:cxn>
                <a:cxn ang="0">
                  <a:pos x="457" y="96"/>
                </a:cxn>
                <a:cxn ang="0">
                  <a:pos x="440" y="70"/>
                </a:cxn>
                <a:cxn ang="0">
                  <a:pos x="420" y="49"/>
                </a:cxn>
                <a:cxn ang="0">
                  <a:pos x="400" y="30"/>
                </a:cxn>
                <a:cxn ang="0">
                  <a:pos x="377" y="17"/>
                </a:cxn>
                <a:cxn ang="0">
                  <a:pos x="353" y="13"/>
                </a:cxn>
                <a:cxn ang="0">
                  <a:pos x="328" y="11"/>
                </a:cxn>
                <a:cxn ang="0">
                  <a:pos x="302" y="11"/>
                </a:cxn>
                <a:cxn ang="0">
                  <a:pos x="273" y="9"/>
                </a:cxn>
                <a:cxn ang="0">
                  <a:pos x="245" y="8"/>
                </a:cxn>
                <a:cxn ang="0">
                  <a:pos x="214" y="8"/>
                </a:cxn>
                <a:cxn ang="0">
                  <a:pos x="186" y="6"/>
                </a:cxn>
                <a:cxn ang="0">
                  <a:pos x="157" y="6"/>
                </a:cxn>
                <a:cxn ang="0">
                  <a:pos x="130" y="5"/>
                </a:cxn>
                <a:cxn ang="0">
                  <a:pos x="102" y="3"/>
                </a:cxn>
                <a:cxn ang="0">
                  <a:pos x="78" y="3"/>
                </a:cxn>
                <a:cxn ang="0">
                  <a:pos x="56" y="1"/>
                </a:cxn>
                <a:cxn ang="0">
                  <a:pos x="37" y="1"/>
                </a:cxn>
                <a:cxn ang="0">
                  <a:pos x="22" y="0"/>
                </a:cxn>
                <a:cxn ang="0">
                  <a:pos x="10" y="0"/>
                </a:cxn>
                <a:cxn ang="0">
                  <a:pos x="3" y="0"/>
                </a:cxn>
                <a:cxn ang="0">
                  <a:pos x="0" y="0"/>
                </a:cxn>
              </a:cxnLst>
              <a:rect l="0" t="0" r="r" b="b"/>
              <a:pathLst>
                <a:path w="623" h="378">
                  <a:moveTo>
                    <a:pt x="0" y="0"/>
                  </a:moveTo>
                  <a:lnTo>
                    <a:pt x="53" y="19"/>
                  </a:lnTo>
                  <a:lnTo>
                    <a:pt x="98" y="49"/>
                  </a:lnTo>
                  <a:lnTo>
                    <a:pt x="136" y="86"/>
                  </a:lnTo>
                  <a:lnTo>
                    <a:pt x="168" y="129"/>
                  </a:lnTo>
                  <a:lnTo>
                    <a:pt x="197" y="175"/>
                  </a:lnTo>
                  <a:lnTo>
                    <a:pt x="219" y="220"/>
                  </a:lnTo>
                  <a:lnTo>
                    <a:pt x="238" y="260"/>
                  </a:lnTo>
                  <a:lnTo>
                    <a:pt x="254" y="295"/>
                  </a:lnTo>
                  <a:lnTo>
                    <a:pt x="126" y="365"/>
                  </a:lnTo>
                  <a:lnTo>
                    <a:pt x="440" y="378"/>
                  </a:lnTo>
                  <a:lnTo>
                    <a:pt x="623" y="110"/>
                  </a:lnTo>
                  <a:lnTo>
                    <a:pt x="499" y="167"/>
                  </a:lnTo>
                  <a:lnTo>
                    <a:pt x="486" y="145"/>
                  </a:lnTo>
                  <a:lnTo>
                    <a:pt x="473" y="121"/>
                  </a:lnTo>
                  <a:lnTo>
                    <a:pt x="457" y="96"/>
                  </a:lnTo>
                  <a:lnTo>
                    <a:pt x="440" y="70"/>
                  </a:lnTo>
                  <a:lnTo>
                    <a:pt x="420" y="49"/>
                  </a:lnTo>
                  <a:lnTo>
                    <a:pt x="400" y="30"/>
                  </a:lnTo>
                  <a:lnTo>
                    <a:pt x="377" y="17"/>
                  </a:lnTo>
                  <a:lnTo>
                    <a:pt x="353" y="13"/>
                  </a:lnTo>
                  <a:lnTo>
                    <a:pt x="328" y="11"/>
                  </a:lnTo>
                  <a:lnTo>
                    <a:pt x="302" y="11"/>
                  </a:lnTo>
                  <a:lnTo>
                    <a:pt x="273" y="9"/>
                  </a:lnTo>
                  <a:lnTo>
                    <a:pt x="245" y="8"/>
                  </a:lnTo>
                  <a:lnTo>
                    <a:pt x="214" y="8"/>
                  </a:lnTo>
                  <a:lnTo>
                    <a:pt x="186" y="6"/>
                  </a:lnTo>
                  <a:lnTo>
                    <a:pt x="157" y="6"/>
                  </a:lnTo>
                  <a:lnTo>
                    <a:pt x="130" y="5"/>
                  </a:lnTo>
                  <a:lnTo>
                    <a:pt x="102" y="3"/>
                  </a:lnTo>
                  <a:lnTo>
                    <a:pt x="78" y="3"/>
                  </a:lnTo>
                  <a:lnTo>
                    <a:pt x="56" y="1"/>
                  </a:lnTo>
                  <a:lnTo>
                    <a:pt x="37" y="1"/>
                  </a:lnTo>
                  <a:lnTo>
                    <a:pt x="22" y="0"/>
                  </a:lnTo>
                  <a:lnTo>
                    <a:pt x="10" y="0"/>
                  </a:lnTo>
                  <a:lnTo>
                    <a:pt x="3" y="0"/>
                  </a:lnTo>
                  <a:lnTo>
                    <a:pt x="0" y="0"/>
                  </a:lnTo>
                  <a:close/>
                </a:path>
              </a:pathLst>
            </a:custGeom>
            <a:solidFill>
              <a:srgbClr val="638AD9"/>
            </a:solidFill>
            <a:ln w="9525" cap="flat" cmpd="sng">
              <a:solidFill>
                <a:schemeClr val="bg1"/>
              </a:solidFill>
              <a:prstDash val="solid"/>
              <a:round/>
              <a:headEnd/>
              <a:tailEnd/>
            </a:ln>
            <a:effectLst>
              <a:outerShdw dist="35921" dir="2700000" algn="ctr" rotWithShape="0">
                <a:srgbClr val="000099"/>
              </a:outerShdw>
            </a:effectLst>
          </p:spPr>
          <p:txBody>
            <a:bodyPr anchor="ctr">
              <a:spAutoFit/>
            </a:bodyPr>
            <a:lstStyle/>
            <a:p>
              <a:pPr>
                <a:defRPr/>
              </a:pPr>
              <a:endParaRPr lang="ko-KR" altLang="en-US">
                <a:solidFill>
                  <a:prstClr val="black"/>
                </a:solidFill>
                <a:latin typeface="굴림" charset="-127"/>
                <a:ea typeface="굴림" charset="-127"/>
              </a:endParaRPr>
            </a:p>
          </p:txBody>
        </p:sp>
      </p:grpSp>
      <p:sp>
        <p:nvSpPr>
          <p:cNvPr id="39" name="Freeform 2"/>
          <p:cNvSpPr>
            <a:spLocks/>
          </p:cNvSpPr>
          <p:nvPr/>
        </p:nvSpPr>
        <p:spPr bwMode="auto">
          <a:xfrm rot="13436426" flipH="1" flipV="1">
            <a:off x="1175272" y="3671394"/>
            <a:ext cx="870810" cy="782638"/>
          </a:xfrm>
          <a:custGeom>
            <a:avLst/>
            <a:gdLst/>
            <a:ahLst/>
            <a:cxnLst>
              <a:cxn ang="0">
                <a:pos x="32" y="0"/>
              </a:cxn>
              <a:cxn ang="0">
                <a:pos x="68" y="0"/>
              </a:cxn>
              <a:cxn ang="0">
                <a:pos x="105" y="1"/>
              </a:cxn>
              <a:cxn ang="0">
                <a:pos x="139" y="7"/>
              </a:cxn>
              <a:cxn ang="0">
                <a:pos x="180" y="16"/>
              </a:cxn>
              <a:cxn ang="0">
                <a:pos x="218" y="27"/>
              </a:cxn>
              <a:cxn ang="0">
                <a:pos x="258" y="44"/>
              </a:cxn>
              <a:cxn ang="0">
                <a:pos x="295" y="61"/>
              </a:cxn>
              <a:cxn ang="0">
                <a:pos x="329" y="78"/>
              </a:cxn>
              <a:cxn ang="0">
                <a:pos x="363" y="97"/>
              </a:cxn>
              <a:cxn ang="0">
                <a:pos x="396" y="119"/>
              </a:cxn>
              <a:cxn ang="0">
                <a:pos x="428" y="144"/>
              </a:cxn>
              <a:cxn ang="0">
                <a:pos x="454" y="169"/>
              </a:cxn>
              <a:cxn ang="0">
                <a:pos x="471" y="192"/>
              </a:cxn>
              <a:cxn ang="0">
                <a:pos x="580" y="185"/>
              </a:cxn>
              <a:cxn ang="0">
                <a:pos x="543" y="201"/>
              </a:cxn>
              <a:cxn ang="0">
                <a:pos x="517" y="214"/>
              </a:cxn>
              <a:cxn ang="0">
                <a:pos x="496" y="228"/>
              </a:cxn>
              <a:cxn ang="0">
                <a:pos x="475" y="244"/>
              </a:cxn>
              <a:cxn ang="0">
                <a:pos x="450" y="266"/>
              </a:cxn>
              <a:cxn ang="0">
                <a:pos x="428" y="288"/>
              </a:cxn>
              <a:cxn ang="0">
                <a:pos x="408" y="294"/>
              </a:cxn>
              <a:cxn ang="0">
                <a:pos x="388" y="283"/>
              </a:cxn>
              <a:cxn ang="0">
                <a:pos x="363" y="273"/>
              </a:cxn>
              <a:cxn ang="0">
                <a:pos x="340" y="266"/>
              </a:cxn>
              <a:cxn ang="0">
                <a:pos x="314" y="258"/>
              </a:cxn>
              <a:cxn ang="0">
                <a:pos x="287" y="252"/>
              </a:cxn>
              <a:cxn ang="0">
                <a:pos x="261" y="246"/>
              </a:cxn>
              <a:cxn ang="0">
                <a:pos x="236" y="241"/>
              </a:cxn>
              <a:cxn ang="0">
                <a:pos x="203" y="235"/>
              </a:cxn>
              <a:cxn ang="0">
                <a:pos x="325" y="196"/>
              </a:cxn>
              <a:cxn ang="0">
                <a:pos x="297" y="158"/>
              </a:cxn>
              <a:cxn ang="0">
                <a:pos x="275" y="136"/>
              </a:cxn>
              <a:cxn ang="0">
                <a:pos x="243" y="107"/>
              </a:cxn>
              <a:cxn ang="0">
                <a:pos x="216" y="84"/>
              </a:cxn>
              <a:cxn ang="0">
                <a:pos x="194" y="67"/>
              </a:cxn>
              <a:cxn ang="0">
                <a:pos x="167" y="50"/>
              </a:cxn>
              <a:cxn ang="0">
                <a:pos x="139" y="36"/>
              </a:cxn>
              <a:cxn ang="0">
                <a:pos x="105" y="24"/>
              </a:cxn>
              <a:cxn ang="0">
                <a:pos x="69" y="16"/>
              </a:cxn>
              <a:cxn ang="0">
                <a:pos x="31" y="8"/>
              </a:cxn>
            </a:cxnLst>
            <a:rect l="0" t="0" r="r" b="b"/>
            <a:pathLst>
              <a:path w="599" h="299">
                <a:moveTo>
                  <a:pt x="0" y="1"/>
                </a:moveTo>
                <a:lnTo>
                  <a:pt x="32" y="0"/>
                </a:lnTo>
                <a:lnTo>
                  <a:pt x="48" y="0"/>
                </a:lnTo>
                <a:lnTo>
                  <a:pt x="68" y="0"/>
                </a:lnTo>
                <a:lnTo>
                  <a:pt x="87" y="0"/>
                </a:lnTo>
                <a:lnTo>
                  <a:pt x="105" y="1"/>
                </a:lnTo>
                <a:lnTo>
                  <a:pt x="123" y="3"/>
                </a:lnTo>
                <a:lnTo>
                  <a:pt x="139" y="7"/>
                </a:lnTo>
                <a:lnTo>
                  <a:pt x="158" y="10"/>
                </a:lnTo>
                <a:lnTo>
                  <a:pt x="180" y="16"/>
                </a:lnTo>
                <a:lnTo>
                  <a:pt x="199" y="22"/>
                </a:lnTo>
                <a:lnTo>
                  <a:pt x="218" y="27"/>
                </a:lnTo>
                <a:lnTo>
                  <a:pt x="239" y="35"/>
                </a:lnTo>
                <a:lnTo>
                  <a:pt x="258" y="44"/>
                </a:lnTo>
                <a:lnTo>
                  <a:pt x="278" y="53"/>
                </a:lnTo>
                <a:lnTo>
                  <a:pt x="295" y="61"/>
                </a:lnTo>
                <a:lnTo>
                  <a:pt x="313" y="69"/>
                </a:lnTo>
                <a:lnTo>
                  <a:pt x="329" y="78"/>
                </a:lnTo>
                <a:lnTo>
                  <a:pt x="346" y="88"/>
                </a:lnTo>
                <a:lnTo>
                  <a:pt x="363" y="97"/>
                </a:lnTo>
                <a:lnTo>
                  <a:pt x="381" y="110"/>
                </a:lnTo>
                <a:lnTo>
                  <a:pt x="396" y="119"/>
                </a:lnTo>
                <a:lnTo>
                  <a:pt x="413" y="133"/>
                </a:lnTo>
                <a:lnTo>
                  <a:pt x="428" y="144"/>
                </a:lnTo>
                <a:lnTo>
                  <a:pt x="442" y="156"/>
                </a:lnTo>
                <a:lnTo>
                  <a:pt x="454" y="169"/>
                </a:lnTo>
                <a:lnTo>
                  <a:pt x="464" y="181"/>
                </a:lnTo>
                <a:lnTo>
                  <a:pt x="471" y="192"/>
                </a:lnTo>
                <a:lnTo>
                  <a:pt x="598" y="177"/>
                </a:lnTo>
                <a:lnTo>
                  <a:pt x="580" y="185"/>
                </a:lnTo>
                <a:lnTo>
                  <a:pt x="559" y="194"/>
                </a:lnTo>
                <a:lnTo>
                  <a:pt x="543" y="201"/>
                </a:lnTo>
                <a:lnTo>
                  <a:pt x="530" y="207"/>
                </a:lnTo>
                <a:lnTo>
                  <a:pt x="517" y="214"/>
                </a:lnTo>
                <a:lnTo>
                  <a:pt x="506" y="221"/>
                </a:lnTo>
                <a:lnTo>
                  <a:pt x="496" y="228"/>
                </a:lnTo>
                <a:lnTo>
                  <a:pt x="485" y="236"/>
                </a:lnTo>
                <a:lnTo>
                  <a:pt x="475" y="244"/>
                </a:lnTo>
                <a:lnTo>
                  <a:pt x="463" y="255"/>
                </a:lnTo>
                <a:lnTo>
                  <a:pt x="450" y="266"/>
                </a:lnTo>
                <a:lnTo>
                  <a:pt x="440" y="276"/>
                </a:lnTo>
                <a:lnTo>
                  <a:pt x="428" y="288"/>
                </a:lnTo>
                <a:lnTo>
                  <a:pt x="418" y="298"/>
                </a:lnTo>
                <a:lnTo>
                  <a:pt x="408" y="294"/>
                </a:lnTo>
                <a:lnTo>
                  <a:pt x="398" y="288"/>
                </a:lnTo>
                <a:lnTo>
                  <a:pt x="388" y="283"/>
                </a:lnTo>
                <a:lnTo>
                  <a:pt x="375" y="278"/>
                </a:lnTo>
                <a:lnTo>
                  <a:pt x="363" y="273"/>
                </a:lnTo>
                <a:lnTo>
                  <a:pt x="351" y="269"/>
                </a:lnTo>
                <a:lnTo>
                  <a:pt x="340" y="266"/>
                </a:lnTo>
                <a:lnTo>
                  <a:pt x="327" y="262"/>
                </a:lnTo>
                <a:lnTo>
                  <a:pt x="314" y="258"/>
                </a:lnTo>
                <a:lnTo>
                  <a:pt x="300" y="255"/>
                </a:lnTo>
                <a:lnTo>
                  <a:pt x="287" y="252"/>
                </a:lnTo>
                <a:lnTo>
                  <a:pt x="275" y="248"/>
                </a:lnTo>
                <a:lnTo>
                  <a:pt x="261" y="246"/>
                </a:lnTo>
                <a:lnTo>
                  <a:pt x="249" y="243"/>
                </a:lnTo>
                <a:lnTo>
                  <a:pt x="236" y="241"/>
                </a:lnTo>
                <a:lnTo>
                  <a:pt x="222" y="238"/>
                </a:lnTo>
                <a:lnTo>
                  <a:pt x="203" y="235"/>
                </a:lnTo>
                <a:lnTo>
                  <a:pt x="334" y="213"/>
                </a:lnTo>
                <a:lnTo>
                  <a:pt x="325" y="196"/>
                </a:lnTo>
                <a:lnTo>
                  <a:pt x="315" y="183"/>
                </a:lnTo>
                <a:lnTo>
                  <a:pt x="297" y="158"/>
                </a:lnTo>
                <a:lnTo>
                  <a:pt x="286" y="148"/>
                </a:lnTo>
                <a:lnTo>
                  <a:pt x="275" y="136"/>
                </a:lnTo>
                <a:lnTo>
                  <a:pt x="255" y="118"/>
                </a:lnTo>
                <a:lnTo>
                  <a:pt x="243" y="107"/>
                </a:lnTo>
                <a:lnTo>
                  <a:pt x="229" y="94"/>
                </a:lnTo>
                <a:lnTo>
                  <a:pt x="216" y="84"/>
                </a:lnTo>
                <a:lnTo>
                  <a:pt x="205" y="76"/>
                </a:lnTo>
                <a:lnTo>
                  <a:pt x="194" y="67"/>
                </a:lnTo>
                <a:lnTo>
                  <a:pt x="181" y="59"/>
                </a:lnTo>
                <a:lnTo>
                  <a:pt x="167" y="50"/>
                </a:lnTo>
                <a:lnTo>
                  <a:pt x="152" y="44"/>
                </a:lnTo>
                <a:lnTo>
                  <a:pt x="139" y="36"/>
                </a:lnTo>
                <a:lnTo>
                  <a:pt x="121" y="30"/>
                </a:lnTo>
                <a:lnTo>
                  <a:pt x="105" y="24"/>
                </a:lnTo>
                <a:lnTo>
                  <a:pt x="87" y="20"/>
                </a:lnTo>
                <a:lnTo>
                  <a:pt x="69" y="16"/>
                </a:lnTo>
                <a:lnTo>
                  <a:pt x="50" y="11"/>
                </a:lnTo>
                <a:lnTo>
                  <a:pt x="31" y="8"/>
                </a:lnTo>
                <a:lnTo>
                  <a:pt x="0" y="1"/>
                </a:lnTo>
              </a:path>
            </a:pathLst>
          </a:custGeom>
          <a:gradFill rotWithShape="0">
            <a:gsLst>
              <a:gs pos="0">
                <a:srgbClr val="8AB24E">
                  <a:gamma/>
                  <a:tint val="48627"/>
                  <a:invGamma/>
                </a:srgbClr>
              </a:gs>
              <a:gs pos="100000">
                <a:srgbClr val="8AB24E"/>
              </a:gs>
            </a:gsLst>
            <a:lin ang="0" scaled="1"/>
          </a:gradFill>
          <a:ln w="12700" cap="rnd" cmpd="sng">
            <a:solidFill>
              <a:srgbClr val="FFFFFF"/>
            </a:solidFill>
            <a:round/>
            <a:headEnd/>
            <a:tailEnd/>
          </a:ln>
          <a:effectLst>
            <a:prstShdw prst="shdw18" dist="17961" dir="13500000">
              <a:srgbClr val="FFFFFF">
                <a:gamma/>
                <a:shade val="60000"/>
                <a:invGamma/>
              </a:srgbClr>
            </a:prstShdw>
          </a:effectLst>
        </p:spPr>
        <p:txBody>
          <a:bodyPr/>
          <a:lstStyle/>
          <a:p>
            <a:pPr algn="ctr" fontAlgn="base" latinLnBrk="0">
              <a:spcBef>
                <a:spcPct val="0"/>
              </a:spcBef>
              <a:spcAft>
                <a:spcPct val="0"/>
              </a:spcAft>
              <a:defRPr/>
            </a:pPr>
            <a:endParaRPr kumimoji="1" lang="ko-KR" altLang="en-US" b="1" kern="0">
              <a:solidFill>
                <a:srgbClr val="0033CC"/>
              </a:solidFill>
              <a:latin typeface="굴림" charset="-127"/>
              <a:ea typeface="굴림" charset="-127"/>
            </a:endParaRPr>
          </a:p>
        </p:txBody>
      </p:sp>
      <p:sp>
        <p:nvSpPr>
          <p:cNvPr id="40" name="Freeform 3"/>
          <p:cNvSpPr>
            <a:spLocks/>
          </p:cNvSpPr>
          <p:nvPr/>
        </p:nvSpPr>
        <p:spPr bwMode="auto">
          <a:xfrm rot="2035224" flipH="1" flipV="1">
            <a:off x="710795" y="3490593"/>
            <a:ext cx="798513" cy="857250"/>
          </a:xfrm>
          <a:custGeom>
            <a:avLst/>
            <a:gdLst/>
            <a:ahLst/>
            <a:cxnLst>
              <a:cxn ang="0">
                <a:pos x="32" y="0"/>
              </a:cxn>
              <a:cxn ang="0">
                <a:pos x="68" y="0"/>
              </a:cxn>
              <a:cxn ang="0">
                <a:pos x="105" y="1"/>
              </a:cxn>
              <a:cxn ang="0">
                <a:pos x="139" y="7"/>
              </a:cxn>
              <a:cxn ang="0">
                <a:pos x="180" y="16"/>
              </a:cxn>
              <a:cxn ang="0">
                <a:pos x="218" y="27"/>
              </a:cxn>
              <a:cxn ang="0">
                <a:pos x="258" y="44"/>
              </a:cxn>
              <a:cxn ang="0">
                <a:pos x="295" y="61"/>
              </a:cxn>
              <a:cxn ang="0">
                <a:pos x="329" y="78"/>
              </a:cxn>
              <a:cxn ang="0">
                <a:pos x="363" y="97"/>
              </a:cxn>
              <a:cxn ang="0">
                <a:pos x="396" y="119"/>
              </a:cxn>
              <a:cxn ang="0">
                <a:pos x="428" y="144"/>
              </a:cxn>
              <a:cxn ang="0">
                <a:pos x="454" y="169"/>
              </a:cxn>
              <a:cxn ang="0">
                <a:pos x="471" y="192"/>
              </a:cxn>
              <a:cxn ang="0">
                <a:pos x="580" y="185"/>
              </a:cxn>
              <a:cxn ang="0">
                <a:pos x="543" y="201"/>
              </a:cxn>
              <a:cxn ang="0">
                <a:pos x="517" y="214"/>
              </a:cxn>
              <a:cxn ang="0">
                <a:pos x="496" y="228"/>
              </a:cxn>
              <a:cxn ang="0">
                <a:pos x="475" y="244"/>
              </a:cxn>
              <a:cxn ang="0">
                <a:pos x="450" y="266"/>
              </a:cxn>
              <a:cxn ang="0">
                <a:pos x="428" y="288"/>
              </a:cxn>
              <a:cxn ang="0">
                <a:pos x="408" y="294"/>
              </a:cxn>
              <a:cxn ang="0">
                <a:pos x="388" y="283"/>
              </a:cxn>
              <a:cxn ang="0">
                <a:pos x="363" y="273"/>
              </a:cxn>
              <a:cxn ang="0">
                <a:pos x="340" y="266"/>
              </a:cxn>
              <a:cxn ang="0">
                <a:pos x="314" y="258"/>
              </a:cxn>
              <a:cxn ang="0">
                <a:pos x="287" y="252"/>
              </a:cxn>
              <a:cxn ang="0">
                <a:pos x="261" y="246"/>
              </a:cxn>
              <a:cxn ang="0">
                <a:pos x="236" y="241"/>
              </a:cxn>
              <a:cxn ang="0">
                <a:pos x="203" y="235"/>
              </a:cxn>
              <a:cxn ang="0">
                <a:pos x="325" y="196"/>
              </a:cxn>
              <a:cxn ang="0">
                <a:pos x="297" y="158"/>
              </a:cxn>
              <a:cxn ang="0">
                <a:pos x="275" y="136"/>
              </a:cxn>
              <a:cxn ang="0">
                <a:pos x="243" y="107"/>
              </a:cxn>
              <a:cxn ang="0">
                <a:pos x="216" y="84"/>
              </a:cxn>
              <a:cxn ang="0">
                <a:pos x="194" y="67"/>
              </a:cxn>
              <a:cxn ang="0">
                <a:pos x="167" y="50"/>
              </a:cxn>
              <a:cxn ang="0">
                <a:pos x="139" y="36"/>
              </a:cxn>
              <a:cxn ang="0">
                <a:pos x="105" y="24"/>
              </a:cxn>
              <a:cxn ang="0">
                <a:pos x="69" y="16"/>
              </a:cxn>
              <a:cxn ang="0">
                <a:pos x="31" y="8"/>
              </a:cxn>
            </a:cxnLst>
            <a:rect l="0" t="0" r="r" b="b"/>
            <a:pathLst>
              <a:path w="599" h="299">
                <a:moveTo>
                  <a:pt x="0" y="1"/>
                </a:moveTo>
                <a:lnTo>
                  <a:pt x="32" y="0"/>
                </a:lnTo>
                <a:lnTo>
                  <a:pt x="48" y="0"/>
                </a:lnTo>
                <a:lnTo>
                  <a:pt x="68" y="0"/>
                </a:lnTo>
                <a:lnTo>
                  <a:pt x="87" y="0"/>
                </a:lnTo>
                <a:lnTo>
                  <a:pt x="105" y="1"/>
                </a:lnTo>
                <a:lnTo>
                  <a:pt x="123" y="3"/>
                </a:lnTo>
                <a:lnTo>
                  <a:pt x="139" y="7"/>
                </a:lnTo>
                <a:lnTo>
                  <a:pt x="158" y="10"/>
                </a:lnTo>
                <a:lnTo>
                  <a:pt x="180" y="16"/>
                </a:lnTo>
                <a:lnTo>
                  <a:pt x="199" y="22"/>
                </a:lnTo>
                <a:lnTo>
                  <a:pt x="218" y="27"/>
                </a:lnTo>
                <a:lnTo>
                  <a:pt x="239" y="35"/>
                </a:lnTo>
                <a:lnTo>
                  <a:pt x="258" y="44"/>
                </a:lnTo>
                <a:lnTo>
                  <a:pt x="278" y="53"/>
                </a:lnTo>
                <a:lnTo>
                  <a:pt x="295" y="61"/>
                </a:lnTo>
                <a:lnTo>
                  <a:pt x="313" y="69"/>
                </a:lnTo>
                <a:lnTo>
                  <a:pt x="329" y="78"/>
                </a:lnTo>
                <a:lnTo>
                  <a:pt x="346" y="88"/>
                </a:lnTo>
                <a:lnTo>
                  <a:pt x="363" y="97"/>
                </a:lnTo>
                <a:lnTo>
                  <a:pt x="381" y="110"/>
                </a:lnTo>
                <a:lnTo>
                  <a:pt x="396" y="119"/>
                </a:lnTo>
                <a:lnTo>
                  <a:pt x="413" y="133"/>
                </a:lnTo>
                <a:lnTo>
                  <a:pt x="428" y="144"/>
                </a:lnTo>
                <a:lnTo>
                  <a:pt x="442" y="156"/>
                </a:lnTo>
                <a:lnTo>
                  <a:pt x="454" y="169"/>
                </a:lnTo>
                <a:lnTo>
                  <a:pt x="464" y="181"/>
                </a:lnTo>
                <a:lnTo>
                  <a:pt x="471" y="192"/>
                </a:lnTo>
                <a:lnTo>
                  <a:pt x="598" y="177"/>
                </a:lnTo>
                <a:lnTo>
                  <a:pt x="580" y="185"/>
                </a:lnTo>
                <a:lnTo>
                  <a:pt x="559" y="194"/>
                </a:lnTo>
                <a:lnTo>
                  <a:pt x="543" y="201"/>
                </a:lnTo>
                <a:lnTo>
                  <a:pt x="530" y="207"/>
                </a:lnTo>
                <a:lnTo>
                  <a:pt x="517" y="214"/>
                </a:lnTo>
                <a:lnTo>
                  <a:pt x="506" y="221"/>
                </a:lnTo>
                <a:lnTo>
                  <a:pt x="496" y="228"/>
                </a:lnTo>
                <a:lnTo>
                  <a:pt x="485" y="236"/>
                </a:lnTo>
                <a:lnTo>
                  <a:pt x="475" y="244"/>
                </a:lnTo>
                <a:lnTo>
                  <a:pt x="463" y="255"/>
                </a:lnTo>
                <a:lnTo>
                  <a:pt x="450" y="266"/>
                </a:lnTo>
                <a:lnTo>
                  <a:pt x="440" y="276"/>
                </a:lnTo>
                <a:lnTo>
                  <a:pt x="428" y="288"/>
                </a:lnTo>
                <a:lnTo>
                  <a:pt x="418" y="298"/>
                </a:lnTo>
                <a:lnTo>
                  <a:pt x="408" y="294"/>
                </a:lnTo>
                <a:lnTo>
                  <a:pt x="398" y="288"/>
                </a:lnTo>
                <a:lnTo>
                  <a:pt x="388" y="283"/>
                </a:lnTo>
                <a:lnTo>
                  <a:pt x="375" y="278"/>
                </a:lnTo>
                <a:lnTo>
                  <a:pt x="363" y="273"/>
                </a:lnTo>
                <a:lnTo>
                  <a:pt x="351" y="269"/>
                </a:lnTo>
                <a:lnTo>
                  <a:pt x="340" y="266"/>
                </a:lnTo>
                <a:lnTo>
                  <a:pt x="327" y="262"/>
                </a:lnTo>
                <a:lnTo>
                  <a:pt x="314" y="258"/>
                </a:lnTo>
                <a:lnTo>
                  <a:pt x="300" y="255"/>
                </a:lnTo>
                <a:lnTo>
                  <a:pt x="287" y="252"/>
                </a:lnTo>
                <a:lnTo>
                  <a:pt x="275" y="248"/>
                </a:lnTo>
                <a:lnTo>
                  <a:pt x="261" y="246"/>
                </a:lnTo>
                <a:lnTo>
                  <a:pt x="249" y="243"/>
                </a:lnTo>
                <a:lnTo>
                  <a:pt x="236" y="241"/>
                </a:lnTo>
                <a:lnTo>
                  <a:pt x="222" y="238"/>
                </a:lnTo>
                <a:lnTo>
                  <a:pt x="203" y="235"/>
                </a:lnTo>
                <a:lnTo>
                  <a:pt x="334" y="213"/>
                </a:lnTo>
                <a:lnTo>
                  <a:pt x="325" y="196"/>
                </a:lnTo>
                <a:lnTo>
                  <a:pt x="315" y="183"/>
                </a:lnTo>
                <a:lnTo>
                  <a:pt x="297" y="158"/>
                </a:lnTo>
                <a:lnTo>
                  <a:pt x="286" y="148"/>
                </a:lnTo>
                <a:lnTo>
                  <a:pt x="275" y="136"/>
                </a:lnTo>
                <a:lnTo>
                  <a:pt x="255" y="118"/>
                </a:lnTo>
                <a:lnTo>
                  <a:pt x="243" y="107"/>
                </a:lnTo>
                <a:lnTo>
                  <a:pt x="229" y="94"/>
                </a:lnTo>
                <a:lnTo>
                  <a:pt x="216" y="84"/>
                </a:lnTo>
                <a:lnTo>
                  <a:pt x="205" y="76"/>
                </a:lnTo>
                <a:lnTo>
                  <a:pt x="194" y="67"/>
                </a:lnTo>
                <a:lnTo>
                  <a:pt x="181" y="59"/>
                </a:lnTo>
                <a:lnTo>
                  <a:pt x="167" y="50"/>
                </a:lnTo>
                <a:lnTo>
                  <a:pt x="152" y="44"/>
                </a:lnTo>
                <a:lnTo>
                  <a:pt x="139" y="36"/>
                </a:lnTo>
                <a:lnTo>
                  <a:pt x="121" y="30"/>
                </a:lnTo>
                <a:lnTo>
                  <a:pt x="105" y="24"/>
                </a:lnTo>
                <a:lnTo>
                  <a:pt x="87" y="20"/>
                </a:lnTo>
                <a:lnTo>
                  <a:pt x="69" y="16"/>
                </a:lnTo>
                <a:lnTo>
                  <a:pt x="50" y="11"/>
                </a:lnTo>
                <a:lnTo>
                  <a:pt x="31" y="8"/>
                </a:lnTo>
                <a:lnTo>
                  <a:pt x="0" y="1"/>
                </a:lnTo>
              </a:path>
            </a:pathLst>
          </a:custGeom>
          <a:gradFill rotWithShape="0">
            <a:gsLst>
              <a:gs pos="0">
                <a:srgbClr val="8AB24E"/>
              </a:gs>
              <a:gs pos="100000">
                <a:srgbClr val="8AB24E">
                  <a:gamma/>
                  <a:tint val="48627"/>
                  <a:invGamma/>
                </a:srgbClr>
              </a:gs>
            </a:gsLst>
            <a:lin ang="0" scaled="1"/>
          </a:gradFill>
          <a:ln w="12700" cap="rnd" cmpd="sng">
            <a:solidFill>
              <a:srgbClr val="FFFFFF"/>
            </a:solidFill>
            <a:round/>
            <a:headEnd/>
            <a:tailEnd/>
          </a:ln>
          <a:effectLst>
            <a:prstShdw prst="shdw18" dist="17961" dir="13500000">
              <a:srgbClr val="FFFFFF">
                <a:gamma/>
                <a:shade val="60000"/>
                <a:invGamma/>
              </a:srgbClr>
            </a:prstShdw>
          </a:effectLst>
        </p:spPr>
        <p:txBody>
          <a:bodyPr/>
          <a:lstStyle/>
          <a:p>
            <a:pPr algn="ctr" fontAlgn="base" latinLnBrk="0">
              <a:spcBef>
                <a:spcPct val="0"/>
              </a:spcBef>
              <a:spcAft>
                <a:spcPct val="0"/>
              </a:spcAft>
              <a:defRPr/>
            </a:pPr>
            <a:endParaRPr kumimoji="1" lang="ko-KR" altLang="en-US" b="1" kern="0">
              <a:solidFill>
                <a:srgbClr val="0033CC"/>
              </a:solidFill>
              <a:latin typeface="굴림" charset="-127"/>
              <a:ea typeface="굴림" charset="-127"/>
            </a:endParaRPr>
          </a:p>
        </p:txBody>
      </p:sp>
      <p:sp>
        <p:nvSpPr>
          <p:cNvPr id="41" name="Freeform 20"/>
          <p:cNvSpPr>
            <a:spLocks/>
          </p:cNvSpPr>
          <p:nvPr/>
        </p:nvSpPr>
        <p:spPr bwMode="auto">
          <a:xfrm rot="12318787">
            <a:off x="2171717" y="4935438"/>
            <a:ext cx="677333" cy="600931"/>
          </a:xfrm>
          <a:custGeom>
            <a:avLst/>
            <a:gdLst>
              <a:gd name="T0" fmla="*/ 0 w 312"/>
              <a:gd name="T1" fmla="*/ 354 h 354"/>
              <a:gd name="T2" fmla="*/ 18 w 312"/>
              <a:gd name="T3" fmla="*/ 252 h 354"/>
              <a:gd name="T4" fmla="*/ 78 w 312"/>
              <a:gd name="T5" fmla="*/ 156 h 354"/>
              <a:gd name="T6" fmla="*/ 177 w 312"/>
              <a:gd name="T7" fmla="*/ 75 h 354"/>
              <a:gd name="T8" fmla="*/ 216 w 312"/>
              <a:gd name="T9" fmla="*/ 48 h 354"/>
              <a:gd name="T10" fmla="*/ 156 w 312"/>
              <a:gd name="T11" fmla="*/ 0 h 354"/>
              <a:gd name="T12" fmla="*/ 294 w 312"/>
              <a:gd name="T13" fmla="*/ 18 h 354"/>
              <a:gd name="T14" fmla="*/ 312 w 312"/>
              <a:gd name="T15" fmla="*/ 132 h 354"/>
              <a:gd name="T16" fmla="*/ 264 w 312"/>
              <a:gd name="T17" fmla="*/ 90 h 354"/>
              <a:gd name="T18" fmla="*/ 204 w 312"/>
              <a:gd name="T19" fmla="*/ 150 h 354"/>
              <a:gd name="T20" fmla="*/ 174 w 312"/>
              <a:gd name="T21" fmla="*/ 228 h 354"/>
              <a:gd name="T22" fmla="*/ 180 w 312"/>
              <a:gd name="T23" fmla="*/ 300 h 354"/>
              <a:gd name="T24" fmla="*/ 204 w 312"/>
              <a:gd name="T25" fmla="*/ 354 h 354"/>
              <a:gd name="T26" fmla="*/ 0 w 312"/>
              <a:gd name="T27" fmla="*/ 354 h 3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2"/>
              <a:gd name="T43" fmla="*/ 0 h 354"/>
              <a:gd name="T44" fmla="*/ 312 w 312"/>
              <a:gd name="T45" fmla="*/ 354 h 35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2" h="354">
                <a:moveTo>
                  <a:pt x="0" y="354"/>
                </a:moveTo>
                <a:cubicBezTo>
                  <a:pt x="0" y="354"/>
                  <a:pt x="12" y="288"/>
                  <a:pt x="18" y="252"/>
                </a:cubicBezTo>
                <a:cubicBezTo>
                  <a:pt x="24" y="216"/>
                  <a:pt x="51" y="185"/>
                  <a:pt x="78" y="156"/>
                </a:cubicBezTo>
                <a:cubicBezTo>
                  <a:pt x="105" y="127"/>
                  <a:pt x="154" y="93"/>
                  <a:pt x="177" y="75"/>
                </a:cubicBezTo>
                <a:cubicBezTo>
                  <a:pt x="200" y="57"/>
                  <a:pt x="220" y="61"/>
                  <a:pt x="216" y="48"/>
                </a:cubicBezTo>
                <a:lnTo>
                  <a:pt x="156" y="0"/>
                </a:lnTo>
                <a:lnTo>
                  <a:pt x="294" y="18"/>
                </a:lnTo>
                <a:lnTo>
                  <a:pt x="312" y="132"/>
                </a:lnTo>
                <a:lnTo>
                  <a:pt x="264" y="90"/>
                </a:lnTo>
                <a:lnTo>
                  <a:pt x="204" y="150"/>
                </a:lnTo>
                <a:cubicBezTo>
                  <a:pt x="189" y="173"/>
                  <a:pt x="178" y="203"/>
                  <a:pt x="174" y="228"/>
                </a:cubicBezTo>
                <a:cubicBezTo>
                  <a:pt x="170" y="253"/>
                  <a:pt x="175" y="279"/>
                  <a:pt x="180" y="300"/>
                </a:cubicBezTo>
                <a:lnTo>
                  <a:pt x="204" y="354"/>
                </a:lnTo>
                <a:lnTo>
                  <a:pt x="0" y="354"/>
                </a:lnTo>
                <a:close/>
              </a:path>
            </a:pathLst>
          </a:custGeom>
          <a:gradFill rotWithShape="0">
            <a:gsLst>
              <a:gs pos="0">
                <a:srgbClr val="F7F7FD"/>
              </a:gs>
              <a:gs pos="100000">
                <a:srgbClr val="0000CC"/>
              </a:gs>
            </a:gsLst>
            <a:lin ang="5400000" scaled="1"/>
          </a:gradFill>
          <a:ln>
            <a:noFill/>
          </a:ln>
          <a:effectLst>
            <a:prstShdw prst="shdw17" dist="17961" dir="2700000">
              <a:schemeClr val="bg1"/>
            </a:prst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ko-KR" altLang="en-US">
              <a:solidFill>
                <a:prstClr val="black"/>
              </a:solidFill>
            </a:endParaRPr>
          </a:p>
        </p:txBody>
      </p:sp>
      <p:grpSp>
        <p:nvGrpSpPr>
          <p:cNvPr id="42" name="그룹 41"/>
          <p:cNvGrpSpPr/>
          <p:nvPr/>
        </p:nvGrpSpPr>
        <p:grpSpPr>
          <a:xfrm>
            <a:off x="746581" y="4533103"/>
            <a:ext cx="864096" cy="672113"/>
            <a:chOff x="6044093" y="753695"/>
            <a:chExt cx="864096" cy="672113"/>
          </a:xfrm>
        </p:grpSpPr>
        <p:pic>
          <p:nvPicPr>
            <p:cNvPr id="43" name="Picture 5" descr="C:\Users\gungrave\Desktop\2014_03_21_작업\professor-icon.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grpSp>
        <p:nvGrpSpPr>
          <p:cNvPr id="45" name="그룹 44"/>
          <p:cNvGrpSpPr/>
          <p:nvPr/>
        </p:nvGrpSpPr>
        <p:grpSpPr>
          <a:xfrm>
            <a:off x="1330971" y="4532119"/>
            <a:ext cx="721906" cy="761424"/>
            <a:chOff x="7025292" y="4653136"/>
            <a:chExt cx="721906" cy="761424"/>
          </a:xfrm>
        </p:grpSpPr>
        <p:pic>
          <p:nvPicPr>
            <p:cNvPr id="46" name="Picture 8" descr="C:\Users\gungrave\Desktop\2014_03_21_작업\ms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47" name="TextBox 46"/>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48" name="그룹 47"/>
          <p:cNvGrpSpPr/>
          <p:nvPr/>
        </p:nvGrpSpPr>
        <p:grpSpPr>
          <a:xfrm>
            <a:off x="7451407" y="2489632"/>
            <a:ext cx="721906" cy="761424"/>
            <a:chOff x="7025292" y="4653136"/>
            <a:chExt cx="721906" cy="761424"/>
          </a:xfrm>
        </p:grpSpPr>
        <p:pic>
          <p:nvPicPr>
            <p:cNvPr id="49" name="Picture 8" descr="C:\Users\gungrave\Desktop\2014_03_21_작업\msn.gi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36297" y="4653136"/>
              <a:ext cx="361314" cy="361314"/>
            </a:xfrm>
            <a:prstGeom prst="rect">
              <a:avLst/>
            </a:prstGeom>
            <a:noFill/>
            <a:extLst>
              <a:ext uri="{909E8E84-426E-40DD-AFC4-6F175D3DCCD1}">
                <a14:hiddenFill xmlns:a14="http://schemas.microsoft.com/office/drawing/2010/main">
                  <a:solidFill>
                    <a:srgbClr val="FFFFFF"/>
                  </a:solidFill>
                </a14:hiddenFill>
              </a:ext>
            </a:extLst>
          </p:spPr>
        </p:pic>
        <p:sp>
          <p:nvSpPr>
            <p:cNvPr id="50" name="TextBox 49"/>
            <p:cNvSpPr txBox="1"/>
            <p:nvPr/>
          </p:nvSpPr>
          <p:spPr>
            <a:xfrm>
              <a:off x="7025292" y="5014450"/>
              <a:ext cx="721906" cy="400110"/>
            </a:xfrm>
            <a:prstGeom prst="rect">
              <a:avLst/>
            </a:prstGeom>
            <a:noFill/>
          </p:spPr>
          <p:txBody>
            <a:bodyPr wrap="square" rtlCol="0">
              <a:spAutoFit/>
            </a:bodyPr>
            <a:lstStyle/>
            <a:p>
              <a:pPr algn="ctr"/>
              <a:r>
                <a:rPr lang="en-US" altLang="ko-KR" sz="1000" b="1" dirty="0" smtClean="0">
                  <a:solidFill>
                    <a:prstClr val="black"/>
                  </a:solidFill>
                </a:rPr>
                <a:t>Friends</a:t>
              </a:r>
            </a:p>
            <a:p>
              <a:pPr algn="ctr"/>
              <a:r>
                <a:rPr lang="en-US" altLang="ko-KR" sz="1000" b="1" dirty="0" smtClean="0">
                  <a:solidFill>
                    <a:prstClr val="black"/>
                  </a:solidFill>
                </a:rPr>
                <a:t>(students)</a:t>
              </a:r>
            </a:p>
          </p:txBody>
        </p:sp>
      </p:grpSp>
      <p:grpSp>
        <p:nvGrpSpPr>
          <p:cNvPr id="51" name="그룹 50"/>
          <p:cNvGrpSpPr/>
          <p:nvPr/>
        </p:nvGrpSpPr>
        <p:grpSpPr>
          <a:xfrm>
            <a:off x="7380312" y="4248729"/>
            <a:ext cx="864096" cy="672113"/>
            <a:chOff x="6044093" y="753695"/>
            <a:chExt cx="864096" cy="672113"/>
          </a:xfrm>
        </p:grpSpPr>
        <p:pic>
          <p:nvPicPr>
            <p:cNvPr id="52" name="Picture 5" descr="C:\Users\gungrave\Desktop\2014_03_21_작업\professor-icon.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57794" y="753695"/>
              <a:ext cx="436695" cy="436695"/>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6044093" y="1179587"/>
              <a:ext cx="864096" cy="246221"/>
            </a:xfrm>
            <a:prstGeom prst="rect">
              <a:avLst/>
            </a:prstGeom>
            <a:noFill/>
          </p:spPr>
          <p:txBody>
            <a:bodyPr wrap="square" rtlCol="0">
              <a:spAutoFit/>
            </a:bodyPr>
            <a:lstStyle/>
            <a:p>
              <a:pPr algn="ctr"/>
              <a:r>
                <a:rPr lang="en-US" altLang="ko-KR" sz="1000" b="1" dirty="0" smtClean="0">
                  <a:solidFill>
                    <a:prstClr val="black"/>
                  </a:solidFill>
                </a:rPr>
                <a:t>Professor</a:t>
              </a:r>
              <a:endParaRPr lang="ko-KR" altLang="en-US" sz="1000" b="1" dirty="0">
                <a:solidFill>
                  <a:prstClr val="black"/>
                </a:solidFill>
              </a:endParaRPr>
            </a:p>
          </p:txBody>
        </p:sp>
      </p:grpSp>
      <p:sp>
        <p:nvSpPr>
          <p:cNvPr id="54" name="직사각형 53"/>
          <p:cNvSpPr/>
          <p:nvPr/>
        </p:nvSpPr>
        <p:spPr>
          <a:xfrm>
            <a:off x="6794500" y="1498600"/>
            <a:ext cx="2070100" cy="4153722"/>
          </a:xfrm>
          <a:prstGeom prst="rect">
            <a:avLst/>
          </a:prstGeom>
          <a:noFill/>
          <a:ln>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5" name="TextBox 54"/>
          <p:cNvSpPr txBox="1"/>
          <p:nvPr/>
        </p:nvSpPr>
        <p:spPr>
          <a:xfrm>
            <a:off x="7224282" y="1327523"/>
            <a:ext cx="1176156" cy="307777"/>
          </a:xfrm>
          <a:prstGeom prst="rect">
            <a:avLst/>
          </a:prstGeom>
          <a:solidFill>
            <a:schemeClr val="bg1"/>
          </a:solidFill>
        </p:spPr>
        <p:txBody>
          <a:bodyPr wrap="none" rtlCol="0">
            <a:spAutoFit/>
          </a:bodyPr>
          <a:lstStyle/>
          <a:p>
            <a:r>
              <a:rPr lang="en-US" altLang="ko-KR" sz="1400" dirty="0" smtClean="0"/>
              <a:t>Mobility Area</a:t>
            </a:r>
            <a:endParaRPr lang="ko-KR" alt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lIns="91440" tIns="45720" rIns="91440" bIns="45720"/>
          <a:lstStyle/>
          <a:p>
            <a:pPr eaLnBrk="1" hangingPunct="1"/>
            <a:r>
              <a:rPr lang="en-US" altLang="ko-KR" sz="2800" dirty="0" smtClean="0">
                <a:solidFill>
                  <a:srgbClr val="000000"/>
                </a:solidFill>
              </a:rPr>
              <a:t>Open SLMCP Architecture</a:t>
            </a:r>
            <a:endParaRPr lang="en-US" sz="3200" dirty="0" smtClean="0"/>
          </a:p>
        </p:txBody>
      </p:sp>
      <p:sp>
        <p:nvSpPr>
          <p:cNvPr id="26627"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D07C40F3-3C83-4A0B-B254-C80700391A57}" type="slidenum">
              <a:rPr lang="en-US" sz="1000">
                <a:solidFill>
                  <a:srgbClr val="000000"/>
                </a:solidFill>
                <a:latin typeface="Arial" charset="0"/>
              </a:rPr>
              <a:pPr algn="r"/>
              <a:t>4</a:t>
            </a:fld>
            <a:endParaRPr lang="en-US" sz="1000">
              <a:solidFill>
                <a:srgbClr val="000000"/>
              </a:solidFill>
              <a:latin typeface="Arial" charset="0"/>
            </a:endParaRPr>
          </a:p>
        </p:txBody>
      </p:sp>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01649"/>
            <a:ext cx="8002537" cy="5397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5</a:t>
            </a:fld>
            <a:endParaRPr lang="en-US" sz="1000" dirty="0">
              <a:solidFill>
                <a:srgbClr val="000000"/>
              </a:solidFill>
              <a:latin typeface="Arial" charset="0"/>
            </a:endParaRPr>
          </a:p>
        </p:txBody>
      </p:sp>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5" name="직사각형 4"/>
          <p:cNvSpPr/>
          <p:nvPr/>
        </p:nvSpPr>
        <p:spPr>
          <a:xfrm>
            <a:off x="381000" y="1052736"/>
            <a:ext cx="8367464" cy="3349956"/>
          </a:xfrm>
          <a:prstGeom prst="rect">
            <a:avLst/>
          </a:prstGeom>
        </p:spPr>
        <p:txBody>
          <a:bodyPr wrap="square">
            <a:spAutoFit/>
          </a:bodyPr>
          <a:lstStyle/>
          <a:p>
            <a:pPr>
              <a:lnSpc>
                <a:spcPct val="150000"/>
              </a:lnSpc>
            </a:pPr>
            <a:r>
              <a:rPr lang="en-US" altLang="ko-KR" dirty="0"/>
              <a:t>MIH Services in mobile nodes facilitate seamless handovers between heterogeneous networks. </a:t>
            </a:r>
            <a:r>
              <a:rPr lang="en-US" altLang="ko-KR" dirty="0" smtClean="0"/>
              <a:t>MIH Services </a:t>
            </a:r>
            <a:r>
              <a:rPr lang="en-US" altLang="ko-KR" dirty="0"/>
              <a:t>are used by MIH users such as a mobility management protocol (e.g., Mobile IP). Other </a:t>
            </a:r>
            <a:r>
              <a:rPr lang="en-US" altLang="ko-KR" dirty="0" smtClean="0"/>
              <a:t>mobility management </a:t>
            </a:r>
            <a:r>
              <a:rPr lang="en-US" altLang="ko-KR" dirty="0"/>
              <a:t>protocols (in addition to Mobile IP) and even other MIH users are not precluded from </a:t>
            </a:r>
            <a:r>
              <a:rPr lang="en-US" altLang="ko-KR" dirty="0" smtClean="0"/>
              <a:t>making use </a:t>
            </a:r>
            <a:r>
              <a:rPr lang="en-US" altLang="ko-KR" dirty="0"/>
              <a:t>of MIH Services.</a:t>
            </a:r>
            <a:endParaRPr lang="ko-KR" altLang="en-US" dirty="0"/>
          </a:p>
        </p:txBody>
      </p:sp>
      <p:sp>
        <p:nvSpPr>
          <p:cNvPr id="2" name="TextBox 1"/>
          <p:cNvSpPr txBox="1"/>
          <p:nvPr/>
        </p:nvSpPr>
        <p:spPr>
          <a:xfrm>
            <a:off x="381030" y="4581128"/>
            <a:ext cx="8367464" cy="1754326"/>
          </a:xfrm>
          <a:prstGeom prst="rect">
            <a:avLst/>
          </a:prstGeom>
          <a:pattFill prst="wdUpDiag">
            <a:fgClr>
              <a:schemeClr val="accent1">
                <a:lumMod val="40000"/>
                <a:lumOff val="60000"/>
              </a:schemeClr>
            </a:fgClr>
            <a:bgClr>
              <a:schemeClr val="accent1">
                <a:lumMod val="60000"/>
                <a:lumOff val="40000"/>
              </a:schemeClr>
            </a:bgClr>
          </a:pattFill>
        </p:spPr>
        <p:txBody>
          <a:bodyPr wrap="square" rtlCol="0">
            <a:spAutoFit/>
          </a:bodyPr>
          <a:lstStyle/>
          <a:p>
            <a:pPr marL="285750" indent="-285750">
              <a:lnSpc>
                <a:spcPct val="150000"/>
              </a:lnSpc>
              <a:buFontTx/>
              <a:buChar char="※"/>
            </a:pPr>
            <a:r>
              <a:rPr lang="en-US" altLang="ko-KR" sz="1800" dirty="0" smtClean="0"/>
              <a:t>Open SLMCP don’t use new MIH parameters and functions. It is just use to exist MIS components.</a:t>
            </a:r>
          </a:p>
          <a:p>
            <a:pPr marL="285750" indent="-285750">
              <a:lnSpc>
                <a:spcPct val="150000"/>
              </a:lnSpc>
              <a:buFontTx/>
              <a:buChar char="※"/>
            </a:pPr>
            <a:r>
              <a:rPr lang="en-US" altLang="ko-KR" sz="1800" dirty="0" smtClean="0"/>
              <a:t>I will presentation that Open SLMCP change the using network between 802.11 and 802.16.</a:t>
            </a:r>
            <a:endParaRPr lang="ko-KR" altLang="en-US" sz="1800" dirty="0"/>
          </a:p>
        </p:txBody>
      </p:sp>
    </p:spTree>
    <p:extLst>
      <p:ext uri="{BB962C8B-B14F-4D97-AF65-F5344CB8AC3E}">
        <p14:creationId xmlns:p14="http://schemas.microsoft.com/office/powerpoint/2010/main" val="372956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fontAlgn="auto" latinLnBrk="1">
              <a:spcBef>
                <a:spcPts val="0"/>
              </a:spcBef>
              <a:spcAft>
                <a:spcPts val="0"/>
              </a:spcAft>
            </a:pPr>
            <a:r>
              <a:rPr lang="en-US" altLang="ko-KR" sz="2800" dirty="0" smtClean="0">
                <a:solidFill>
                  <a:prstClr val="black"/>
                </a:solidFill>
                <a:latin typeface="Calibri"/>
                <a:ea typeface="맑은 고딕"/>
              </a:rPr>
              <a:t>Example </a:t>
            </a:r>
            <a:r>
              <a:rPr lang="en-US" altLang="ko-KR" sz="2800" dirty="0">
                <a:solidFill>
                  <a:prstClr val="black"/>
                </a:solidFill>
                <a:latin typeface="Calibri"/>
                <a:ea typeface="맑은 고딕"/>
              </a:rPr>
              <a:t>handover flow chart between IEEE 802.11 and IEEE 802.16</a:t>
            </a:r>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6" name="직사각형 5"/>
          <p:cNvSpPr/>
          <p:nvPr/>
        </p:nvSpPr>
        <p:spPr>
          <a:xfrm>
            <a:off x="203200" y="1118349"/>
            <a:ext cx="8750300" cy="5262979"/>
          </a:xfrm>
          <a:prstGeom prst="rect">
            <a:avLst/>
          </a:prstGeom>
        </p:spPr>
        <p:txBody>
          <a:bodyPr wrap="square">
            <a:spAutoFit/>
          </a:bodyPr>
          <a:lstStyle/>
          <a:p>
            <a:pPr fontAlgn="auto" latinLnBrk="1">
              <a:spcBef>
                <a:spcPts val="0"/>
              </a:spcBef>
              <a:spcAft>
                <a:spcPts val="0"/>
              </a:spcAft>
            </a:pPr>
            <a:r>
              <a:rPr lang="en-US" altLang="ko-KR" sz="1400" dirty="0" smtClean="0">
                <a:solidFill>
                  <a:prstClr val="black"/>
                </a:solidFill>
                <a:latin typeface="Calibri"/>
                <a:ea typeface="맑은 고딕"/>
                <a:cs typeface="+mn-cs"/>
              </a:rPr>
              <a:t>Figure </a:t>
            </a:r>
            <a:r>
              <a:rPr lang="en-US" altLang="ko-KR" sz="1400" dirty="0">
                <a:solidFill>
                  <a:prstClr val="black"/>
                </a:solidFill>
                <a:latin typeface="Calibri"/>
                <a:ea typeface="맑은 고딕"/>
                <a:cs typeface="+mn-cs"/>
              </a:rPr>
              <a:t>C.3 shows a handover flow chart between the IEEE 802.11 and the IEEE 802.16 network. This is </a:t>
            </a:r>
            <a:r>
              <a:rPr lang="en-US" altLang="ko-KR" sz="1400" dirty="0" smtClean="0">
                <a:solidFill>
                  <a:prstClr val="black"/>
                </a:solidFill>
                <a:latin typeface="Calibri"/>
                <a:ea typeface="맑은 고딕"/>
                <a:cs typeface="+mn-cs"/>
              </a:rPr>
              <a:t>an example </a:t>
            </a:r>
            <a:r>
              <a:rPr lang="en-US" altLang="ko-KR" sz="1400" dirty="0">
                <a:solidFill>
                  <a:prstClr val="black"/>
                </a:solidFill>
                <a:latin typeface="Calibri"/>
                <a:ea typeface="맑은 고딕"/>
                <a:cs typeface="+mn-cs"/>
              </a:rPr>
              <a:t>of dual radio handover procedure wherein both the radios involved in handover can transmit </a:t>
            </a:r>
            <a:r>
              <a:rPr lang="en-US" altLang="ko-KR" sz="1400" dirty="0" smtClean="0">
                <a:solidFill>
                  <a:prstClr val="black"/>
                </a:solidFill>
                <a:latin typeface="Calibri"/>
                <a:ea typeface="맑은 고딕"/>
                <a:cs typeface="+mn-cs"/>
              </a:rPr>
              <a:t>and receive </a:t>
            </a:r>
            <a:r>
              <a:rPr lang="en-US" altLang="ko-KR" sz="1400" dirty="0">
                <a:solidFill>
                  <a:prstClr val="black"/>
                </a:solidFill>
                <a:latin typeface="Calibri"/>
                <a:ea typeface="맑은 고딕"/>
                <a:cs typeface="+mn-cs"/>
              </a:rPr>
              <a:t>at the same time. The handover procedure operates as follows:</a:t>
            </a:r>
          </a:p>
          <a:p>
            <a:pPr fontAlgn="auto" latinLnBrk="1">
              <a:spcBef>
                <a:spcPts val="0"/>
              </a:spcBef>
              <a:spcAft>
                <a:spcPts val="0"/>
              </a:spcAft>
            </a:pPr>
            <a:r>
              <a:rPr lang="en-US" altLang="ko-KR" sz="1400" dirty="0">
                <a:solidFill>
                  <a:prstClr val="black"/>
                </a:solidFill>
                <a:latin typeface="Calibri"/>
                <a:ea typeface="맑은 고딕"/>
                <a:cs typeface="+mn-cs"/>
              </a:rPr>
              <a:t>1) The Mobile Node is connected to the IEEE 802.11 network and receives the IEEE 802.11 </a:t>
            </a:r>
            <a:r>
              <a:rPr lang="en-US" altLang="ko-KR" sz="1400" dirty="0" smtClean="0">
                <a:solidFill>
                  <a:prstClr val="black"/>
                </a:solidFill>
                <a:latin typeface="Calibri"/>
                <a:ea typeface="맑은 고딕"/>
                <a:cs typeface="+mn-cs"/>
              </a:rPr>
              <a:t>link measurement </a:t>
            </a:r>
            <a:r>
              <a:rPr lang="en-US" altLang="ko-KR" sz="1400" dirty="0">
                <a:solidFill>
                  <a:prstClr val="black"/>
                </a:solidFill>
                <a:latin typeface="Calibri"/>
                <a:ea typeface="맑은 고딕"/>
                <a:cs typeface="+mn-cs"/>
              </a:rPr>
              <a:t>report through the </a:t>
            </a:r>
            <a:r>
              <a:rPr lang="en-US" altLang="ko-KR" sz="1400" dirty="0" err="1">
                <a:solidFill>
                  <a:prstClr val="black"/>
                </a:solidFill>
                <a:latin typeface="Calibri"/>
                <a:ea typeface="맑은 고딕"/>
                <a:cs typeface="+mn-cs"/>
              </a:rPr>
              <a:t>MIH_Link_Parameters_Report.indication</a:t>
            </a:r>
            <a:r>
              <a:rPr lang="en-US" altLang="ko-KR" sz="1400" dirty="0">
                <a:solidFill>
                  <a:prstClr val="black"/>
                </a:solidFill>
                <a:latin typeface="Calibri"/>
                <a:ea typeface="맑은 고딕"/>
                <a:cs typeface="+mn-cs"/>
              </a:rPr>
              <a:t> and acquires </a:t>
            </a:r>
            <a:r>
              <a:rPr lang="en-US" altLang="ko-KR" sz="1400" dirty="0" smtClean="0">
                <a:solidFill>
                  <a:prstClr val="black"/>
                </a:solidFill>
                <a:latin typeface="Calibri"/>
                <a:ea typeface="맑은 고딕"/>
                <a:cs typeface="+mn-cs"/>
              </a:rPr>
              <a:t>the neighboring </a:t>
            </a:r>
            <a:r>
              <a:rPr lang="en-US" altLang="ko-KR" sz="1400" dirty="0">
                <a:solidFill>
                  <a:prstClr val="black"/>
                </a:solidFill>
                <a:latin typeface="Calibri"/>
                <a:ea typeface="맑은 고딕"/>
                <a:cs typeface="+mn-cs"/>
              </a:rPr>
              <a:t>network information by the </a:t>
            </a:r>
            <a:r>
              <a:rPr lang="en-US" altLang="ko-KR" sz="1400" dirty="0" err="1">
                <a:solidFill>
                  <a:prstClr val="black"/>
                </a:solidFill>
                <a:latin typeface="Calibri"/>
                <a:ea typeface="맑은 고딕"/>
                <a:cs typeface="+mn-cs"/>
              </a:rPr>
              <a:t>MIH_Get_Information.confirm</a:t>
            </a:r>
            <a:r>
              <a:rPr lang="en-US" altLang="ko-KR" sz="1400" dirty="0">
                <a:solidFill>
                  <a:prstClr val="black"/>
                </a:solidFill>
                <a:latin typeface="Calibri"/>
                <a:ea typeface="맑은 고딕"/>
                <a:cs typeface="+mn-cs"/>
              </a:rPr>
              <a:t>.</a:t>
            </a:r>
          </a:p>
          <a:p>
            <a:pPr fontAlgn="auto" latinLnBrk="1">
              <a:spcBef>
                <a:spcPts val="0"/>
              </a:spcBef>
              <a:spcAft>
                <a:spcPts val="0"/>
              </a:spcAft>
            </a:pPr>
            <a:r>
              <a:rPr lang="en-US" altLang="ko-KR" sz="1400" dirty="0">
                <a:solidFill>
                  <a:prstClr val="black"/>
                </a:solidFill>
                <a:latin typeface="Calibri"/>
                <a:ea typeface="맑은 고딕"/>
                <a:cs typeface="+mn-cs"/>
              </a:rPr>
              <a:t>2) When the </a:t>
            </a:r>
            <a:r>
              <a:rPr lang="en-US" altLang="ko-KR" sz="1400" dirty="0" err="1">
                <a:solidFill>
                  <a:prstClr val="black"/>
                </a:solidFill>
                <a:latin typeface="Calibri"/>
                <a:ea typeface="맑은 고딕"/>
                <a:cs typeface="+mn-cs"/>
              </a:rPr>
              <a:t>Link_Going_Down</a:t>
            </a:r>
            <a:r>
              <a:rPr lang="en-US" altLang="ko-KR" sz="1400" dirty="0">
                <a:solidFill>
                  <a:prstClr val="black"/>
                </a:solidFill>
                <a:latin typeface="Calibri"/>
                <a:ea typeface="맑은 고딕"/>
                <a:cs typeface="+mn-cs"/>
              </a:rPr>
              <a:t> event happens on the current IEEE 802.11 network, the </a:t>
            </a:r>
            <a:r>
              <a:rPr lang="en-US" altLang="ko-KR" sz="1400" dirty="0" smtClean="0">
                <a:solidFill>
                  <a:prstClr val="black"/>
                </a:solidFill>
                <a:latin typeface="Calibri"/>
                <a:ea typeface="맑은 고딕"/>
                <a:cs typeface="+mn-cs"/>
              </a:rPr>
              <a:t>Mobile Node </a:t>
            </a:r>
            <a:r>
              <a:rPr lang="en-US" altLang="ko-KR" sz="1400" dirty="0">
                <a:solidFill>
                  <a:prstClr val="black"/>
                </a:solidFill>
                <a:latin typeface="Calibri"/>
                <a:ea typeface="맑은 고딕"/>
                <a:cs typeface="+mn-cs"/>
              </a:rPr>
              <a:t>performs the </a:t>
            </a:r>
            <a:r>
              <a:rPr lang="en-US" altLang="ko-KR" sz="1400" dirty="0" err="1">
                <a:solidFill>
                  <a:prstClr val="black"/>
                </a:solidFill>
                <a:latin typeface="Calibri"/>
                <a:ea typeface="맑은 고딕"/>
                <a:cs typeface="+mn-cs"/>
              </a:rPr>
              <a:t>MIH_Link_Actions.request</a:t>
            </a:r>
            <a:r>
              <a:rPr lang="en-US" altLang="ko-KR" sz="1400" dirty="0">
                <a:solidFill>
                  <a:prstClr val="black"/>
                </a:solidFill>
                <a:latin typeface="Calibri"/>
                <a:ea typeface="맑은 고딕"/>
                <a:cs typeface="+mn-cs"/>
              </a:rPr>
              <a:t> to scan the link status of the candidate networks.</a:t>
            </a:r>
          </a:p>
          <a:p>
            <a:pPr fontAlgn="auto" latinLnBrk="1">
              <a:spcBef>
                <a:spcPts val="0"/>
              </a:spcBef>
              <a:spcAft>
                <a:spcPts val="0"/>
              </a:spcAft>
            </a:pPr>
            <a:r>
              <a:rPr lang="en-US" altLang="ko-KR" sz="1400" dirty="0">
                <a:solidFill>
                  <a:prstClr val="black"/>
                </a:solidFill>
                <a:latin typeface="Calibri"/>
                <a:ea typeface="맑은 고딕"/>
                <a:cs typeface="+mn-cs"/>
              </a:rPr>
              <a:t>The mobile node discovers the IEEE 802.16 network and can acquire the candidate IEEE </a:t>
            </a:r>
            <a:r>
              <a:rPr lang="en-US" altLang="ko-KR" sz="1400" dirty="0" smtClean="0">
                <a:solidFill>
                  <a:prstClr val="black"/>
                </a:solidFill>
                <a:latin typeface="Calibri"/>
                <a:ea typeface="맑은 고딕"/>
                <a:cs typeface="+mn-cs"/>
              </a:rPr>
              <a:t>802.16 network's </a:t>
            </a:r>
            <a:r>
              <a:rPr lang="en-US" altLang="ko-KR" sz="1400" dirty="0">
                <a:solidFill>
                  <a:prstClr val="black"/>
                </a:solidFill>
                <a:latin typeface="Calibri"/>
                <a:ea typeface="맑은 고딕"/>
                <a:cs typeface="+mn-cs"/>
              </a:rPr>
              <a:t>DL_MAP, UL_MAP, DCD and UCD parameters.</a:t>
            </a:r>
          </a:p>
          <a:p>
            <a:pPr fontAlgn="auto" latinLnBrk="1">
              <a:spcBef>
                <a:spcPts val="0"/>
              </a:spcBef>
              <a:spcAft>
                <a:spcPts val="0"/>
              </a:spcAft>
            </a:pPr>
            <a:r>
              <a:rPr lang="en-US" altLang="ko-KR" sz="1400" dirty="0">
                <a:solidFill>
                  <a:prstClr val="black"/>
                </a:solidFill>
                <a:latin typeface="Calibri"/>
                <a:ea typeface="맑은 고딕"/>
                <a:cs typeface="+mn-cs"/>
              </a:rPr>
              <a:t>3) The Mobile Node identifies the resource availability status of the candidate network by sending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MIH_MN_HO_Candidate_Query</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message to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When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receives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MIH_MN_HO_Candidate_Query</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request message from the Mobile Node, it retrieves </a:t>
            </a:r>
            <a:r>
              <a:rPr lang="en-US" altLang="ko-KR" sz="1400" dirty="0" smtClean="0">
                <a:solidFill>
                  <a:prstClr val="black"/>
                </a:solidFill>
                <a:latin typeface="Calibri"/>
                <a:ea typeface="맑은 고딕"/>
                <a:cs typeface="+mn-cs"/>
              </a:rPr>
              <a:t>resource information </a:t>
            </a:r>
            <a:r>
              <a:rPr lang="en-US" altLang="ko-KR" sz="1400" dirty="0">
                <a:solidFill>
                  <a:prstClr val="black"/>
                </a:solidFill>
                <a:latin typeface="Calibri"/>
                <a:ea typeface="맑은 고딕"/>
                <a:cs typeface="+mn-cs"/>
              </a:rPr>
              <a:t>from target network by sending MIH_N2N_HO_Query_Resources message to </a:t>
            </a:r>
            <a:r>
              <a:rPr lang="en-US" altLang="ko-KR" sz="1400" dirty="0" smtClean="0">
                <a:solidFill>
                  <a:prstClr val="black"/>
                </a:solidFill>
                <a:latin typeface="Calibri"/>
                <a:ea typeface="맑은 고딕"/>
                <a:cs typeface="+mn-cs"/>
              </a:rPr>
              <a:t>the </a:t>
            </a:r>
            <a:r>
              <a:rPr lang="en-US" altLang="ko-KR" sz="1400" dirty="0" err="1" smtClean="0">
                <a:solidFill>
                  <a:prstClr val="black"/>
                </a:solidFill>
                <a:latin typeface="Calibri"/>
                <a:ea typeface="맑은 고딕"/>
                <a:cs typeface="+mn-cs"/>
              </a:rPr>
              <a:t>PoSs</a:t>
            </a:r>
            <a:r>
              <a:rPr lang="en-US" altLang="ko-KR" sz="1400" dirty="0" smtClean="0">
                <a:solidFill>
                  <a:prstClr val="black"/>
                </a:solidFill>
                <a:latin typeface="Calibri"/>
                <a:ea typeface="맑은 고딕"/>
                <a:cs typeface="+mn-cs"/>
              </a:rPr>
              <a:t> </a:t>
            </a:r>
            <a:r>
              <a:rPr lang="en-US" altLang="ko-KR" sz="1400" dirty="0">
                <a:solidFill>
                  <a:prstClr val="black"/>
                </a:solidFill>
                <a:latin typeface="Calibri"/>
                <a:ea typeface="맑은 고딕"/>
                <a:cs typeface="+mn-cs"/>
              </a:rPr>
              <a:t>on the candidate networks.</a:t>
            </a:r>
          </a:p>
          <a:p>
            <a:pPr fontAlgn="auto" latinLnBrk="1">
              <a:spcBef>
                <a:spcPts val="0"/>
              </a:spcBef>
              <a:spcAft>
                <a:spcPts val="0"/>
              </a:spcAft>
            </a:pPr>
            <a:r>
              <a:rPr lang="en-US" altLang="ko-KR" sz="1400" dirty="0">
                <a:solidFill>
                  <a:prstClr val="black"/>
                </a:solidFill>
                <a:latin typeface="Calibri"/>
                <a:ea typeface="맑은 고딕"/>
                <a:cs typeface="+mn-cs"/>
              </a:rPr>
              <a:t>4) Based on resource availability and other selection criteria the IEEE 802.16 network is selected </a:t>
            </a:r>
            <a:r>
              <a:rPr lang="en-US" altLang="ko-KR" sz="1400" dirty="0" smtClean="0">
                <a:solidFill>
                  <a:prstClr val="black"/>
                </a:solidFill>
                <a:latin typeface="Calibri"/>
                <a:ea typeface="맑은 고딕"/>
                <a:cs typeface="+mn-cs"/>
              </a:rPr>
              <a:t>as the </a:t>
            </a:r>
            <a:r>
              <a:rPr lang="en-US" altLang="ko-KR" sz="1400" dirty="0">
                <a:solidFill>
                  <a:prstClr val="black"/>
                </a:solidFill>
                <a:latin typeface="Calibri"/>
                <a:ea typeface="맑은 고딕"/>
                <a:cs typeface="+mn-cs"/>
              </a:rPr>
              <a:t>target of the handover and the Mobile Node sends </a:t>
            </a:r>
            <a:r>
              <a:rPr lang="en-US" altLang="ko-KR" sz="1400" dirty="0" err="1">
                <a:solidFill>
                  <a:prstClr val="black"/>
                </a:solidFill>
                <a:latin typeface="Calibri"/>
                <a:ea typeface="맑은 고딕"/>
                <a:cs typeface="+mn-cs"/>
              </a:rPr>
              <a:t>MIH_MN_HO_Commit</a:t>
            </a:r>
            <a:r>
              <a:rPr lang="en-US" altLang="ko-KR" sz="1400" dirty="0">
                <a:solidFill>
                  <a:prstClr val="black"/>
                </a:solidFill>
                <a:latin typeface="Calibri"/>
                <a:ea typeface="맑은 고딕"/>
                <a:cs typeface="+mn-cs"/>
              </a:rPr>
              <a:t> request message </a:t>
            </a:r>
            <a:r>
              <a:rPr lang="en-US" altLang="ko-KR" sz="1400" dirty="0" smtClean="0">
                <a:solidFill>
                  <a:prstClr val="black"/>
                </a:solidFill>
                <a:latin typeface="Calibri"/>
                <a:ea typeface="맑은 고딕"/>
                <a:cs typeface="+mn-cs"/>
              </a:rPr>
              <a:t>to the </a:t>
            </a:r>
            <a:r>
              <a:rPr lang="en-US" altLang="ko-KR" sz="1400" dirty="0">
                <a:solidFill>
                  <a:prstClr val="black"/>
                </a:solidFill>
                <a:latin typeface="Calibri"/>
                <a:ea typeface="맑은 고딕"/>
                <a:cs typeface="+mn-cs"/>
              </a:rPr>
              <a:t>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to notify the decided target network information.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reserves </a:t>
            </a:r>
            <a:r>
              <a:rPr lang="en-US" altLang="ko-KR" sz="1400" dirty="0" smtClean="0">
                <a:solidFill>
                  <a:prstClr val="black"/>
                </a:solidFill>
                <a:latin typeface="Calibri"/>
                <a:ea typeface="맑은 고딕"/>
                <a:cs typeface="+mn-cs"/>
              </a:rPr>
              <a:t>the resource </a:t>
            </a:r>
            <a:r>
              <a:rPr lang="en-US" altLang="ko-KR" sz="1400" dirty="0">
                <a:solidFill>
                  <a:prstClr val="black"/>
                </a:solidFill>
                <a:latin typeface="Calibri"/>
                <a:ea typeface="맑은 고딕"/>
                <a:cs typeface="+mn-cs"/>
              </a:rPr>
              <a:t>at the target network through MIH_N2N_HO_Commit messages.</a:t>
            </a:r>
          </a:p>
          <a:p>
            <a:pPr fontAlgn="auto" latinLnBrk="1">
              <a:spcBef>
                <a:spcPts val="0"/>
              </a:spcBef>
              <a:spcAft>
                <a:spcPts val="0"/>
              </a:spcAft>
            </a:pPr>
            <a:r>
              <a:rPr lang="en-US" altLang="ko-KR" sz="1400" dirty="0">
                <a:solidFill>
                  <a:prstClr val="black"/>
                </a:solidFill>
                <a:latin typeface="Calibri"/>
                <a:ea typeface="맑은 고딕"/>
                <a:cs typeface="+mn-cs"/>
              </a:rPr>
              <a:t>5) The Mobile Node commits a link switch to the IEEE 802.16 interface and the new layer </a:t>
            </a:r>
            <a:r>
              <a:rPr lang="en-US" altLang="ko-KR" sz="1400" dirty="0" smtClean="0">
                <a:solidFill>
                  <a:prstClr val="black"/>
                </a:solidFill>
                <a:latin typeface="Calibri"/>
                <a:ea typeface="맑은 고딕"/>
                <a:cs typeface="+mn-cs"/>
              </a:rPr>
              <a:t>2 connection </a:t>
            </a:r>
            <a:r>
              <a:rPr lang="en-US" altLang="ko-KR" sz="1400" dirty="0">
                <a:solidFill>
                  <a:prstClr val="black"/>
                </a:solidFill>
                <a:latin typeface="Calibri"/>
                <a:ea typeface="맑은 고딕"/>
                <a:cs typeface="+mn-cs"/>
              </a:rPr>
              <a:t>for the target IEEE 802.16 network is established. The Mobile IP procedures are </a:t>
            </a:r>
            <a:r>
              <a:rPr lang="en-US" altLang="ko-KR" sz="1400" dirty="0" smtClean="0">
                <a:solidFill>
                  <a:prstClr val="black"/>
                </a:solidFill>
                <a:latin typeface="Calibri"/>
                <a:ea typeface="맑은 고딕"/>
                <a:cs typeface="+mn-cs"/>
              </a:rPr>
              <a:t>carried out </a:t>
            </a:r>
            <a:r>
              <a:rPr lang="en-US" altLang="ko-KR" sz="1400" dirty="0">
                <a:solidFill>
                  <a:prstClr val="black"/>
                </a:solidFill>
                <a:latin typeface="Calibri"/>
                <a:ea typeface="맑은 고딕"/>
                <a:cs typeface="+mn-cs"/>
              </a:rPr>
              <a:t>between the Mobile Node and the IEEE 802.16 network. As a result of that, the active </a:t>
            </a:r>
            <a:r>
              <a:rPr lang="en-US" altLang="ko-KR" sz="1400" dirty="0" smtClean="0">
                <a:solidFill>
                  <a:prstClr val="black"/>
                </a:solidFill>
                <a:latin typeface="Calibri"/>
                <a:ea typeface="맑은 고딕"/>
                <a:cs typeface="+mn-cs"/>
              </a:rPr>
              <a:t>sessions are </a:t>
            </a:r>
            <a:r>
              <a:rPr lang="en-US" altLang="ko-KR" sz="1400" dirty="0">
                <a:solidFill>
                  <a:prstClr val="black"/>
                </a:solidFill>
                <a:latin typeface="Calibri"/>
                <a:ea typeface="맑은 고딕"/>
                <a:cs typeface="+mn-cs"/>
              </a:rPr>
              <a:t>now shifted over to the IEEE 802.16 network.</a:t>
            </a:r>
          </a:p>
          <a:p>
            <a:pPr fontAlgn="auto" latinLnBrk="1">
              <a:spcBef>
                <a:spcPts val="0"/>
              </a:spcBef>
              <a:spcAft>
                <a:spcPts val="0"/>
              </a:spcAft>
            </a:pPr>
            <a:r>
              <a:rPr lang="en-US" altLang="ko-KR" sz="1400" dirty="0">
                <a:solidFill>
                  <a:prstClr val="black"/>
                </a:solidFill>
                <a:latin typeface="Calibri"/>
                <a:ea typeface="맑은 고딕"/>
                <a:cs typeface="+mn-cs"/>
              </a:rPr>
              <a:t>6) The Mobile Node sends the </a:t>
            </a:r>
            <a:r>
              <a:rPr lang="en-US" altLang="ko-KR" sz="1400" dirty="0" err="1">
                <a:solidFill>
                  <a:prstClr val="black"/>
                </a:solidFill>
                <a:latin typeface="Calibri"/>
                <a:ea typeface="맑은 고딕"/>
                <a:cs typeface="+mn-cs"/>
              </a:rPr>
              <a:t>MIH_MN_HO_Complete</a:t>
            </a:r>
            <a:r>
              <a:rPr lang="en-US" altLang="ko-KR" sz="1400" dirty="0">
                <a:solidFill>
                  <a:prstClr val="black"/>
                </a:solidFill>
                <a:latin typeface="Calibri"/>
                <a:ea typeface="맑은 고딕"/>
                <a:cs typeface="+mn-cs"/>
              </a:rPr>
              <a:t> request message to the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on </a:t>
            </a:r>
            <a:r>
              <a:rPr lang="en-US" altLang="ko-KR" sz="1400" dirty="0" smtClean="0">
                <a:solidFill>
                  <a:prstClr val="black"/>
                </a:solidFill>
                <a:latin typeface="Calibri"/>
                <a:ea typeface="맑은 고딕"/>
                <a:cs typeface="+mn-cs"/>
              </a:rPr>
              <a:t>the IEEE </a:t>
            </a:r>
            <a:r>
              <a:rPr lang="en-US" altLang="ko-KR" sz="1400" dirty="0">
                <a:solidFill>
                  <a:prstClr val="black"/>
                </a:solidFill>
                <a:latin typeface="Calibri"/>
                <a:ea typeface="맑은 고딕"/>
                <a:cs typeface="+mn-cs"/>
              </a:rPr>
              <a:t>802.16 network and that Serving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exchanges the MIH_N2N_HO_Complete </a:t>
            </a:r>
            <a:r>
              <a:rPr lang="en-US" altLang="ko-KR" sz="1400" dirty="0" smtClean="0">
                <a:solidFill>
                  <a:prstClr val="black"/>
                </a:solidFill>
                <a:latin typeface="Calibri"/>
                <a:ea typeface="맑은 고딕"/>
                <a:cs typeface="+mn-cs"/>
              </a:rPr>
              <a:t>messages with </a:t>
            </a:r>
            <a:r>
              <a:rPr lang="en-US" altLang="ko-KR" sz="1400" dirty="0">
                <a:solidFill>
                  <a:prstClr val="black"/>
                </a:solidFill>
                <a:latin typeface="Calibri"/>
                <a:ea typeface="맑은 고딕"/>
                <a:cs typeface="+mn-cs"/>
              </a:rPr>
              <a:t>the previous </a:t>
            </a:r>
            <a:r>
              <a:rPr lang="en-US" altLang="ko-KR" sz="1400" dirty="0" err="1">
                <a:solidFill>
                  <a:prstClr val="black"/>
                </a:solidFill>
                <a:latin typeface="Calibri"/>
                <a:ea typeface="맑은 고딕"/>
                <a:cs typeface="+mn-cs"/>
              </a:rPr>
              <a:t>PoS</a:t>
            </a:r>
            <a:r>
              <a:rPr lang="en-US" altLang="ko-KR" sz="1400" dirty="0">
                <a:solidFill>
                  <a:prstClr val="black"/>
                </a:solidFill>
                <a:latin typeface="Calibri"/>
                <a:ea typeface="맑은 고딕"/>
                <a:cs typeface="+mn-cs"/>
              </a:rPr>
              <a:t> on the IEEE 802.11 network to release the resource that was reserved for </a:t>
            </a:r>
            <a:r>
              <a:rPr lang="en-US" altLang="ko-KR" sz="1400" dirty="0" smtClean="0">
                <a:solidFill>
                  <a:prstClr val="black"/>
                </a:solidFill>
                <a:latin typeface="Calibri"/>
                <a:ea typeface="맑은 고딕"/>
                <a:cs typeface="+mn-cs"/>
              </a:rPr>
              <a:t>the Mobile </a:t>
            </a:r>
            <a:r>
              <a:rPr lang="en-US" altLang="ko-KR" sz="1400" dirty="0">
                <a:solidFill>
                  <a:prstClr val="black"/>
                </a:solidFill>
                <a:latin typeface="Calibri"/>
                <a:ea typeface="맑은 고딕"/>
                <a:cs typeface="+mn-cs"/>
              </a:rPr>
              <a:t>Node on that network</a:t>
            </a:r>
            <a:r>
              <a:rPr lang="en-US" altLang="ko-KR" sz="1400" dirty="0" smtClean="0">
                <a:solidFill>
                  <a:prstClr val="black"/>
                </a:solidFill>
                <a:latin typeface="Calibri"/>
                <a:ea typeface="맑은 고딕"/>
                <a:cs typeface="+mn-cs"/>
              </a:rPr>
              <a:t>.</a:t>
            </a:r>
            <a:endParaRPr lang="ko-KR" altLang="en-US" sz="1400" dirty="0">
              <a:solidFill>
                <a:prstClr val="black"/>
              </a:solidFill>
              <a:latin typeface="Calibri"/>
              <a:ea typeface="맑은 고딕"/>
              <a:cs typeface="+mn-cs"/>
            </a:endParaRPr>
          </a:p>
        </p:txBody>
      </p:sp>
    </p:spTree>
    <p:extLst>
      <p:ext uri="{BB962C8B-B14F-4D97-AF65-F5344CB8AC3E}">
        <p14:creationId xmlns:p14="http://schemas.microsoft.com/office/powerpoint/2010/main" val="355687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solidFill>
                  <a:srgbClr val="000000"/>
                </a:solidFill>
              </a:rPr>
              <a:t>Social Learning Mobile Content Platform</a:t>
            </a:r>
            <a:endParaRPr lang="ko-KR" altLang="en-US" sz="3200" dirty="0"/>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778566" y="-672093"/>
            <a:ext cx="5578932" cy="8542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a:xfrm>
            <a:off x="1869282" y="6248345"/>
            <a:ext cx="5397499" cy="276999"/>
          </a:xfrm>
          <a:prstGeom prst="rect">
            <a:avLst/>
          </a:prstGeom>
        </p:spPr>
        <p:txBody>
          <a:bodyPr wrap="square">
            <a:spAutoFit/>
          </a:bodyPr>
          <a:lstStyle/>
          <a:p>
            <a:pPr algn="ctr" fontAlgn="auto" latinLnBrk="1">
              <a:spcBef>
                <a:spcPts val="0"/>
              </a:spcBef>
              <a:spcAft>
                <a:spcPts val="0"/>
              </a:spcAft>
            </a:pPr>
            <a:r>
              <a:rPr lang="en-US" altLang="ko-KR" sz="1200" dirty="0">
                <a:solidFill>
                  <a:prstClr val="black"/>
                </a:solidFill>
                <a:latin typeface="Calibri"/>
                <a:ea typeface="맑은 고딕"/>
                <a:cs typeface="+mn-cs"/>
              </a:rPr>
              <a:t>Figure C.3—Example handover flow chart between IEEE 802.11 and IEEE 802.16</a:t>
            </a:r>
            <a:endParaRPr lang="ko-KR" altLang="en-US" sz="1200" dirty="0">
              <a:solidFill>
                <a:prstClr val="black"/>
              </a:solidFill>
              <a:latin typeface="Calibri"/>
              <a:ea typeface="맑은 고딕"/>
              <a:cs typeface="+mn-cs"/>
            </a:endParaRPr>
          </a:p>
        </p:txBody>
      </p:sp>
    </p:spTree>
    <p:extLst>
      <p:ext uri="{BB962C8B-B14F-4D97-AF65-F5344CB8AC3E}">
        <p14:creationId xmlns:p14="http://schemas.microsoft.com/office/powerpoint/2010/main" val="355687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noFill/>
          <a:ln w="12700">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US" altLang="ko-KR" sz="2800" dirty="0"/>
              <a:t>High</a:t>
            </a:r>
            <a:r>
              <a:rPr lang="ko-KR" altLang="en-US" sz="2800" dirty="0"/>
              <a:t> </a:t>
            </a:r>
            <a:r>
              <a:rPr lang="en-US" altLang="ko-KR" sz="2800" dirty="0"/>
              <a:t>Level Process in case of Open SLMCP</a:t>
            </a:r>
            <a:endParaRPr lang="en-US" sz="2800" dirty="0"/>
          </a:p>
        </p:txBody>
      </p:sp>
      <p:sp>
        <p:nvSpPr>
          <p:cNvPr id="25603"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95BDDD5E-78D8-4356-A5D7-3542FE348629}" type="slidenum">
              <a:rPr lang="en-US" sz="1000">
                <a:solidFill>
                  <a:srgbClr val="000000"/>
                </a:solidFill>
                <a:latin typeface="Arial" charset="0"/>
              </a:rPr>
              <a:pPr algn="r"/>
              <a:t>8</a:t>
            </a:fld>
            <a:endParaRPr lang="en-US" sz="1000" dirty="0">
              <a:solidFill>
                <a:srgbClr val="000000"/>
              </a:solidFill>
              <a:latin typeface="Arial" charset="0"/>
            </a:endParaRPr>
          </a:p>
        </p:txBody>
      </p:sp>
      <p:sp>
        <p:nvSpPr>
          <p:cNvPr id="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33" name="직사각형 32"/>
          <p:cNvSpPr/>
          <p:nvPr/>
        </p:nvSpPr>
        <p:spPr>
          <a:xfrm>
            <a:off x="757955" y="1376099"/>
            <a:ext cx="2655513"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Social Learning</a:t>
            </a:r>
          </a:p>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Mobile Content Platform</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sp>
        <p:nvSpPr>
          <p:cNvPr id="34" name="TextBox 33"/>
          <p:cNvSpPr txBox="1"/>
          <p:nvPr/>
        </p:nvSpPr>
        <p:spPr>
          <a:xfrm>
            <a:off x="1302391" y="3059735"/>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⑤</a:t>
            </a:r>
            <a:r>
              <a:rPr lang="ko-KR" altLang="en-US" sz="1200" dirty="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sign in by token</a:t>
            </a:r>
          </a:p>
        </p:txBody>
      </p:sp>
      <p:pic>
        <p:nvPicPr>
          <p:cNvPr id="35" name="그림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2221" y="5419121"/>
            <a:ext cx="304923" cy="667020"/>
          </a:xfrm>
          <a:prstGeom prst="rect">
            <a:avLst/>
          </a:prstGeom>
        </p:spPr>
      </p:pic>
      <p:sp>
        <p:nvSpPr>
          <p:cNvPr id="36" name="TextBox 35"/>
          <p:cNvSpPr txBox="1"/>
          <p:nvPr/>
        </p:nvSpPr>
        <p:spPr>
          <a:xfrm>
            <a:off x="4310864" y="5645214"/>
            <a:ext cx="2123588" cy="369332"/>
          </a:xfrm>
          <a:prstGeom prst="rect">
            <a:avLst/>
          </a:prstGeom>
          <a:noFill/>
        </p:spPr>
        <p:txBody>
          <a:bodyPr wrap="squar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a:cs typeface="+mn-cs"/>
              </a:rPr>
              <a:t>Open SLMCP Client</a:t>
            </a:r>
            <a:endParaRPr lang="ko-KR" altLang="en-US" sz="1800" dirty="0">
              <a:solidFill>
                <a:prstClr val="black"/>
              </a:solidFill>
              <a:latin typeface="Calibri"/>
              <a:ea typeface="맑은 고딕"/>
              <a:cs typeface="+mn-cs"/>
            </a:endParaRPr>
          </a:p>
        </p:txBody>
      </p:sp>
      <p:sp>
        <p:nvSpPr>
          <p:cNvPr id="37" name="직사각형 36"/>
          <p:cNvSpPr/>
          <p:nvPr/>
        </p:nvSpPr>
        <p:spPr>
          <a:xfrm>
            <a:off x="6295523" y="1376099"/>
            <a:ext cx="2391494" cy="1132836"/>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rPr>
              <a:t>SNS(Social Networking Service)</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cxnSp>
        <p:nvCxnSpPr>
          <p:cNvPr id="38" name="직선 화살표 연결선 37"/>
          <p:cNvCxnSpPr/>
          <p:nvPr/>
        </p:nvCxnSpPr>
        <p:spPr>
          <a:xfrm>
            <a:off x="3438942" y="1795244"/>
            <a:ext cx="2856581" cy="0"/>
          </a:xfrm>
          <a:prstGeom prst="straightConnector1">
            <a:avLst/>
          </a:prstGeom>
          <a:noFill/>
          <a:ln w="12700" cap="flat" cmpd="sng" algn="ctr">
            <a:solidFill>
              <a:sysClr val="windowText" lastClr="000000">
                <a:lumMod val="50000"/>
                <a:lumOff val="50000"/>
              </a:sysClr>
            </a:solidFill>
            <a:prstDash val="sysDash"/>
            <a:miter lim="800000"/>
            <a:headEnd type="none" w="med" len="med"/>
            <a:tailEnd type="triangle" w="med" len="med"/>
          </a:ln>
          <a:effectLst/>
        </p:spPr>
      </p:cxnSp>
      <p:cxnSp>
        <p:nvCxnSpPr>
          <p:cNvPr id="39" name="직선 화살표 연결선 38"/>
          <p:cNvCxnSpPr/>
          <p:nvPr/>
        </p:nvCxnSpPr>
        <p:spPr>
          <a:xfrm>
            <a:off x="3413468" y="2055303"/>
            <a:ext cx="2882055" cy="0"/>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sp>
        <p:nvSpPr>
          <p:cNvPr id="40" name="TextBox 39"/>
          <p:cNvSpPr txBox="1"/>
          <p:nvPr/>
        </p:nvSpPr>
        <p:spPr>
          <a:xfrm>
            <a:off x="3472769" y="1496996"/>
            <a:ext cx="2788925" cy="276999"/>
          </a:xfrm>
          <a:prstGeom prst="rect">
            <a:avLst/>
          </a:prstGeom>
          <a:noFill/>
        </p:spPr>
        <p:txBody>
          <a:bodyPr wrap="square" rtlCol="0">
            <a:spAutoFit/>
          </a:bodyPr>
          <a:lstStyle/>
          <a:p>
            <a:pPr algn="ctr" fontAlgn="auto" latinLnBrk="1">
              <a:spcBef>
                <a:spcPts val="0"/>
              </a:spcBef>
              <a:spcAft>
                <a:spcPts val="0"/>
              </a:spcAft>
            </a:pPr>
            <a:r>
              <a:rPr lang="en-US" altLang="ko-KR" sz="1200" dirty="0">
                <a:solidFill>
                  <a:prstClr val="black"/>
                </a:solidFill>
                <a:latin typeface="Calibri"/>
                <a:ea typeface="맑은 고딕"/>
                <a:cs typeface="+mn-cs"/>
              </a:rPr>
              <a:t>⑥</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confirmation by user token</a:t>
            </a:r>
          </a:p>
        </p:txBody>
      </p:sp>
      <p:cxnSp>
        <p:nvCxnSpPr>
          <p:cNvPr id="41" name="직선 화살표 연결선 40"/>
          <p:cNvCxnSpPr/>
          <p:nvPr/>
        </p:nvCxnSpPr>
        <p:spPr>
          <a:xfrm>
            <a:off x="7365534" y="2525232"/>
            <a:ext cx="0" cy="2910186"/>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cxnSp>
        <p:nvCxnSpPr>
          <p:cNvPr id="42" name="직선 화살표 연결선 41"/>
          <p:cNvCxnSpPr/>
          <p:nvPr/>
        </p:nvCxnSpPr>
        <p:spPr>
          <a:xfrm flipV="1">
            <a:off x="7566966" y="2525232"/>
            <a:ext cx="0" cy="2910186"/>
          </a:xfrm>
          <a:prstGeom prst="straightConnector1">
            <a:avLst/>
          </a:prstGeom>
          <a:noFill/>
          <a:ln w="12700" cap="flat" cmpd="sng" algn="ctr">
            <a:solidFill>
              <a:sysClr val="windowText" lastClr="000000">
                <a:lumMod val="50000"/>
                <a:lumOff val="50000"/>
              </a:sysClr>
            </a:solidFill>
            <a:prstDash val="sysDash"/>
            <a:miter lim="800000"/>
            <a:headEnd type="triangle" w="med" len="med"/>
            <a:tailEnd type="none" w="med" len="med"/>
          </a:ln>
          <a:effectLst/>
        </p:spPr>
      </p:cxnSp>
      <p:cxnSp>
        <p:nvCxnSpPr>
          <p:cNvPr id="43" name="직선 화살표 연결선 42"/>
          <p:cNvCxnSpPr/>
          <p:nvPr/>
        </p:nvCxnSpPr>
        <p:spPr>
          <a:xfrm flipV="1">
            <a:off x="1115528" y="2517083"/>
            <a:ext cx="1" cy="2902038"/>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44" name="직선 화살표 연결선 43"/>
          <p:cNvCxnSpPr/>
          <p:nvPr/>
        </p:nvCxnSpPr>
        <p:spPr>
          <a:xfrm flipV="1">
            <a:off x="1302393" y="2508935"/>
            <a:ext cx="0" cy="2910186"/>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45" name="TextBox 44"/>
          <p:cNvSpPr txBox="1"/>
          <p:nvPr/>
        </p:nvSpPr>
        <p:spPr>
          <a:xfrm>
            <a:off x="5878524" y="4524397"/>
            <a:ext cx="1487009" cy="461665"/>
          </a:xfrm>
          <a:prstGeom prst="rect">
            <a:avLst/>
          </a:prstGeom>
          <a:noFill/>
        </p:spPr>
        <p:txBody>
          <a:bodyPr wrap="none" rtlCol="0">
            <a:spAutoFit/>
          </a:bodyPr>
          <a:lstStyle/>
          <a:p>
            <a:pPr algn="r" fontAlgn="auto" latinLnBrk="1">
              <a:spcBef>
                <a:spcPts val="0"/>
              </a:spcBef>
              <a:spcAft>
                <a:spcPts val="0"/>
              </a:spcAft>
            </a:pPr>
            <a:r>
              <a:rPr lang="en-US" altLang="ko-KR" sz="1200" dirty="0">
                <a:solidFill>
                  <a:prstClr val="black"/>
                </a:solidFill>
                <a:latin typeface="Calibri"/>
                <a:ea typeface="맑은 고딕"/>
                <a:cs typeface="+mn-cs"/>
              </a:rPr>
              <a:t>③ Request</a:t>
            </a:r>
            <a:endParaRPr lang="en-US" altLang="ko-KR" sz="1200" dirty="0" smtClean="0">
              <a:solidFill>
                <a:prstClr val="black"/>
              </a:solidFill>
              <a:latin typeface="Calibri"/>
              <a:ea typeface="맑은 고딕"/>
              <a:cs typeface="+mn-cs"/>
            </a:endParaRPr>
          </a:p>
          <a:p>
            <a:pPr algn="r" fontAlgn="auto" latinLnBrk="1">
              <a:spcBef>
                <a:spcPts val="0"/>
              </a:spcBef>
              <a:spcAft>
                <a:spcPts val="0"/>
              </a:spcAft>
            </a:pPr>
            <a:r>
              <a:rPr lang="en-US" altLang="ko-KR" sz="1200" dirty="0" smtClean="0">
                <a:solidFill>
                  <a:prstClr val="black"/>
                </a:solidFill>
                <a:latin typeface="Calibri"/>
                <a:ea typeface="맑은 고딕"/>
                <a:cs typeface="+mn-cs"/>
              </a:rPr>
              <a:t>authentication token</a:t>
            </a:r>
            <a:endParaRPr lang="ko-KR" altLang="en-US" sz="1200" dirty="0">
              <a:solidFill>
                <a:prstClr val="black"/>
              </a:solidFill>
              <a:latin typeface="Calibri"/>
              <a:ea typeface="맑은 고딕"/>
              <a:cs typeface="+mn-cs"/>
            </a:endParaRPr>
          </a:p>
        </p:txBody>
      </p:sp>
      <p:sp>
        <p:nvSpPr>
          <p:cNvPr id="46" name="직사각형 45"/>
          <p:cNvSpPr/>
          <p:nvPr/>
        </p:nvSpPr>
        <p:spPr>
          <a:xfrm>
            <a:off x="1302393" y="4555174"/>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prstClr val="black"/>
                </a:solidFill>
                <a:latin typeface="Calibri"/>
                <a:ea typeface="맑은 고딕"/>
                <a:cs typeface="+mn-cs"/>
              </a:rPr>
              <a:t>① Request for joining membership</a:t>
            </a:r>
            <a:endParaRPr lang="ko-KR" altLang="en-US" sz="1200" dirty="0">
              <a:solidFill>
                <a:prstClr val="black"/>
              </a:solidFill>
              <a:latin typeface="Calibri"/>
              <a:ea typeface="맑은 고딕"/>
              <a:cs typeface="+mn-cs"/>
            </a:endParaRPr>
          </a:p>
        </p:txBody>
      </p:sp>
      <p:sp>
        <p:nvSpPr>
          <p:cNvPr id="47" name="직사각형 46"/>
          <p:cNvSpPr/>
          <p:nvPr/>
        </p:nvSpPr>
        <p:spPr>
          <a:xfrm>
            <a:off x="83890" y="3657159"/>
            <a:ext cx="1031638" cy="646331"/>
          </a:xfrm>
          <a:prstGeom prst="rect">
            <a:avLst/>
          </a:prstGeom>
        </p:spPr>
        <p:txBody>
          <a:bodyPr wrap="square">
            <a:spAutoFit/>
          </a:bodyPr>
          <a:lstStyle/>
          <a:p>
            <a:pPr algn="r" fontAlgn="auto" latinLnBrk="1">
              <a:spcBef>
                <a:spcPts val="0"/>
              </a:spcBef>
              <a:spcAft>
                <a:spcPts val="0"/>
              </a:spcAft>
            </a:pPr>
            <a:r>
              <a:rPr lang="en-US" altLang="ko-KR" sz="1200" dirty="0" smtClean="0">
                <a:solidFill>
                  <a:prstClr val="black"/>
                </a:solidFill>
                <a:latin typeface="Calibri"/>
                <a:ea typeface="맑은 고딕"/>
                <a:cs typeface="+mn-cs"/>
              </a:rPr>
              <a:t>⑧ Respond confirmation message</a:t>
            </a:r>
            <a:endParaRPr lang="ko-KR" altLang="en-US" sz="1200" dirty="0">
              <a:solidFill>
                <a:prstClr val="black"/>
              </a:solidFill>
              <a:latin typeface="Calibri"/>
              <a:ea typeface="맑은 고딕"/>
              <a:cs typeface="+mn-cs"/>
            </a:endParaRPr>
          </a:p>
        </p:txBody>
      </p:sp>
      <p:sp>
        <p:nvSpPr>
          <p:cNvPr id="48" name="TextBox 47"/>
          <p:cNvSpPr txBox="1"/>
          <p:nvPr/>
        </p:nvSpPr>
        <p:spPr>
          <a:xfrm>
            <a:off x="2997114" y="4547247"/>
            <a:ext cx="2304351" cy="461665"/>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Check for user authentication of the SNS</a:t>
            </a:r>
            <a:endParaRPr lang="ko-KR" altLang="en-US" sz="1200" dirty="0">
              <a:solidFill>
                <a:prstClr val="black"/>
              </a:solidFill>
              <a:latin typeface="Calibri"/>
              <a:ea typeface="맑은 고딕"/>
              <a:cs typeface="+mn-cs"/>
            </a:endParaRPr>
          </a:p>
        </p:txBody>
      </p:sp>
      <p:sp>
        <p:nvSpPr>
          <p:cNvPr id="49" name="TextBox 48"/>
          <p:cNvSpPr txBox="1"/>
          <p:nvPr/>
        </p:nvSpPr>
        <p:spPr>
          <a:xfrm>
            <a:off x="7566869" y="4528030"/>
            <a:ext cx="1487010" cy="461665"/>
          </a:xfrm>
          <a:prstGeom prst="rect">
            <a:avLst/>
          </a:prstGeom>
          <a:noFill/>
        </p:spPr>
        <p:txBody>
          <a:bodyPr wrap="non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Respond</a:t>
            </a:r>
            <a:endParaRPr lang="en-US" altLang="ko-KR" sz="1200" dirty="0" smtClean="0">
              <a:solidFill>
                <a:prstClr val="black"/>
              </a:solidFill>
              <a:latin typeface="Calibri"/>
              <a:ea typeface="맑은 고딕"/>
              <a:cs typeface="+mn-cs"/>
            </a:endParaRPr>
          </a:p>
          <a:p>
            <a:pPr fontAlgn="auto" latinLnBrk="1">
              <a:spcBef>
                <a:spcPts val="0"/>
              </a:spcBef>
              <a:spcAft>
                <a:spcPts val="0"/>
              </a:spcAft>
            </a:pPr>
            <a:r>
              <a:rPr lang="en-US" altLang="ko-KR" sz="1200" dirty="0" smtClean="0">
                <a:solidFill>
                  <a:prstClr val="black"/>
                </a:solidFill>
                <a:latin typeface="Calibri"/>
                <a:ea typeface="맑은 고딕"/>
                <a:cs typeface="+mn-cs"/>
              </a:rPr>
              <a:t>authentication token</a:t>
            </a:r>
            <a:endParaRPr lang="ko-KR" altLang="en-US" sz="1200" dirty="0">
              <a:solidFill>
                <a:prstClr val="black"/>
              </a:solidFill>
              <a:latin typeface="Calibri"/>
              <a:ea typeface="맑은 고딕"/>
              <a:cs typeface="+mn-cs"/>
            </a:endParaRPr>
          </a:p>
        </p:txBody>
      </p:sp>
      <p:sp>
        <p:nvSpPr>
          <p:cNvPr id="50" name="직사각형 49"/>
          <p:cNvSpPr/>
          <p:nvPr/>
        </p:nvSpPr>
        <p:spPr>
          <a:xfrm>
            <a:off x="757955" y="1948635"/>
            <a:ext cx="2655513"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51" name="직사각형 50"/>
          <p:cNvSpPr/>
          <p:nvPr/>
        </p:nvSpPr>
        <p:spPr>
          <a:xfrm>
            <a:off x="757955" y="5419121"/>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52" name="직선 화살표 연결선 51"/>
          <p:cNvCxnSpPr/>
          <p:nvPr/>
        </p:nvCxnSpPr>
        <p:spPr>
          <a:xfrm flipV="1">
            <a:off x="2997114" y="2517083"/>
            <a:ext cx="0" cy="2926484"/>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53" name="직선 화살표 연결선 52"/>
          <p:cNvCxnSpPr/>
          <p:nvPr/>
        </p:nvCxnSpPr>
        <p:spPr>
          <a:xfrm flipV="1">
            <a:off x="2804024" y="2517084"/>
            <a:ext cx="0" cy="2902037"/>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54" name="TextBox 53"/>
          <p:cNvSpPr txBox="1"/>
          <p:nvPr/>
        </p:nvSpPr>
        <p:spPr>
          <a:xfrm>
            <a:off x="3536546" y="2055303"/>
            <a:ext cx="2788925" cy="276999"/>
          </a:xfrm>
          <a:prstGeom prst="rect">
            <a:avLst/>
          </a:prstGeom>
          <a:noFill/>
        </p:spPr>
        <p:txBody>
          <a:bodyPr wrap="square" rtlCol="0">
            <a:spAutoFit/>
          </a:bodyPr>
          <a:lstStyle/>
          <a:p>
            <a:pPr algn="ctr" fontAlgn="auto" latinLnBrk="1">
              <a:spcBef>
                <a:spcPts val="0"/>
              </a:spcBef>
              <a:spcAft>
                <a:spcPts val="0"/>
              </a:spcAft>
            </a:pPr>
            <a:r>
              <a:rPr lang="en-US" altLang="ko-KR" sz="1200" dirty="0" smtClean="0">
                <a:solidFill>
                  <a:prstClr val="black"/>
                </a:solidFill>
                <a:latin typeface="Calibri"/>
                <a:ea typeface="맑은 고딕"/>
                <a:cs typeface="+mn-cs"/>
              </a:rPr>
              <a:t>⑦</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Respond confirmation message</a:t>
            </a:r>
          </a:p>
        </p:txBody>
      </p:sp>
      <p:sp>
        <p:nvSpPr>
          <p:cNvPr id="55" name="직사각형 54"/>
          <p:cNvSpPr/>
          <p:nvPr/>
        </p:nvSpPr>
        <p:spPr>
          <a:xfrm>
            <a:off x="3536546" y="1065402"/>
            <a:ext cx="5322228" cy="3338818"/>
          </a:xfrm>
          <a:prstGeom prst="rect">
            <a:avLst/>
          </a:prstGeom>
          <a:noFill/>
          <a:ln w="12700" cap="flat" cmpd="sng" algn="ctr">
            <a:solidFill>
              <a:srgbClr val="5B9BD5">
                <a:lumMod val="75000"/>
              </a:srgbClr>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sp>
        <p:nvSpPr>
          <p:cNvPr id="56" name="TextBox 55"/>
          <p:cNvSpPr txBox="1"/>
          <p:nvPr/>
        </p:nvSpPr>
        <p:spPr>
          <a:xfrm>
            <a:off x="5311901" y="914184"/>
            <a:ext cx="1122551" cy="307777"/>
          </a:xfrm>
          <a:prstGeom prst="rect">
            <a:avLst/>
          </a:prstGeom>
          <a:solidFill>
            <a:sysClr val="window" lastClr="FFFFFF"/>
          </a:solidFill>
        </p:spPr>
        <p:txBody>
          <a:bodyPr wrap="none" rtlCol="0">
            <a:spAutoFit/>
          </a:bodyPr>
          <a:lstStyle/>
          <a:p>
            <a:pPr marL="0" marR="0" lvl="0" indent="0"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Out of Scope</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Low</a:t>
            </a:r>
            <a:r>
              <a:rPr lang="ko-KR" altLang="en-US" sz="2800" dirty="0"/>
              <a:t> </a:t>
            </a:r>
            <a:r>
              <a:rPr lang="en-US" altLang="ko-KR" sz="2800" dirty="0"/>
              <a:t>Level Process in case of </a:t>
            </a:r>
            <a:r>
              <a:rPr lang="en-US" altLang="ko-KR" sz="2800" dirty="0" smtClean="0"/>
              <a:t>Registration</a:t>
            </a:r>
            <a:endParaRPr lang="ko-KR" altLang="en-US" sz="3200" dirty="0"/>
          </a:p>
        </p:txBody>
      </p:sp>
      <p:sp>
        <p:nvSpPr>
          <p:cNvPr id="66"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r>
              <a:rPr lang="en-US" sz="1000" dirty="0" smtClean="0">
                <a:solidFill>
                  <a:srgbClr val="000000"/>
                </a:solidFill>
                <a:latin typeface="Arial" charset="0"/>
              </a:rPr>
              <a:t>6</a:t>
            </a:r>
            <a:endParaRPr lang="en-US" sz="1000" dirty="0">
              <a:solidFill>
                <a:srgbClr val="000000"/>
              </a:solidFill>
              <a:latin typeface="Arial" charset="0"/>
            </a:endParaRPr>
          </a:p>
        </p:txBody>
      </p:sp>
      <p:sp>
        <p:nvSpPr>
          <p:cNvPr id="67" name="TextBox 4"/>
          <p:cNvSpPr txBox="1">
            <a:spLocks noChangeArrowheads="1"/>
          </p:cNvSpPr>
          <p:nvPr/>
        </p:nvSpPr>
        <p:spPr bwMode="auto">
          <a:xfrm>
            <a:off x="152400" y="6477000"/>
            <a:ext cx="1760418" cy="261610"/>
          </a:xfrm>
          <a:prstGeom prst="rect">
            <a:avLst/>
          </a:prstGeom>
          <a:noFill/>
          <a:ln w="9525">
            <a:noFill/>
            <a:miter lim="800000"/>
            <a:headEnd/>
            <a:tailEnd/>
          </a:ln>
        </p:spPr>
        <p:txBody>
          <a:bodyPr wrap="none">
            <a:spAutoFit/>
          </a:bodyPr>
          <a:lstStyle/>
          <a:p>
            <a:r>
              <a:rPr lang="en-US" sz="1100" dirty="0" smtClean="0">
                <a:latin typeface="Arial" charset="0"/>
              </a:rPr>
              <a:t>2015  </a:t>
            </a:r>
            <a:r>
              <a:rPr lang="en-US" sz="1100" dirty="0" err="1" smtClean="0">
                <a:latin typeface="Arial" charset="0"/>
              </a:rPr>
              <a:t>BlueCloud</a:t>
            </a:r>
            <a:r>
              <a:rPr lang="en-US" sz="1100" dirty="0" smtClean="0">
                <a:latin typeface="Arial" charset="0"/>
              </a:rPr>
              <a:t> Co., Ltd</a:t>
            </a:r>
            <a:endParaRPr lang="en-US" sz="1100" dirty="0">
              <a:latin typeface="Arial" charset="0"/>
            </a:endParaRPr>
          </a:p>
        </p:txBody>
      </p:sp>
      <p:sp>
        <p:nvSpPr>
          <p:cNvPr id="92" name="직사각형 91"/>
          <p:cNvSpPr/>
          <p:nvPr/>
        </p:nvSpPr>
        <p:spPr>
          <a:xfrm>
            <a:off x="757955" y="1376099"/>
            <a:ext cx="7929062" cy="560300"/>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rPr>
              <a:t>Open SLMCP</a:t>
            </a:r>
            <a:endParaRPr kumimoji="0" lang="ko-KR" altLang="en-US" sz="1800" b="0" i="0" u="none" strike="noStrike" kern="0" cap="none" spc="0" normalizeH="0" baseline="0" noProof="0" dirty="0" smtClean="0">
              <a:ln>
                <a:noFill/>
              </a:ln>
              <a:solidFill>
                <a:prstClr val="white"/>
              </a:solidFill>
              <a:effectLst/>
              <a:uLnTx/>
              <a:uFillTx/>
              <a:latin typeface="Calibri"/>
              <a:ea typeface="맑은 고딕"/>
              <a:cs typeface="Times New Roman" pitchFamily="18" charset="0"/>
            </a:endParaRPr>
          </a:p>
        </p:txBody>
      </p:sp>
      <p:pic>
        <p:nvPicPr>
          <p:cNvPr id="93" name="그림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65" y="4977626"/>
            <a:ext cx="304923" cy="667020"/>
          </a:xfrm>
          <a:prstGeom prst="rect">
            <a:avLst/>
          </a:prstGeom>
        </p:spPr>
      </p:pic>
      <p:sp>
        <p:nvSpPr>
          <p:cNvPr id="94" name="TextBox 93"/>
          <p:cNvSpPr txBox="1"/>
          <p:nvPr/>
        </p:nvSpPr>
        <p:spPr>
          <a:xfrm>
            <a:off x="4806720" y="5166681"/>
            <a:ext cx="1677970" cy="369332"/>
          </a:xfrm>
          <a:prstGeom prst="rect">
            <a:avLst/>
          </a:prstGeom>
          <a:noFill/>
        </p:spPr>
        <p:txBody>
          <a:bodyPr wrap="square" rtlCol="0">
            <a:spAutoFit/>
          </a:bodyPr>
          <a:lstStyle/>
          <a:p>
            <a:pPr algn="ctr" fontAlgn="auto" latinLnBrk="1">
              <a:spcBef>
                <a:spcPts val="0"/>
              </a:spcBef>
              <a:spcAft>
                <a:spcPts val="0"/>
              </a:spcAft>
            </a:pPr>
            <a:r>
              <a:rPr lang="en-US" altLang="ko-KR" sz="1800" dirty="0" smtClean="0">
                <a:solidFill>
                  <a:prstClr val="black"/>
                </a:solidFill>
                <a:latin typeface="Calibri"/>
                <a:ea typeface="맑은 고딕"/>
                <a:cs typeface="+mn-cs"/>
              </a:rPr>
              <a:t>Mobile Node</a:t>
            </a:r>
            <a:endParaRPr lang="ko-KR" altLang="en-US" sz="1800" dirty="0">
              <a:solidFill>
                <a:prstClr val="black"/>
              </a:solidFill>
              <a:latin typeface="Calibri"/>
              <a:ea typeface="맑은 고딕"/>
              <a:cs typeface="+mn-cs"/>
            </a:endParaRPr>
          </a:p>
        </p:txBody>
      </p:sp>
      <p:cxnSp>
        <p:nvCxnSpPr>
          <p:cNvPr id="95" name="직선 화살표 연결선 94"/>
          <p:cNvCxnSpPr/>
          <p:nvPr/>
        </p:nvCxnSpPr>
        <p:spPr>
          <a:xfrm flipV="1">
            <a:off x="2885608" y="2517083"/>
            <a:ext cx="0" cy="2415476"/>
          </a:xfrm>
          <a:prstGeom prst="straightConnector1">
            <a:avLst/>
          </a:prstGeom>
          <a:noFill/>
          <a:ln w="12700" cap="flat" cmpd="sng" algn="ctr">
            <a:solidFill>
              <a:sysClr val="windowText" lastClr="000000"/>
            </a:solidFill>
            <a:prstDash val="dash"/>
            <a:miter lim="800000"/>
            <a:headEnd type="triangle" w="med" len="med"/>
            <a:tailEnd type="none" w="med" len="med"/>
          </a:ln>
          <a:effectLst/>
        </p:spPr>
      </p:cxnSp>
      <p:cxnSp>
        <p:nvCxnSpPr>
          <p:cNvPr id="96" name="직선 화살표 연결선 95"/>
          <p:cNvCxnSpPr/>
          <p:nvPr/>
        </p:nvCxnSpPr>
        <p:spPr>
          <a:xfrm flipV="1">
            <a:off x="3072472" y="2508935"/>
            <a:ext cx="0" cy="2423624"/>
          </a:xfrm>
          <a:prstGeom prst="straightConnector1">
            <a:avLst/>
          </a:prstGeom>
          <a:noFill/>
          <a:ln w="12700" cap="flat" cmpd="sng" algn="ctr">
            <a:solidFill>
              <a:sysClr val="windowText" lastClr="000000"/>
            </a:solidFill>
            <a:prstDash val="solid"/>
            <a:miter lim="800000"/>
            <a:headEnd type="none" w="med" len="med"/>
            <a:tailEnd type="triangle" w="med" len="med"/>
          </a:ln>
          <a:effectLst/>
        </p:spPr>
      </p:cxnSp>
      <p:sp>
        <p:nvSpPr>
          <p:cNvPr id="97" name="직사각형 96"/>
          <p:cNvSpPr/>
          <p:nvPr/>
        </p:nvSpPr>
        <p:spPr>
          <a:xfrm>
            <a:off x="757955" y="1948635"/>
            <a:ext cx="7929062" cy="560300"/>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800" b="0" i="0" u="none" strike="noStrike" kern="0" cap="none" spc="0" normalizeH="0" baseline="0" noProof="0" dirty="0" err="1" smtClean="0">
                <a:ln>
                  <a:noFill/>
                </a:ln>
                <a:solidFill>
                  <a:prstClr val="black"/>
                </a:solidFill>
                <a:effectLst/>
                <a:uLnTx/>
                <a:uFillTx/>
                <a:latin typeface="Calibri"/>
                <a:ea typeface="맑은 고딕"/>
                <a:cs typeface="Times New Roman" pitchFamily="18" charset="0"/>
              </a:rPr>
              <a:t>PoS</a:t>
            </a:r>
            <a:endParaRPr kumimoji="0" lang="ko-KR" altLang="en-US" sz="1800" b="0" i="0" u="none" strike="noStrike" kern="0" cap="none" spc="0" normalizeH="0" baseline="0" noProof="0" dirty="0" smtClean="0">
              <a:ln>
                <a:noFill/>
              </a:ln>
              <a:solidFill>
                <a:prstClr val="black"/>
              </a:solidFill>
              <a:effectLst/>
              <a:uLnTx/>
              <a:uFillTx/>
              <a:latin typeface="Calibri"/>
              <a:ea typeface="맑은 고딕"/>
              <a:cs typeface="Times New Roman" pitchFamily="18" charset="0"/>
            </a:endParaRPr>
          </a:p>
        </p:txBody>
      </p:sp>
      <p:sp>
        <p:nvSpPr>
          <p:cNvPr id="98" name="직사각형 97"/>
          <p:cNvSpPr/>
          <p:nvPr/>
        </p:nvSpPr>
        <p:spPr>
          <a:xfrm>
            <a:off x="757955" y="4932559"/>
            <a:ext cx="7929062" cy="757154"/>
          </a:xfrm>
          <a:prstGeom prst="rect">
            <a:avLst/>
          </a:prstGeom>
          <a:noFill/>
          <a:ln w="12700" cap="flat" cmpd="sng" algn="ctr">
            <a:solidFill>
              <a:sysClr val="windowText" lastClr="000000"/>
            </a:solidFill>
            <a:prstDash val="dash"/>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smtClean="0">
              <a:ln>
                <a:noFill/>
              </a:ln>
              <a:solidFill>
                <a:prstClr val="white"/>
              </a:solidFill>
              <a:effectLst/>
              <a:uLnTx/>
              <a:uFillTx/>
              <a:latin typeface="Calibri"/>
              <a:ea typeface="맑은 고딕"/>
              <a:cs typeface="+mn-cs"/>
            </a:endParaRPr>
          </a:p>
        </p:txBody>
      </p:sp>
      <p:cxnSp>
        <p:nvCxnSpPr>
          <p:cNvPr id="99" name="직선 화살표 연결선 98"/>
          <p:cNvCxnSpPr/>
          <p:nvPr/>
        </p:nvCxnSpPr>
        <p:spPr>
          <a:xfrm flipV="1">
            <a:off x="6361241" y="2504860"/>
            <a:ext cx="1" cy="2427699"/>
          </a:xfrm>
          <a:prstGeom prst="straightConnector1">
            <a:avLst/>
          </a:prstGeom>
          <a:noFill/>
          <a:ln w="12700" cap="flat" cmpd="sng" algn="ctr">
            <a:solidFill>
              <a:sysClr val="windowText" lastClr="000000"/>
            </a:solidFill>
            <a:prstDash val="solid"/>
            <a:miter lim="800000"/>
            <a:headEnd type="triangle" w="med" len="med"/>
            <a:tailEnd type="none" w="med" len="med"/>
          </a:ln>
          <a:effectLst/>
        </p:spPr>
      </p:cxnSp>
      <p:cxnSp>
        <p:nvCxnSpPr>
          <p:cNvPr id="100" name="직선 화살표 연결선 99"/>
          <p:cNvCxnSpPr/>
          <p:nvPr/>
        </p:nvCxnSpPr>
        <p:spPr>
          <a:xfrm flipV="1">
            <a:off x="6168152" y="2504862"/>
            <a:ext cx="0" cy="2427697"/>
          </a:xfrm>
          <a:prstGeom prst="straightConnector1">
            <a:avLst/>
          </a:prstGeom>
          <a:noFill/>
          <a:ln w="12700" cap="flat" cmpd="sng" algn="ctr">
            <a:solidFill>
              <a:sysClr val="windowText" lastClr="000000"/>
            </a:solidFill>
            <a:prstDash val="dash"/>
            <a:miter lim="800000"/>
            <a:headEnd type="none" w="med" len="med"/>
            <a:tailEnd type="triangle" w="med" len="med"/>
          </a:ln>
          <a:effectLst/>
        </p:spPr>
      </p:cxnSp>
      <p:sp>
        <p:nvSpPr>
          <p:cNvPr id="101" name="직사각형 100"/>
          <p:cNvSpPr/>
          <p:nvPr/>
        </p:nvSpPr>
        <p:spPr>
          <a:xfrm>
            <a:off x="5372658"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802.16</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sp>
        <p:nvSpPr>
          <p:cNvPr id="102" name="직사각형 101"/>
          <p:cNvSpPr/>
          <p:nvPr/>
        </p:nvSpPr>
        <p:spPr>
          <a:xfrm>
            <a:off x="2093961" y="2897683"/>
            <a:ext cx="1791540" cy="438310"/>
          </a:xfrm>
          <a:prstGeom prst="rect">
            <a:avLst/>
          </a:prstGeom>
          <a:solidFill>
            <a:srgbClr val="70AD47">
              <a:lumMod val="60000"/>
              <a:lumOff val="40000"/>
            </a:srgbClr>
          </a:solidFill>
          <a:ln w="12700" cap="flat" cmpd="sng" algn="ctr">
            <a:solidFill>
              <a:srgbClr val="70AD47">
                <a:lumMod val="75000"/>
              </a:srgbClr>
            </a:solid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prstClr val="black"/>
                </a:solidFill>
                <a:effectLst/>
                <a:uLnTx/>
                <a:uFillTx/>
                <a:latin typeface="Calibri"/>
                <a:ea typeface="맑은 고딕"/>
                <a:cs typeface="+mn-cs"/>
              </a:rPr>
              <a:t>802.11</a:t>
            </a:r>
            <a:endParaRPr kumimoji="0" lang="ko-KR" altLang="en-US" sz="1400" b="0" i="0" u="none" strike="noStrike" kern="0" cap="none" spc="0" normalizeH="0" baseline="0" noProof="0" dirty="0" smtClean="0">
              <a:ln>
                <a:noFill/>
              </a:ln>
              <a:solidFill>
                <a:prstClr val="black"/>
              </a:solidFill>
              <a:effectLst/>
              <a:uLnTx/>
              <a:uFillTx/>
              <a:latin typeface="Calibri"/>
              <a:ea typeface="맑은 고딕"/>
              <a:cs typeface="+mn-cs"/>
            </a:endParaRPr>
          </a:p>
        </p:txBody>
      </p:sp>
      <p:cxnSp>
        <p:nvCxnSpPr>
          <p:cNvPr id="103" name="직선 화살표 연결선 102"/>
          <p:cNvCxnSpPr/>
          <p:nvPr/>
        </p:nvCxnSpPr>
        <p:spPr>
          <a:xfrm flipV="1">
            <a:off x="4031654" y="2958622"/>
            <a:ext cx="1205731" cy="8389"/>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cxnSp>
        <p:nvCxnSpPr>
          <p:cNvPr id="104" name="직선 화살표 연결선 103"/>
          <p:cNvCxnSpPr/>
          <p:nvPr/>
        </p:nvCxnSpPr>
        <p:spPr>
          <a:xfrm flipH="1">
            <a:off x="4013362" y="3203465"/>
            <a:ext cx="1205731" cy="0"/>
          </a:xfrm>
          <a:prstGeom prst="straightConnector1">
            <a:avLst/>
          </a:prstGeom>
          <a:noFill/>
          <a:ln w="6350" cap="flat" cmpd="sng" algn="ctr">
            <a:solidFill>
              <a:sysClr val="windowText" lastClr="000000"/>
            </a:solidFill>
            <a:prstDash val="solid"/>
            <a:miter lim="800000"/>
            <a:headEnd type="none" w="med" len="med"/>
            <a:tailEnd type="triangle" w="med" len="med"/>
          </a:ln>
          <a:effectLst/>
        </p:spPr>
      </p:cxnSp>
      <p:sp>
        <p:nvSpPr>
          <p:cNvPr id="105" name="TextBox 104"/>
          <p:cNvSpPr txBox="1"/>
          <p:nvPr/>
        </p:nvSpPr>
        <p:spPr>
          <a:xfrm>
            <a:off x="3935015" y="2958622"/>
            <a:ext cx="1362424" cy="276999"/>
          </a:xfrm>
          <a:prstGeom prst="rect">
            <a:avLst/>
          </a:prstGeom>
          <a:noFill/>
        </p:spPr>
        <p:txBody>
          <a:bodyPr wrap="none" rtlCol="0">
            <a:spAutoFit/>
          </a:bodyPr>
          <a:lstStyle/>
          <a:p>
            <a:pPr fontAlgn="auto" latinLnBrk="1">
              <a:spcBef>
                <a:spcPts val="0"/>
              </a:spcBef>
              <a:spcAft>
                <a:spcPts val="0"/>
              </a:spcAft>
            </a:pPr>
            <a:r>
              <a:rPr lang="en-US" altLang="ko-KR" sz="1200" dirty="0" smtClean="0">
                <a:solidFill>
                  <a:srgbClr val="FF0000"/>
                </a:solidFill>
                <a:latin typeface="Calibri"/>
                <a:ea typeface="맑은 고딕"/>
                <a:cs typeface="+mn-cs"/>
              </a:rPr>
              <a:t>Occur to Handover</a:t>
            </a:r>
            <a:endParaRPr lang="ko-KR" altLang="en-US" sz="1200" dirty="0">
              <a:solidFill>
                <a:srgbClr val="FF0000"/>
              </a:solidFill>
              <a:latin typeface="Calibri"/>
              <a:ea typeface="맑은 고딕"/>
              <a:cs typeface="+mn-cs"/>
            </a:endParaRPr>
          </a:p>
        </p:txBody>
      </p:sp>
      <p:sp>
        <p:nvSpPr>
          <p:cNvPr id="106" name="TextBox 105"/>
          <p:cNvSpPr txBox="1"/>
          <p:nvPr/>
        </p:nvSpPr>
        <p:spPr>
          <a:xfrm>
            <a:off x="6702499" y="967512"/>
            <a:ext cx="1984518" cy="307777"/>
          </a:xfrm>
          <a:prstGeom prst="rect">
            <a:avLst/>
          </a:prstGeom>
          <a:noFill/>
        </p:spPr>
        <p:txBody>
          <a:bodyPr wrap="none" rtlCol="0">
            <a:spAutoFit/>
          </a:bodyPr>
          <a:lstStyle/>
          <a:p>
            <a:pPr fontAlgn="auto" latinLnBrk="1">
              <a:spcBef>
                <a:spcPts val="0"/>
              </a:spcBef>
              <a:spcAft>
                <a:spcPts val="0"/>
              </a:spcAft>
            </a:pPr>
            <a:r>
              <a:rPr lang="en-US" altLang="ko-KR" sz="1400" dirty="0" smtClean="0">
                <a:solidFill>
                  <a:srgbClr val="FF0000"/>
                </a:solidFill>
                <a:latin typeface="Calibri"/>
                <a:ea typeface="맑은 고딕"/>
                <a:cs typeface="+mn-cs"/>
              </a:rPr>
              <a:t>※ Network by Mobile IP</a:t>
            </a:r>
            <a:endParaRPr lang="ko-KR" altLang="en-US" sz="1400" dirty="0">
              <a:solidFill>
                <a:srgbClr val="FF0000"/>
              </a:solidFill>
              <a:latin typeface="Calibri"/>
              <a:ea typeface="맑은 고딕"/>
              <a:cs typeface="+mn-cs"/>
            </a:endParaRPr>
          </a:p>
        </p:txBody>
      </p:sp>
      <p:sp>
        <p:nvSpPr>
          <p:cNvPr id="107" name="직사각형 106"/>
          <p:cNvSpPr/>
          <p:nvPr/>
        </p:nvSpPr>
        <p:spPr>
          <a:xfrm>
            <a:off x="3072470" y="3515321"/>
            <a:ext cx="1501630" cy="461665"/>
          </a:xfrm>
          <a:prstGeom prst="rect">
            <a:avLst/>
          </a:prstGeom>
        </p:spPr>
        <p:txBody>
          <a:bodyPr wrap="square">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① Request for joining membership</a:t>
            </a:r>
            <a:endParaRPr lang="ko-KR" altLang="en-US" sz="1200" dirty="0">
              <a:solidFill>
                <a:prstClr val="black"/>
              </a:solidFill>
              <a:latin typeface="Calibri"/>
              <a:ea typeface="맑은 고딕"/>
              <a:cs typeface="+mn-cs"/>
            </a:endParaRPr>
          </a:p>
        </p:txBody>
      </p:sp>
      <p:sp>
        <p:nvSpPr>
          <p:cNvPr id="108" name="TextBox 107"/>
          <p:cNvSpPr txBox="1"/>
          <p:nvPr/>
        </p:nvSpPr>
        <p:spPr>
          <a:xfrm>
            <a:off x="6361241" y="3527544"/>
            <a:ext cx="2304351" cy="461665"/>
          </a:xfrm>
          <a:prstGeom prst="rect">
            <a:avLst/>
          </a:prstGeom>
          <a:noFill/>
        </p:spPr>
        <p:txBody>
          <a:bodyPr wrap="square" rtlCol="0">
            <a:spAutoFit/>
          </a:bodyPr>
          <a:lstStyle/>
          <a:p>
            <a:pPr fontAlgn="auto" latinLnBrk="1">
              <a:spcBef>
                <a:spcPts val="0"/>
              </a:spcBef>
              <a:spcAft>
                <a:spcPts val="0"/>
              </a:spcAft>
            </a:pPr>
            <a:r>
              <a:rPr lang="en-US" altLang="ko-KR" sz="1200" dirty="0" smtClean="0">
                <a:solidFill>
                  <a:prstClr val="black"/>
                </a:solidFill>
                <a:latin typeface="Calibri"/>
                <a:ea typeface="맑은 고딕"/>
                <a:cs typeface="+mn-cs"/>
              </a:rPr>
              <a:t>② Check for user authentication of the SNS</a:t>
            </a:r>
            <a:endParaRPr lang="ko-KR" altLang="en-US" sz="1200" dirty="0">
              <a:solidFill>
                <a:prstClr val="black"/>
              </a:solidFill>
              <a:latin typeface="Calibri"/>
              <a:ea typeface="맑은 고딕"/>
              <a:cs typeface="+mn-cs"/>
            </a:endParaRPr>
          </a:p>
        </p:txBody>
      </p:sp>
      <p:sp>
        <p:nvSpPr>
          <p:cNvPr id="109" name="TextBox 108"/>
          <p:cNvSpPr txBox="1"/>
          <p:nvPr/>
        </p:nvSpPr>
        <p:spPr>
          <a:xfrm>
            <a:off x="3064901" y="4108567"/>
            <a:ext cx="1398863" cy="461665"/>
          </a:xfrm>
          <a:prstGeom prst="rect">
            <a:avLst/>
          </a:prstGeom>
          <a:noFill/>
        </p:spPr>
        <p:txBody>
          <a:bodyPr wrap="square" rtlCol="0">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③</a:t>
            </a:r>
            <a:r>
              <a:rPr lang="ko-KR" altLang="en-US" sz="1200" dirty="0" smtClean="0">
                <a:solidFill>
                  <a:prstClr val="black"/>
                </a:solidFill>
                <a:latin typeface="Calibri"/>
                <a:ea typeface="맑은 고딕"/>
                <a:cs typeface="+mn-cs"/>
              </a:rPr>
              <a:t> </a:t>
            </a:r>
            <a:r>
              <a:rPr lang="en-US" altLang="ko-KR" sz="1200" dirty="0" smtClean="0">
                <a:solidFill>
                  <a:prstClr val="black"/>
                </a:solidFill>
                <a:latin typeface="Calibri"/>
                <a:ea typeface="맑은 고딕"/>
                <a:cs typeface="+mn-cs"/>
              </a:rPr>
              <a:t>Request for sign in by token</a:t>
            </a:r>
          </a:p>
        </p:txBody>
      </p:sp>
      <p:sp>
        <p:nvSpPr>
          <p:cNvPr id="110" name="직사각형 109"/>
          <p:cNvSpPr/>
          <p:nvPr/>
        </p:nvSpPr>
        <p:spPr>
          <a:xfrm>
            <a:off x="6361242" y="4108566"/>
            <a:ext cx="1686187" cy="461665"/>
          </a:xfrm>
          <a:prstGeom prst="rect">
            <a:avLst/>
          </a:prstGeom>
        </p:spPr>
        <p:txBody>
          <a:bodyPr wrap="square">
            <a:spAutoFit/>
          </a:bodyPr>
          <a:lstStyle/>
          <a:p>
            <a:pPr fontAlgn="auto" latinLnBrk="1">
              <a:spcBef>
                <a:spcPts val="0"/>
              </a:spcBef>
              <a:spcAft>
                <a:spcPts val="0"/>
              </a:spcAft>
            </a:pPr>
            <a:r>
              <a:rPr lang="en-US" altLang="ko-KR" sz="1200" dirty="0">
                <a:solidFill>
                  <a:prstClr val="black"/>
                </a:solidFill>
                <a:latin typeface="Calibri"/>
                <a:ea typeface="맑은 고딕"/>
                <a:cs typeface="+mn-cs"/>
              </a:rPr>
              <a:t>④ </a:t>
            </a:r>
            <a:r>
              <a:rPr lang="en-US" altLang="ko-KR" sz="1200" dirty="0" smtClean="0">
                <a:solidFill>
                  <a:prstClr val="black"/>
                </a:solidFill>
                <a:latin typeface="Calibri"/>
                <a:ea typeface="맑은 고딕"/>
                <a:cs typeface="+mn-cs"/>
              </a:rPr>
              <a:t>Respond confirmation message</a:t>
            </a:r>
            <a:endParaRPr lang="ko-KR" altLang="en-US" sz="1200" dirty="0">
              <a:solidFill>
                <a:prstClr val="black"/>
              </a:solidFill>
              <a:latin typeface="Calibri"/>
              <a:ea typeface="맑은 고딕"/>
              <a:cs typeface="+mn-cs"/>
            </a:endParaRPr>
          </a:p>
        </p:txBody>
      </p:sp>
      <p:sp>
        <p:nvSpPr>
          <p:cNvPr id="111" name="직사각형 110"/>
          <p:cNvSpPr/>
          <p:nvPr/>
        </p:nvSpPr>
        <p:spPr>
          <a:xfrm>
            <a:off x="4663560" y="3515320"/>
            <a:ext cx="1501630"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①’ Request for joining membership</a:t>
            </a:r>
            <a:endParaRPr lang="ko-KR" altLang="en-US" sz="1200" dirty="0">
              <a:solidFill>
                <a:srgbClr val="4472C4"/>
              </a:solidFill>
              <a:latin typeface="Calibri"/>
              <a:ea typeface="맑은 고딕"/>
              <a:cs typeface="+mn-cs"/>
            </a:endParaRPr>
          </a:p>
        </p:txBody>
      </p:sp>
      <p:sp>
        <p:nvSpPr>
          <p:cNvPr id="112" name="TextBox 111"/>
          <p:cNvSpPr txBox="1"/>
          <p:nvPr/>
        </p:nvSpPr>
        <p:spPr>
          <a:xfrm>
            <a:off x="4634519" y="4108566"/>
            <a:ext cx="153067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③’</a:t>
            </a:r>
            <a:r>
              <a:rPr lang="ko-KR" altLang="en-US" sz="1200" dirty="0" smtClean="0">
                <a:solidFill>
                  <a:srgbClr val="4472C4"/>
                </a:solidFill>
                <a:latin typeface="Calibri"/>
                <a:ea typeface="맑은 고딕"/>
                <a:cs typeface="+mn-cs"/>
              </a:rPr>
              <a:t> </a:t>
            </a:r>
            <a:r>
              <a:rPr lang="en-US" altLang="ko-KR" sz="1200" dirty="0" smtClean="0">
                <a:solidFill>
                  <a:srgbClr val="4472C4"/>
                </a:solidFill>
                <a:latin typeface="Calibri"/>
                <a:ea typeface="맑은 고딕"/>
                <a:cs typeface="+mn-cs"/>
              </a:rPr>
              <a:t>Request for sign in by token</a:t>
            </a:r>
          </a:p>
        </p:txBody>
      </p:sp>
      <p:sp>
        <p:nvSpPr>
          <p:cNvPr id="113" name="TextBox 112"/>
          <p:cNvSpPr txBox="1"/>
          <p:nvPr/>
        </p:nvSpPr>
        <p:spPr>
          <a:xfrm>
            <a:off x="575814" y="3527543"/>
            <a:ext cx="2304351" cy="461665"/>
          </a:xfrm>
          <a:prstGeom prst="rect">
            <a:avLst/>
          </a:prstGeom>
          <a:noFill/>
        </p:spPr>
        <p:txBody>
          <a:bodyPr wrap="square" rtlCol="0">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②’ Check for user authentication of the SNS</a:t>
            </a:r>
            <a:endParaRPr lang="ko-KR" altLang="en-US" sz="1200" dirty="0">
              <a:solidFill>
                <a:srgbClr val="4472C4"/>
              </a:solidFill>
              <a:latin typeface="Calibri"/>
              <a:ea typeface="맑은 고딕"/>
              <a:cs typeface="+mn-cs"/>
            </a:endParaRPr>
          </a:p>
        </p:txBody>
      </p:sp>
      <p:sp>
        <p:nvSpPr>
          <p:cNvPr id="114" name="직사각형 113"/>
          <p:cNvSpPr/>
          <p:nvPr/>
        </p:nvSpPr>
        <p:spPr>
          <a:xfrm>
            <a:off x="1129488" y="4108565"/>
            <a:ext cx="1686187" cy="461665"/>
          </a:xfrm>
          <a:prstGeom prst="rect">
            <a:avLst/>
          </a:prstGeom>
        </p:spPr>
        <p:txBody>
          <a:bodyPr wrap="square">
            <a:spAutoFit/>
          </a:bodyPr>
          <a:lstStyle/>
          <a:p>
            <a:pPr algn="r" fontAlgn="auto" latinLnBrk="1">
              <a:spcBef>
                <a:spcPts val="0"/>
              </a:spcBef>
              <a:spcAft>
                <a:spcPts val="0"/>
              </a:spcAft>
            </a:pPr>
            <a:r>
              <a:rPr lang="en-US" altLang="ko-KR" sz="1200" dirty="0" smtClean="0">
                <a:solidFill>
                  <a:srgbClr val="4472C4"/>
                </a:solidFill>
                <a:latin typeface="Calibri"/>
                <a:ea typeface="맑은 고딕"/>
                <a:cs typeface="+mn-cs"/>
              </a:rPr>
              <a:t>④’ Respond confirmation message</a:t>
            </a:r>
            <a:endParaRPr lang="ko-KR" altLang="en-US" sz="1200" dirty="0">
              <a:solidFill>
                <a:srgbClr val="4472C4"/>
              </a:solidFill>
              <a:latin typeface="Calibri"/>
              <a:ea typeface="맑은 고딕"/>
              <a:cs typeface="+mn-cs"/>
            </a:endParaRPr>
          </a:p>
        </p:txBody>
      </p:sp>
      <p:sp>
        <p:nvSpPr>
          <p:cNvPr id="115" name="TextBox 114"/>
          <p:cNvSpPr txBox="1"/>
          <p:nvPr/>
        </p:nvSpPr>
        <p:spPr>
          <a:xfrm>
            <a:off x="757954" y="5733256"/>
            <a:ext cx="7929063" cy="738664"/>
          </a:xfrm>
          <a:prstGeom prst="rect">
            <a:avLst/>
          </a:prstGeom>
          <a:noFill/>
        </p:spPr>
        <p:txBody>
          <a:bodyPr wrap="square" rtlCol="0">
            <a:spAutoFit/>
          </a:bodyPr>
          <a:lstStyle>
            <a:defPPr>
              <a:defRPr lang="en-US"/>
            </a:defPPr>
            <a:lvl1pPr marL="285750" indent="-285750" fontAlgn="auto" latinLnBrk="1">
              <a:spcBef>
                <a:spcPts val="0"/>
              </a:spcBef>
              <a:spcAft>
                <a:spcPts val="0"/>
              </a:spcAft>
              <a:buFont typeface="맑은 고딕" panose="020B0503020000020004" pitchFamily="50" charset="-127"/>
              <a:buChar char="※"/>
              <a:defRPr sz="1400">
                <a:solidFill>
                  <a:prstClr val="black"/>
                </a:solidFill>
                <a:latin typeface="Calibri"/>
                <a:ea typeface="맑은 고딕"/>
                <a:cs typeface="+mn-cs"/>
              </a:defRPr>
            </a:lvl1pPr>
          </a:lstStyle>
          <a:p>
            <a:r>
              <a:rPr lang="en-US" altLang="ko-KR" dirty="0" smtClean="0"/>
              <a:t>Open </a:t>
            </a:r>
            <a:r>
              <a:rPr lang="en-US" altLang="ko-KR" dirty="0"/>
              <a:t>SLMCP is Server. </a:t>
            </a:r>
            <a:r>
              <a:rPr lang="en-US" altLang="ko-KR" dirty="0"/>
              <a:t>It check the connected within the MN and Open SLMCP Server. For the stable Service and prevent bad users as hackers. </a:t>
            </a:r>
            <a:r>
              <a:rPr lang="en-US" altLang="ko-KR" dirty="0"/>
              <a:t>Therefore, Open SLMCP should using by Mobile </a:t>
            </a:r>
            <a:r>
              <a:rPr lang="en-US" altLang="ko-KR" dirty="0" smtClean="0"/>
              <a:t>IP.</a:t>
            </a:r>
            <a:br>
              <a:rPr lang="en-US" altLang="ko-KR" dirty="0" smtClean="0"/>
            </a:br>
            <a:r>
              <a:rPr lang="en-US" altLang="ko-KR" dirty="0" smtClean="0"/>
              <a:t>And</a:t>
            </a:r>
            <a:r>
              <a:rPr lang="en-US" altLang="ko-KR" dirty="0"/>
              <a:t>, MN is using for the </a:t>
            </a:r>
            <a:r>
              <a:rPr lang="en-US" altLang="ko-KR" dirty="0" err="1" smtClean="0"/>
              <a:t>QoS</a:t>
            </a:r>
            <a:r>
              <a:rPr lang="en-US" altLang="ko-KR" dirty="0" smtClean="0"/>
              <a:t>. It doesn’t make to disconnected status that is using the MIS.</a:t>
            </a:r>
            <a:endParaRPr lang="ko-KR" altLang="en-US" dirty="0"/>
          </a:p>
        </p:txBody>
      </p:sp>
    </p:spTree>
    <p:extLst>
      <p:ext uri="{BB962C8B-B14F-4D97-AF65-F5344CB8AC3E}">
        <p14:creationId xmlns:p14="http://schemas.microsoft.com/office/powerpoint/2010/main" val="247210609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16919</TotalTime>
  <Words>1174</Words>
  <Application>Microsoft Office PowerPoint</Application>
  <PresentationFormat>화면 슬라이드 쇼(4:3)</PresentationFormat>
  <Paragraphs>140</Paragraphs>
  <Slides>11</Slides>
  <Notes>2</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blank presentation</vt:lpstr>
      <vt:lpstr>PowerPoint 프레젠테이션</vt:lpstr>
      <vt:lpstr>PowerPoint 프레젠테이션</vt:lpstr>
      <vt:lpstr>Open SLMCP Service Model</vt:lpstr>
      <vt:lpstr>Open SLMCP Architecture</vt:lpstr>
      <vt:lpstr>PowerPoint 프레젠테이션</vt:lpstr>
      <vt:lpstr>Example handover flow chart between IEEE 802.11 and IEEE 802.16</vt:lpstr>
      <vt:lpstr>Social Learning Mobile Content Platform</vt:lpstr>
      <vt:lpstr>High Level Process in case of Open SLMCP</vt:lpstr>
      <vt:lpstr>Low Level Process in case of Registration</vt:lpstr>
      <vt:lpstr>Low Level Process in case of Content Download</vt:lpstr>
      <vt:lpstr>Low Level Process in case of Content Upload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정상권</cp:lastModifiedBy>
  <cp:revision>1295</cp:revision>
  <dcterms:created xsi:type="dcterms:W3CDTF">1601-01-01T00:00:00Z</dcterms:created>
  <dcterms:modified xsi:type="dcterms:W3CDTF">2015-09-16T02:13:54Z</dcterms:modified>
</cp:coreProperties>
</file>