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5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6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7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8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48" r:id="rId1"/>
    <p:sldMasterId id="2147483866" r:id="rId2"/>
    <p:sldMasterId id="2147483878" r:id="rId3"/>
    <p:sldMasterId id="2147483890" r:id="rId4"/>
    <p:sldMasterId id="2147483734" r:id="rId5"/>
    <p:sldMasterId id="2147483902" r:id="rId6"/>
    <p:sldMasterId id="2147483915" r:id="rId7"/>
    <p:sldMasterId id="2147483962" r:id="rId8"/>
    <p:sldMasterId id="2147483975" r:id="rId9"/>
  </p:sldMasterIdLst>
  <p:notesMasterIdLst>
    <p:notesMasterId r:id="rId19"/>
  </p:notesMasterIdLst>
  <p:handoutMasterIdLst>
    <p:handoutMasterId r:id="rId20"/>
  </p:handoutMasterIdLst>
  <p:sldIdLst>
    <p:sldId id="413" r:id="rId10"/>
    <p:sldId id="425" r:id="rId11"/>
    <p:sldId id="426" r:id="rId12"/>
    <p:sldId id="428" r:id="rId13"/>
    <p:sldId id="489" r:id="rId14"/>
    <p:sldId id="429" r:id="rId15"/>
    <p:sldId id="496" r:id="rId16"/>
    <p:sldId id="492" r:id="rId17"/>
    <p:sldId id="495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522" autoAdjust="0"/>
  </p:normalViewPr>
  <p:slideViewPr>
    <p:cSldViewPr>
      <p:cViewPr varScale="1">
        <p:scale>
          <a:sx n="92" d="100"/>
          <a:sy n="92" d="100"/>
        </p:scale>
        <p:origin x="197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2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3246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theme" Target="theme/theme1.xml"/><Relationship Id="rId10" Type="http://schemas.openxmlformats.org/officeDocument/2006/relationships/slide" Target="slides/slide1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870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079500" y="638680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5201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Page </a:t>
            </a:r>
            <a:fld id="{9ADD8F5F-B7E5-4B0C-9D30-C37ACEF62728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20612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5FD7119-2480-4BDB-AC46-C8803C88892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459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79500" y="638175"/>
            <a:ext cx="4641850" cy="34813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995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doc.: IEEE 802.21-02/xxxr0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Month 20xx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>
                <a:solidFill>
                  <a:srgbClr val="000000"/>
                </a:solidFill>
              </a:rPr>
              <a:t>XXXX, His Company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Page </a:t>
            </a:r>
            <a:fld id="{E2D12AD0-39D7-481D-A90E-51416BE1228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096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9155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doc.: IEEE 802.21-02/xxxr0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Month 20xx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>
                <a:solidFill>
                  <a:srgbClr val="000000"/>
                </a:solidFill>
              </a:rPr>
              <a:t>XXXX, His Company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Page </a:t>
            </a:r>
            <a:fld id="{E2D12AD0-39D7-481D-A90E-51416BE1228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484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Chair, IEEE 802.21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54045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Chair, IEEE 802.21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472859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Chair, IEEE 802.21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5EAE60E-B8AB-4C07-8727-0B4A640A876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374742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Chair, IEEE 802.21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C1AE6C48-FC0E-4C0A-A7D2-A12BE0BB3FF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6922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Chair, IEEE 802.21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0A1EC890-31EC-487D-AA60-02B691D82D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868889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Chair, IEEE 802.21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0955A4B1-4EFB-4DEF-816B-559E5062D2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52530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Chair, IEEE 802.21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374FAE21-1B12-43B9-9130-C41EEF43AB0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Nov 2014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272420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Chair, IEEE 802.21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95E68F9D-EE77-4604-80A2-5FFC8BC1321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584708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Chair, IEEE 802.21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Nov  2014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023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8D6E22-D652-423A-AF54-7FCC63B88B79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5517F1-EB6E-4F81-AC89-74369054FC55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FBC0B3-241B-4D5F-8F6B-334F1B7A2D5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84C91E-A10F-41F8-9C46-D7F1DEF15A8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054AAA-100F-4D79-BC9A-76C2FE4879A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6D1BD-8B4B-441D-B047-EC4CFFD2BD7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C6255C-89DB-48E4-8183-0CC31013F7D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959048-C632-45BE-9AF1-FC3AAC76FD4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65FC97-2D4E-400A-9A8D-F56388743B3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A2ABC5-4BDB-4DB6-9C7D-C1FCE27DD1B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F76302-3909-43F9-AE0C-0B38374A3256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15869C-EB8F-4957-A1BE-4BEBD24B54D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27CBD-6FFE-44A1-890E-CA0399ECC5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06199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E2DE-28B4-4F5A-9F90-427CEA689D6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15712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F56F6-515C-41E2-8DE9-92690FD8AD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32126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D7-77BC-437C-B130-114D21DF8B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66431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4A82-AE05-4088-A240-BBABDD056B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428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6170-A256-4B34-BC16-3211A8A0E5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84574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A68B-A37C-4CD8-98DF-15B3ED388D4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00906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8F22E-92A0-44F2-B5EB-73304712CC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79407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26FC-C031-44D5-BBDD-53CB707CD7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01631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6E8D-B773-4DB8-95D8-E929C1CA51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41158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F328-0789-4C1E-B01E-8D12406219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82325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CA150-1287-4710-BF91-B16C8729B56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60677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27CBD-6FFE-44A1-890E-CA0399ECC5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34334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E2DE-28B4-4F5A-9F90-427CEA689D6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27982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F56F6-515C-41E2-8DE9-92690FD8AD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212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D7-77BC-437C-B130-114D21DF8B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81826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4A82-AE05-4088-A240-BBABDD056B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4707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6170-A256-4B34-BC16-3211A8A0E5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92388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A68B-A37C-4CD8-98DF-15B3ED388D4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8893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8F22E-92A0-44F2-B5EB-73304712CC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77876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26FC-C031-44D5-BBDD-53CB707CD7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84741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6E8D-B773-4DB8-95D8-E929C1CA51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67837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F328-0789-4C1E-B01E-8D12406219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94826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CA150-1287-4710-BF91-B16C8729B56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844347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Chair, IEEE 802.21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9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slideLayout" Target="../slideLayouts/slideLayout74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Relationship Id="rId1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2" Type="http://schemas.openxmlformats.org/officeDocument/2006/relationships/slideLayout" Target="../slideLayouts/slideLayout76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84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image" Target="../media/image2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9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2" Type="http://schemas.openxmlformats.org/officeDocument/2006/relationships/slideLayout" Target="../slideLayouts/slideLayout88.xml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image" Target="../media/image2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6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11" Type="http://schemas.openxmlformats.org/officeDocument/2006/relationships/theme" Target="../theme/theme9.xml"/><Relationship Id="rId5" Type="http://schemas.openxmlformats.org/officeDocument/2006/relationships/slideLayout" Target="../slideLayouts/slideLayout103.xml"/><Relationship Id="rId10" Type="http://schemas.openxmlformats.org/officeDocument/2006/relationships/slideLayout" Target="../slideLayouts/slideLayout108.xml"/><Relationship Id="rId4" Type="http://schemas.openxmlformats.org/officeDocument/2006/relationships/slideLayout" Target="../slideLayouts/slideLayout102.xml"/><Relationship Id="rId9" Type="http://schemas.openxmlformats.org/officeDocument/2006/relationships/slideLayout" Target="../slideLayouts/slideLayout10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</a:t>
            </a:r>
            <a:r>
              <a:rPr lang="en-US" dirty="0" err="1" smtClean="0"/>
              <a:t>styl</a:t>
            </a:r>
            <a:endParaRPr lang="en-US" dirty="0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283886" y="394156"/>
            <a:ext cx="499175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21-15-0076-00-0000-Session#69	-Closing_Plenary_Notes.ppt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  <a:ea typeface="ＭＳ Ｐゴシック" pitchFamily="34" charset="-128"/>
              </a:defRPr>
            </a:lvl1pPr>
          </a:lstStyle>
          <a:p>
            <a:fld id="{2899EB77-1999-4334-A7A8-63863A257729}" type="slidenum">
              <a:rPr lang="en-US" altLang="ja-JP" smtClean="0">
                <a:solidFill>
                  <a:srgbClr val="000000"/>
                </a:solidFill>
              </a:rPr>
              <a:pPr/>
              <a:t>‹#›</a:t>
            </a:fld>
            <a:endParaRPr lang="en-US" altLang="ja-JP" smtClean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416940-AF3F-470C-8976-935CDD36EA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660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  <p:sldLayoutId id="2147483927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416940-AF3F-470C-8976-935CDD36EA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617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  <p:sldLayoutId id="214748397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Chair, IEEE 802.21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623722" y="394156"/>
            <a:ext cx="465191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>
                <a:solidFill>
                  <a:srgbClr val="000000"/>
                </a:solidFill>
              </a:rPr>
              <a:t>21-15-0047-00-Session#68-Opening_Plenary_Notes.ppt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506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977" r:id="rId2"/>
    <p:sldLayoutId id="2147483978" r:id="rId3"/>
    <p:sldLayoutId id="2147483979" r:id="rId4"/>
    <p:sldLayoutId id="2147483980" r:id="rId5"/>
    <p:sldLayoutId id="2147483981" r:id="rId6"/>
    <p:sldLayoutId id="2147483982" r:id="rId7"/>
    <p:sldLayoutId id="2147483983" r:id="rId8"/>
    <p:sldLayoutId id="2147483984" r:id="rId9"/>
    <p:sldLayoutId id="2147483985" r:id="rId10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1/dcn/15/21-15-0074-00-SAUC-802-21-1-july-closing-report.pptx" TargetMode="External"/><Relationship Id="rId2" Type="http://schemas.openxmlformats.org/officeDocument/2006/relationships/hyperlink" Target="https://mentor.ieee.org/802.21/dcn/15/21-15-0075-00-REVP-802-21m-july-closing-report.pptx" TargetMode="Externa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err="1" smtClean="0">
                <a:latin typeface="Arial" charset="0"/>
              </a:rPr>
              <a:t>sdas</a:t>
            </a:r>
            <a:r>
              <a:rPr lang="en-US" sz="2800" b="1" dirty="0" smtClean="0">
                <a:latin typeface="Arial" charset="0"/>
              </a:rPr>
              <a:t> at </a:t>
            </a:r>
            <a:r>
              <a:rPr lang="en-US" sz="2800" b="1" dirty="0" err="1" smtClean="0">
                <a:latin typeface="Arial" charset="0"/>
              </a:rPr>
              <a:t>appcomsci</a:t>
            </a:r>
            <a:r>
              <a:rPr lang="en-US" sz="2800" b="1" dirty="0" smtClean="0">
                <a:latin typeface="Arial" charset="0"/>
              </a:rPr>
              <a:t> dot com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9600" y="1066800"/>
            <a:ext cx="7848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IEEE 802.21</a:t>
            </a:r>
            <a:b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Session #69, </a:t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lang="en-US" sz="4400" b="1" kern="0" noProof="0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Big Island, Hawaii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WG Closing</a:t>
            </a:r>
            <a:r>
              <a:rPr kumimoji="0" lang="en-US" sz="44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Plenary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914400"/>
          </a:xfrm>
        </p:spPr>
        <p:txBody>
          <a:bodyPr/>
          <a:lstStyle/>
          <a:p>
            <a:r>
              <a:rPr lang="en-US" altLang="zh-CN" sz="3200" b="1" dirty="0" smtClean="0">
                <a:ea typeface="SimSun" pitchFamily="2" charset="-122"/>
              </a:rPr>
              <a:t>Meeting Updates</a:t>
            </a:r>
            <a:endParaRPr lang="zh-CN" altLang="en-US" sz="3200" b="1" dirty="0" smtClean="0">
              <a:ea typeface="SimSun" pitchFamily="2" charset="-12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70900" cy="41910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Task Groups Update</a:t>
            </a:r>
          </a:p>
          <a:p>
            <a:r>
              <a:rPr lang="en-US" sz="2800" dirty="0" smtClean="0">
                <a:latin typeface="Arial" charset="0"/>
              </a:rPr>
              <a:t>Teleconferences</a:t>
            </a:r>
          </a:p>
          <a:p>
            <a:r>
              <a:rPr lang="en-US" sz="2800" dirty="0">
                <a:latin typeface="Arial" charset="0"/>
              </a:rPr>
              <a:t> </a:t>
            </a:r>
            <a:r>
              <a:rPr lang="en-US" sz="2800" dirty="0" smtClean="0">
                <a:latin typeface="Arial" charset="0"/>
              </a:rPr>
              <a:t>Motions  </a:t>
            </a:r>
          </a:p>
          <a:p>
            <a:r>
              <a:rPr lang="en-US" sz="2800" dirty="0" smtClean="0">
                <a:latin typeface="Arial" charset="0"/>
              </a:rPr>
              <a:t>Future Locations</a:t>
            </a: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70875" cy="901700"/>
          </a:xfrm>
        </p:spPr>
        <p:txBody>
          <a:bodyPr/>
          <a:lstStyle/>
          <a:p>
            <a:r>
              <a:rPr lang="en-US" sz="3600" dirty="0" smtClean="0"/>
              <a:t>TG Reports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69325" cy="4572000"/>
          </a:xfrm>
        </p:spPr>
        <p:txBody>
          <a:bodyPr/>
          <a:lstStyle/>
          <a:p>
            <a:r>
              <a:rPr lang="en-US" sz="2400" dirty="0" smtClean="0"/>
              <a:t>802.21m: Revision  Task </a:t>
            </a:r>
            <a:r>
              <a:rPr lang="en-US" sz="2400" dirty="0" smtClean="0"/>
              <a:t>Group</a:t>
            </a:r>
          </a:p>
          <a:p>
            <a:pPr lvl="1"/>
            <a:r>
              <a:rPr lang="en-US" sz="1800" dirty="0">
                <a:hlinkClick r:id="rId2"/>
              </a:rPr>
              <a:t>https://</a:t>
            </a:r>
            <a:r>
              <a:rPr lang="en-US" sz="1800" dirty="0" smtClean="0">
                <a:hlinkClick r:id="rId2"/>
              </a:rPr>
              <a:t>mentor.ieee.org/802.21/dcn/15/21-15-0075-00-REVP-802-21m-july-closing-report.pptx</a:t>
            </a:r>
            <a:endParaRPr lang="en-US" sz="1800" dirty="0" smtClean="0"/>
          </a:p>
          <a:p>
            <a:pPr marL="457200" lvl="1" indent="0">
              <a:buNone/>
            </a:pPr>
            <a:endParaRPr lang="en-US" sz="1400" dirty="0" smtClean="0"/>
          </a:p>
          <a:p>
            <a:r>
              <a:rPr lang="en-US" sz="2400" dirty="0" smtClean="0"/>
              <a:t>802.21.1: Media Independent Services and use cases Task </a:t>
            </a:r>
            <a:r>
              <a:rPr lang="en-US" sz="2400" dirty="0" smtClean="0"/>
              <a:t>Group</a:t>
            </a:r>
          </a:p>
          <a:p>
            <a:pPr lvl="1"/>
            <a:r>
              <a:rPr lang="en-US" sz="1800" dirty="0">
                <a:hlinkClick r:id="rId3"/>
              </a:rPr>
              <a:t>https://</a:t>
            </a:r>
            <a:r>
              <a:rPr lang="en-US" sz="1800" dirty="0" smtClean="0">
                <a:hlinkClick r:id="rId3"/>
              </a:rPr>
              <a:t>mentor.ieee.org/802.21/dcn/15/21-15-0074-00-SAUC-802-21-1-july-closing-report.pptx</a:t>
            </a:r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>
              <a:buNone/>
            </a:pPr>
            <a:r>
              <a:rPr lang="en-US" sz="2200" dirty="0" smtClean="0"/>
              <a:t>	</a:t>
            </a:r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70875" cy="576262"/>
          </a:xfrm>
        </p:spPr>
        <p:txBody>
          <a:bodyPr/>
          <a:lstStyle/>
          <a:p>
            <a:r>
              <a:rPr lang="en-US" sz="3200" b="1" dirty="0" smtClean="0"/>
              <a:t>Teleconferences (Tentative)</a:t>
            </a:r>
            <a:r>
              <a:rPr lang="en-US" sz="3200" dirty="0" smtClean="0"/>
              <a:t>	</a:t>
            </a:r>
            <a:endParaRPr lang="en-US" sz="1600" dirty="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99450" cy="4800600"/>
          </a:xfrm>
        </p:spPr>
        <p:txBody>
          <a:bodyPr/>
          <a:lstStyle/>
          <a:p>
            <a:pPr marL="465138" lvl="1" indent="0">
              <a:buNone/>
            </a:pPr>
            <a:endParaRPr lang="en-US" sz="2000" dirty="0" smtClean="0"/>
          </a:p>
          <a:p>
            <a:r>
              <a:rPr lang="en-US" sz="2400" dirty="0" smtClean="0"/>
              <a:t>802.21m Teleconference:</a:t>
            </a:r>
          </a:p>
          <a:p>
            <a:pPr lvl="1"/>
            <a:r>
              <a:rPr lang="en-US" altLang="ja-JP" sz="2000" dirty="0" smtClean="0">
                <a:solidFill>
                  <a:srgbClr val="000000"/>
                </a:solidFill>
                <a:ea typeface="MS PGothic" pitchFamily="34" charset="-128"/>
              </a:rPr>
              <a:t>August </a:t>
            </a:r>
            <a:r>
              <a:rPr lang="en-US" altLang="ja-JP" sz="2000" dirty="0">
                <a:solidFill>
                  <a:srgbClr val="000000"/>
                </a:solidFill>
                <a:ea typeface="MS PGothic" pitchFamily="34" charset="-128"/>
              </a:rPr>
              <a:t>03,  8-9 am, US EST </a:t>
            </a:r>
            <a:endParaRPr lang="en-US" altLang="ja-JP" sz="2000" dirty="0" smtClean="0">
              <a:solidFill>
                <a:srgbClr val="000000"/>
              </a:solidFill>
              <a:ea typeface="MS PGothic" pitchFamily="34" charset="-128"/>
            </a:endParaRPr>
          </a:p>
          <a:p>
            <a:pPr lvl="1"/>
            <a:r>
              <a:rPr lang="en-US" altLang="ja-JP" sz="2000" dirty="0" smtClean="0">
                <a:solidFill>
                  <a:srgbClr val="000000"/>
                </a:solidFill>
                <a:ea typeface="MS PGothic" pitchFamily="34" charset="-128"/>
              </a:rPr>
              <a:t>August </a:t>
            </a:r>
            <a:r>
              <a:rPr lang="en-US" altLang="ja-JP" sz="2000" dirty="0">
                <a:solidFill>
                  <a:srgbClr val="000000"/>
                </a:solidFill>
                <a:ea typeface="MS PGothic" pitchFamily="34" charset="-128"/>
              </a:rPr>
              <a:t>21, 8-9 am, US EST </a:t>
            </a:r>
            <a:endParaRPr lang="en-US" altLang="ja-JP" sz="2000" dirty="0" smtClean="0">
              <a:solidFill>
                <a:srgbClr val="000000"/>
              </a:solidFill>
              <a:ea typeface="MS PGothic" pitchFamily="34" charset="-128"/>
            </a:endParaRPr>
          </a:p>
          <a:p>
            <a:pPr lvl="2"/>
            <a:r>
              <a:rPr lang="en-US" altLang="ja-JP" sz="2000" dirty="0" smtClean="0">
                <a:solidFill>
                  <a:srgbClr val="000000"/>
                </a:solidFill>
                <a:ea typeface="MS PGothic" pitchFamily="34" charset="-128"/>
              </a:rPr>
              <a:t>Jointly </a:t>
            </a:r>
            <a:r>
              <a:rPr lang="en-US" altLang="ja-JP" sz="2000" dirty="0">
                <a:solidFill>
                  <a:srgbClr val="000000"/>
                </a:solidFill>
                <a:ea typeface="MS PGothic" pitchFamily="34" charset="-128"/>
              </a:rPr>
              <a:t>with 802.21.1 </a:t>
            </a:r>
            <a:endParaRPr lang="en-US" altLang="ja-JP" sz="2000" dirty="0" smtClean="0">
              <a:solidFill>
                <a:srgbClr val="000000"/>
              </a:solidFill>
              <a:ea typeface="MS PGothic" pitchFamily="34" charset="-128"/>
            </a:endParaRPr>
          </a:p>
          <a:p>
            <a:pPr lvl="1"/>
            <a:r>
              <a:rPr lang="en-US" altLang="ja-JP" sz="2000" dirty="0" smtClean="0">
                <a:solidFill>
                  <a:srgbClr val="000000"/>
                </a:solidFill>
                <a:ea typeface="MS PGothic" pitchFamily="34" charset="-128"/>
              </a:rPr>
              <a:t>September </a:t>
            </a:r>
            <a:r>
              <a:rPr lang="en-US" altLang="ja-JP" sz="2000" dirty="0">
                <a:solidFill>
                  <a:srgbClr val="000000"/>
                </a:solidFill>
                <a:ea typeface="MS PGothic" pitchFamily="34" charset="-128"/>
              </a:rPr>
              <a:t>04, 8-9 am, US EST </a:t>
            </a:r>
          </a:p>
          <a:p>
            <a:pPr marL="857250" lvl="2" indent="0">
              <a:buNone/>
            </a:pPr>
            <a:endParaRPr lang="en-US" sz="1600" dirty="0" smtClean="0"/>
          </a:p>
          <a:p>
            <a:r>
              <a:rPr lang="en-US" sz="2400" dirty="0" smtClean="0"/>
              <a:t>802.21.1 Teleconference: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  <a:latin typeface="Times"/>
              </a:rPr>
              <a:t>July 31, 2015, Friday </a:t>
            </a:r>
            <a:r>
              <a:rPr lang="en-US" sz="2000" dirty="0">
                <a:solidFill>
                  <a:srgbClr val="000000"/>
                </a:solidFill>
                <a:latin typeface="Times"/>
              </a:rPr>
              <a:t>8-9 am, EST </a:t>
            </a:r>
            <a:endParaRPr lang="en-US" sz="2000" dirty="0" smtClean="0">
              <a:solidFill>
                <a:srgbClr val="000000"/>
              </a:solidFill>
              <a:latin typeface="Times"/>
            </a:endParaRPr>
          </a:p>
          <a:p>
            <a:pPr lvl="1"/>
            <a:r>
              <a:rPr lang="en-US" sz="2000" dirty="0" smtClean="0">
                <a:solidFill>
                  <a:srgbClr val="000000"/>
                </a:solidFill>
                <a:latin typeface="Times"/>
              </a:rPr>
              <a:t>August 21, 2015 Friday </a:t>
            </a:r>
            <a:r>
              <a:rPr lang="en-US" sz="2000" dirty="0">
                <a:solidFill>
                  <a:srgbClr val="000000"/>
                </a:solidFill>
                <a:latin typeface="Times"/>
              </a:rPr>
              <a:t>8-9 </a:t>
            </a:r>
            <a:r>
              <a:rPr lang="en-US" sz="2000" dirty="0" smtClean="0">
                <a:solidFill>
                  <a:srgbClr val="000000"/>
                </a:solidFill>
                <a:latin typeface="Times"/>
              </a:rPr>
              <a:t>am, </a:t>
            </a:r>
            <a:r>
              <a:rPr lang="en-US" sz="2000" dirty="0">
                <a:solidFill>
                  <a:srgbClr val="000000"/>
                </a:solidFill>
                <a:latin typeface="Times"/>
              </a:rPr>
              <a:t>EST </a:t>
            </a:r>
            <a:endParaRPr lang="en-US" sz="2000" dirty="0" smtClean="0">
              <a:solidFill>
                <a:srgbClr val="000000"/>
              </a:solidFill>
              <a:latin typeface="Times"/>
            </a:endParaRPr>
          </a:p>
          <a:p>
            <a:pPr lvl="2"/>
            <a:r>
              <a:rPr lang="en-US" sz="2000" dirty="0" smtClean="0">
                <a:solidFill>
                  <a:srgbClr val="000000"/>
                </a:solidFill>
                <a:latin typeface="Times"/>
              </a:rPr>
              <a:t>Jointly </a:t>
            </a:r>
            <a:r>
              <a:rPr lang="en-US" sz="2000" dirty="0">
                <a:solidFill>
                  <a:srgbClr val="000000"/>
                </a:solidFill>
                <a:latin typeface="Times"/>
              </a:rPr>
              <a:t>with </a:t>
            </a:r>
            <a:r>
              <a:rPr lang="en-US" sz="2000" dirty="0" smtClean="0">
                <a:solidFill>
                  <a:srgbClr val="000000"/>
                </a:solidFill>
                <a:latin typeface="Times"/>
              </a:rPr>
              <a:t>802.21m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  <a:latin typeface="Times"/>
              </a:rPr>
              <a:t>August 28, 2015, Friday 8-9 am, EST </a:t>
            </a:r>
            <a:endParaRPr lang="en-US" sz="2000" dirty="0">
              <a:solidFill>
                <a:srgbClr val="000000"/>
              </a:solidFill>
              <a:latin typeface="Times"/>
            </a:endParaRPr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>
              <a:solidFill>
                <a:srgbClr val="990099"/>
              </a:solidFill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770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22275" y="2959100"/>
            <a:ext cx="8270875" cy="685800"/>
          </a:xfrm>
        </p:spPr>
        <p:txBody>
          <a:bodyPr/>
          <a:lstStyle/>
          <a:p>
            <a:r>
              <a:rPr kumimoji="1" lang="en-US" altLang="ja-JP" dirty="0" smtClean="0">
                <a:ea typeface="ＭＳ Ｐゴシック" pitchFamily="50" charset="-128"/>
              </a:rPr>
              <a:t>WG Motion (None) </a:t>
            </a:r>
            <a:endParaRPr kumimoji="1" lang="ja-JP" altLang="en-US" dirty="0" smtClean="0">
              <a:ea typeface="ＭＳ Ｐゴシック" pitchFamily="50" charset="-128"/>
            </a:endParaRPr>
          </a:p>
        </p:txBody>
      </p:sp>
      <p:sp>
        <p:nvSpPr>
          <p:cNvPr id="12292" name="スライド番号プレースホルダー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23B1504-506B-44AB-8932-30F38D54C876}" type="slidenum">
              <a:rPr lang="en-US" altLang="ja-JP"/>
              <a:pPr/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70875" cy="685800"/>
          </a:xfrm>
        </p:spPr>
        <p:txBody>
          <a:bodyPr/>
          <a:lstStyle/>
          <a:p>
            <a:r>
              <a:rPr lang="en-US" altLang="zh-CN" b="1" dirty="0" smtClean="0">
                <a:ea typeface="SimSun" pitchFamily="2" charset="-122"/>
              </a:rPr>
              <a:t>Future Sessions</a:t>
            </a:r>
            <a:endParaRPr lang="zh-CN" altLang="en-US" b="1" dirty="0" smtClean="0">
              <a:ea typeface="SimSun" pitchFamily="2" charset="-122"/>
            </a:endParaRPr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2015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534400" cy="3962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>
                <a:solidFill>
                  <a:srgbClr val="0000FF"/>
                </a:solidFill>
              </a:rPr>
              <a:t>Interim: September 13-18, 2015, Asia (</a:t>
            </a:r>
            <a:r>
              <a:rPr lang="en-US" sz="2400" b="1" dirty="0" err="1">
                <a:solidFill>
                  <a:srgbClr val="0000FF"/>
                </a:solidFill>
              </a:rPr>
              <a:t>Centara</a:t>
            </a:r>
            <a:r>
              <a:rPr lang="en-US" sz="2400" b="1" dirty="0">
                <a:solidFill>
                  <a:srgbClr val="0000FF"/>
                </a:solidFill>
              </a:rPr>
              <a:t> Bank Central World, Bangkok)</a:t>
            </a:r>
            <a:endParaRPr lang="en-US" sz="2400" b="1" dirty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0000FF"/>
                </a:solidFill>
              </a:rPr>
              <a:t>Co-located with  all 802 wireless groups </a:t>
            </a:r>
            <a:endParaRPr lang="en-US" sz="20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>
                <a:solidFill>
                  <a:srgbClr val="FF0000"/>
                </a:solidFill>
              </a:rPr>
              <a:t>Plenary: 8-13 Nov 2015, </a:t>
            </a:r>
            <a:r>
              <a:rPr lang="it-IT" sz="2400" b="1" dirty="0">
                <a:solidFill>
                  <a:srgbClr val="FF0000"/>
                </a:solidFill>
              </a:rPr>
              <a:t>Hyatt Regency Dallas, TX, USA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000000"/>
                </a:solidFill>
              </a:rPr>
              <a:t>  Subir Das, Chair 802.21 WG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11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6096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September  Interim  Meeting Logistics 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610600" cy="5105400"/>
          </a:xfrm>
        </p:spPr>
        <p:txBody>
          <a:bodyPr/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/>
              <a:t>September, 13-18, 2015, </a:t>
            </a:r>
            <a:r>
              <a:rPr lang="en-US" sz="2000" b="1" dirty="0" err="1" smtClean="0"/>
              <a:t>Centara</a:t>
            </a:r>
            <a:r>
              <a:rPr lang="en-US" sz="2000" b="1" dirty="0"/>
              <a:t> </a:t>
            </a:r>
            <a:r>
              <a:rPr lang="en-US" sz="2000" b="1" dirty="0" smtClean="0"/>
              <a:t>Bank </a:t>
            </a:r>
            <a:r>
              <a:rPr lang="en-US" sz="2000" b="1" dirty="0"/>
              <a:t>Central World, </a:t>
            </a:r>
            <a:r>
              <a:rPr lang="en-US" sz="2000" b="1" dirty="0" smtClean="0"/>
              <a:t>Bangkok, Thailand</a:t>
            </a:r>
          </a:p>
          <a:p>
            <a:pPr>
              <a:lnSpc>
                <a:spcPct val="90000"/>
              </a:lnSpc>
            </a:pPr>
            <a:r>
              <a:rPr lang="en-US" sz="2000" b="1" dirty="0"/>
              <a:t>Registration and Hotel Reservations are available now at: </a:t>
            </a:r>
            <a:r>
              <a:rPr lang="en-US" sz="2000" b="1" dirty="0">
                <a:solidFill>
                  <a:srgbClr val="FF0000"/>
                </a:solidFill>
              </a:rPr>
              <a:t>http://arinex.com.au/ieee2015/</a:t>
            </a:r>
            <a:r>
              <a:rPr lang="en-US" sz="2000" b="1" dirty="0"/>
              <a:t> </a:t>
            </a:r>
          </a:p>
          <a:p>
            <a:pPr>
              <a:lnSpc>
                <a:spcPct val="90000"/>
              </a:lnSpc>
            </a:pPr>
            <a:r>
              <a:rPr lang="en-US" sz="2000" b="1" dirty="0" smtClean="0"/>
              <a:t>Registration </a:t>
            </a:r>
            <a:r>
              <a:rPr lang="en-US" sz="2000" b="1" dirty="0"/>
              <a:t>&amp; </a:t>
            </a:r>
            <a:r>
              <a:rPr lang="en-US" sz="2000" b="1" dirty="0" smtClean="0"/>
              <a:t>Deadlines</a:t>
            </a:r>
          </a:p>
          <a:p>
            <a:pPr lvl="1">
              <a:lnSpc>
                <a:spcPct val="90000"/>
              </a:lnSpc>
            </a:pPr>
            <a:r>
              <a:rPr lang="en-US" sz="1600" b="1" dirty="0"/>
              <a:t>There is a minimum 3 night stay to qualify for the discounted registration rate 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>
                <a:solidFill>
                  <a:srgbClr val="FF0000"/>
                </a:solidFill>
              </a:rPr>
              <a:t>Deadline </a:t>
            </a:r>
            <a:r>
              <a:rPr lang="en-US" sz="1600" b="1" dirty="0">
                <a:solidFill>
                  <a:srgbClr val="FF0000"/>
                </a:solidFill>
              </a:rPr>
              <a:t>for the early bird registration fee is 29 </a:t>
            </a:r>
            <a:r>
              <a:rPr lang="en-US" sz="1600" b="1" dirty="0" smtClean="0">
                <a:solidFill>
                  <a:srgbClr val="FF0000"/>
                </a:solidFill>
              </a:rPr>
              <a:t>July, 2015</a:t>
            </a:r>
            <a:endParaRPr lang="en-US" sz="1600" b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b="1" dirty="0" smtClean="0"/>
              <a:t>Hotel </a:t>
            </a:r>
            <a:endParaRPr lang="en-US" sz="2000" b="1" dirty="0"/>
          </a:p>
          <a:p>
            <a:pPr lvl="1">
              <a:lnSpc>
                <a:spcPct val="90000"/>
              </a:lnSpc>
            </a:pPr>
            <a:r>
              <a:rPr lang="en-US" sz="1600" b="1" dirty="0" smtClean="0"/>
              <a:t>On </a:t>
            </a:r>
            <a:r>
              <a:rPr lang="en-US" sz="1600" b="1" dirty="0"/>
              <a:t>the hotel room booking pages: </a:t>
            </a:r>
            <a:endParaRPr lang="en-US" sz="1600" b="1" dirty="0" smtClean="0"/>
          </a:p>
          <a:p>
            <a:pPr lvl="1">
              <a:lnSpc>
                <a:spcPct val="90000"/>
              </a:lnSpc>
            </a:pPr>
            <a:r>
              <a:rPr lang="en-US" sz="1600" b="1" dirty="0" smtClean="0"/>
              <a:t> You </a:t>
            </a:r>
            <a:r>
              <a:rPr lang="en-US" sz="1600" b="1" dirty="0"/>
              <a:t>are required to indicate your credit card details as a guarantee only and your credit card will be deducted for </a:t>
            </a:r>
            <a:r>
              <a:rPr lang="en-US" sz="1600" b="1" dirty="0">
                <a:solidFill>
                  <a:srgbClr val="FF0000"/>
                </a:solidFill>
              </a:rPr>
              <a:t>one nights deposit until 27 August</a:t>
            </a:r>
            <a:r>
              <a:rPr lang="en-US" sz="1600" b="1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sz="1600" b="1" dirty="0"/>
              <a:t> </a:t>
            </a:r>
            <a:r>
              <a:rPr lang="en-US" sz="1600" b="1" dirty="0" smtClean="0"/>
              <a:t>All </a:t>
            </a:r>
            <a:r>
              <a:rPr lang="en-US" sz="1600" b="1" dirty="0"/>
              <a:t>hotel rooms include </a:t>
            </a:r>
            <a:r>
              <a:rPr lang="en-US" sz="1600" b="1" dirty="0" smtClean="0"/>
              <a:t>Wi-Fi</a:t>
            </a:r>
            <a:endParaRPr lang="en-US" sz="1600" b="1" dirty="0"/>
          </a:p>
          <a:p>
            <a:pPr lvl="1">
              <a:lnSpc>
                <a:spcPct val="90000"/>
              </a:lnSpc>
            </a:pPr>
            <a:r>
              <a:rPr lang="en-US" sz="1600" b="1" dirty="0"/>
              <a:t> </a:t>
            </a:r>
            <a:r>
              <a:rPr lang="en-US" sz="1600" b="1" dirty="0" smtClean="0"/>
              <a:t>Rates </a:t>
            </a:r>
            <a:r>
              <a:rPr lang="en-US" sz="1600" b="1" dirty="0"/>
              <a:t>quoted are exclusive of taxes </a:t>
            </a:r>
          </a:p>
          <a:p>
            <a:pPr>
              <a:lnSpc>
                <a:spcPct val="90000"/>
              </a:lnSpc>
            </a:pPr>
            <a:r>
              <a:rPr lang="en-US" sz="2000" b="1" dirty="0" smtClean="0">
                <a:latin typeface="+mj-lt"/>
                <a:cs typeface="Arial" charset="0"/>
              </a:rPr>
              <a:t>Social </a:t>
            </a:r>
          </a:p>
          <a:p>
            <a:pPr lvl="1">
              <a:lnSpc>
                <a:spcPct val="90000"/>
              </a:lnSpc>
            </a:pPr>
            <a:r>
              <a:rPr lang="en-US" sz="1600" b="1" dirty="0">
                <a:latin typeface="+mj-lt"/>
                <a:cs typeface="Arial" charset="0"/>
              </a:rPr>
              <a:t>T</a:t>
            </a:r>
            <a:r>
              <a:rPr lang="en-US" sz="1600" b="1" dirty="0" smtClean="0">
                <a:latin typeface="+mj-lt"/>
                <a:cs typeface="Arial" charset="0"/>
              </a:rPr>
              <a:t>here </a:t>
            </a:r>
            <a:r>
              <a:rPr lang="en-US" sz="1600" b="1" dirty="0">
                <a:latin typeface="+mj-lt"/>
                <a:cs typeface="Arial" charset="0"/>
              </a:rPr>
              <a:t>will be an optional social event for this Interim, </a:t>
            </a:r>
            <a:r>
              <a:rPr lang="en-US" sz="1600" b="1" dirty="0" smtClean="0">
                <a:latin typeface="+mj-lt"/>
                <a:cs typeface="Arial" charset="0"/>
              </a:rPr>
              <a:t>a </a:t>
            </a:r>
            <a:r>
              <a:rPr lang="en-US" sz="1600" b="1" dirty="0">
                <a:latin typeface="+mj-lt"/>
                <a:cs typeface="Arial" charset="0"/>
              </a:rPr>
              <a:t>dinner cruise along the Chao Phraya River. </a:t>
            </a:r>
            <a:r>
              <a:rPr lang="en-US" sz="1600" b="1" dirty="0" smtClean="0">
                <a:latin typeface="+mj-lt"/>
                <a:cs typeface="Arial" charset="0"/>
              </a:rPr>
              <a:t>Payment </a:t>
            </a:r>
            <a:r>
              <a:rPr lang="en-US" sz="1600" b="1" dirty="0">
                <a:latin typeface="+mj-lt"/>
                <a:cs typeface="Arial" charset="0"/>
              </a:rPr>
              <a:t>for Bookings: your credit card will debited for your ticket to the cruise on </a:t>
            </a:r>
            <a:r>
              <a:rPr lang="en-US" sz="1600" b="1" dirty="0">
                <a:solidFill>
                  <a:srgbClr val="FF0000"/>
                </a:solidFill>
                <a:latin typeface="+mj-lt"/>
                <a:cs typeface="Arial" charset="0"/>
              </a:rPr>
              <a:t>24th August 2015.  </a:t>
            </a:r>
            <a:r>
              <a:rPr lang="en-US" sz="1600" b="1" dirty="0">
                <a:latin typeface="+mj-lt"/>
                <a:cs typeface="Arial" charset="0"/>
              </a:rPr>
              <a:t>For more information on the social visit: http://arinex.com.au/ieee2015/social/ </a:t>
            </a:r>
          </a:p>
          <a:p>
            <a:pPr>
              <a:lnSpc>
                <a:spcPct val="90000"/>
              </a:lnSpc>
            </a:pPr>
            <a:endParaRPr lang="en-US" sz="1600" dirty="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None/>
            </a:pPr>
            <a:endParaRPr lang="en-US" sz="2600" dirty="0" smtClean="0"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2016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534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chemeClr val="accent2"/>
                </a:solidFill>
              </a:rPr>
              <a:t>Interim: 11-16 January, 2016, </a:t>
            </a:r>
            <a:r>
              <a:rPr lang="es-ES" sz="2400" b="1" dirty="0" smtClean="0">
                <a:solidFill>
                  <a:schemeClr val="accent2"/>
                </a:solidFill>
              </a:rPr>
              <a:t>Hyatt Regency, Atlanta, GA,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Wireless 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13-18 March, 2016,  Sands Venetian Hotel, Macau, PRC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May 15-20, 2016, Hilton Waikoloa Village, HI, USA 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24-29 July 2016, Grand Hyatt, San Diego,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September 2016 , Europe (TBD)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6-11 Nov 2016, Grand </a:t>
            </a:r>
            <a:r>
              <a:rPr lang="it-IT" sz="2400" b="1" dirty="0" smtClean="0">
                <a:solidFill>
                  <a:srgbClr val="FF0000"/>
                </a:solidFill>
              </a:rPr>
              <a:t>Hyatt, San Antonio,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000000"/>
                </a:solidFill>
              </a:rPr>
              <a:t>  Subir Das, Chair 802.21 WG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46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2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1_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90675</TotalTime>
  <Words>568</Words>
  <Application>Microsoft Office PowerPoint</Application>
  <PresentationFormat>On-screen Show (4:3)</PresentationFormat>
  <Paragraphs>111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9</vt:i4>
      </vt:variant>
      <vt:variant>
        <vt:lpstr>Slide Titles</vt:lpstr>
      </vt:variant>
      <vt:variant>
        <vt:i4>9</vt:i4>
      </vt:variant>
    </vt:vector>
  </HeadingPairs>
  <TitlesOfParts>
    <vt:vector size="26" baseType="lpstr">
      <vt:lpstr>MS PGothic</vt:lpstr>
      <vt:lpstr>MS PGothic</vt:lpstr>
      <vt:lpstr>SimSun</vt:lpstr>
      <vt:lpstr>Arial</vt:lpstr>
      <vt:lpstr>Calibri</vt:lpstr>
      <vt:lpstr>Rotis Sans Serif for Nokia</vt:lpstr>
      <vt:lpstr>Times</vt:lpstr>
      <vt:lpstr>Times New Roman</vt:lpstr>
      <vt:lpstr>802.11PowerPointTemplate-Landscape</vt:lpstr>
      <vt:lpstr>1_Custom Design</vt:lpstr>
      <vt:lpstr>2_Custom Design</vt:lpstr>
      <vt:lpstr>3_Custom Design</vt:lpstr>
      <vt:lpstr>Custom Design</vt:lpstr>
      <vt:lpstr>blank presentation</vt:lpstr>
      <vt:lpstr>1_blank presentation</vt:lpstr>
      <vt:lpstr>2_blank presentation</vt:lpstr>
      <vt:lpstr>1_802.11PowerPointTemplate-Landscape</vt:lpstr>
      <vt:lpstr>PowerPoint Presentation</vt:lpstr>
      <vt:lpstr>Meeting Updates</vt:lpstr>
      <vt:lpstr>TG Reports </vt:lpstr>
      <vt:lpstr>Teleconferences (Tentative) </vt:lpstr>
      <vt:lpstr>WG Motion (None) </vt:lpstr>
      <vt:lpstr>Future Sessions</vt:lpstr>
      <vt:lpstr>Future Sessions – 2015 </vt:lpstr>
      <vt:lpstr>September  Interim  Meeting Logistics </vt:lpstr>
      <vt:lpstr>Future Sessions – 2016 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creator>Subir Das</dc:creator>
  <cp:lastModifiedBy>Das, Subir</cp:lastModifiedBy>
  <cp:revision>771</cp:revision>
  <cp:lastPrinted>1998-02-10T13:28:06Z</cp:lastPrinted>
  <dcterms:created xsi:type="dcterms:W3CDTF">2002-07-08T22:03:28Z</dcterms:created>
  <dcterms:modified xsi:type="dcterms:W3CDTF">2015-07-17T20:18:01Z</dcterms:modified>
</cp:coreProperties>
</file>