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
  </p:notesMasterIdLst>
  <p:handoutMasterIdLst>
    <p:handoutMasterId r:id="rId7"/>
  </p:handoutMasterIdLst>
  <p:sldIdLst>
    <p:sldId id="333" r:id="rId2"/>
    <p:sldId id="332" r:id="rId3"/>
    <p:sldId id="342" r:id="rId4"/>
    <p:sldId id="344"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92" d="100"/>
          <a:sy n="92" d="100"/>
        </p:scale>
        <p:origin x="132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extLst>
      <p:ext uri="{BB962C8B-B14F-4D97-AF65-F5344CB8AC3E}">
        <p14:creationId xmlns:p14="http://schemas.microsoft.com/office/powerpoint/2010/main" val="3563934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extLst>
      <p:ext uri="{BB962C8B-B14F-4D97-AF65-F5344CB8AC3E}">
        <p14:creationId xmlns:p14="http://schemas.microsoft.com/office/powerpoint/2010/main" val="36161338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extLst>
      <p:ext uri="{BB962C8B-B14F-4D97-AF65-F5344CB8AC3E}">
        <p14:creationId xmlns:p14="http://schemas.microsoft.com/office/powerpoint/2010/main" val="1629649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extLst>
      <p:ext uri="{BB962C8B-B14F-4D97-AF65-F5344CB8AC3E}">
        <p14:creationId xmlns:p14="http://schemas.microsoft.com/office/powerpoint/2010/main" val="1355449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extLst>
      <p:ext uri="{BB962C8B-B14F-4D97-AF65-F5344CB8AC3E}">
        <p14:creationId xmlns:p14="http://schemas.microsoft.com/office/powerpoint/2010/main" val="3503041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4</a:t>
            </a:fld>
            <a:endParaRPr lang="en-US" altLang="ja-JP"/>
          </a:p>
        </p:txBody>
      </p:sp>
    </p:spTree>
    <p:extLst>
      <p:ext uri="{BB962C8B-B14F-4D97-AF65-F5344CB8AC3E}">
        <p14:creationId xmlns:p14="http://schemas.microsoft.com/office/powerpoint/2010/main" val="1633478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395536" y="106680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21-15-0070-00</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Opening Note</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July</a:t>
            </a:r>
            <a:r>
              <a:rPr lang="en-US" altLang="ja-JP" dirty="0" smtClean="0">
                <a:latin typeface="Times" charset="0"/>
                <a:ea typeface="MS PGothic" pitchFamily="34" charset="-128"/>
                <a:cs typeface="Times New Roman" pitchFamily="18" charset="0"/>
              </a:rPr>
              <a:t> 13, </a:t>
            </a:r>
            <a:r>
              <a:rPr lang="en-US" altLang="ja-JP" dirty="0" smtClean="0">
                <a:latin typeface="Times" charset="0"/>
                <a:ea typeface="MS PGothic" pitchFamily="34" charset="-128"/>
                <a:cs typeface="Times New Roman" pitchFamily="18" charset="0"/>
              </a:rPr>
              <a:t>2015</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IEEE </a:t>
            </a:r>
            <a:r>
              <a:rPr lang="en-US" altLang="ja-JP" dirty="0">
                <a:latin typeface="Times" charset="0"/>
                <a:ea typeface="MS PGothic" pitchFamily="34" charset="-128"/>
                <a:cs typeface="Times New Roman" pitchFamily="18" charset="0"/>
              </a:rPr>
              <a:t>802.21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69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Big Island</a:t>
            </a:r>
            <a:r>
              <a:rPr lang="en-US" altLang="ja-JP" dirty="0" smtClean="0">
                <a:latin typeface="Times" charset="0"/>
                <a:ea typeface="MS PGothic" pitchFamily="34" charset="-128"/>
                <a:cs typeface="Times New Roman" pitchFamily="18" charset="0"/>
              </a:rPr>
              <a:t>,  Hawaii </a:t>
            </a:r>
            <a:endParaRPr lang="en-US" altLang="ja-JP" dirty="0" smtClean="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kern="0" dirty="0">
                <a:solidFill>
                  <a:srgbClr val="000000"/>
                </a:solidFill>
                <a:ea typeface="ＭＳ Ｐゴシック" pitchFamily="34" charset="-128"/>
                <a:cs typeface="Times New Roman" pitchFamily="18" charset="0"/>
              </a:rPr>
              <a:t>Presented at IEEE </a:t>
            </a:r>
            <a:r>
              <a:rPr lang="en-US" altLang="ja-JP" kern="0" dirty="0" smtClean="0">
                <a:solidFill>
                  <a:srgbClr val="000000"/>
                </a:solidFill>
                <a:ea typeface="ＭＳ Ｐゴシック" pitchFamily="34" charset="-128"/>
                <a:cs typeface="Times New Roman" pitchFamily="18" charset="0"/>
              </a:rPr>
              <a:t>802.21.1 </a:t>
            </a:r>
            <a:r>
              <a:rPr lang="en-US" altLang="ja-JP" kern="0" dirty="0" smtClean="0">
                <a:solidFill>
                  <a:srgbClr val="000000"/>
                </a:solidFill>
                <a:ea typeface="ＭＳ Ｐゴシック" pitchFamily="34" charset="-128"/>
                <a:cs typeface="Times New Roman" pitchFamily="18" charset="0"/>
              </a:rPr>
              <a:t>TG, July Plenary meeting</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Opening Report </a:t>
            </a:r>
            <a:r>
              <a:rPr lang="en-US" altLang="ja-JP" dirty="0">
                <a:latin typeface="Times" charset="0"/>
                <a:ea typeface="MS PGothic" pitchFamily="34" charset="-128"/>
                <a:cs typeface="Times New Roman" pitchFamily="18" charset="0"/>
              </a:rPr>
              <a:t>for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69</a:t>
            </a:r>
            <a:r>
              <a:rPr lang="en-US" altLang="ja-JP" dirty="0" smtClean="0">
                <a:latin typeface="Times" charset="0"/>
                <a:ea typeface="MS PGothic" pitchFamily="34" charset="-128"/>
                <a:cs typeface="Times New Roman" pitchFamily="18" charset="0"/>
              </a:rPr>
              <a:t>	</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dirty="0">
                <a:latin typeface="Times" charset="0"/>
                <a:ea typeface="MS PGothic" pitchFamily="34" charset="-128"/>
                <a:cs typeface="Times New Roman" pitchFamily="18" charset="0"/>
              </a:rPr>
              <a:t>IEEE 802.21 presentation release statements</a:t>
            </a:r>
            <a:endParaRPr lang="en-US" altLang="ja-JP" sz="1800" dirty="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is familiar with IEEE patent policy, as stated in </a:t>
            </a:r>
            <a:r>
              <a:rPr lang="en-US" altLang="ja-JP" sz="1600" dirty="0">
                <a:latin typeface="Times" charset="0"/>
                <a:ea typeface="MS PGothic" pitchFamily="34" charset="-128"/>
                <a:cs typeface="Times New Roman" pitchFamily="18" charset="0"/>
                <a:hlinkClick r:id="rId3"/>
              </a:rPr>
              <a:t>Section 6 of the IEEE-SA Standards Board bylaws</a:t>
            </a:r>
            <a:r>
              <a:rPr lang="en-US" altLang="ja-JP" sz="1600" dirty="0">
                <a:solidFill>
                  <a:srgbClr val="000099"/>
                </a:solidFill>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rPr>
              <a:t>&lt;</a:t>
            </a:r>
            <a:r>
              <a:rPr lang="en-US" altLang="ja-JP" sz="1600" dirty="0">
                <a:latin typeface="Times" charset="0"/>
                <a:ea typeface="MS PGothic" pitchFamily="34" charset="-128"/>
                <a:cs typeface="Times New Roman" pitchFamily="18" charset="0"/>
                <a:hlinkClick r:id="rId4"/>
              </a:rPr>
              <a:t>http://standards.ieee.org/guides/bylaws/sect6-7.html#6</a:t>
            </a:r>
            <a:r>
              <a:rPr lang="en-US" altLang="ja-JP" sz="1600" dirty="0">
                <a:latin typeface="Times" charset="0"/>
                <a:ea typeface="MS PGothic" pitchFamily="34" charset="-128"/>
                <a:cs typeface="Times New Roman" pitchFamily="18" charset="0"/>
              </a:rPr>
              <a:t>&gt; and in </a:t>
            </a:r>
            <a:r>
              <a:rPr lang="en-US" altLang="ja-JP" sz="1600" i="1" dirty="0">
                <a:latin typeface="Times" charset="0"/>
                <a:ea typeface="MS PGothic" pitchFamily="34" charset="-128"/>
                <a:cs typeface="Times New Roman" pitchFamily="18" charset="0"/>
              </a:rPr>
              <a:t>Understanding Patent Issues During IEEE Standards Development</a:t>
            </a:r>
            <a:r>
              <a:rPr lang="en-US" altLang="ja-JP" sz="1600" dirty="0">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hlinkClick r:id="rId5"/>
              </a:rPr>
              <a:t>http://standards.ieee.org/board/pat/faq.pdf</a:t>
            </a:r>
            <a:r>
              <a:rPr lang="en-US" altLang="ja-JP" sz="1600" dirty="0">
                <a:latin typeface="Times" charset="0"/>
                <a:ea typeface="MS PGothic" pitchFamily="34" charset="-128"/>
                <a:cs typeface="Times New Roman" pitchFamily="18" charset="0"/>
              </a:rPr>
              <a:t>&gt;</a:t>
            </a:r>
            <a:r>
              <a:rPr lang="en-US" altLang="ja-JP" sz="1600" dirty="0">
                <a:ea typeface="MS PGothic" pitchFamily="34" charset="-128"/>
                <a:cs typeface="Times New Roman" pitchFamily="18" charset="0"/>
              </a:rPr>
              <a:t> </a:t>
            </a:r>
            <a:endParaRPr lang="en-US" altLang="ja-JP" sz="1600" dirty="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dirty="0"/>
          </a:p>
        </p:txBody>
      </p:sp>
      <p:sp>
        <p:nvSpPr>
          <p:cNvPr id="5125" name="Content Placeholder 2"/>
          <p:cNvSpPr txBox="1">
            <a:spLocks/>
          </p:cNvSpPr>
          <p:nvPr/>
        </p:nvSpPr>
        <p:spPr bwMode="auto">
          <a:xfrm>
            <a:off x="287016" y="1124744"/>
            <a:ext cx="7957392" cy="4608512"/>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sz="2800" dirty="0" smtClean="0">
                <a:ea typeface="MS PGothic" pitchFamily="34" charset="-128"/>
              </a:rPr>
              <a:t>TG 802.21.1  is currently scheduled  for </a:t>
            </a:r>
            <a:r>
              <a:rPr lang="en-US" altLang="ja-JP" sz="2800" dirty="0" smtClean="0">
                <a:ea typeface="MS PGothic" pitchFamily="34" charset="-128"/>
              </a:rPr>
              <a:t>three/four </a:t>
            </a:r>
            <a:r>
              <a:rPr lang="en-US" altLang="ja-JP" sz="2800" dirty="0" smtClean="0">
                <a:ea typeface="MS PGothic" pitchFamily="34" charset="-128"/>
              </a:rPr>
              <a:t>sessions: </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 </a:t>
            </a:r>
            <a:r>
              <a:rPr lang="en-US" altLang="ja-JP" sz="2800" dirty="0" smtClean="0">
                <a:ea typeface="MS PGothic" pitchFamily="34" charset="-128"/>
              </a:rPr>
              <a:t>Mon</a:t>
            </a:r>
            <a:r>
              <a:rPr lang="en-US" altLang="ja-JP" sz="2800" dirty="0" smtClean="0">
                <a:ea typeface="MS PGothic" pitchFamily="34" charset="-128"/>
              </a:rPr>
              <a:t>day</a:t>
            </a:r>
            <a:r>
              <a:rPr lang="en-US" altLang="ja-JP" sz="2800" dirty="0" smtClean="0">
                <a:ea typeface="MS PGothic" pitchFamily="34" charset="-128"/>
              </a:rPr>
              <a:t>, </a:t>
            </a:r>
            <a:r>
              <a:rPr lang="en-US" altLang="ja-JP" sz="2800" dirty="0" smtClean="0">
                <a:ea typeface="MS PGothic" pitchFamily="34" charset="-128"/>
              </a:rPr>
              <a:t>July</a:t>
            </a:r>
            <a:r>
              <a:rPr lang="en-US" altLang="ja-JP" sz="2800" dirty="0" smtClean="0">
                <a:ea typeface="MS PGothic" pitchFamily="34" charset="-128"/>
              </a:rPr>
              <a:t> 13, </a:t>
            </a:r>
            <a:r>
              <a:rPr lang="en-US" altLang="ja-JP" sz="2800" dirty="0" smtClean="0">
                <a:ea typeface="MS PGothic" pitchFamily="34" charset="-128"/>
              </a:rPr>
              <a:t>2015 </a:t>
            </a:r>
          </a:p>
          <a:p>
            <a:pPr lvl="2">
              <a:buFont typeface="Arial" pitchFamily="34" charset="0"/>
              <a:buChar char="•"/>
            </a:pPr>
            <a:r>
              <a:rPr lang="en-US" altLang="ja-JP" dirty="0" smtClean="0">
                <a:ea typeface="MS PGothic" pitchFamily="34" charset="-128"/>
              </a:rPr>
              <a:t>AM2 : </a:t>
            </a:r>
            <a:r>
              <a:rPr lang="en-US" altLang="ja-JP" dirty="0" smtClean="0">
                <a:ea typeface="MS PGothic" pitchFamily="34" charset="-128"/>
              </a:rPr>
              <a:t>11:30- 12:30 pm</a:t>
            </a:r>
          </a:p>
          <a:p>
            <a:pPr lvl="2">
              <a:buFont typeface="Arial" pitchFamily="34" charset="0"/>
              <a:buChar char="•"/>
            </a:pPr>
            <a:r>
              <a:rPr lang="en-US" altLang="ja-JP" dirty="0">
                <a:ea typeface="MS PGothic" pitchFamily="34" charset="-128"/>
              </a:rPr>
              <a:t> </a:t>
            </a:r>
            <a:r>
              <a:rPr lang="en-US" altLang="ja-JP" dirty="0" smtClean="0">
                <a:ea typeface="MS PGothic" pitchFamily="34" charset="-128"/>
              </a:rPr>
              <a:t>PM2: 4:00-6:00 pm</a:t>
            </a:r>
            <a:endParaRPr lang="en-US" altLang="ja-JP" dirty="0" smtClean="0">
              <a:ea typeface="MS PGothic" pitchFamily="34" charset="-128"/>
            </a:endParaRPr>
          </a:p>
          <a:p>
            <a:pPr lvl="1">
              <a:buFont typeface="Arial" pitchFamily="34" charset="0"/>
              <a:buChar char="•"/>
            </a:pPr>
            <a:r>
              <a:rPr lang="en-US" altLang="ja-JP" sz="2800" dirty="0" smtClean="0">
                <a:ea typeface="MS PGothic" pitchFamily="34" charset="-128"/>
              </a:rPr>
              <a:t> </a:t>
            </a:r>
            <a:r>
              <a:rPr lang="en-US" altLang="ja-JP" sz="2800" dirty="0" smtClean="0">
                <a:ea typeface="MS PGothic" pitchFamily="34" charset="-128"/>
              </a:rPr>
              <a:t>Tues</a:t>
            </a:r>
            <a:r>
              <a:rPr lang="en-US" altLang="ja-JP" sz="2800" dirty="0" smtClean="0">
                <a:ea typeface="MS PGothic" pitchFamily="34" charset="-128"/>
              </a:rPr>
              <a:t>day, July 14, </a:t>
            </a:r>
            <a:r>
              <a:rPr lang="en-US" altLang="ja-JP" sz="2800" dirty="0" smtClean="0">
                <a:ea typeface="MS PGothic" pitchFamily="34" charset="-128"/>
              </a:rPr>
              <a:t>2015</a:t>
            </a:r>
          </a:p>
          <a:p>
            <a:pPr lvl="2">
              <a:buFont typeface="Arial" pitchFamily="34" charset="0"/>
              <a:buChar char="•"/>
            </a:pPr>
            <a:r>
              <a:rPr lang="en-US" altLang="ja-JP" dirty="0" smtClean="0">
                <a:ea typeface="MS PGothic" pitchFamily="34" charset="-128"/>
              </a:rPr>
              <a:t>AM2 : 10:30– 12:00 pm</a:t>
            </a: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Wednesday, </a:t>
            </a:r>
            <a:r>
              <a:rPr lang="en-US" altLang="ja-JP" dirty="0" smtClean="0">
                <a:ea typeface="MS PGothic" pitchFamily="34" charset="-128"/>
              </a:rPr>
              <a:t>July </a:t>
            </a:r>
            <a:r>
              <a:rPr lang="en-US" altLang="ja-JP" dirty="0" smtClean="0">
                <a:ea typeface="MS PGothic" pitchFamily="34" charset="-128"/>
              </a:rPr>
              <a:t>15, </a:t>
            </a:r>
            <a:r>
              <a:rPr lang="en-US" altLang="ja-JP" dirty="0" smtClean="0">
                <a:ea typeface="MS PGothic" pitchFamily="34" charset="-128"/>
              </a:rPr>
              <a:t>2015 </a:t>
            </a:r>
          </a:p>
          <a:p>
            <a:pPr lvl="2">
              <a:buFont typeface="Arial" pitchFamily="34" charset="0"/>
              <a:buChar char="•"/>
            </a:pPr>
            <a:r>
              <a:rPr lang="en-US" altLang="ja-JP" dirty="0" smtClean="0">
                <a:ea typeface="MS PGothic" pitchFamily="34" charset="-128"/>
              </a:rPr>
              <a:t>PM1: 1:30-3:30pm </a:t>
            </a:r>
            <a:endParaRPr lang="en-US" altLang="ja-JP" dirty="0" smtClean="0">
              <a:ea typeface="MS PGothic" pitchFamily="34" charset="-128"/>
            </a:endParaRP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Thursday, July 16, 2015 </a:t>
            </a:r>
          </a:p>
          <a:p>
            <a:pPr lvl="2">
              <a:buFont typeface="Arial" pitchFamily="34" charset="0"/>
              <a:buChar char="•"/>
            </a:pPr>
            <a:r>
              <a:rPr lang="en-US" altLang="ja-JP" dirty="0" smtClean="0">
                <a:ea typeface="MS PGothic" pitchFamily="34" charset="-128"/>
              </a:rPr>
              <a:t>PM2: 1:30- 2:30 pm</a:t>
            </a:r>
            <a:endParaRPr lang="en-US" altLang="ja-JP" dirty="0" smtClean="0">
              <a:ea typeface="MS PGothic" pitchFamily="34" charset="-128"/>
            </a:endParaRPr>
          </a:p>
          <a:p>
            <a:pPr lvl="2"/>
            <a:endParaRPr lang="en-US" altLang="ja-JP" dirty="0" smtClean="0">
              <a:ea typeface="MS PGothic" pitchFamily="34" charset="-128"/>
            </a:endParaRPr>
          </a:p>
          <a:p>
            <a:pPr lvl="2">
              <a:buFont typeface="Arial" pitchFamily="34" charset="0"/>
              <a:buChar char="•"/>
            </a:pPr>
            <a:endParaRPr lang="en-US" altLang="ja-JP" dirty="0" smtClean="0">
              <a:ea typeface="MS PGothic" pitchFamily="34" charset="-128"/>
            </a:endParaRPr>
          </a:p>
          <a:p>
            <a:pPr>
              <a:buFont typeface="Arial" pitchFamily="34" charset="0"/>
              <a:buChar char="•"/>
            </a:pPr>
            <a:r>
              <a:rPr lang="en-US" dirty="0" smtClean="0"/>
              <a:t> Default Meeting location: </a:t>
            </a:r>
            <a:r>
              <a:rPr lang="en-US" dirty="0"/>
              <a:t>#3298 - A, Palace Tower </a:t>
            </a:r>
            <a:endParaRPr lang="en-US" dirty="0" smtClean="0"/>
          </a:p>
          <a:p>
            <a:r>
              <a:rPr lang="en-US" dirty="0" smtClean="0"/>
              <a:t> </a:t>
            </a:r>
          </a:p>
          <a:p>
            <a:pPr>
              <a:buFont typeface="Arial" pitchFamily="34" charset="0"/>
              <a:buChar char="•"/>
            </a:pPr>
            <a:endParaRPr lang="en-US" altLang="ja-JP" dirty="0">
              <a:ea typeface="MS PGothic" pitchFamily="34" charset="-128"/>
            </a:endParaRPr>
          </a:p>
          <a:p>
            <a:pPr lvl="2">
              <a:buFont typeface="Arial" pitchFamily="34" charset="0"/>
              <a:buChar char="•"/>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4</a:t>
            </a:fld>
            <a:endParaRPr lang="en-US" altLang="ja-JP" dirty="0"/>
          </a:p>
        </p:txBody>
      </p:sp>
      <p:sp>
        <p:nvSpPr>
          <p:cNvPr id="5125" name="Content Placeholder 2"/>
          <p:cNvSpPr txBox="1">
            <a:spLocks/>
          </p:cNvSpPr>
          <p:nvPr/>
        </p:nvSpPr>
        <p:spPr bwMode="auto">
          <a:xfrm>
            <a:off x="287016" y="1268760"/>
            <a:ext cx="8856984" cy="5513040"/>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smtClean="0">
                <a:ea typeface="MS PGothic" pitchFamily="34" charset="-128"/>
              </a:rPr>
              <a:t>Mon</a:t>
            </a:r>
            <a:r>
              <a:rPr lang="en-US" altLang="ja-JP" dirty="0" smtClean="0">
                <a:ea typeface="MS PGothic" pitchFamily="34" charset="-128"/>
              </a:rPr>
              <a:t>day</a:t>
            </a:r>
            <a:r>
              <a:rPr lang="en-US" altLang="ja-JP" dirty="0" smtClean="0">
                <a:ea typeface="MS PGothic" pitchFamily="34" charset="-128"/>
              </a:rPr>
              <a:t>,  </a:t>
            </a:r>
            <a:r>
              <a:rPr lang="en-US" altLang="ja-JP" dirty="0" smtClean="0">
                <a:ea typeface="MS PGothic" pitchFamily="34" charset="-128"/>
              </a:rPr>
              <a:t>July</a:t>
            </a:r>
            <a:r>
              <a:rPr lang="en-US" altLang="ja-JP" dirty="0" smtClean="0">
                <a:ea typeface="MS PGothic" pitchFamily="34" charset="-128"/>
              </a:rPr>
              <a:t> 13, </a:t>
            </a:r>
            <a:r>
              <a:rPr lang="en-US" altLang="ja-JP" dirty="0" smtClean="0">
                <a:ea typeface="MS PGothic" pitchFamily="34" charset="-128"/>
              </a:rPr>
              <a:t>2015: </a:t>
            </a:r>
            <a:r>
              <a:rPr lang="en-US" altLang="ja-JP" dirty="0" smtClean="0">
                <a:ea typeface="MS PGothic" pitchFamily="34" charset="-128"/>
              </a:rPr>
              <a:t>PM2 </a:t>
            </a:r>
            <a:r>
              <a:rPr lang="en-US" altLang="ja-JP" dirty="0" smtClean="0">
                <a:ea typeface="MS PGothic" pitchFamily="34" charset="-128"/>
              </a:rPr>
              <a:t>: </a:t>
            </a:r>
            <a:r>
              <a:rPr lang="en-US" altLang="ja-JP" dirty="0" smtClean="0">
                <a:ea typeface="MS PGothic" pitchFamily="34" charset="-128"/>
              </a:rPr>
              <a:t>4:00</a:t>
            </a:r>
            <a:r>
              <a:rPr lang="en-US" altLang="ja-JP" dirty="0" smtClean="0">
                <a:ea typeface="MS PGothic" pitchFamily="34" charset="-128"/>
              </a:rPr>
              <a:t>- 6:00 </a:t>
            </a:r>
            <a:r>
              <a:rPr lang="en-US" altLang="ja-JP" dirty="0" smtClean="0">
                <a:ea typeface="MS PGothic" pitchFamily="34" charset="-128"/>
              </a:rPr>
              <a:t>pm</a:t>
            </a:r>
            <a:endParaRPr lang="en-US" sz="2000" dirty="0" smtClean="0"/>
          </a:p>
          <a:p>
            <a:pPr lvl="1">
              <a:buFont typeface="Arial" pitchFamily="34" charset="0"/>
              <a:buChar char="•"/>
            </a:pPr>
            <a:r>
              <a:rPr lang="en-US" dirty="0" smtClean="0"/>
              <a:t>.</a:t>
            </a:r>
            <a:r>
              <a:rPr lang="en-US" dirty="0">
                <a:solidFill>
                  <a:srgbClr val="000000"/>
                </a:solidFill>
              </a:rPr>
              <a:t> </a:t>
            </a:r>
            <a:r>
              <a:rPr lang="en-US" dirty="0">
                <a:solidFill>
                  <a:srgbClr val="000000"/>
                </a:solidFill>
              </a:rPr>
              <a:t>Open SLMCP </a:t>
            </a:r>
            <a:r>
              <a:rPr lang="en-US" dirty="0" smtClean="0">
                <a:solidFill>
                  <a:srgbClr val="000000"/>
                </a:solidFill>
              </a:rPr>
              <a:t>Service</a:t>
            </a:r>
          </a:p>
          <a:p>
            <a:pPr lvl="2">
              <a:buFont typeface="Arial" pitchFamily="34" charset="0"/>
              <a:buChar char="•"/>
            </a:pPr>
            <a:r>
              <a:rPr lang="en-US" sz="2000" dirty="0" smtClean="0"/>
              <a:t>21-15-0064-00-MISU</a:t>
            </a:r>
          </a:p>
          <a:p>
            <a:pPr lvl="1">
              <a:buFont typeface="Arial" pitchFamily="34" charset="0"/>
              <a:buChar char="•"/>
            </a:pPr>
            <a:r>
              <a:rPr lang="en-US" sz="2000" dirty="0"/>
              <a:t> </a:t>
            </a:r>
            <a:r>
              <a:rPr lang="en-US" sz="2000" dirty="0" smtClean="0"/>
              <a:t>D2D Communications Service </a:t>
            </a:r>
          </a:p>
          <a:p>
            <a:pPr lvl="2">
              <a:buFont typeface="Arial" pitchFamily="34" charset="0"/>
              <a:buChar char="•"/>
            </a:pPr>
            <a:r>
              <a:rPr lang="en-US" sz="2000" dirty="0"/>
              <a:t>21-15-0066-00</a:t>
            </a:r>
            <a:endParaRPr lang="en-US" sz="2000" dirty="0" smtClean="0"/>
          </a:p>
          <a:p>
            <a:pPr>
              <a:buFont typeface="Arial" pitchFamily="34" charset="0"/>
              <a:buChar char="•"/>
            </a:pPr>
            <a:r>
              <a:rPr lang="en-US" sz="2000" dirty="0" smtClean="0"/>
              <a:t> </a:t>
            </a:r>
            <a:r>
              <a:rPr lang="en-US" sz="2800" dirty="0" smtClean="0">
                <a:ea typeface="MS PGothic" pitchFamily="34" charset="-128"/>
              </a:rPr>
              <a:t>Tues</a:t>
            </a:r>
            <a:r>
              <a:rPr lang="en-US" sz="2800" dirty="0" smtClean="0">
                <a:ea typeface="MS PGothic" pitchFamily="34" charset="-128"/>
              </a:rPr>
              <a:t>day</a:t>
            </a:r>
            <a:r>
              <a:rPr lang="en-US" altLang="ja-JP" sz="2800" dirty="0" smtClean="0">
                <a:ea typeface="MS PGothic" pitchFamily="34" charset="-128"/>
              </a:rPr>
              <a:t>, </a:t>
            </a:r>
            <a:r>
              <a:rPr lang="en-US" altLang="ja-JP" sz="2800" dirty="0" smtClean="0">
                <a:ea typeface="MS PGothic" pitchFamily="34" charset="-128"/>
              </a:rPr>
              <a:t>July</a:t>
            </a:r>
            <a:r>
              <a:rPr lang="en-US" altLang="ja-JP" sz="2800" dirty="0" smtClean="0">
                <a:ea typeface="MS PGothic" pitchFamily="34" charset="-128"/>
              </a:rPr>
              <a:t> 14, </a:t>
            </a:r>
            <a:r>
              <a:rPr lang="en-US" altLang="ja-JP" sz="2800" dirty="0" smtClean="0">
                <a:ea typeface="MS PGothic" pitchFamily="34" charset="-128"/>
              </a:rPr>
              <a:t>2015: AM2 10:30-12:00 pm </a:t>
            </a:r>
            <a:endParaRPr lang="en-US" altLang="ja-JP" dirty="0" smtClean="0">
              <a:ea typeface="MS PGothic" pitchFamily="34" charset="-128"/>
            </a:endParaRPr>
          </a:p>
          <a:p>
            <a:pPr lvl="1">
              <a:buFont typeface="Arial" pitchFamily="34" charset="0"/>
              <a:buChar char="•"/>
            </a:pPr>
            <a:r>
              <a:rPr lang="en-US" altLang="ja-JP" dirty="0">
                <a:solidFill>
                  <a:srgbClr val="000000"/>
                </a:solidFill>
                <a:latin typeface="Times" pitchFamily="18" charset="0"/>
                <a:ea typeface="MS PGothic" pitchFamily="34" charset="-128"/>
                <a:cs typeface="Times New Roman" pitchFamily="18" charset="0"/>
              </a:rPr>
              <a:t>Radio Resource Management </a:t>
            </a:r>
            <a:r>
              <a:rPr lang="en-US" altLang="ja-JP" dirty="0" smtClean="0">
                <a:solidFill>
                  <a:srgbClr val="000000"/>
                </a:solidFill>
                <a:latin typeface="Times" pitchFamily="18" charset="0"/>
                <a:ea typeface="MS PGothic" pitchFamily="34" charset="-128"/>
                <a:cs typeface="Times New Roman" pitchFamily="18" charset="0"/>
              </a:rPr>
              <a:t>Service </a:t>
            </a:r>
            <a:endParaRPr lang="en-US" dirty="0">
              <a:solidFill>
                <a:srgbClr val="000000"/>
              </a:solidFill>
            </a:endParaRPr>
          </a:p>
          <a:p>
            <a:pPr lvl="2">
              <a:buFont typeface="Arial" pitchFamily="34" charset="0"/>
              <a:buChar char="•"/>
            </a:pPr>
            <a:r>
              <a:rPr lang="en-US" dirty="0" smtClean="0">
                <a:solidFill>
                  <a:srgbClr val="000000"/>
                </a:solidFill>
              </a:rPr>
              <a:t>21-15-0067-00</a:t>
            </a:r>
          </a:p>
          <a:p>
            <a:pPr lvl="1">
              <a:buFont typeface="Arial" pitchFamily="34" charset="0"/>
              <a:buChar char="•"/>
            </a:pPr>
            <a:r>
              <a:rPr lang="en-US" dirty="0">
                <a:solidFill>
                  <a:srgbClr val="000000"/>
                </a:solidFill>
              </a:rPr>
              <a:t> </a:t>
            </a:r>
            <a:r>
              <a:rPr lang="en-US" dirty="0" smtClean="0">
                <a:solidFill>
                  <a:srgbClr val="000000"/>
                </a:solidFill>
              </a:rPr>
              <a:t>HEMS Use Case </a:t>
            </a:r>
          </a:p>
          <a:p>
            <a:pPr lvl="2">
              <a:buFont typeface="Arial" pitchFamily="34" charset="0"/>
              <a:buChar char="•"/>
            </a:pPr>
            <a:r>
              <a:rPr lang="en-US" smtClean="0">
                <a:solidFill>
                  <a:srgbClr val="000000"/>
                </a:solidFill>
              </a:rPr>
              <a:t>21-15-62-02-00</a:t>
            </a:r>
            <a:endParaRPr lang="en-US" dirty="0"/>
          </a:p>
          <a:p>
            <a:pPr>
              <a:buFont typeface="Arial" pitchFamily="34" charset="0"/>
              <a:buChar char="•"/>
            </a:pPr>
            <a:r>
              <a:rPr lang="en-US" dirty="0" smtClean="0"/>
              <a:t>  </a:t>
            </a:r>
            <a:r>
              <a:rPr lang="en-US" dirty="0" smtClean="0">
                <a:ea typeface="MS PGothic" pitchFamily="34" charset="-128"/>
              </a:rPr>
              <a:t>Wednesday</a:t>
            </a:r>
            <a:r>
              <a:rPr lang="en-US" altLang="ja-JP" dirty="0" smtClean="0">
                <a:ea typeface="MS PGothic" pitchFamily="34" charset="-128"/>
              </a:rPr>
              <a:t>, </a:t>
            </a:r>
            <a:r>
              <a:rPr lang="en-US" altLang="ja-JP" dirty="0" smtClean="0">
                <a:ea typeface="MS PGothic" pitchFamily="34" charset="-128"/>
              </a:rPr>
              <a:t>July</a:t>
            </a:r>
            <a:r>
              <a:rPr lang="en-US" altLang="ja-JP" dirty="0" smtClean="0">
                <a:ea typeface="MS PGothic" pitchFamily="34" charset="-128"/>
              </a:rPr>
              <a:t> 15, </a:t>
            </a:r>
            <a:r>
              <a:rPr lang="en-US" altLang="ja-JP" dirty="0">
                <a:ea typeface="MS PGothic" pitchFamily="34" charset="-128"/>
              </a:rPr>
              <a:t>2015: </a:t>
            </a:r>
            <a:r>
              <a:rPr lang="en-US" altLang="ja-JP" dirty="0" smtClean="0">
                <a:ea typeface="MS PGothic" pitchFamily="34" charset="-128"/>
              </a:rPr>
              <a:t>PM1 1:30-3:30 </a:t>
            </a:r>
            <a:r>
              <a:rPr lang="en-US" altLang="ja-JP" dirty="0">
                <a:ea typeface="MS PGothic" pitchFamily="34" charset="-128"/>
              </a:rPr>
              <a:t>pm </a:t>
            </a:r>
            <a:endParaRPr lang="en-US" altLang="ja-JP" dirty="0" smtClean="0">
              <a:ea typeface="MS PGothic" pitchFamily="34" charset="-128"/>
            </a:endParaRPr>
          </a:p>
          <a:p>
            <a:pPr lvl="1">
              <a:buFont typeface="Arial" pitchFamily="34" charset="0"/>
              <a:buChar char="•"/>
            </a:pPr>
            <a:r>
              <a:rPr lang="en-US" altLang="ja-JP" dirty="0">
                <a:ea typeface="MS PGothic" pitchFamily="34" charset="-128"/>
              </a:rPr>
              <a:t> </a:t>
            </a:r>
            <a:r>
              <a:rPr lang="en-US" dirty="0"/>
              <a:t>Independent Handover Service for Software-defined radio access network (SDRAN</a:t>
            </a:r>
            <a:r>
              <a:rPr lang="en-US" dirty="0" smtClean="0"/>
              <a:t>)</a:t>
            </a:r>
          </a:p>
          <a:p>
            <a:pPr lvl="2">
              <a:buFont typeface="Arial" pitchFamily="34" charset="0"/>
              <a:buChar char="•"/>
            </a:pPr>
            <a:r>
              <a:rPr lang="en-US" altLang="ja-JP" dirty="0">
                <a:ea typeface="MS PGothic" pitchFamily="34" charset="-128"/>
              </a:rPr>
              <a:t> </a:t>
            </a:r>
            <a:r>
              <a:rPr lang="en-US" altLang="ja-JP" dirty="0" smtClean="0">
                <a:ea typeface="MS PGothic" pitchFamily="34" charset="-128"/>
              </a:rPr>
              <a:t>21-15-0068-00</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Recap  and next steps </a:t>
            </a:r>
            <a:endParaRPr lang="en-US" altLang="ja-JP" dirty="0">
              <a:ea typeface="MS PGothic" pitchFamily="34" charset="-128"/>
            </a:endParaRPr>
          </a:p>
          <a:p>
            <a:pPr>
              <a:buFont typeface="Arial" pitchFamily="34" charset="0"/>
              <a:buChar char="•"/>
            </a:pPr>
            <a:endParaRPr lang="en-US" dirty="0" smtClean="0"/>
          </a:p>
          <a:p>
            <a:pPr lvl="2"/>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21786</TotalTime>
  <Words>406</Words>
  <Application>Microsoft Office PowerPoint</Application>
  <PresentationFormat>On-screen Show (4:3)</PresentationFormat>
  <Paragraphs>51</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ＭＳ Ｐゴシック</vt:lpstr>
      <vt:lpstr>ＭＳ Ｐゴシック</vt:lpstr>
      <vt:lpstr>Arial</vt:lpstr>
      <vt:lpstr>Rotis Sans Serif for Nokia</vt:lpstr>
      <vt:lpstr>Times</vt:lpstr>
      <vt:lpstr>Times New Roman</vt:lpstr>
      <vt:lpstr>blank presentation</vt:lpstr>
      <vt:lpstr>PowerPoint Presentation</vt:lpstr>
      <vt:lpstr>PowerPoint Presentation</vt:lpstr>
      <vt:lpstr>Meeting Time and Location </vt:lpstr>
      <vt:lpstr>Meeting Time and Location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Das, Subir</cp:lastModifiedBy>
  <cp:revision>1272</cp:revision>
  <dcterms:created xsi:type="dcterms:W3CDTF">1601-01-01T00:00:00Z</dcterms:created>
  <dcterms:modified xsi:type="dcterms:W3CDTF">2015-07-13T20:32:31Z</dcterms:modified>
</cp:coreProperties>
</file>