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0"/>
  </p:notesMasterIdLst>
  <p:handoutMasterIdLst>
    <p:handoutMasterId r:id="rId21"/>
  </p:handoutMasterIdLst>
  <p:sldIdLst>
    <p:sldId id="413" r:id="rId2"/>
    <p:sldId id="459" r:id="rId3"/>
    <p:sldId id="432" r:id="rId4"/>
    <p:sldId id="400" r:id="rId5"/>
    <p:sldId id="401" r:id="rId6"/>
    <p:sldId id="402" r:id="rId7"/>
    <p:sldId id="403" r:id="rId8"/>
    <p:sldId id="404" r:id="rId9"/>
    <p:sldId id="405" r:id="rId10"/>
    <p:sldId id="406" r:id="rId11"/>
    <p:sldId id="408" r:id="rId12"/>
    <p:sldId id="409" r:id="rId13"/>
    <p:sldId id="410" r:id="rId14"/>
    <p:sldId id="411" r:id="rId15"/>
    <p:sldId id="461" r:id="rId16"/>
    <p:sldId id="460" r:id="rId17"/>
    <p:sldId id="450" r:id="rId18"/>
    <p:sldId id="45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95" autoAdjust="0"/>
    <p:restoredTop sz="99556" autoAdjust="0"/>
  </p:normalViewPr>
  <p:slideViewPr>
    <p:cSldViewPr>
      <p:cViewPr varScale="1">
        <p:scale>
          <a:sx n="49" d="100"/>
          <a:sy n="49" d="100"/>
        </p:scale>
        <p:origin x="66" y="996"/>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1548"/>
    </p:cViewPr>
  </p:sorterViewPr>
  <p:notesViewPr>
    <p:cSldViewPr>
      <p:cViewPr varScale="1">
        <p:scale>
          <a:sx n="69" d="100"/>
          <a:sy n="69" d="100"/>
        </p:scale>
        <p:origin x="2514"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12</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14</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432061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16</a:t>
            </a:fld>
            <a:endParaRPr lang="en-US"/>
          </a:p>
        </p:txBody>
      </p:sp>
    </p:spTree>
    <p:extLst>
      <p:ext uri="{BB962C8B-B14F-4D97-AF65-F5344CB8AC3E}">
        <p14:creationId xmlns:p14="http://schemas.microsoft.com/office/powerpoint/2010/main" val="1254102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986999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852649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a:t>
            </a:fld>
            <a:endParaRPr lang="en-US"/>
          </a:p>
        </p:txBody>
      </p:sp>
    </p:spTree>
    <p:extLst>
      <p:ext uri="{BB962C8B-B14F-4D97-AF65-F5344CB8AC3E}">
        <p14:creationId xmlns:p14="http://schemas.microsoft.com/office/powerpoint/2010/main" val="3831137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Mar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2"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21-15-0069-00-Session#69-Opening_Plenary_Notes.ppt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hyperlink" Target="http://802world.org/attendee" TargetMode="External"/><Relationship Id="rId4" Type="http://schemas.openxmlformats.org/officeDocument/2006/relationships/hyperlink" Target="http://newton.meeting.verilan.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69, </a:t>
            </a:r>
            <a:r>
              <a:rPr lang="en-US" b="1" dirty="0" smtClean="0">
                <a:latin typeface="Arial" charset="0"/>
              </a:rPr>
              <a:t/>
            </a:r>
            <a:br>
              <a:rPr lang="en-US" b="1" dirty="0" smtClean="0">
                <a:latin typeface="Arial" charset="0"/>
              </a:rPr>
            </a:br>
            <a:r>
              <a:rPr lang="en-US" b="1" dirty="0" smtClean="0">
                <a:latin typeface="Arial" charset="0"/>
              </a:rPr>
              <a:t>Big Island</a:t>
            </a:r>
            <a:r>
              <a:rPr lang="en-US" b="1" dirty="0" smtClean="0">
                <a:latin typeface="Arial" charset="0"/>
              </a:rPr>
              <a:t>, Hawaii</a:t>
            </a:r>
            <a:r>
              <a:rPr lang="en-US" b="1" dirty="0" smtClean="0">
                <a:latin typeface="Arial" charset="0"/>
              </a:rPr>
              <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smtClean="0">
                <a:latin typeface="Arial" charset="0"/>
              </a:rPr>
              <a:t>sdas at appcomsci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WG Status </a:t>
            </a:r>
          </a:p>
        </p:txBody>
      </p:sp>
      <p:sp>
        <p:nvSpPr>
          <p:cNvPr id="33797" name="Rectangle 3"/>
          <p:cNvSpPr>
            <a:spLocks noGrp="1" noChangeArrowheads="1"/>
          </p:cNvSpPr>
          <p:nvPr>
            <p:ph type="body" idx="1"/>
          </p:nvPr>
        </p:nvSpPr>
        <p:spPr>
          <a:xfrm>
            <a:off x="304800" y="1371600"/>
            <a:ext cx="8686800" cy="4343400"/>
          </a:xfrm>
        </p:spPr>
        <p:txBody>
          <a:bodyPr/>
          <a:lstStyle/>
          <a:p>
            <a:pPr>
              <a:lnSpc>
                <a:spcPct val="80000"/>
              </a:lnSpc>
              <a:buNone/>
            </a:pPr>
            <a:endParaRPr lang="en-US" dirty="0" smtClean="0">
              <a:latin typeface="Arial" charset="0"/>
            </a:endParaRPr>
          </a:p>
          <a:p>
            <a:pPr>
              <a:lnSpc>
                <a:spcPct val="80000"/>
              </a:lnSpc>
            </a:pPr>
            <a:r>
              <a:rPr lang="en-US" dirty="0" smtClean="0">
                <a:latin typeface="Arial" charset="0"/>
              </a:rPr>
              <a:t>Active Task Groups </a:t>
            </a:r>
          </a:p>
          <a:p>
            <a:pPr lvl="1">
              <a:lnSpc>
                <a:spcPct val="80000"/>
              </a:lnSpc>
            </a:pPr>
            <a:r>
              <a:rPr lang="en-US" dirty="0" smtClean="0">
                <a:latin typeface="Arial" charset="0"/>
              </a:rPr>
              <a:t>802.21m  - Revision Project </a:t>
            </a:r>
          </a:p>
          <a:p>
            <a:pPr>
              <a:lnSpc>
                <a:spcPct val="80000"/>
              </a:lnSpc>
              <a:buNone/>
            </a:pPr>
            <a:endParaRPr lang="en-US" dirty="0" smtClean="0">
              <a:latin typeface="Arial" charset="0"/>
            </a:endParaRPr>
          </a:p>
          <a:p>
            <a:pPr lvl="1">
              <a:lnSpc>
                <a:spcPct val="80000"/>
              </a:lnSpc>
            </a:pPr>
            <a:r>
              <a:rPr lang="en-US" dirty="0" smtClean="0">
                <a:latin typeface="Arial" charset="0"/>
              </a:rPr>
              <a:t>802.21.1 - Use cases and Services</a:t>
            </a:r>
          </a:p>
          <a:p>
            <a:pPr>
              <a:lnSpc>
                <a:spcPct val="80000"/>
              </a:lnSpc>
            </a:pPr>
            <a:endParaRPr lang="en-US" dirty="0">
              <a:latin typeface="Arial" charset="0"/>
            </a:endParaRPr>
          </a:p>
          <a:p>
            <a:pPr>
              <a:lnSpc>
                <a:spcPct val="80000"/>
              </a:lnSpc>
            </a:pPr>
            <a:r>
              <a:rPr lang="en-US" dirty="0">
                <a:latin typeface="Arial" charset="0"/>
              </a:rPr>
              <a:t> </a:t>
            </a:r>
            <a:r>
              <a:rPr lang="en-US" dirty="0" smtClean="0">
                <a:latin typeface="Arial" charset="0"/>
              </a:rPr>
              <a:t>Work Completed </a:t>
            </a:r>
          </a:p>
          <a:p>
            <a:pPr lvl="1">
              <a:lnSpc>
                <a:spcPct val="80000"/>
              </a:lnSpc>
            </a:pPr>
            <a:r>
              <a:rPr lang="en-US" dirty="0" smtClean="0">
                <a:latin typeface="Arial" charset="0"/>
              </a:rPr>
              <a:t>802.21d  - Group </a:t>
            </a:r>
            <a:r>
              <a:rPr lang="en-US" dirty="0">
                <a:latin typeface="Arial" charset="0"/>
              </a:rPr>
              <a:t>Management </a:t>
            </a:r>
          </a:p>
          <a:p>
            <a:pPr lvl="2">
              <a:lnSpc>
                <a:spcPct val="80000"/>
              </a:lnSpc>
            </a:pPr>
            <a:r>
              <a:rPr lang="en-US" dirty="0" smtClean="0">
                <a:latin typeface="Arial" charset="0"/>
              </a:rPr>
              <a:t>Published on July 07, 2015 </a:t>
            </a:r>
          </a:p>
          <a:p>
            <a:pPr lvl="2">
              <a:lnSpc>
                <a:spcPct val="80000"/>
              </a:lnSpc>
            </a:pPr>
            <a:r>
              <a:rPr lang="en-US" dirty="0" smtClean="0">
                <a:latin typeface="Arial" charset="0"/>
              </a:rPr>
              <a:t>Congratulations!  </a:t>
            </a:r>
            <a:endParaRPr lang="en-US" dirty="0">
              <a:latin typeface="Arial" charset="0"/>
            </a:endParaRPr>
          </a:p>
          <a:p>
            <a:pPr>
              <a:lnSpc>
                <a:spcPct val="80000"/>
              </a:lnSpc>
            </a:pPr>
            <a:endParaRPr lang="en-US" dirty="0" smtClean="0">
              <a:latin typeface="Arial" charset="0"/>
            </a:endParaRP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15</a:t>
            </a:fld>
            <a:endParaRPr lang="en-US" dirty="0"/>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a:t>
            </a:r>
            <a:r>
              <a:rPr lang="en-US"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2015</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36226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May Meeting</a:t>
            </a:r>
          </a:p>
        </p:txBody>
      </p:sp>
      <p:sp>
        <p:nvSpPr>
          <p:cNvPr id="34822" name="Rectangle 3"/>
          <p:cNvSpPr>
            <a:spLocks noGrp="1" noChangeArrowheads="1"/>
          </p:cNvSpPr>
          <p:nvPr>
            <p:ph type="body" idx="1"/>
          </p:nvPr>
        </p:nvSpPr>
        <p:spPr>
          <a:xfrm>
            <a:off x="298450" y="1447800"/>
            <a:ext cx="8305800" cy="44196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802.21m: Revision Project </a:t>
            </a:r>
          </a:p>
          <a:p>
            <a:pPr lvl="2">
              <a:lnSpc>
                <a:spcPct val="90000"/>
              </a:lnSpc>
            </a:pPr>
            <a:r>
              <a:rPr lang="en-US" sz="1800" dirty="0" smtClean="0">
                <a:solidFill>
                  <a:srgbClr val="000000"/>
                </a:solidFill>
                <a:latin typeface="Arial" charset="0"/>
              </a:rPr>
              <a:t>Discuss the draft document and contributions </a:t>
            </a:r>
          </a:p>
          <a:p>
            <a:pPr marL="857250" lvl="2" indent="0">
              <a:lnSpc>
                <a:spcPct val="90000"/>
              </a:lnSpc>
              <a:buNone/>
            </a:pPr>
            <a:endParaRPr lang="en-US" sz="1800" dirty="0" smtClean="0">
              <a:solidFill>
                <a:srgbClr val="000000"/>
              </a:solidFill>
              <a:latin typeface="Arial" charset="0"/>
            </a:endParaRPr>
          </a:p>
          <a:p>
            <a:pPr lvl="1">
              <a:lnSpc>
                <a:spcPct val="90000"/>
              </a:lnSpc>
            </a:pPr>
            <a:r>
              <a:rPr lang="en-US" sz="2200" dirty="0" smtClean="0">
                <a:solidFill>
                  <a:srgbClr val="000000"/>
                </a:solidFill>
                <a:latin typeface="Arial" charset="0"/>
              </a:rPr>
              <a:t>802.21.1: Media Independent Services </a:t>
            </a:r>
          </a:p>
          <a:p>
            <a:pPr lvl="2">
              <a:lnSpc>
                <a:spcPct val="90000"/>
              </a:lnSpc>
            </a:pPr>
            <a:r>
              <a:rPr lang="en-US" sz="1800" dirty="0" smtClean="0">
                <a:solidFill>
                  <a:srgbClr val="000000"/>
                </a:solidFill>
                <a:latin typeface="Arial" charset="0"/>
              </a:rPr>
              <a:t>Discuss the draft document and contributions </a:t>
            </a:r>
          </a:p>
          <a:p>
            <a:pPr lvl="2">
              <a:lnSpc>
                <a:spcPct val="90000"/>
              </a:lnSpc>
            </a:pPr>
            <a:endParaRPr lang="en-US" sz="1800" dirty="0">
              <a:solidFill>
                <a:srgbClr val="000000"/>
              </a:solidFill>
              <a:latin typeface="Arial" charset="0"/>
            </a:endParaRPr>
          </a:p>
          <a:p>
            <a:pPr>
              <a:lnSpc>
                <a:spcPct val="90000"/>
              </a:lnSpc>
            </a:pPr>
            <a:r>
              <a:rPr lang="en-US" sz="2600" dirty="0">
                <a:solidFill>
                  <a:srgbClr val="000000"/>
                </a:solidFill>
                <a:latin typeface="Arial" charset="0"/>
              </a:rPr>
              <a:t>Joint session with </a:t>
            </a:r>
            <a:r>
              <a:rPr lang="en-US" sz="2600" dirty="0" smtClean="0">
                <a:solidFill>
                  <a:srgbClr val="000000"/>
                </a:solidFill>
                <a:latin typeface="Arial" charset="0"/>
              </a:rPr>
              <a:t>802.19 </a:t>
            </a:r>
            <a:r>
              <a:rPr lang="en-US" sz="2600" dirty="0">
                <a:solidFill>
                  <a:srgbClr val="000000"/>
                </a:solidFill>
                <a:latin typeface="Arial" charset="0"/>
              </a:rPr>
              <a:t>WG </a:t>
            </a:r>
          </a:p>
          <a:p>
            <a:pPr lvl="1">
              <a:lnSpc>
                <a:spcPct val="90000"/>
              </a:lnSpc>
            </a:pPr>
            <a:r>
              <a:rPr lang="en-US" sz="2200" dirty="0" smtClean="0">
                <a:solidFill>
                  <a:srgbClr val="000000"/>
                </a:solidFill>
                <a:latin typeface="Arial" charset="0"/>
              </a:rPr>
              <a:t>Tuesday  </a:t>
            </a:r>
            <a:r>
              <a:rPr lang="en-US" sz="2200" dirty="0" smtClean="0">
                <a:solidFill>
                  <a:srgbClr val="000000"/>
                </a:solidFill>
                <a:latin typeface="Arial" charset="0"/>
              </a:rPr>
              <a:t>PM1</a:t>
            </a:r>
            <a:endParaRPr lang="en-US" sz="2600" dirty="0" smtClean="0">
              <a:solidFill>
                <a:srgbClr val="000000"/>
              </a:solidFill>
              <a:latin typeface="Arial" charset="0"/>
            </a:endParaRPr>
          </a:p>
          <a:p>
            <a:pPr>
              <a:lnSpc>
                <a:spcPct val="90000"/>
              </a:lnSpc>
            </a:pPr>
            <a:r>
              <a:rPr lang="en-US" sz="2600" dirty="0" smtClean="0">
                <a:solidFill>
                  <a:srgbClr val="000000"/>
                </a:solidFill>
                <a:latin typeface="Arial" charset="0"/>
              </a:rPr>
              <a:t>Joint session with 802.24 WG </a:t>
            </a:r>
          </a:p>
          <a:p>
            <a:pPr lvl="1">
              <a:lnSpc>
                <a:spcPct val="90000"/>
              </a:lnSpc>
            </a:pPr>
            <a:r>
              <a:rPr lang="en-US" sz="2200" dirty="0" smtClean="0">
                <a:solidFill>
                  <a:srgbClr val="000000"/>
                </a:solidFill>
                <a:latin typeface="Arial" charset="0"/>
              </a:rPr>
              <a:t>Tuesday and Wednesday  </a:t>
            </a:r>
            <a:r>
              <a:rPr lang="en-US" sz="2200" dirty="0" smtClean="0">
                <a:solidFill>
                  <a:srgbClr val="000000"/>
                </a:solidFill>
                <a:latin typeface="Arial" charset="0"/>
              </a:rPr>
              <a:t>PM2</a:t>
            </a: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16</a:t>
            </a:fld>
            <a:endParaRPr lang="en-US"/>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2015</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36987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rgbClr val="0000FF"/>
                </a:solidFill>
              </a:rPr>
              <a:t>Interim</a:t>
            </a:r>
            <a:r>
              <a:rPr lang="en-US" sz="2400" b="1" dirty="0" smtClean="0">
                <a:solidFill>
                  <a:srgbClr val="0000FF"/>
                </a:solidFill>
              </a:rPr>
              <a:t>: September 13-18, 2015, Asia (</a:t>
            </a:r>
            <a:r>
              <a:rPr lang="en-US" sz="2400" b="1" dirty="0" err="1" smtClean="0">
                <a:solidFill>
                  <a:srgbClr val="0000FF"/>
                </a:solidFill>
              </a:rPr>
              <a:t>Centara</a:t>
            </a:r>
            <a:r>
              <a:rPr lang="en-US" sz="2400" b="1" dirty="0" smtClean="0">
                <a:solidFill>
                  <a:srgbClr val="0000FF"/>
                </a:solidFill>
              </a:rPr>
              <a:t> Bank Central World, </a:t>
            </a:r>
            <a:r>
              <a:rPr lang="en-US" sz="2400" b="1" dirty="0" smtClean="0">
                <a:solidFill>
                  <a:srgbClr val="0000FF"/>
                </a:solidFill>
              </a:rPr>
              <a:t>Bangkok, Thailand)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11-16 January, 2016,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Wireless groups</a:t>
            </a:r>
            <a:r>
              <a:rPr lang="en-US" sz="1800" b="1" dirty="0" smtClean="0">
                <a:solidFill>
                  <a:srgbClr val="FF0000"/>
                </a:solidFill>
              </a:rPr>
              <a:t> </a:t>
            </a:r>
          </a:p>
          <a:p>
            <a:pPr>
              <a:lnSpc>
                <a:spcPct val="90000"/>
              </a:lnSpc>
            </a:pPr>
            <a:r>
              <a:rPr lang="en-US" sz="2400" b="1" dirty="0" smtClean="0">
                <a:solidFill>
                  <a:srgbClr val="FF0000"/>
                </a:solidFill>
              </a:rPr>
              <a:t>Plenary: 13-18 March, 2016,  Sands Venetian Hotel, Macau, PRC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15-20, 2016, Hilton Waikoloa Village, HI, USA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24-29 July 2016, Grand Hyatt, San Diego,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2016 , Europe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6-11 Nov 2016, Grand </a:t>
            </a:r>
            <a:r>
              <a:rPr lang="it-IT" sz="2400" b="1" dirty="0" smtClean="0">
                <a:solidFill>
                  <a:srgbClr val="FF0000"/>
                </a:solidFill>
              </a:rPr>
              <a:t>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54088" y="5240923"/>
            <a:ext cx="6781800" cy="584775"/>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a:t>: #3298 - A, </a:t>
            </a:r>
            <a:r>
              <a:rPr lang="en-US" sz="1600" dirty="0" smtClean="0"/>
              <a:t>Palace Tower  </a:t>
            </a:r>
            <a:r>
              <a:rPr lang="en-US" sz="1600" dirty="0" smtClean="0"/>
              <a:t>802.24 WG</a:t>
            </a:r>
            <a:r>
              <a:rPr lang="en-US" sz="1600" dirty="0"/>
              <a:t>: Kings 1,  </a:t>
            </a:r>
            <a:r>
              <a:rPr lang="en-US" sz="1600" dirty="0" smtClean="0"/>
              <a:t>802.19 </a:t>
            </a:r>
            <a:r>
              <a:rPr lang="en-US" sz="1600" dirty="0" smtClean="0"/>
              <a:t>3GPP Liaison- </a:t>
            </a:r>
            <a:r>
              <a:rPr lang="en-US" sz="1600" dirty="0" smtClean="0"/>
              <a:t>Kings 1; Tutorial: Monarchy Ballroom</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800" y="5884441"/>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smtClean="0">
                <a:latin typeface="Arial" charset="0"/>
              </a:rPr>
              <a:t>The </a:t>
            </a:r>
            <a:r>
              <a:rPr lang="en-US" sz="1600" dirty="0">
                <a:latin typeface="Arial" charset="0"/>
              </a:rPr>
              <a:t>WG has </a:t>
            </a:r>
            <a:r>
              <a:rPr lang="en-US" sz="1600" dirty="0" smtClean="0">
                <a:latin typeface="Arial" charset="0"/>
              </a:rPr>
              <a:t>16 </a:t>
            </a:r>
            <a:r>
              <a:rPr lang="en-US" sz="1600" dirty="0">
                <a:latin typeface="Arial" charset="0"/>
              </a:rPr>
              <a:t>voting members </a:t>
            </a:r>
            <a:r>
              <a:rPr lang="en-US" sz="1600" dirty="0" smtClean="0">
                <a:latin typeface="Arial" charset="0"/>
              </a:rPr>
              <a:t> as </a:t>
            </a:r>
            <a:r>
              <a:rPr lang="en-US" sz="1600" dirty="0">
                <a:latin typeface="Arial" charset="0"/>
              </a:rPr>
              <a:t>of this </a:t>
            </a:r>
            <a:r>
              <a:rPr lang="en-US" sz="1600" dirty="0" smtClean="0">
                <a:latin typeface="Arial" charset="0"/>
              </a:rPr>
              <a:t>meeting, 2 new members registered in this meeting  </a:t>
            </a:r>
            <a:endParaRPr lang="en-US" sz="1600" dirty="0">
              <a:latin typeface="Arial" charset="0"/>
            </a:endParaRPr>
          </a:p>
        </p:txBody>
      </p:sp>
      <p:sp>
        <p:nvSpPr>
          <p:cNvPr id="20"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July</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2015</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3793525816"/>
              </p:ext>
            </p:extLst>
          </p:nvPr>
        </p:nvGraphicFramePr>
        <p:xfrm>
          <a:off x="1524000" y="1752600"/>
          <a:ext cx="6858000" cy="3119120"/>
        </p:xfrm>
        <a:graphic>
          <a:graphicData uri="http://schemas.openxmlformats.org/drawingml/2006/table">
            <a:tbl>
              <a:tblPr firstRow="1" firstCol="1" bandRow="1">
                <a:tableStyleId>{5C22544A-7EE6-4342-B048-85BDC9FD1C3A}</a:tableStyleId>
              </a:tblPr>
              <a:tblGrid>
                <a:gridCol w="1122312"/>
                <a:gridCol w="1537546"/>
                <a:gridCol w="1263432"/>
                <a:gridCol w="1444451"/>
                <a:gridCol w="1490259"/>
              </a:tblGrid>
              <a:tr h="606425">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(July 13, 2015)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(July 14, 2015)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Wednesday </a:t>
                      </a:r>
                    </a:p>
                    <a:p>
                      <a:pPr marL="0" marR="0">
                        <a:spcBef>
                          <a:spcPts val="0"/>
                        </a:spcBef>
                        <a:spcAft>
                          <a:spcPts val="0"/>
                        </a:spcAft>
                      </a:pPr>
                      <a:r>
                        <a:rPr lang="en-US" sz="1200" dirty="0">
                          <a:effectLst/>
                        </a:rPr>
                        <a:t>(July 15, 2015)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(July 16, 2015)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549275">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LMSC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394970">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Opening </a:t>
                      </a:r>
                      <a:r>
                        <a:rPr lang="en-US" sz="1200" dirty="0" smtClean="0">
                          <a:effectLst/>
                        </a:rPr>
                        <a:t>Plenary (10:30am) /802.21.1 </a:t>
                      </a:r>
                      <a:r>
                        <a:rPr lang="en-US" sz="1200" dirty="0">
                          <a:effectLst/>
                        </a:rPr>
                        <a:t>TG (11: 30- 12:30)</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360680">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802.19 (3GPP Liaison)</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802.21.1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802.21.1 (1:30-2:30p) </a:t>
                      </a:r>
                    </a:p>
                    <a:p>
                      <a:pPr marL="0" marR="0">
                        <a:spcBef>
                          <a:spcPts val="0"/>
                        </a:spcBef>
                        <a:spcAft>
                          <a:spcPts val="0"/>
                        </a:spcAft>
                      </a:pPr>
                      <a:r>
                        <a:rPr lang="en-US" sz="1200">
                          <a:effectLst/>
                        </a:rPr>
                        <a:t>802.21 WG Closing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423545">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smtClean="0">
                          <a:effectLst/>
                        </a:rPr>
                        <a:t>802.21.1</a:t>
                      </a:r>
                      <a:r>
                        <a:rPr lang="en-US" sz="1200" baseline="0" dirty="0" smtClean="0">
                          <a:effectLst/>
                        </a:rPr>
                        <a:t> TG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802.24 TAG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802.24 TAG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endParaRPr lang="en-US" sz="1000">
                        <a:effectLst/>
                        <a:latin typeface="Times New Roman" panose="02020603050405020304" pitchFamily="18" charset="0"/>
                      </a:endParaRPr>
                    </a:p>
                  </a:txBody>
                  <a:tcPr marL="9525" marR="9525" marT="9525" marB="0"/>
                </a:tc>
              </a:tr>
              <a:tr h="423545">
                <a:tc>
                  <a:txBody>
                    <a:bodyPr/>
                    <a:lstStyle/>
                    <a:p>
                      <a:pPr marL="0" marR="0">
                        <a:spcBef>
                          <a:spcPts val="0"/>
                        </a:spcBef>
                        <a:spcAft>
                          <a:spcPts val="0"/>
                        </a:spcAft>
                      </a:pPr>
                      <a:r>
                        <a:rPr lang="en-US" sz="1200">
                          <a:effectLst/>
                        </a:rPr>
                        <a:t>Eve </a:t>
                      </a:r>
                    </a:p>
                    <a:p>
                      <a:pPr marL="0" marR="0">
                        <a:spcBef>
                          <a:spcPts val="0"/>
                        </a:spcBef>
                        <a:spcAft>
                          <a:spcPts val="0"/>
                        </a:spcAft>
                      </a:pPr>
                      <a:r>
                        <a:rPr lang="en-US" sz="1200">
                          <a:effectLst/>
                        </a:rPr>
                        <a:t>6:00 – 10:30p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r>
                        <a:rPr lang="en-US" sz="1000" dirty="0" smtClean="0">
                          <a:effectLst/>
                          <a:latin typeface="Times New Roman" panose="02020603050405020304" pitchFamily="18" charset="0"/>
                        </a:rPr>
                        <a:t>Tutorial #1 and #2</a:t>
                      </a:r>
                      <a:endParaRPr lang="en-US" sz="1000" dirty="0">
                        <a:effectLst/>
                        <a:latin typeface="Times New Roman" panose="02020603050405020304" pitchFamily="18" charset="0"/>
                      </a:endParaRPr>
                    </a:p>
                  </a:txBody>
                  <a:tcPr marL="9525" marR="9525" marT="9525" marB="0"/>
                </a:tc>
                <a:tc>
                  <a:txBody>
                    <a:bodyPr/>
                    <a:lstStyle/>
                    <a:p>
                      <a:endParaRPr lang="en-US" sz="1000">
                        <a:effectLst/>
                        <a:latin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Social (7:00 -9:00p)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endParaRPr lang="en-US" sz="1000" dirty="0">
                        <a:effectLst/>
                        <a:latin typeface="Times New Roman" panose="02020603050405020304" pitchFamily="18" charset="0"/>
                      </a:endParaRPr>
                    </a:p>
                  </a:txBody>
                  <a:tcPr marL="9525" marR="9525" marT="9525" marB="0"/>
                </a:tc>
              </a:tr>
            </a:tbl>
          </a:graphicData>
        </a:graphic>
      </p:graphicFrame>
    </p:spTree>
    <p:extLst>
      <p:ext uri="{BB962C8B-B14F-4D97-AF65-F5344CB8AC3E}">
        <p14:creationId xmlns:p14="http://schemas.microsoft.com/office/powerpoint/2010/main" val="4162882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dirty="0" smtClean="0">
                <a:ea typeface="ＭＳ Ｐゴシック" charset="-128"/>
                <a:hlinkClick r:id="rId3"/>
              </a:rPr>
              <a:t>https://imat.ieee.org/attendance</a:t>
            </a:r>
            <a:endParaRPr lang="en-US" altLang="ja-JP" sz="1600" dirty="0" smtClean="0">
              <a:ea typeface="ＭＳ Ｐゴシック" charset="-128"/>
            </a:endParaRPr>
          </a:p>
          <a:p>
            <a:pPr lvl="2">
              <a:lnSpc>
                <a:spcPct val="80000"/>
              </a:lnSpc>
              <a:defRPr/>
            </a:pPr>
            <a:r>
              <a:rPr lang="en-US" altLang="ja-JP" sz="1600" dirty="0">
                <a:ea typeface="ＭＳ Ｐゴシック" charset="-128"/>
              </a:rPr>
              <a:t> </a:t>
            </a:r>
            <a:r>
              <a:rPr lang="en-US" altLang="ja-JP" sz="1600" dirty="0">
                <a:ea typeface="ＭＳ Ｐゴシック" charset="-128"/>
                <a:hlinkClick r:id="rId4"/>
              </a:rPr>
              <a:t>http://newton.meeting.verilan.com</a:t>
            </a:r>
            <a:r>
              <a:rPr lang="en-US" altLang="ja-JP" sz="1600" dirty="0" smtClean="0">
                <a:ea typeface="ＭＳ Ｐゴシック" charset="-128"/>
                <a:hlinkClick r:id="rId4"/>
              </a:rPr>
              <a:t>/</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11</a:t>
            </a:r>
          </a:p>
          <a:p>
            <a:pPr>
              <a:lnSpc>
                <a:spcPct val="80000"/>
              </a:lnSpc>
              <a:defRPr/>
            </a:pPr>
            <a:r>
              <a:rPr lang="en-US" sz="2000" dirty="0">
                <a:latin typeface="Arial" charset="0"/>
              </a:rPr>
              <a:t>9</a:t>
            </a:r>
            <a:r>
              <a:rPr lang="en-US" sz="2000" dirty="0" smtClean="0">
                <a:latin typeface="Arial" charset="0"/>
              </a:rPr>
              <a:t>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000" dirty="0" smtClean="0">
                <a:latin typeface="Arial" charset="0"/>
                <a:hlinkClick r:id="rId3"/>
              </a:rPr>
              <a:t>http://</a:t>
            </a:r>
            <a:r>
              <a:rPr lang="en-US" sz="2000" dirty="0" smtClean="0">
                <a:latin typeface="Arial" charset="0"/>
                <a:hlinkClick r:id="rId3"/>
              </a:rPr>
              <a:t>802world.org/plenary</a:t>
            </a:r>
            <a:endParaRPr lang="en-US" sz="2000" dirty="0" smtClean="0">
              <a:latin typeface="Arial" charset="0"/>
            </a:endParaRPr>
          </a:p>
          <a:p>
            <a:pPr>
              <a:lnSpc>
                <a:spcPct val="90000"/>
              </a:lnSpc>
            </a:pPr>
            <a:r>
              <a:rPr lang="en-US" sz="2000" dirty="0" smtClean="0">
                <a:latin typeface="Arial" charset="0"/>
              </a:rPr>
              <a:t>WG </a:t>
            </a:r>
            <a:r>
              <a:rPr lang="en-US" sz="2000" dirty="0" smtClean="0">
                <a:latin typeface="Arial" charset="0"/>
              </a:rPr>
              <a:t>Documents</a:t>
            </a:r>
            <a:r>
              <a:rPr lang="en-US" sz="2000" dirty="0">
                <a:latin typeface="Arial" charset="0"/>
              </a:rPr>
              <a:t>:  </a:t>
            </a:r>
            <a:r>
              <a:rPr lang="en-US" sz="2000" dirty="0">
                <a:latin typeface="Arial" charset="0"/>
                <a:hlinkClick r:id="rId4"/>
              </a:rPr>
              <a:t>http://</a:t>
            </a:r>
            <a:r>
              <a:rPr lang="en-US" sz="2000" dirty="0" smtClean="0">
                <a:latin typeface="Arial" charset="0"/>
                <a:hlinkClick r:id="rId4"/>
              </a:rPr>
              <a:t>newton.meeting.verilan.com</a:t>
            </a:r>
            <a:r>
              <a:rPr lang="en-US" sz="2000" dirty="0" smtClean="0">
                <a:latin typeface="Arial" charset="0"/>
              </a:rPr>
              <a:t> </a:t>
            </a:r>
          </a:p>
          <a:p>
            <a:pPr>
              <a:lnSpc>
                <a:spcPct val="90000"/>
              </a:lnSpc>
            </a:pPr>
            <a:r>
              <a:rPr lang="en-US" sz="2000" dirty="0" smtClean="0">
                <a:latin typeface="Arial" charset="0"/>
              </a:rPr>
              <a:t>Mobile Device website: </a:t>
            </a:r>
            <a:r>
              <a:rPr lang="en-US" sz="2000" dirty="0" smtClean="0">
                <a:latin typeface="Arial" charset="0"/>
                <a:hlinkClick r:id="rId5"/>
              </a:rPr>
              <a:t>http://802world.org/attendee</a:t>
            </a:r>
            <a:endParaRPr lang="en-US" sz="2000" dirty="0" smtClean="0">
              <a:latin typeface="Arial" charset="0"/>
            </a:endParaRP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a:t>
            </a:r>
            <a:r>
              <a:rPr lang="en-US" sz="2000" dirty="0" err="1" smtClean="0">
                <a:latin typeface="Arial" pitchFamily="34" charset="0"/>
                <a:cs typeface="Arial" pitchFamily="34" charset="0"/>
              </a:rPr>
              <a:t>Verilan</a:t>
            </a:r>
            <a:r>
              <a:rPr lang="en-US" sz="2000" dirty="0" smtClean="0">
                <a:latin typeface="Arial" pitchFamily="34" charset="0"/>
                <a:cs typeface="Arial" pitchFamily="34" charset="0"/>
              </a:rPr>
              <a:t>-secure ;  Access code: </a:t>
            </a:r>
            <a:r>
              <a:rPr lang="en-US" sz="2000" dirty="0" err="1" smtClean="0">
                <a:latin typeface="Arial" pitchFamily="34" charset="0"/>
                <a:cs typeface="Arial" pitchFamily="34" charset="0"/>
              </a:rPr>
              <a:t>ieeeieee</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Network help desk &amp; Wired Café</a:t>
            </a:r>
            <a:r>
              <a:rPr lang="en-US" sz="2000" dirty="0" smtClean="0">
                <a:latin typeface="Arial" pitchFamily="34" charset="0"/>
                <a:cs typeface="Arial" pitchFamily="34" charset="0"/>
              </a:rPr>
              <a:t>: Grand Promenade Ballroom </a:t>
            </a:r>
            <a:endParaRPr lang="en-US" sz="2000" dirty="0" smtClean="0">
              <a:latin typeface="Arial" pitchFamily="34" charset="0"/>
              <a:cs typeface="Arial" pitchFamily="34" charset="0"/>
            </a:endParaRPr>
          </a:p>
          <a:p>
            <a:r>
              <a:rPr lang="en-US" sz="2000" dirty="0" smtClean="0">
                <a:latin typeface="Arial" charset="0"/>
              </a:rPr>
              <a:t>Food and Beverages Service</a:t>
            </a:r>
            <a:r>
              <a:rPr lang="en-US" sz="2000" dirty="0">
                <a:latin typeface="Arial" charset="0"/>
              </a:rPr>
              <a:t>: </a:t>
            </a:r>
            <a:r>
              <a:rPr lang="en-US" sz="2000" dirty="0" smtClean="0">
                <a:latin typeface="Arial" charset="0"/>
              </a:rPr>
              <a:t>Grand Promenade &amp; Lagoon Lanai</a:t>
            </a:r>
            <a:endParaRPr lang="en-US" sz="2000" dirty="0" smtClean="0">
              <a:latin typeface="Arial" charset="0"/>
            </a:endParaRPr>
          </a:p>
          <a:p>
            <a:pPr lvl="1"/>
            <a:r>
              <a:rPr lang="en-US" sz="1800" dirty="0" smtClean="0">
                <a:latin typeface="Arial" charset="0"/>
              </a:rPr>
              <a:t>Breakfast </a:t>
            </a:r>
            <a:r>
              <a:rPr lang="en-US" sz="1800" dirty="0" smtClean="0">
                <a:latin typeface="Arial" charset="0"/>
              </a:rPr>
              <a:t>: 7:15- </a:t>
            </a:r>
            <a:r>
              <a:rPr lang="en-US" sz="1800" dirty="0" smtClean="0">
                <a:latin typeface="Arial" charset="0"/>
              </a:rPr>
              <a:t>9:00</a:t>
            </a:r>
            <a:r>
              <a:rPr lang="en-US" sz="1800" dirty="0" smtClean="0">
                <a:latin typeface="Arial" charset="0"/>
              </a:rPr>
              <a:t> </a:t>
            </a:r>
            <a:r>
              <a:rPr lang="en-US" sz="1800" dirty="0" smtClean="0">
                <a:latin typeface="Arial" charset="0"/>
              </a:rPr>
              <a:t>AM </a:t>
            </a:r>
          </a:p>
          <a:p>
            <a:pPr lvl="1"/>
            <a:r>
              <a:rPr lang="en-US" sz="1800" dirty="0" smtClean="0">
                <a:latin typeface="Arial" charset="0"/>
              </a:rPr>
              <a:t>Morning Coffee/Tea : </a:t>
            </a:r>
            <a:r>
              <a:rPr lang="en-US" sz="1800" dirty="0" smtClean="0">
                <a:latin typeface="Arial" charset="0"/>
              </a:rPr>
              <a:t>10:00</a:t>
            </a:r>
            <a:r>
              <a:rPr lang="en-US" sz="1800" dirty="0" smtClean="0">
                <a:latin typeface="Arial" charset="0"/>
              </a:rPr>
              <a:t>AM </a:t>
            </a:r>
            <a:r>
              <a:rPr lang="en-US" sz="1800" dirty="0" smtClean="0">
                <a:latin typeface="Arial" charset="0"/>
              </a:rPr>
              <a:t>– </a:t>
            </a:r>
            <a:r>
              <a:rPr lang="en-US" sz="1800" dirty="0" smtClean="0">
                <a:latin typeface="Arial" charset="0"/>
              </a:rPr>
              <a:t>11:00 </a:t>
            </a:r>
            <a:r>
              <a:rPr lang="en-US" sz="1800" dirty="0" smtClean="0">
                <a:latin typeface="Arial" charset="0"/>
              </a:rPr>
              <a:t>AM</a:t>
            </a:r>
          </a:p>
          <a:p>
            <a:pPr lvl="1"/>
            <a:r>
              <a:rPr lang="en-US" sz="1800" dirty="0" smtClean="0">
                <a:latin typeface="Arial" charset="0"/>
              </a:rPr>
              <a:t>Lunch: </a:t>
            </a:r>
            <a:r>
              <a:rPr lang="en-US" sz="1800" dirty="0" smtClean="0">
                <a:latin typeface="Arial" charset="0"/>
              </a:rPr>
              <a:t>12:00 noon </a:t>
            </a:r>
            <a:r>
              <a:rPr lang="en-US" sz="1800" dirty="0" smtClean="0">
                <a:latin typeface="Arial" charset="0"/>
              </a:rPr>
              <a:t>-1:30 </a:t>
            </a:r>
            <a:r>
              <a:rPr lang="en-US" sz="1800" dirty="0" smtClean="0">
                <a:latin typeface="Arial" charset="0"/>
              </a:rPr>
              <a:t>p </a:t>
            </a:r>
            <a:endParaRPr lang="en-US" sz="1800" dirty="0" smtClean="0">
              <a:latin typeface="Arial" charset="0"/>
            </a:endParaRPr>
          </a:p>
          <a:p>
            <a:pPr lvl="1"/>
            <a:r>
              <a:rPr lang="en-US" sz="1800" dirty="0" smtClean="0">
                <a:latin typeface="Arial" charset="0"/>
              </a:rPr>
              <a:t>Afternoon Coffee/Tea: 3:00- 4:00 PM ; </a:t>
            </a:r>
          </a:p>
          <a:p>
            <a:pPr lvl="1"/>
            <a:r>
              <a:rPr lang="en-US" sz="2000" dirty="0" smtClean="0">
                <a:latin typeface="Arial" charset="0"/>
              </a:rPr>
              <a:t>802.21 WG would break as follows:</a:t>
            </a:r>
          </a:p>
          <a:p>
            <a:pPr lvl="2">
              <a:lnSpc>
                <a:spcPct val="90000"/>
              </a:lnSpc>
            </a:pPr>
            <a:r>
              <a:rPr lang="en-US" sz="1800" dirty="0" smtClean="0">
                <a:latin typeface="Arial" charset="0"/>
              </a:rPr>
              <a:t>AM Coffee break: 10:00-10:30 am; Lunch break: 12:30-1:30 pm </a:t>
            </a:r>
          </a:p>
          <a:p>
            <a:pPr lvl="2">
              <a:lnSpc>
                <a:spcPct val="90000"/>
              </a:lnSpc>
            </a:pPr>
            <a:r>
              <a:rPr lang="en-US" sz="1800" dirty="0" smtClean="0">
                <a:latin typeface="Arial" charset="0"/>
              </a:rPr>
              <a:t>PM Coffee/Snacks break: 3:30 - 4:00 pm</a:t>
            </a:r>
          </a:p>
          <a:p>
            <a:pPr>
              <a:lnSpc>
                <a:spcPct val="90000"/>
              </a:lnSpc>
            </a:pPr>
            <a:r>
              <a:rPr lang="en-US" sz="2000" dirty="0" smtClean="0">
                <a:latin typeface="Arial" charset="0"/>
              </a:rPr>
              <a:t>Social Event: Wednesday </a:t>
            </a:r>
            <a:r>
              <a:rPr lang="en-US" sz="2000" dirty="0" smtClean="0">
                <a:latin typeface="Arial" charset="0"/>
              </a:rPr>
              <a:t>7:00</a:t>
            </a:r>
            <a:r>
              <a:rPr lang="en-US" sz="2000" dirty="0" smtClean="0">
                <a:latin typeface="Arial" charset="0"/>
              </a:rPr>
              <a:t>-9:00 PM</a:t>
            </a:r>
          </a:p>
          <a:p>
            <a:pPr lvl="1">
              <a:lnSpc>
                <a:spcPct val="90000"/>
              </a:lnSpc>
            </a:pPr>
            <a:r>
              <a:rPr lang="en-US" sz="1600" dirty="0" smtClean="0">
                <a:latin typeface="Arial" charset="0"/>
              </a:rPr>
              <a:t>Kamehameha Court (Hilton Waikoloa</a:t>
            </a:r>
            <a:r>
              <a:rPr lang="en-US" sz="1600" dirty="0">
                <a:latin typeface="Arial" charset="0"/>
              </a:rPr>
              <a:t>)</a:t>
            </a:r>
            <a:endParaRPr lang="en-US" sz="1600" dirty="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56211</TotalTime>
  <Words>1780</Words>
  <Application>Microsoft Office PowerPoint</Application>
  <PresentationFormat>On-screen Show (4:3)</PresentationFormat>
  <Paragraphs>310</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ＭＳ Ｐゴシック</vt:lpstr>
      <vt:lpstr>Arial</vt:lpstr>
      <vt:lpstr>Helvetica</vt:lpstr>
      <vt:lpstr>Times New Roman</vt:lpstr>
      <vt:lpstr>802.11PowerPointTemplate-Landscape</vt:lpstr>
      <vt:lpstr>IEEE 802.21 Session #69,  Big Island, Hawaii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WG Status </vt:lpstr>
      <vt:lpstr>Objectives for the May Meeting</vt:lpstr>
      <vt:lpstr>Future Sessions – 2015 </vt:lpstr>
      <vt:lpstr>Future Sessions – 2016 </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734</cp:revision>
  <cp:lastPrinted>1998-02-10T13:28:06Z</cp:lastPrinted>
  <dcterms:created xsi:type="dcterms:W3CDTF">2002-07-08T22:03:28Z</dcterms:created>
  <dcterms:modified xsi:type="dcterms:W3CDTF">2015-07-13T18:49:44Z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