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 id="2147483674" r:id="rId3"/>
    <p:sldMasterId id="2147483687" r:id="rId4"/>
    <p:sldMasterId id="2147483700" r:id="rId5"/>
    <p:sldMasterId id="2147483713" r:id="rId6"/>
  </p:sldMasterIdLst>
  <p:notesMasterIdLst>
    <p:notesMasterId r:id="rId12"/>
  </p:notesMasterIdLst>
  <p:sldIdLst>
    <p:sldId id="331" r:id="rId7"/>
    <p:sldId id="332" r:id="rId8"/>
    <p:sldId id="443" r:id="rId9"/>
    <p:sldId id="444" r:id="rId10"/>
    <p:sldId id="442" r:id="rId11"/>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ection>
        <p14:section name="Untitled Section" id="{D0F4AEEF-8764-48D8-B53D-CD397DD00606}">
          <p14:sldIdLst>
            <p14:sldId id="331"/>
            <p14:sldId id="332"/>
            <p14:sldId id="443"/>
            <p14:sldId id="444"/>
            <p14:sldId id="44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86357" autoAdjust="0"/>
  </p:normalViewPr>
  <p:slideViewPr>
    <p:cSldViewPr>
      <p:cViewPr varScale="1">
        <p:scale>
          <a:sx n="64" d="100"/>
          <a:sy n="64" d="100"/>
        </p:scale>
        <p:origin x="666" y="72"/>
      </p:cViewPr>
      <p:guideLst>
        <p:guide orient="horz" pos="2160"/>
        <p:guide pos="2880"/>
      </p:guideLst>
    </p:cSldViewPr>
  </p:slideViewPr>
  <p:outlineViewPr>
    <p:cViewPr>
      <p:scale>
        <a:sx n="33" d="100"/>
        <a:sy n="33" d="100"/>
      </p:scale>
      <p:origin x="0" y="0"/>
    </p:cViewPr>
    <p:sldLst>
      <p:sld r:id="rId1" collapse="1"/>
    </p:sldLst>
  </p:outlineViewPr>
  <p:notesTextViewPr>
    <p:cViewPr>
      <p:scale>
        <a:sx n="3" d="2"/>
        <a:sy n="3" d="2"/>
      </p:scale>
      <p:origin x="0" y="0"/>
    </p:cViewPr>
  </p:notesTextViewPr>
  <p:sorterViewPr>
    <p:cViewPr varScale="1">
      <p:scale>
        <a:sx n="1" d="1"/>
        <a:sy n="1" d="1"/>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2088354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1633589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850559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4</a:t>
            </a:fld>
            <a:endParaRPr lang="en-US" altLang="ja-JP">
              <a:solidFill>
                <a:srgbClr val="000000"/>
              </a:solidFill>
            </a:endParaRPr>
          </a:p>
        </p:txBody>
      </p:sp>
    </p:spTree>
    <p:extLst>
      <p:ext uri="{BB962C8B-B14F-4D97-AF65-F5344CB8AC3E}">
        <p14:creationId xmlns:p14="http://schemas.microsoft.com/office/powerpoint/2010/main" val="2410107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5</a:t>
            </a:fld>
            <a:endParaRPr lang="en-US" altLang="ja-JP">
              <a:solidFill>
                <a:srgbClr val="000000"/>
              </a:solidFill>
            </a:endParaRPr>
          </a:p>
        </p:txBody>
      </p:sp>
    </p:spTree>
    <p:extLst>
      <p:ext uri="{BB962C8B-B14F-4D97-AF65-F5344CB8AC3E}">
        <p14:creationId xmlns:p14="http://schemas.microsoft.com/office/powerpoint/2010/main" val="54863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21-14-0147-00-REVP      Session #64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21-14-0147-00-REVP      Session #64 Closing Report</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21-14-0147-00-REVP      Session #64 Closing Report</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21-14-0147-00-REVP      Session #64 Closing Report</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21-14-0147-00-REVP      Session #64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21-14-0147-00-REVP      Session #64 Closing Report</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21-14-0147-00-REVP      Session #64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2861424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61962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6426411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2394626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929806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286921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55314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798530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7771925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3972958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071099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0936196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3219863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310430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878754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6374629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746908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324164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74012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91791146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6065035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7579174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96817385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1316029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15293399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14645905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76425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3740480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37293543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1749512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7921360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114386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53704365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2576619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02968694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8178737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178397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82813495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097930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14669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3056457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35910405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45622582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7261691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44516302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4249024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8868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424414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theme" Target="../theme/theme5.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image" Target="../media/image2.png"/><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theme" Target="../theme/theme6.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slideLayout" Target="../slideLayouts/slideLayout70.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5" Type="http://schemas.openxmlformats.org/officeDocument/2006/relationships/image" Target="../media/image2.png"/><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21-14-0147-00-REVP      Session #64 Closing Report</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21-14-0147-00-REVP      Session #64 Closing Report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99218945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63852529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1869117635"/>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3689022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21-15-0052 </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#68 </a:t>
            </a:r>
            <a:r>
              <a:rPr lang="en-US" altLang="ko-KR" b="1" dirty="0" smtClean="0">
                <a:ea typeface="Gulim" pitchFamily="34" charset="-127"/>
              </a:rPr>
              <a:t>Closing Report</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May 14, 2015</a:t>
            </a:r>
          </a:p>
          <a:p>
            <a:pPr eaLnBrk="1" hangingPunct="1">
              <a:buClr>
                <a:srgbClr val="FAFD00"/>
              </a:buClr>
              <a:buFontTx/>
              <a:buNone/>
            </a:pPr>
            <a:r>
              <a:rPr lang="en-US" altLang="ja-JP" dirty="0" smtClean="0">
                <a:latin typeface="Times New Roman" pitchFamily="18" charset="0"/>
                <a:cs typeface="Times New Roman" pitchFamily="18" charset="0"/>
              </a:rPr>
              <a:t>Authors or Source(s): Subir Das </a:t>
            </a:r>
          </a:p>
          <a:p>
            <a:pPr eaLnBrk="1" hangingPunct="1">
              <a:buClr>
                <a:srgbClr val="FAFD00"/>
              </a:buClr>
              <a:buFontTx/>
              <a:buNone/>
            </a:pPr>
            <a:r>
              <a:rPr lang="en-US" altLang="ja-JP" dirty="0">
                <a:latin typeface="Times New Roman" pitchFamily="18" charset="0"/>
                <a:cs typeface="Times New Roman" pitchFamily="18" charset="0"/>
              </a:rPr>
              <a:t>Presented at IEEE 802.21 session #68 in Vancouver, Canada </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Abstract: This contribution represents the closing report for the May 2015 meeting of the IEEE 802.21m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Details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4248472"/>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802.21m  had three sessions: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sz="2800" dirty="0" smtClean="0">
                <a:solidFill>
                  <a:srgbClr val="000000"/>
                </a:solidFill>
                <a:ea typeface="MS PGothic" pitchFamily="34" charset="-128"/>
              </a:rPr>
              <a:t>Tuesday, May 12, 2015 </a:t>
            </a:r>
          </a:p>
          <a:p>
            <a:pPr lvl="2">
              <a:buFont typeface="Arial" pitchFamily="34" charset="0"/>
              <a:buChar char="•"/>
            </a:pPr>
            <a:r>
              <a:rPr lang="en-US" altLang="ja-JP" dirty="0">
                <a:solidFill>
                  <a:srgbClr val="000000"/>
                </a:solidFill>
                <a:ea typeface="MS PGothic" pitchFamily="34" charset="-128"/>
              </a:rPr>
              <a:t>A</a:t>
            </a:r>
            <a:r>
              <a:rPr lang="en-US" altLang="ja-JP" dirty="0" smtClean="0">
                <a:solidFill>
                  <a:srgbClr val="000000"/>
                </a:solidFill>
                <a:ea typeface="MS PGothic" pitchFamily="34" charset="-128"/>
              </a:rPr>
              <a:t>M1 : 8:00- 10:30 </a:t>
            </a:r>
            <a:r>
              <a:rPr lang="en-US" altLang="ja-JP" dirty="0">
                <a:solidFill>
                  <a:srgbClr val="000000"/>
                </a:solidFill>
                <a:ea typeface="MS PGothic" pitchFamily="34" charset="-128"/>
              </a:rPr>
              <a:t>a</a:t>
            </a:r>
            <a:r>
              <a:rPr lang="en-US" altLang="ja-JP" dirty="0" smtClean="0">
                <a:solidFill>
                  <a:srgbClr val="000000"/>
                </a:solidFill>
                <a:ea typeface="MS PGothic" pitchFamily="34" charset="-128"/>
              </a:rPr>
              <a:t>m</a:t>
            </a:r>
          </a:p>
          <a:p>
            <a:pPr lvl="1">
              <a:buFont typeface="Arial" pitchFamily="34" charset="0"/>
              <a:buChar char="•"/>
            </a:pPr>
            <a:r>
              <a:rPr lang="en-US" altLang="ja-JP" sz="2800" dirty="0" smtClean="0">
                <a:solidFill>
                  <a:srgbClr val="000000"/>
                </a:solidFill>
                <a:ea typeface="MS PGothic" pitchFamily="34" charset="-128"/>
              </a:rPr>
              <a:t>Tuesday, May 12, 2015</a:t>
            </a:r>
          </a:p>
          <a:p>
            <a:pPr lvl="2">
              <a:buFont typeface="Arial" pitchFamily="34" charset="0"/>
              <a:buChar char="•"/>
            </a:pPr>
            <a:r>
              <a:rPr lang="en-US" altLang="ja-JP" dirty="0" smtClean="0">
                <a:solidFill>
                  <a:srgbClr val="000000"/>
                </a:solidFill>
                <a:ea typeface="MS PGothic" pitchFamily="34" charset="-128"/>
              </a:rPr>
              <a:t>PM1 : 1:30– 3:30 pm</a:t>
            </a:r>
          </a:p>
          <a:p>
            <a:pPr lvl="1">
              <a:buFont typeface="Arial" pitchFamily="34" charset="0"/>
              <a:buChar char="•"/>
            </a:pP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Wednesday, May 13, 2015 </a:t>
            </a:r>
          </a:p>
          <a:p>
            <a:pPr lvl="2">
              <a:buFont typeface="Arial" pitchFamily="34" charset="0"/>
              <a:buChar char="•"/>
            </a:pPr>
            <a:r>
              <a:rPr lang="en-US" altLang="ja-JP" dirty="0" smtClean="0">
                <a:solidFill>
                  <a:srgbClr val="000000"/>
                </a:solidFill>
                <a:ea typeface="MS PGothic" pitchFamily="34" charset="-128"/>
              </a:rPr>
              <a:t>PM1: 1:30-3:30pm </a:t>
            </a:r>
          </a:p>
          <a:p>
            <a:pPr lvl="2"/>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rPr>
              <a:t> Default Meeting location: Georgia A, 2</a:t>
            </a:r>
            <a:r>
              <a:rPr lang="en-US" baseline="30000" dirty="0" smtClean="0">
                <a:solidFill>
                  <a:srgbClr val="000000"/>
                </a:solidFill>
              </a:rPr>
              <a:t>nd</a:t>
            </a:r>
            <a:r>
              <a:rPr lang="en-US" dirty="0" smtClean="0">
                <a:solidFill>
                  <a:srgbClr val="000000"/>
                </a:solidFill>
              </a:rPr>
              <a:t> Floor</a:t>
            </a:r>
            <a:endParaRPr lang="en-US" altLang="ja-JP" dirty="0">
              <a:solidFill>
                <a:srgbClr val="000000"/>
              </a:solidFill>
              <a:ea typeface="MS PGothic" pitchFamily="34" charset="-128"/>
            </a:endParaRPr>
          </a:p>
          <a:p>
            <a:pPr lvl="2">
              <a:buFont typeface="Arial" pitchFamily="34" charset="0"/>
              <a:buChar char="•"/>
            </a:pPr>
            <a:endParaRPr lang="en-US" dirty="0" smtClean="0">
              <a:solidFill>
                <a:srgbClr val="000000"/>
              </a:solidFill>
            </a:endParaRPr>
          </a:p>
        </p:txBody>
      </p:sp>
    </p:spTree>
    <p:extLst>
      <p:ext uri="{BB962C8B-B14F-4D97-AF65-F5344CB8AC3E}">
        <p14:creationId xmlns:p14="http://schemas.microsoft.com/office/powerpoint/2010/main" val="1483592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During the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4</a:t>
            </a:fld>
            <a:endParaRPr lang="en-US" altLang="ja-JP" dirty="0">
              <a:solidFill>
                <a:srgbClr val="000000"/>
              </a:solidFill>
            </a:endParaRPr>
          </a:p>
        </p:txBody>
      </p:sp>
      <p:sp>
        <p:nvSpPr>
          <p:cNvPr id="5125" name="Content Placeholder 2"/>
          <p:cNvSpPr txBox="1">
            <a:spLocks/>
          </p:cNvSpPr>
          <p:nvPr/>
        </p:nvSpPr>
        <p:spPr bwMode="auto">
          <a:xfrm>
            <a:off x="422275" y="887760"/>
            <a:ext cx="8542213" cy="589404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Tuesday,  May 12, 2015: AM1 : 8:00- 10:30 pm</a:t>
            </a:r>
            <a:endParaRPr lang="en-US" dirty="0" smtClean="0">
              <a:solidFill>
                <a:srgbClr val="000000"/>
              </a:solidFill>
            </a:endParaRPr>
          </a:p>
          <a:p>
            <a:pPr lvl="1">
              <a:buFont typeface="Arial" pitchFamily="34" charset="0"/>
              <a:buChar char="•"/>
            </a:pPr>
            <a:r>
              <a:rPr lang="en-US" dirty="0" smtClean="0">
                <a:solidFill>
                  <a:srgbClr val="000000"/>
                </a:solidFill>
              </a:rPr>
              <a:t>.</a:t>
            </a:r>
            <a:r>
              <a:rPr lang="en-US" altLang="ja-JP" dirty="0">
                <a:solidFill>
                  <a:srgbClr val="000000"/>
                </a:solidFill>
                <a:ea typeface="MS PGothic" panose="020B0600070205080204" pitchFamily="34" charset="-128"/>
                <a:cs typeface="Times New Roman" panose="02020603050405020304" pitchFamily="18" charset="0"/>
              </a:rPr>
              <a:t> </a:t>
            </a:r>
            <a:r>
              <a:rPr lang="en-US" dirty="0" smtClean="0">
                <a:solidFill>
                  <a:srgbClr val="000000"/>
                </a:solidFill>
              </a:rPr>
              <a:t>DCN </a:t>
            </a:r>
            <a:r>
              <a:rPr lang="en-US" altLang="ja-JP" dirty="0" smtClean="0">
                <a:solidFill>
                  <a:srgbClr val="000000"/>
                </a:solidFill>
                <a:ea typeface="MS PGothic" panose="020B0600070205080204" pitchFamily="34" charset="-128"/>
                <a:cs typeface="Times New Roman" panose="02020603050405020304" pitchFamily="18" charset="0"/>
              </a:rPr>
              <a:t>21-15-0051-00 was presented and discussed </a:t>
            </a:r>
          </a:p>
          <a:p>
            <a:pPr lvl="2">
              <a:buFont typeface="Arial" pitchFamily="34" charset="0"/>
              <a:buChar char="•"/>
            </a:pPr>
            <a:r>
              <a:rPr lang="en-US" altLang="ja-JP" dirty="0">
                <a:solidFill>
                  <a:srgbClr val="000000"/>
                </a:solidFill>
                <a:ea typeface="MS PGothic" panose="020B0600070205080204" pitchFamily="34" charset="-128"/>
                <a:cs typeface="Times New Roman" panose="02020603050405020304" pitchFamily="18" charset="0"/>
              </a:rPr>
              <a:t> </a:t>
            </a:r>
            <a:r>
              <a:rPr lang="en-US" altLang="ja-JP" sz="2000" dirty="0" smtClean="0">
                <a:solidFill>
                  <a:srgbClr val="000000"/>
                </a:solidFill>
                <a:ea typeface="MS PGothic" panose="020B0600070205080204" pitchFamily="34" charset="-128"/>
                <a:cs typeface="Times New Roman" panose="02020603050405020304" pitchFamily="18" charset="0"/>
              </a:rPr>
              <a:t>Authors were requested to reflect the discussions and present a revised version </a:t>
            </a:r>
          </a:p>
          <a:p>
            <a:pPr lvl="1">
              <a:buFont typeface="Arial" pitchFamily="34" charset="0"/>
              <a:buChar char="•"/>
            </a:pPr>
            <a:r>
              <a:rPr lang="en-US" dirty="0">
                <a:solidFill>
                  <a:srgbClr val="000000"/>
                </a:solidFill>
                <a:ea typeface="MS PGothic" panose="020B0600070205080204" pitchFamily="34" charset="-128"/>
                <a:cs typeface="Times New Roman" panose="02020603050405020304" pitchFamily="18" charset="0"/>
              </a:rPr>
              <a:t> </a:t>
            </a:r>
            <a:r>
              <a:rPr lang="en-US" dirty="0" smtClean="0">
                <a:solidFill>
                  <a:srgbClr val="000000"/>
                </a:solidFill>
                <a:ea typeface="MS PGothic" panose="020B0600070205080204" pitchFamily="34" charset="-128"/>
                <a:cs typeface="Times New Roman" panose="02020603050405020304" pitchFamily="18" charset="0"/>
              </a:rPr>
              <a:t>Chair presented an early version of merged draft </a:t>
            </a:r>
            <a:endParaRPr lang="en-US" dirty="0" smtClean="0">
              <a:solidFill>
                <a:srgbClr val="000000"/>
              </a:solidFill>
            </a:endParaRPr>
          </a:p>
          <a:p>
            <a:pPr>
              <a:buFont typeface="Arial" pitchFamily="34" charset="0"/>
              <a:buChar char="•"/>
            </a:pPr>
            <a:r>
              <a:rPr lang="en-US" sz="2000" dirty="0" smtClean="0">
                <a:solidFill>
                  <a:srgbClr val="000000"/>
                </a:solidFill>
              </a:rPr>
              <a:t> </a:t>
            </a:r>
            <a:r>
              <a:rPr lang="en-US" altLang="ja-JP" sz="2800" dirty="0">
                <a:solidFill>
                  <a:srgbClr val="000000"/>
                </a:solidFill>
                <a:ea typeface="MS PGothic" pitchFamily="34" charset="-128"/>
              </a:rPr>
              <a:t>Tuesday,  </a:t>
            </a:r>
            <a:r>
              <a:rPr lang="en-US" altLang="ja-JP" sz="2800" dirty="0" smtClean="0">
                <a:solidFill>
                  <a:srgbClr val="000000"/>
                </a:solidFill>
                <a:ea typeface="MS PGothic" pitchFamily="34" charset="-128"/>
              </a:rPr>
              <a:t>May 12, </a:t>
            </a:r>
            <a:r>
              <a:rPr lang="en-US" altLang="ja-JP" sz="2800" dirty="0">
                <a:solidFill>
                  <a:srgbClr val="000000"/>
                </a:solidFill>
                <a:ea typeface="MS PGothic" pitchFamily="34" charset="-128"/>
              </a:rPr>
              <a:t>2015: </a:t>
            </a:r>
            <a:r>
              <a:rPr lang="en-US" altLang="ja-JP" sz="2800" dirty="0" smtClean="0">
                <a:solidFill>
                  <a:srgbClr val="000000"/>
                </a:solidFill>
                <a:ea typeface="MS PGothic" pitchFamily="34" charset="-128"/>
              </a:rPr>
              <a:t>PM1 </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1:30- 3:30 </a:t>
            </a:r>
            <a:r>
              <a:rPr lang="en-US" altLang="ja-JP" sz="2800" dirty="0">
                <a:solidFill>
                  <a:srgbClr val="000000"/>
                </a:solidFill>
                <a:ea typeface="MS PGothic" pitchFamily="34" charset="-128"/>
              </a:rPr>
              <a:t>pm</a:t>
            </a:r>
            <a:endParaRPr lang="en-US" dirty="0">
              <a:solidFill>
                <a:srgbClr val="000000"/>
              </a:solidFill>
            </a:endParaRPr>
          </a:p>
          <a:p>
            <a:pPr lvl="1">
              <a:buFont typeface="Arial" pitchFamily="34" charset="0"/>
              <a:buChar char="•"/>
            </a:pPr>
            <a:r>
              <a:rPr lang="en-US" dirty="0" smtClean="0">
                <a:solidFill>
                  <a:srgbClr val="000000"/>
                </a:solidFill>
              </a:rPr>
              <a:t>.</a:t>
            </a:r>
            <a:r>
              <a:rPr lang="en-US" altLang="ja-JP" dirty="0">
                <a:solidFill>
                  <a:srgbClr val="000000"/>
                </a:solidFill>
                <a:latin typeface="Times" pitchFamily="18" charset="0"/>
                <a:ea typeface="MS PGothic" pitchFamily="34" charset="-128"/>
                <a:cs typeface="Times New Roman" pitchFamily="18" charset="0"/>
              </a:rPr>
              <a:t> DCN </a:t>
            </a:r>
            <a:r>
              <a:rPr lang="en-US" altLang="ja-JP" dirty="0" smtClean="0">
                <a:solidFill>
                  <a:srgbClr val="000000"/>
                </a:solidFill>
                <a:latin typeface="Times" pitchFamily="18" charset="0"/>
                <a:ea typeface="MS PGothic" pitchFamily="34" charset="-128"/>
                <a:cs typeface="Times New Roman" pitchFamily="18" charset="0"/>
              </a:rPr>
              <a:t>21-15-0050-01 was presented to address the comments received from  the IEEE-SA Editor </a:t>
            </a:r>
          </a:p>
          <a:p>
            <a:pPr lvl="1">
              <a:buFont typeface="Arial" pitchFamily="34" charset="0"/>
              <a:buChar char="•"/>
            </a:pPr>
            <a:r>
              <a:rPr lang="en-US" altLang="ja-JP" dirty="0">
                <a:solidFill>
                  <a:srgbClr val="000000"/>
                </a:solidFill>
                <a:latin typeface="Times" pitchFamily="18" charset="0"/>
                <a:ea typeface="MS PGothic" pitchFamily="34" charset="-128"/>
                <a:cs typeface="Times New Roman" pitchFamily="18" charset="0"/>
              </a:rPr>
              <a:t> </a:t>
            </a:r>
            <a:r>
              <a:rPr lang="en-US" altLang="ja-JP" dirty="0" smtClean="0">
                <a:solidFill>
                  <a:srgbClr val="000000"/>
                </a:solidFill>
                <a:latin typeface="Times" pitchFamily="18" charset="0"/>
                <a:ea typeface="MS PGothic" pitchFamily="34" charset="-128"/>
                <a:cs typeface="Times New Roman" pitchFamily="18" charset="0"/>
              </a:rPr>
              <a:t>Yoshikazu Hanatani was requested to submit a revised version reflecting the  discussion points. </a:t>
            </a:r>
            <a:endParaRPr lang="en-US" sz="2000" dirty="0" smtClean="0">
              <a:solidFill>
                <a:srgbClr val="000000"/>
              </a:solidFill>
            </a:endParaRPr>
          </a:p>
          <a:p>
            <a:pPr>
              <a:buFont typeface="Arial" pitchFamily="34" charset="0"/>
              <a:buChar char="•"/>
            </a:pPr>
            <a:r>
              <a:rPr lang="en-US" sz="2000" dirty="0" smtClean="0">
                <a:solidFill>
                  <a:srgbClr val="000000"/>
                </a:solidFill>
              </a:rPr>
              <a:t> </a:t>
            </a:r>
            <a:r>
              <a:rPr lang="en-US" sz="2800" dirty="0" smtClean="0">
                <a:solidFill>
                  <a:srgbClr val="000000"/>
                </a:solidFill>
                <a:ea typeface="MS PGothic" pitchFamily="34" charset="-128"/>
              </a:rPr>
              <a:t>Wednes</a:t>
            </a:r>
            <a:r>
              <a:rPr lang="en-US" altLang="ja-JP" sz="2800" dirty="0" smtClean="0">
                <a:solidFill>
                  <a:srgbClr val="000000"/>
                </a:solidFill>
                <a:ea typeface="MS PGothic" pitchFamily="34" charset="-128"/>
              </a:rPr>
              <a:t>day, May 13, 2015: PM1 1:30-3:30 pm </a:t>
            </a:r>
            <a:endParaRPr lang="en-US" altLang="ja-JP" dirty="0" smtClean="0">
              <a:solidFill>
                <a:srgbClr val="000000"/>
              </a:solidFill>
              <a:ea typeface="MS PGothic" pitchFamily="34" charset="-128"/>
            </a:endParaRPr>
          </a:p>
          <a:p>
            <a:pPr lvl="1">
              <a:buFont typeface="Arial" pitchFamily="34" charset="0"/>
              <a:buChar char="•"/>
            </a:pPr>
            <a:r>
              <a:rPr lang="en-US" dirty="0" smtClean="0">
                <a:solidFill>
                  <a:srgbClr val="000000"/>
                </a:solidFill>
              </a:rPr>
              <a:t> </a:t>
            </a:r>
            <a:r>
              <a:rPr lang="en-US" dirty="0">
                <a:solidFill>
                  <a:srgbClr val="000000"/>
                </a:solidFill>
              </a:rPr>
              <a:t>DCN </a:t>
            </a:r>
            <a:r>
              <a:rPr lang="en-US" dirty="0" smtClean="0">
                <a:solidFill>
                  <a:srgbClr val="000000"/>
                </a:solidFill>
              </a:rPr>
              <a:t>21-15-0051-03 was presented </a:t>
            </a:r>
          </a:p>
          <a:p>
            <a:pPr lvl="2">
              <a:buFont typeface="Arial" pitchFamily="34" charset="0"/>
              <a:buChar char="•"/>
            </a:pPr>
            <a:r>
              <a:rPr lang="en-US" dirty="0">
                <a:solidFill>
                  <a:srgbClr val="000000"/>
                </a:solidFill>
              </a:rPr>
              <a:t> </a:t>
            </a:r>
            <a:r>
              <a:rPr lang="en-US" sz="2000" dirty="0" smtClean="0">
                <a:solidFill>
                  <a:srgbClr val="000000"/>
                </a:solidFill>
              </a:rPr>
              <a:t>Use case was accepted; MIC proposal was accepted; Authors were requested to submit a use case document for 802.21.1 and a separate detailed contribution on other generated method</a:t>
            </a:r>
          </a:p>
          <a:p>
            <a:pPr lvl="1">
              <a:buFont typeface="Arial" pitchFamily="34" charset="0"/>
              <a:buChar char="•"/>
            </a:pPr>
            <a:r>
              <a:rPr lang="en-US" dirty="0" smtClean="0">
                <a:solidFill>
                  <a:srgbClr val="000000"/>
                </a:solidFill>
              </a:rPr>
              <a:t> </a:t>
            </a:r>
            <a:r>
              <a:rPr lang="en-US" dirty="0">
                <a:solidFill>
                  <a:srgbClr val="000000"/>
                </a:solidFill>
              </a:rPr>
              <a:t> DCN </a:t>
            </a:r>
            <a:r>
              <a:rPr lang="en-US" dirty="0" smtClean="0">
                <a:solidFill>
                  <a:srgbClr val="000000"/>
                </a:solidFill>
              </a:rPr>
              <a:t>21-15-0050-03 </a:t>
            </a:r>
            <a:r>
              <a:rPr lang="en-US" dirty="0">
                <a:solidFill>
                  <a:srgbClr val="000000"/>
                </a:solidFill>
              </a:rPr>
              <a:t>was presented </a:t>
            </a:r>
            <a:r>
              <a:rPr lang="en-US" dirty="0" smtClean="0">
                <a:solidFill>
                  <a:srgbClr val="000000"/>
                </a:solidFill>
              </a:rPr>
              <a:t>and accepted</a:t>
            </a:r>
            <a:endParaRPr lang="en-US" dirty="0">
              <a:solidFill>
                <a:srgbClr val="000000"/>
              </a:solidFill>
            </a:endParaRPr>
          </a:p>
          <a:p>
            <a:pPr lvl="1">
              <a:buFont typeface="Arial" pitchFamily="34" charset="0"/>
              <a:buChar char="•"/>
            </a:pPr>
            <a:endParaRPr lang="en-US" dirty="0" smtClean="0">
              <a:solidFill>
                <a:srgbClr val="000000"/>
              </a:solidFill>
            </a:endParaRPr>
          </a:p>
          <a:p>
            <a:pPr lvl="2"/>
            <a:endParaRPr lang="en-US" dirty="0" smtClean="0">
              <a:solidFill>
                <a:srgbClr val="000000"/>
              </a:solidFill>
            </a:endParaRPr>
          </a:p>
        </p:txBody>
      </p:sp>
    </p:spTree>
    <p:extLst>
      <p:ext uri="{BB962C8B-B14F-4D97-AF65-F5344CB8AC3E}">
        <p14:creationId xmlns:p14="http://schemas.microsoft.com/office/powerpoint/2010/main" val="3955518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Teleconference Schedule (Tentative)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5</a:t>
            </a:fld>
            <a:endParaRPr lang="en-US" altLang="ja-JP" dirty="0">
              <a:solidFill>
                <a:srgbClr val="000000"/>
              </a:solidFill>
            </a:endParaRPr>
          </a:p>
        </p:txBody>
      </p:sp>
      <p:sp>
        <p:nvSpPr>
          <p:cNvPr id="5125" name="Content Placeholder 2"/>
          <p:cNvSpPr txBox="1">
            <a:spLocks/>
          </p:cNvSpPr>
          <p:nvPr/>
        </p:nvSpPr>
        <p:spPr bwMode="auto">
          <a:xfrm>
            <a:off x="287016" y="1268760"/>
            <a:ext cx="8856984" cy="324036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  </a:t>
            </a:r>
            <a:r>
              <a:rPr lang="en-US" altLang="ja-JP" sz="2800" smtClean="0">
                <a:solidFill>
                  <a:srgbClr val="000000"/>
                </a:solidFill>
                <a:ea typeface="MS PGothic" pitchFamily="34" charset="-128"/>
              </a:rPr>
              <a:t>June </a:t>
            </a:r>
            <a:r>
              <a:rPr lang="en-US" altLang="ja-JP" sz="2800" smtClean="0">
                <a:solidFill>
                  <a:srgbClr val="000000"/>
                </a:solidFill>
                <a:ea typeface="MS PGothic" pitchFamily="34" charset="-128"/>
              </a:rPr>
              <a:t>10/11</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2015</a:t>
            </a:r>
            <a:r>
              <a:rPr lang="en-US" altLang="ja-JP" sz="2800" smtClean="0">
                <a:solidFill>
                  <a:srgbClr val="000000"/>
                </a:solidFill>
                <a:ea typeface="MS PGothic" pitchFamily="34" charset="-128"/>
              </a:rPr>
              <a:t>, </a:t>
            </a:r>
            <a:r>
              <a:rPr lang="en-US" altLang="ja-JP" sz="2800" smtClean="0">
                <a:solidFill>
                  <a:srgbClr val="000000"/>
                </a:solidFill>
                <a:ea typeface="MS PGothic" pitchFamily="34" charset="-128"/>
              </a:rPr>
              <a:t>Wednesday/Thursday</a:t>
            </a:r>
            <a:r>
              <a:rPr lang="en-US" altLang="ja-JP" sz="2800" smtClean="0">
                <a:solidFill>
                  <a:srgbClr val="000000"/>
                </a:solidFill>
                <a:ea typeface="MS PGothic" pitchFamily="34" charset="-128"/>
              </a:rPr>
              <a:t> </a:t>
            </a:r>
            <a:r>
              <a:rPr lang="en-US" altLang="ja-JP" sz="2800" dirty="0" smtClean="0">
                <a:solidFill>
                  <a:srgbClr val="000000"/>
                </a:solidFill>
                <a:ea typeface="MS PGothic" pitchFamily="34" charset="-128"/>
              </a:rPr>
              <a:t>6-7 </a:t>
            </a:r>
            <a:r>
              <a:rPr lang="en-US" altLang="ja-JP" sz="2800" dirty="0">
                <a:solidFill>
                  <a:srgbClr val="000000"/>
                </a:solidFill>
                <a:ea typeface="MS PGothic" pitchFamily="34" charset="-128"/>
              </a:rPr>
              <a:t>p</a:t>
            </a:r>
            <a:r>
              <a:rPr lang="en-US" altLang="ja-JP" sz="2800" dirty="0" smtClean="0">
                <a:solidFill>
                  <a:srgbClr val="000000"/>
                </a:solidFill>
                <a:ea typeface="MS PGothic" pitchFamily="34" charset="-128"/>
              </a:rPr>
              <a:t>m</a:t>
            </a:r>
            <a:r>
              <a:rPr lang="en-US" altLang="ja-JP" sz="2800" dirty="0" smtClean="0">
                <a:solidFill>
                  <a:srgbClr val="000000"/>
                </a:solidFill>
                <a:ea typeface="MS PGothic" pitchFamily="34" charset="-128"/>
              </a:rPr>
              <a:t>, EST </a:t>
            </a:r>
          </a:p>
          <a:p>
            <a:pPr>
              <a:buFont typeface="Arial" pitchFamily="34" charset="0"/>
              <a:buChar char="•"/>
            </a:pPr>
            <a:endParaRPr lang="en-US" altLang="ja-JP" sz="2800" dirty="0">
              <a:solidFill>
                <a:srgbClr val="000000"/>
              </a:solidFill>
              <a:ea typeface="MS PGothic" pitchFamily="34" charset="-128"/>
            </a:endParaRPr>
          </a:p>
          <a:p>
            <a:pPr>
              <a:buFont typeface="Arial" pitchFamily="34" charset="0"/>
              <a:buChar char="•"/>
            </a:pPr>
            <a:r>
              <a:rPr lang="en-US" altLang="ja-JP" sz="2800" dirty="0" smtClean="0">
                <a:solidFill>
                  <a:srgbClr val="000000"/>
                </a:solidFill>
                <a:ea typeface="MS PGothic" pitchFamily="34" charset="-128"/>
              </a:rPr>
              <a:t> June 26, 2015, Friday 8-9 am , EST </a:t>
            </a:r>
          </a:p>
          <a:p>
            <a:pPr lvl="1">
              <a:buFont typeface="Arial" pitchFamily="34" charset="0"/>
              <a:buChar char="•"/>
            </a:pPr>
            <a:r>
              <a:rPr lang="en-US" altLang="ja-JP" sz="2800" dirty="0" smtClean="0">
                <a:solidFill>
                  <a:srgbClr val="000000"/>
                </a:solidFill>
                <a:ea typeface="MS PGothic" pitchFamily="34" charset="-128"/>
              </a:rPr>
              <a:t>Jointly with 802.21.1 </a:t>
            </a:r>
          </a:p>
          <a:p>
            <a:pPr>
              <a:buFont typeface="Arial" pitchFamily="34" charset="0"/>
              <a:buChar char="•"/>
            </a:pPr>
            <a:endParaRPr lang="en-US" altLang="ja-JP" sz="2800" dirty="0">
              <a:solidFill>
                <a:srgbClr val="000000"/>
              </a:solidFill>
              <a:ea typeface="MS PGothic" pitchFamily="34" charset="-128"/>
            </a:endParaRPr>
          </a:p>
          <a:p>
            <a:endParaRPr lang="en-US" dirty="0" smtClean="0">
              <a:solidFill>
                <a:srgbClr val="000000"/>
              </a:solidFill>
            </a:endParaRPr>
          </a:p>
        </p:txBody>
      </p:sp>
    </p:spTree>
    <p:extLst>
      <p:ext uri="{BB962C8B-B14F-4D97-AF65-F5344CB8AC3E}">
        <p14:creationId xmlns:p14="http://schemas.microsoft.com/office/powerpoint/2010/main" val="110568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30593</TotalTime>
  <Words>495</Words>
  <Application>Microsoft Office PowerPoint</Application>
  <PresentationFormat>On-screen Show (4:3)</PresentationFormat>
  <Paragraphs>49</Paragraphs>
  <Slides>5</Slides>
  <Notes>5</Notes>
  <HiddenSlides>0</HiddenSlides>
  <MMClips>0</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5</vt:i4>
      </vt:variant>
    </vt:vector>
  </HeadingPairs>
  <TitlesOfParts>
    <vt:vector size="20" baseType="lpstr">
      <vt:lpstr>Gulim</vt:lpstr>
      <vt:lpstr>MS PGothic</vt:lpstr>
      <vt:lpstr>MS PGothic</vt:lpstr>
      <vt:lpstr>Arial</vt:lpstr>
      <vt:lpstr>Calibri</vt:lpstr>
      <vt:lpstr>Rotis Sans Serif for Nokia</vt:lpstr>
      <vt:lpstr>Times</vt:lpstr>
      <vt:lpstr>Times New Roman</vt:lpstr>
      <vt:lpstr>Wingdings</vt:lpstr>
      <vt:lpstr>blank presentation</vt:lpstr>
      <vt:lpstr>Custom Design</vt:lpstr>
      <vt:lpstr>1_blank presentation</vt:lpstr>
      <vt:lpstr>2_blank presentation</vt:lpstr>
      <vt:lpstr>3_blank presentation</vt:lpstr>
      <vt:lpstr>4_blank presentation</vt:lpstr>
      <vt:lpstr>PowerPoint Presentation</vt:lpstr>
      <vt:lpstr>PowerPoint Presentation</vt:lpstr>
      <vt:lpstr>Meeting Details </vt:lpstr>
      <vt:lpstr>Progress During the Meeting </vt:lpstr>
      <vt:lpstr>Teleconference Schedule (Tentative)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Das, Subir</cp:lastModifiedBy>
  <cp:revision>1675</cp:revision>
  <cp:lastPrinted>2012-06-25T07:51:33Z</cp:lastPrinted>
  <dcterms:created xsi:type="dcterms:W3CDTF">1601-01-01T00:00:00Z</dcterms:created>
  <dcterms:modified xsi:type="dcterms:W3CDTF">2015-05-14T23:15:08Z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lykeCncgMUlRi/Qpbnz+dxccZuG/L9rKGhjLeVngcyodk7aMBm4Typ_x000d_ WV9cqIkSmVcJsIxQAvZr4uGBfwjSd0UXPx/8bEBzaVtt/DVS7DadlU9I2UZ+G2YRhikMEtFs_x000d_ I7Rx7/WoUZ2iPv943rCeQdnSkGRn37H0HOf5dtPF/OPqp+kS/KBQElQYGk3FViY83cBjTEap_x000d_ YoQESA5xK4hnyLvF</vt:lpwstr>
  </property>
  <property fmtid="{D5CDD505-2E9C-101B-9397-08002B2CF9AE}" pid="4" name="sflag">
    <vt:lpwstr>1395274704</vt:lpwstr>
  </property>
  <property fmtid="{D5CDD505-2E9C-101B-9397-08002B2CF9AE}" pid="5" name="_new_ms_pID_72543">
    <vt:lpwstr>(3)wBnBXq2np7l8P7DZH2G2+g/J3s9GyfuA52pViMF0qwUDah8PTWSgwp49met5NXlkVCLigrei_x000d_
3MFJwc6YIDdnhHRUWlbPnXsenc4Y1YwKo+qAhExyjAxoXA81AILGfJFxj3l98KtmHVeoNQh9_x000d_
aU6gui9PdNDz90UCf+MyGw8H7Lz+yR1D/l5u4ep1E+MwQWxNDuBF6v+F2dhnzyoSYmqhFaFM_x000d_
X0Cw5AicXKGGjP/iXP</vt:lpwstr>
  </property>
  <property fmtid="{D5CDD505-2E9C-101B-9397-08002B2CF9AE}" pid="6" name="_new_ms_pID_725431">
    <vt:lpwstr>xeSReig7jSf72FCNd/ZQdvGgko5qsx8MuifyIkIvWmvedqvHuTVI3J_x000d_
kfXh/LtZDgZmdbJz8SCO7+PRdETd/EKo16ksRsF6G+OeHwG2dgDxVpKUVKPWUsNQLA/JwDnp_x000d_
UbZ5kkLMh1zAgXsrOUGxgg8wCaYLg/z24XJSlw3cmMkooQJ+a/FQMZdN70fnQrWVzgG3gedO_x000d_
OTKho/UzM4WWZT1nrxzY258QYO0zqgt5Uz0P</vt:lpwstr>
  </property>
  <property fmtid="{D5CDD505-2E9C-101B-9397-08002B2CF9AE}" pid="7" name="_new_ms_pID_725432">
    <vt:lpwstr>Swhcu/YoqZIdjuQdbZmSYkuE1sQPQ1v53lE2_x000d_
Fx3Uzb4C1PlhUZykp/e+h3eSxwE1aHP9L91+1zl7GfBdraXwpEo=</vt:lpwstr>
  </property>
</Properties>
</file>