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 id="2147483700" r:id="rId5"/>
    <p:sldMasterId id="2147483713" r:id="rId6"/>
  </p:sldMasterIdLst>
  <p:notesMasterIdLst>
    <p:notesMasterId r:id="rId12"/>
  </p:notesMasterIdLst>
  <p:sldIdLst>
    <p:sldId id="331" r:id="rId7"/>
    <p:sldId id="332" r:id="rId8"/>
    <p:sldId id="443" r:id="rId9"/>
    <p:sldId id="444" r:id="rId10"/>
    <p:sldId id="442" r:id="rId11"/>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ection>
        <p14:section name="Untitled Section" id="{D0F4AEEF-8764-48D8-B53D-CD397DD00606}">
          <p14:sldIdLst>
            <p14:sldId id="331"/>
            <p14:sldId id="332"/>
            <p14:sldId id="443"/>
            <p14:sldId id="444"/>
            <p14:sldId id="4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6357" autoAdjust="0"/>
  </p:normalViewPr>
  <p:slideViewPr>
    <p:cSldViewPr>
      <p:cViewPr varScale="1">
        <p:scale>
          <a:sx n="64" d="100"/>
          <a:sy n="64" d="100"/>
        </p:scale>
        <p:origin x="66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varScale="1">
      <p:scale>
        <a:sx n="1" d="1"/>
        <a:sy n="1" d="1"/>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208835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63358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85055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241010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5486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21-14-0147-00-REVP      Session #64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21-14-0147-00-REVP      Session #64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21-14-0147-00-REVP      Session #64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21-14-0147-00-REVP      Session #64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86142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196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42641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39462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29806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8692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531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798530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777192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97295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7109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093619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32198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31043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87875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637462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4690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32416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7401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179114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0650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75791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681738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131602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529339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464590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7642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374048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729354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174951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792136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114386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370436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257661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296869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817873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783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281349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9793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1466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305645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591040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562258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726169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4516302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424902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886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2441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pn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image" Target="../media/image2.png"/><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21-14-0147-00-REVP      Session #64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21-14-0147-00-REVP      Session #64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9921894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6385252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186911763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3689022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21-15-0052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#68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14, 2015</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 </a:t>
            </a:r>
          </a:p>
          <a:p>
            <a:pPr eaLnBrk="1" hangingPunct="1">
              <a:buClr>
                <a:srgbClr val="FAFD00"/>
              </a:buClr>
              <a:buFontTx/>
              <a:buNone/>
            </a:pPr>
            <a:r>
              <a:rPr lang="en-US" altLang="ja-JP" dirty="0">
                <a:latin typeface="Times New Roman" pitchFamily="18" charset="0"/>
                <a:cs typeface="Times New Roman" pitchFamily="18" charset="0"/>
              </a:rPr>
              <a:t>Presented at IEEE 802.21 session #68 in Vancouver, Canada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May 2015 meeting of the IEEE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had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 May 12, 2015 </a:t>
            </a:r>
          </a:p>
          <a:p>
            <a:pPr lvl="2">
              <a:buFont typeface="Arial" pitchFamily="34" charset="0"/>
              <a:buChar char="•"/>
            </a:pP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M1 : 8:00- 10:30 </a:t>
            </a: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a:t>
            </a:r>
          </a:p>
          <a:p>
            <a:pPr lvl="1">
              <a:buFont typeface="Arial" pitchFamily="34" charset="0"/>
              <a:buChar char="•"/>
            </a:pPr>
            <a:r>
              <a:rPr lang="en-US" altLang="ja-JP" sz="2800" dirty="0" smtClean="0">
                <a:solidFill>
                  <a:srgbClr val="000000"/>
                </a:solidFill>
                <a:ea typeface="MS PGothic" pitchFamily="34" charset="-128"/>
              </a:rPr>
              <a:t>Tuesday, May 12, 2015</a:t>
            </a:r>
          </a:p>
          <a:p>
            <a:pPr lvl="2">
              <a:buFont typeface="Arial" pitchFamily="34" charset="0"/>
              <a:buChar char="•"/>
            </a:pPr>
            <a:r>
              <a:rPr lang="en-US" altLang="ja-JP" dirty="0" smtClean="0">
                <a:solidFill>
                  <a:srgbClr val="000000"/>
                </a:solidFill>
                <a:ea typeface="MS PGothic" pitchFamily="34" charset="-128"/>
              </a:rPr>
              <a:t>PM1 : 1:30– 3:30 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May 13, 2015 </a:t>
            </a:r>
          </a:p>
          <a:p>
            <a:pPr lvl="2">
              <a:buFont typeface="Arial" pitchFamily="34" charset="0"/>
              <a:buChar char="•"/>
            </a:pPr>
            <a:r>
              <a:rPr lang="en-US" altLang="ja-JP" dirty="0" smtClean="0">
                <a:solidFill>
                  <a:srgbClr val="000000"/>
                </a:solidFill>
                <a:ea typeface="MS PGothic" pitchFamily="34" charset="-128"/>
              </a:rPr>
              <a:t>PM1: 1:30-3:30pm </a:t>
            </a: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rPr>
              <a:t> Default Meeting location: Georgia A, 2</a:t>
            </a:r>
            <a:r>
              <a:rPr lang="en-US" baseline="30000" dirty="0" smtClean="0">
                <a:solidFill>
                  <a:srgbClr val="000000"/>
                </a:solidFill>
              </a:rPr>
              <a:t>nd</a:t>
            </a:r>
            <a:r>
              <a:rPr lang="en-US" dirty="0" smtClean="0">
                <a:solidFill>
                  <a:srgbClr val="000000"/>
                </a:solidFill>
              </a:rPr>
              <a:t> Floor</a:t>
            </a: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ndParaRPr>
          </a:p>
        </p:txBody>
      </p:sp>
    </p:spTree>
    <p:extLst>
      <p:ext uri="{BB962C8B-B14F-4D97-AF65-F5344CB8AC3E}">
        <p14:creationId xmlns:p14="http://schemas.microsoft.com/office/powerpoint/2010/main" val="148359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22275" y="887760"/>
            <a:ext cx="8542213" cy="5894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Tuesday,  May 12, 2015: AM1 : 8:00- 10:30 pm</a:t>
            </a:r>
            <a:endParaRPr lang="en-US" dirty="0" smtClean="0">
              <a:solidFill>
                <a:srgbClr val="000000"/>
              </a:solidFill>
            </a:endParaRPr>
          </a:p>
          <a:p>
            <a:pPr lvl="1">
              <a:buFont typeface="Arial" pitchFamily="34" charset="0"/>
              <a:buChar char="•"/>
            </a:pPr>
            <a:r>
              <a:rPr lang="en-US" dirty="0" smtClean="0">
                <a:solidFill>
                  <a:srgbClr val="000000"/>
                </a:solidFill>
              </a:rPr>
              <a:t>.</a:t>
            </a:r>
            <a:r>
              <a:rPr lang="en-US" altLang="ja-JP" dirty="0">
                <a:solidFill>
                  <a:srgbClr val="000000"/>
                </a:solidFill>
                <a:ea typeface="MS PGothic" panose="020B0600070205080204" pitchFamily="34" charset="-128"/>
                <a:cs typeface="Times New Roman" panose="02020603050405020304" pitchFamily="18" charset="0"/>
              </a:rPr>
              <a:t> </a:t>
            </a:r>
            <a:r>
              <a:rPr lang="en-US" dirty="0" smtClean="0">
                <a:solidFill>
                  <a:srgbClr val="000000"/>
                </a:solidFill>
              </a:rPr>
              <a:t>DCN </a:t>
            </a:r>
            <a:r>
              <a:rPr lang="en-US" altLang="ja-JP" dirty="0" smtClean="0">
                <a:solidFill>
                  <a:srgbClr val="000000"/>
                </a:solidFill>
                <a:ea typeface="MS PGothic" panose="020B0600070205080204" pitchFamily="34" charset="-128"/>
                <a:cs typeface="Times New Roman" panose="02020603050405020304" pitchFamily="18" charset="0"/>
              </a:rPr>
              <a:t>21-15-0051-00 was presented and discussed </a:t>
            </a:r>
          </a:p>
          <a:p>
            <a:pPr lvl="2">
              <a:buFont typeface="Arial" pitchFamily="34" charset="0"/>
              <a:buChar char="•"/>
            </a:pPr>
            <a:r>
              <a:rPr lang="en-US" altLang="ja-JP" dirty="0">
                <a:solidFill>
                  <a:srgbClr val="000000"/>
                </a:solidFill>
                <a:ea typeface="MS PGothic" panose="020B0600070205080204" pitchFamily="34" charset="-128"/>
                <a:cs typeface="Times New Roman" panose="02020603050405020304" pitchFamily="18" charset="0"/>
              </a:rPr>
              <a:t> </a:t>
            </a:r>
            <a:r>
              <a:rPr lang="en-US" altLang="ja-JP" sz="2000" dirty="0" smtClean="0">
                <a:solidFill>
                  <a:srgbClr val="000000"/>
                </a:solidFill>
                <a:ea typeface="MS PGothic" panose="020B0600070205080204" pitchFamily="34" charset="-128"/>
                <a:cs typeface="Times New Roman" panose="02020603050405020304" pitchFamily="18" charset="0"/>
              </a:rPr>
              <a:t>Authors were requested to reflect the discussions and present a revised version </a:t>
            </a:r>
          </a:p>
          <a:p>
            <a:pPr lvl="1">
              <a:buFont typeface="Arial" pitchFamily="34" charset="0"/>
              <a:buChar char="•"/>
            </a:pPr>
            <a:r>
              <a:rPr lang="en-US" dirty="0">
                <a:solidFill>
                  <a:srgbClr val="000000"/>
                </a:solidFill>
                <a:ea typeface="MS PGothic" panose="020B0600070205080204" pitchFamily="34" charset="-128"/>
                <a:cs typeface="Times New Roman" panose="02020603050405020304" pitchFamily="18" charset="0"/>
              </a:rPr>
              <a:t> </a:t>
            </a:r>
            <a:r>
              <a:rPr lang="en-US" dirty="0" smtClean="0">
                <a:solidFill>
                  <a:srgbClr val="000000"/>
                </a:solidFill>
                <a:ea typeface="MS PGothic" panose="020B0600070205080204" pitchFamily="34" charset="-128"/>
                <a:cs typeface="Times New Roman" panose="02020603050405020304" pitchFamily="18" charset="0"/>
              </a:rPr>
              <a:t>Chair presented an early version of merged draft </a:t>
            </a:r>
            <a:endParaRPr lang="en-US" dirty="0" smtClean="0">
              <a:solidFill>
                <a:srgbClr val="000000"/>
              </a:solidFill>
            </a:endParaRPr>
          </a:p>
          <a:p>
            <a:pPr>
              <a:buFont typeface="Arial" pitchFamily="34" charset="0"/>
              <a:buChar char="•"/>
            </a:pPr>
            <a:r>
              <a:rPr lang="en-US" sz="2000" dirty="0" smtClean="0">
                <a:solidFill>
                  <a:srgbClr val="000000"/>
                </a:solidFill>
              </a:rPr>
              <a:t> </a:t>
            </a:r>
            <a:r>
              <a:rPr lang="en-US" altLang="ja-JP" sz="2800" dirty="0">
                <a:solidFill>
                  <a:srgbClr val="000000"/>
                </a:solidFill>
                <a:ea typeface="MS PGothic" pitchFamily="34" charset="-128"/>
              </a:rPr>
              <a:t>Tuesday,  </a:t>
            </a:r>
            <a:r>
              <a:rPr lang="en-US" altLang="ja-JP" sz="2800" dirty="0" smtClean="0">
                <a:solidFill>
                  <a:srgbClr val="000000"/>
                </a:solidFill>
                <a:ea typeface="MS PGothic" pitchFamily="34" charset="-128"/>
              </a:rPr>
              <a:t>May 12,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PM1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1:30- 3:30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smtClean="0">
                <a:solidFill>
                  <a:srgbClr val="000000"/>
                </a:solidFill>
              </a:rPr>
              <a:t>.</a:t>
            </a:r>
            <a:r>
              <a:rPr lang="en-US" altLang="ja-JP" dirty="0">
                <a:solidFill>
                  <a:srgbClr val="000000"/>
                </a:solidFill>
                <a:latin typeface="Times" pitchFamily="18" charset="0"/>
                <a:ea typeface="MS PGothic" pitchFamily="34" charset="-128"/>
                <a:cs typeface="Times New Roman" pitchFamily="18" charset="0"/>
              </a:rPr>
              <a:t> DCN </a:t>
            </a:r>
            <a:r>
              <a:rPr lang="en-US" altLang="ja-JP" dirty="0" smtClean="0">
                <a:solidFill>
                  <a:srgbClr val="000000"/>
                </a:solidFill>
                <a:latin typeface="Times" pitchFamily="18" charset="0"/>
                <a:ea typeface="MS PGothic" pitchFamily="34" charset="-128"/>
                <a:cs typeface="Times New Roman" pitchFamily="18" charset="0"/>
              </a:rPr>
              <a:t>21-15-0050-01 was presented to address the comments received from  the IEEE-SA Editor </a:t>
            </a: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Yoshikazu Hanatani was requested to submit a revised version reflecting the  discussion points. </a:t>
            </a:r>
            <a:endParaRPr lang="en-US" sz="2000" dirty="0" smtClean="0">
              <a:solidFill>
                <a:srgbClr val="000000"/>
              </a:solidFill>
            </a:endParaRPr>
          </a:p>
          <a:p>
            <a:pPr>
              <a:buFont typeface="Arial" pitchFamily="34" charset="0"/>
              <a:buChar char="•"/>
            </a:pPr>
            <a:r>
              <a:rPr lang="en-US" sz="2000" dirty="0" smtClean="0">
                <a:solidFill>
                  <a:srgbClr val="000000"/>
                </a:solidFill>
              </a:rPr>
              <a:t> </a:t>
            </a:r>
            <a:r>
              <a:rPr lang="en-US" sz="2800" dirty="0" smtClean="0">
                <a:solidFill>
                  <a:srgbClr val="000000"/>
                </a:solidFill>
                <a:ea typeface="MS PGothic" pitchFamily="34" charset="-128"/>
              </a:rPr>
              <a:t>Wednes</a:t>
            </a:r>
            <a:r>
              <a:rPr lang="en-US" altLang="ja-JP" sz="2800" dirty="0" smtClean="0">
                <a:solidFill>
                  <a:srgbClr val="000000"/>
                </a:solidFill>
                <a:ea typeface="MS PGothic" pitchFamily="34" charset="-128"/>
              </a:rPr>
              <a:t>day, May 13, 2015: PM1 1:30-3:30 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rPr>
              <a:t> </a:t>
            </a:r>
            <a:r>
              <a:rPr lang="en-US" dirty="0">
                <a:solidFill>
                  <a:srgbClr val="000000"/>
                </a:solidFill>
              </a:rPr>
              <a:t>DCN </a:t>
            </a:r>
            <a:r>
              <a:rPr lang="en-US" dirty="0" smtClean="0">
                <a:solidFill>
                  <a:srgbClr val="000000"/>
                </a:solidFill>
              </a:rPr>
              <a:t>21-15-0051-03 was presented </a:t>
            </a:r>
          </a:p>
          <a:p>
            <a:pPr lvl="2">
              <a:buFont typeface="Arial" pitchFamily="34" charset="0"/>
              <a:buChar char="•"/>
            </a:pPr>
            <a:r>
              <a:rPr lang="en-US" dirty="0">
                <a:solidFill>
                  <a:srgbClr val="000000"/>
                </a:solidFill>
              </a:rPr>
              <a:t> </a:t>
            </a:r>
            <a:r>
              <a:rPr lang="en-US" sz="2000" dirty="0" smtClean="0">
                <a:solidFill>
                  <a:srgbClr val="000000"/>
                </a:solidFill>
              </a:rPr>
              <a:t>Use case was accepted; MIC proposal was accepted; Authors were requested to submit a use case document for 802.21.1 and a separate detailed contribution on other generated method</a:t>
            </a:r>
          </a:p>
          <a:p>
            <a:pPr lvl="1">
              <a:buFont typeface="Arial" pitchFamily="34" charset="0"/>
              <a:buChar char="•"/>
            </a:pPr>
            <a:r>
              <a:rPr lang="en-US" dirty="0" smtClean="0">
                <a:solidFill>
                  <a:srgbClr val="000000"/>
                </a:solidFill>
              </a:rPr>
              <a:t> </a:t>
            </a:r>
            <a:r>
              <a:rPr lang="en-US" dirty="0">
                <a:solidFill>
                  <a:srgbClr val="000000"/>
                </a:solidFill>
              </a:rPr>
              <a:t> DCN </a:t>
            </a:r>
            <a:r>
              <a:rPr lang="en-US" dirty="0" smtClean="0">
                <a:solidFill>
                  <a:srgbClr val="000000"/>
                </a:solidFill>
              </a:rPr>
              <a:t>21-15-0050-03 </a:t>
            </a:r>
            <a:r>
              <a:rPr lang="en-US" dirty="0">
                <a:solidFill>
                  <a:srgbClr val="000000"/>
                </a:solidFill>
              </a:rPr>
              <a:t>was presented </a:t>
            </a:r>
            <a:r>
              <a:rPr lang="en-US" dirty="0" smtClean="0">
                <a:solidFill>
                  <a:srgbClr val="000000"/>
                </a:solidFill>
              </a:rPr>
              <a:t>and accepted</a:t>
            </a:r>
            <a:endParaRPr lang="en-US" dirty="0">
              <a:solidFill>
                <a:srgbClr val="000000"/>
              </a:solidFill>
            </a:endParaRPr>
          </a:p>
          <a:p>
            <a:pPr lvl="1">
              <a:buFont typeface="Arial" pitchFamily="34" charset="0"/>
              <a:buChar char="•"/>
            </a:pPr>
            <a:endParaRPr lang="en-US" dirty="0" smtClean="0">
              <a:solidFill>
                <a:srgbClr val="000000"/>
              </a:solidFill>
            </a:endParaRPr>
          </a:p>
          <a:p>
            <a:pPr lvl="2"/>
            <a:endParaRPr lang="en-US" dirty="0" smtClean="0">
              <a:solidFill>
                <a:srgbClr val="000000"/>
              </a:solidFill>
            </a:endParaRPr>
          </a:p>
        </p:txBody>
      </p:sp>
    </p:spTree>
    <p:extLst>
      <p:ext uri="{BB962C8B-B14F-4D97-AF65-F5344CB8AC3E}">
        <p14:creationId xmlns:p14="http://schemas.microsoft.com/office/powerpoint/2010/main" val="395551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87016" y="1268760"/>
            <a:ext cx="8856984" cy="324036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smtClean="0">
                <a:solidFill>
                  <a:srgbClr val="000000"/>
                </a:solidFill>
                <a:ea typeface="MS PGothic" pitchFamily="34" charset="-128"/>
              </a:rPr>
              <a:t>June </a:t>
            </a:r>
            <a:r>
              <a:rPr lang="en-US" altLang="ja-JP" sz="2800" smtClean="0">
                <a:solidFill>
                  <a:srgbClr val="000000"/>
                </a:solidFill>
                <a:ea typeface="MS PGothic" pitchFamily="34" charset="-128"/>
              </a:rPr>
              <a:t>10/11</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a:t>
            </a:r>
            <a:r>
              <a:rPr lang="en-US" altLang="ja-JP" sz="2800" smtClean="0">
                <a:solidFill>
                  <a:srgbClr val="000000"/>
                </a:solidFill>
                <a:ea typeface="MS PGothic" pitchFamily="34" charset="-128"/>
              </a:rPr>
              <a:t>, </a:t>
            </a:r>
            <a:r>
              <a:rPr lang="en-US" altLang="ja-JP" sz="2800" smtClean="0">
                <a:solidFill>
                  <a:srgbClr val="000000"/>
                </a:solidFill>
                <a:ea typeface="MS PGothic" pitchFamily="34" charset="-128"/>
              </a:rPr>
              <a:t>Wednesday/Thursday</a:t>
            </a:r>
            <a:r>
              <a:rPr lang="en-US" altLang="ja-JP" sz="2800" smtClean="0">
                <a:solidFill>
                  <a:srgbClr val="000000"/>
                </a:solidFill>
                <a:ea typeface="MS PGothic" pitchFamily="34" charset="-128"/>
              </a:rPr>
              <a:t> </a:t>
            </a:r>
            <a:r>
              <a:rPr lang="en-US" altLang="ja-JP" sz="2800" dirty="0" smtClean="0">
                <a:solidFill>
                  <a:srgbClr val="000000"/>
                </a:solidFill>
                <a:ea typeface="MS PGothic" pitchFamily="34" charset="-128"/>
              </a:rPr>
              <a:t>6-7 </a:t>
            </a:r>
            <a:r>
              <a:rPr lang="en-US" altLang="ja-JP" sz="2800" dirty="0">
                <a:solidFill>
                  <a:srgbClr val="000000"/>
                </a:solidFill>
                <a:ea typeface="MS PGothic" pitchFamily="34" charset="-128"/>
              </a:rPr>
              <a:t>p</a:t>
            </a:r>
            <a:r>
              <a:rPr lang="en-US" altLang="ja-JP" sz="2800" dirty="0" smtClean="0">
                <a:solidFill>
                  <a:srgbClr val="000000"/>
                </a:solidFill>
                <a:ea typeface="MS PGothic" pitchFamily="34" charset="-128"/>
              </a:rPr>
              <a:t>m</a:t>
            </a:r>
            <a:r>
              <a:rPr lang="en-US" altLang="ja-JP" sz="2800" dirty="0" smtClean="0">
                <a:solidFill>
                  <a:srgbClr val="000000"/>
                </a:solidFill>
                <a:ea typeface="MS PGothic" pitchFamily="34" charset="-128"/>
              </a:rPr>
              <a:t>,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June 26, 2015, Friday 8-9 am , EST </a:t>
            </a:r>
          </a:p>
          <a:p>
            <a:pPr lvl="1">
              <a:buFont typeface="Arial" pitchFamily="34" charset="0"/>
              <a:buChar char="•"/>
            </a:pPr>
            <a:r>
              <a:rPr lang="en-US" altLang="ja-JP" sz="2800" dirty="0" smtClean="0">
                <a:solidFill>
                  <a:srgbClr val="000000"/>
                </a:solidFill>
                <a:ea typeface="MS PGothic" pitchFamily="34" charset="-128"/>
              </a:rPr>
              <a:t>Jointly with 802.21.1 </a:t>
            </a:r>
          </a:p>
          <a:p>
            <a:pPr>
              <a:buFont typeface="Arial" pitchFamily="34" charset="0"/>
              <a:buChar char="•"/>
            </a:pPr>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11056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30593</TotalTime>
  <Words>495</Words>
  <Application>Microsoft Office PowerPoint</Application>
  <PresentationFormat>On-screen Show (4:3)</PresentationFormat>
  <Paragraphs>49</Paragraphs>
  <Slides>5</Slides>
  <Notes>5</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5</vt:i4>
      </vt:variant>
    </vt:vector>
  </HeadingPairs>
  <TitlesOfParts>
    <vt:vector size="20" baseType="lpstr">
      <vt:lpstr>Gulim</vt: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3_blank presentation</vt:lpstr>
      <vt:lpstr>4_blank presentation</vt:lpstr>
      <vt:lpstr>PowerPoint Presentation</vt:lpstr>
      <vt:lpstr>PowerPoint Presentation</vt:lpstr>
      <vt:lpstr>Meeting Details </vt:lpstr>
      <vt:lpstr>Progress During the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1675</cp:revision>
  <cp:lastPrinted>2012-06-25T07:51:33Z</cp:lastPrinted>
  <dcterms:created xsi:type="dcterms:W3CDTF">1601-01-01T00:00:00Z</dcterms:created>
  <dcterms:modified xsi:type="dcterms:W3CDTF">2015-05-14T23:15:08Z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