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0"/>
  </p:notesMasterIdLst>
  <p:handoutMasterIdLst>
    <p:handoutMasterId r:id="rId21"/>
  </p:handoutMasterIdLst>
  <p:sldIdLst>
    <p:sldId id="413" r:id="rId2"/>
    <p:sldId id="459" r:id="rId3"/>
    <p:sldId id="432" r:id="rId4"/>
    <p:sldId id="400" r:id="rId5"/>
    <p:sldId id="401" r:id="rId6"/>
    <p:sldId id="402" r:id="rId7"/>
    <p:sldId id="403" r:id="rId8"/>
    <p:sldId id="404" r:id="rId9"/>
    <p:sldId id="405" r:id="rId10"/>
    <p:sldId id="406" r:id="rId11"/>
    <p:sldId id="408" r:id="rId12"/>
    <p:sldId id="409" r:id="rId13"/>
    <p:sldId id="410" r:id="rId14"/>
    <p:sldId id="411" r:id="rId15"/>
    <p:sldId id="461" r:id="rId16"/>
    <p:sldId id="460" r:id="rId17"/>
    <p:sldId id="450" r:id="rId18"/>
    <p:sldId id="455"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8895" autoAdjust="0"/>
    <p:restoredTop sz="99556" autoAdjust="0"/>
  </p:normalViewPr>
  <p:slideViewPr>
    <p:cSldViewPr>
      <p:cViewPr varScale="1">
        <p:scale>
          <a:sx n="97" d="100"/>
          <a:sy n="97" d="100"/>
        </p:scale>
        <p:origin x="1026" y="90"/>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1548"/>
    </p:cViewPr>
  </p:sorterViewPr>
  <p:notesViewPr>
    <p:cSldViewPr>
      <p:cViewPr varScale="1">
        <p:scale>
          <a:sx n="69" d="100"/>
          <a:sy n="69" d="100"/>
        </p:scale>
        <p:origin x="2514"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10</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11</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12</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13</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14</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a:xfrm>
            <a:off x="693738" y="4408488"/>
            <a:ext cx="5546725"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4320615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16</a:t>
            </a:fld>
            <a:endParaRPr lang="en-US"/>
          </a:p>
        </p:txBody>
      </p:sp>
    </p:spTree>
    <p:extLst>
      <p:ext uri="{BB962C8B-B14F-4D97-AF65-F5344CB8AC3E}">
        <p14:creationId xmlns:p14="http://schemas.microsoft.com/office/powerpoint/2010/main" val="1254102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9869990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852649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a:t>
            </a:fld>
            <a:endParaRPr lang="en-US"/>
          </a:p>
        </p:txBody>
      </p:sp>
    </p:spTree>
    <p:extLst>
      <p:ext uri="{BB962C8B-B14F-4D97-AF65-F5344CB8AC3E}">
        <p14:creationId xmlns:p14="http://schemas.microsoft.com/office/powerpoint/2010/main" val="3831137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3</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4</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440578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7</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8</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9</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Mar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623722"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21-15-0047-00-Session#68-Opening_Plenary_Notes.ppt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http://newton.meeting.verilan.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802world.org/interim"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hyperlink" Target="http://802world.org/attendee" TargetMode="External"/><Relationship Id="rId4" Type="http://schemas.openxmlformats.org/officeDocument/2006/relationships/hyperlink" Target="http://newton.meeting.verilan.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#68, </a:t>
            </a:r>
            <a:br>
              <a:rPr lang="en-US" b="1" dirty="0" smtClean="0">
                <a:latin typeface="Arial" charset="0"/>
              </a:rPr>
            </a:br>
            <a:r>
              <a:rPr lang="en-US" b="1" dirty="0" smtClean="0">
                <a:latin typeface="Arial" charset="0"/>
              </a:rPr>
              <a:t>Vancouver, Canada</a:t>
            </a:r>
            <a:br>
              <a:rPr lang="en-US" b="1" dirty="0" smtClean="0">
                <a:latin typeface="Arial" charset="0"/>
              </a:rPr>
            </a:br>
            <a:r>
              <a:rPr lang="en-US" b="1" dirty="0" smtClean="0">
                <a:latin typeface="Arial" charset="0"/>
              </a:rPr>
              <a:t>WG </a:t>
            </a: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smtClean="0">
                <a:latin typeface="Arial" charset="0"/>
              </a:rPr>
              <a:t>sdas at appcomsci dot 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WG Status </a:t>
            </a:r>
          </a:p>
        </p:txBody>
      </p:sp>
      <p:sp>
        <p:nvSpPr>
          <p:cNvPr id="33797" name="Rectangle 3"/>
          <p:cNvSpPr>
            <a:spLocks noGrp="1" noChangeArrowheads="1"/>
          </p:cNvSpPr>
          <p:nvPr>
            <p:ph type="body" idx="1"/>
          </p:nvPr>
        </p:nvSpPr>
        <p:spPr>
          <a:xfrm>
            <a:off x="304800" y="1371600"/>
            <a:ext cx="8686800" cy="4343400"/>
          </a:xfrm>
        </p:spPr>
        <p:txBody>
          <a:bodyPr/>
          <a:lstStyle/>
          <a:p>
            <a:pPr>
              <a:lnSpc>
                <a:spcPct val="80000"/>
              </a:lnSpc>
              <a:buNone/>
            </a:pPr>
            <a:endParaRPr lang="en-US" dirty="0" smtClean="0">
              <a:latin typeface="Arial" charset="0"/>
            </a:endParaRPr>
          </a:p>
          <a:p>
            <a:pPr>
              <a:lnSpc>
                <a:spcPct val="80000"/>
              </a:lnSpc>
            </a:pPr>
            <a:r>
              <a:rPr lang="en-US" dirty="0" smtClean="0">
                <a:latin typeface="Arial" charset="0"/>
              </a:rPr>
              <a:t>Active Task Groups </a:t>
            </a:r>
          </a:p>
          <a:p>
            <a:pPr lvl="1">
              <a:lnSpc>
                <a:spcPct val="80000"/>
              </a:lnSpc>
            </a:pPr>
            <a:r>
              <a:rPr lang="en-US" dirty="0" smtClean="0">
                <a:latin typeface="Arial" charset="0"/>
              </a:rPr>
              <a:t>802.21m  - Revision Project </a:t>
            </a:r>
          </a:p>
          <a:p>
            <a:pPr>
              <a:lnSpc>
                <a:spcPct val="80000"/>
              </a:lnSpc>
              <a:buNone/>
            </a:pPr>
            <a:endParaRPr lang="en-US" dirty="0" smtClean="0">
              <a:latin typeface="Arial" charset="0"/>
            </a:endParaRPr>
          </a:p>
          <a:p>
            <a:pPr lvl="1">
              <a:lnSpc>
                <a:spcPct val="80000"/>
              </a:lnSpc>
            </a:pPr>
            <a:r>
              <a:rPr lang="en-US" dirty="0" smtClean="0">
                <a:latin typeface="Arial" charset="0"/>
              </a:rPr>
              <a:t>802.21.1 - Use cases and Services</a:t>
            </a:r>
          </a:p>
          <a:p>
            <a:pPr>
              <a:lnSpc>
                <a:spcPct val="80000"/>
              </a:lnSpc>
            </a:pPr>
            <a:endParaRPr lang="en-US" dirty="0">
              <a:latin typeface="Arial" charset="0"/>
            </a:endParaRPr>
          </a:p>
          <a:p>
            <a:pPr>
              <a:lnSpc>
                <a:spcPct val="80000"/>
              </a:lnSpc>
            </a:pPr>
            <a:r>
              <a:rPr lang="en-US" dirty="0">
                <a:latin typeface="Arial" charset="0"/>
              </a:rPr>
              <a:t> </a:t>
            </a:r>
            <a:r>
              <a:rPr lang="en-US" dirty="0" smtClean="0">
                <a:latin typeface="Arial" charset="0"/>
              </a:rPr>
              <a:t>Work Completed </a:t>
            </a:r>
          </a:p>
          <a:p>
            <a:pPr lvl="1">
              <a:lnSpc>
                <a:spcPct val="80000"/>
              </a:lnSpc>
            </a:pPr>
            <a:r>
              <a:rPr lang="en-US" dirty="0" smtClean="0">
                <a:latin typeface="Arial" charset="0"/>
              </a:rPr>
              <a:t>802.21d  - Group </a:t>
            </a:r>
            <a:r>
              <a:rPr lang="en-US" dirty="0">
                <a:latin typeface="Arial" charset="0"/>
              </a:rPr>
              <a:t>Management </a:t>
            </a:r>
          </a:p>
          <a:p>
            <a:pPr lvl="2">
              <a:lnSpc>
                <a:spcPct val="80000"/>
              </a:lnSpc>
            </a:pPr>
            <a:r>
              <a:rPr lang="en-US" dirty="0">
                <a:latin typeface="Arial" charset="0"/>
              </a:rPr>
              <a:t>S</a:t>
            </a:r>
            <a:r>
              <a:rPr lang="en-US" dirty="0" smtClean="0">
                <a:latin typeface="Arial" charset="0"/>
              </a:rPr>
              <a:t>ubmitted </a:t>
            </a:r>
            <a:r>
              <a:rPr lang="en-US" dirty="0">
                <a:latin typeface="Arial" charset="0"/>
              </a:rPr>
              <a:t>to </a:t>
            </a:r>
            <a:r>
              <a:rPr lang="en-US" dirty="0" err="1">
                <a:latin typeface="Arial" charset="0"/>
              </a:rPr>
              <a:t>RevCom</a:t>
            </a:r>
            <a:r>
              <a:rPr lang="en-US" dirty="0">
                <a:latin typeface="Arial" charset="0"/>
              </a:rPr>
              <a:t> for final approval </a:t>
            </a:r>
          </a:p>
          <a:p>
            <a:pPr>
              <a:lnSpc>
                <a:spcPct val="80000"/>
              </a:lnSpc>
            </a:pPr>
            <a:endParaRPr lang="en-US" dirty="0" smtClean="0">
              <a:latin typeface="Arial" charset="0"/>
            </a:endParaRPr>
          </a:p>
          <a:p>
            <a:pPr lvl="2">
              <a:lnSpc>
                <a:spcPct val="80000"/>
              </a:lnSpc>
              <a:buNone/>
            </a:pPr>
            <a:endParaRPr lang="en-US" sz="2000" dirty="0" smtClean="0">
              <a:latin typeface="Arial" charset="0"/>
            </a:endParaRPr>
          </a:p>
          <a:p>
            <a:pPr>
              <a:lnSpc>
                <a:spcPct val="80000"/>
              </a:lnSpc>
              <a:buNone/>
            </a:pP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15</a:t>
            </a:fld>
            <a:endParaRPr lang="en-US" dirty="0"/>
          </a:p>
        </p:txBody>
      </p:sp>
      <p:sp>
        <p:nvSpPr>
          <p:cNvPr id="6"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May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2015</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8362265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May Meeting</a:t>
            </a:r>
          </a:p>
        </p:txBody>
      </p:sp>
      <p:sp>
        <p:nvSpPr>
          <p:cNvPr id="34822" name="Rectangle 3"/>
          <p:cNvSpPr>
            <a:spLocks noGrp="1" noChangeArrowheads="1"/>
          </p:cNvSpPr>
          <p:nvPr>
            <p:ph type="body" idx="1"/>
          </p:nvPr>
        </p:nvSpPr>
        <p:spPr>
          <a:xfrm>
            <a:off x="298450" y="1447800"/>
            <a:ext cx="8305800" cy="44196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200" dirty="0" smtClean="0">
                <a:latin typeface="Arial" charset="0"/>
              </a:rPr>
              <a:t>802.21m: Revision Project </a:t>
            </a:r>
          </a:p>
          <a:p>
            <a:pPr lvl="2">
              <a:lnSpc>
                <a:spcPct val="90000"/>
              </a:lnSpc>
            </a:pPr>
            <a:r>
              <a:rPr lang="en-US" sz="1800" dirty="0" smtClean="0">
                <a:solidFill>
                  <a:srgbClr val="000000"/>
                </a:solidFill>
                <a:latin typeface="Arial" charset="0"/>
              </a:rPr>
              <a:t>Discuss the draft document and contributions </a:t>
            </a:r>
          </a:p>
          <a:p>
            <a:pPr marL="857250" lvl="2" indent="0">
              <a:lnSpc>
                <a:spcPct val="90000"/>
              </a:lnSpc>
              <a:buNone/>
            </a:pPr>
            <a:endParaRPr lang="en-US" sz="1800" dirty="0" smtClean="0">
              <a:solidFill>
                <a:srgbClr val="000000"/>
              </a:solidFill>
              <a:latin typeface="Arial" charset="0"/>
            </a:endParaRPr>
          </a:p>
          <a:p>
            <a:pPr lvl="1">
              <a:lnSpc>
                <a:spcPct val="90000"/>
              </a:lnSpc>
            </a:pPr>
            <a:r>
              <a:rPr lang="en-US" sz="2200" dirty="0" smtClean="0">
                <a:solidFill>
                  <a:srgbClr val="000000"/>
                </a:solidFill>
                <a:latin typeface="Arial" charset="0"/>
              </a:rPr>
              <a:t>802.21.1: Media Independent Services </a:t>
            </a:r>
          </a:p>
          <a:p>
            <a:pPr lvl="2">
              <a:lnSpc>
                <a:spcPct val="90000"/>
              </a:lnSpc>
            </a:pPr>
            <a:r>
              <a:rPr lang="en-US" sz="1800" dirty="0" smtClean="0">
                <a:solidFill>
                  <a:srgbClr val="000000"/>
                </a:solidFill>
                <a:latin typeface="Arial" charset="0"/>
              </a:rPr>
              <a:t>Discuss the draft document and contributions </a:t>
            </a:r>
          </a:p>
          <a:p>
            <a:pPr lvl="2">
              <a:lnSpc>
                <a:spcPct val="90000"/>
              </a:lnSpc>
            </a:pPr>
            <a:endParaRPr lang="en-US" sz="1800" dirty="0">
              <a:solidFill>
                <a:srgbClr val="000000"/>
              </a:solidFill>
              <a:latin typeface="Arial" charset="0"/>
            </a:endParaRPr>
          </a:p>
          <a:p>
            <a:pPr>
              <a:lnSpc>
                <a:spcPct val="90000"/>
              </a:lnSpc>
            </a:pPr>
            <a:r>
              <a:rPr lang="en-US" sz="2600" dirty="0">
                <a:solidFill>
                  <a:srgbClr val="000000"/>
                </a:solidFill>
                <a:latin typeface="Arial" charset="0"/>
              </a:rPr>
              <a:t>Joint session with </a:t>
            </a:r>
            <a:r>
              <a:rPr lang="en-US" sz="2600" dirty="0" smtClean="0">
                <a:solidFill>
                  <a:srgbClr val="000000"/>
                </a:solidFill>
                <a:latin typeface="Arial" charset="0"/>
              </a:rPr>
              <a:t>802.19 </a:t>
            </a:r>
            <a:r>
              <a:rPr lang="en-US" sz="2600" dirty="0">
                <a:solidFill>
                  <a:srgbClr val="000000"/>
                </a:solidFill>
                <a:latin typeface="Arial" charset="0"/>
              </a:rPr>
              <a:t>WG </a:t>
            </a:r>
          </a:p>
          <a:p>
            <a:pPr lvl="1">
              <a:lnSpc>
                <a:spcPct val="90000"/>
              </a:lnSpc>
            </a:pPr>
            <a:r>
              <a:rPr lang="en-US" sz="2200" dirty="0" smtClean="0">
                <a:solidFill>
                  <a:srgbClr val="000000"/>
                </a:solidFill>
                <a:latin typeface="Arial" charset="0"/>
              </a:rPr>
              <a:t>Tuesday  PM2</a:t>
            </a:r>
            <a:endParaRPr lang="en-US" sz="2600" dirty="0" smtClean="0">
              <a:solidFill>
                <a:srgbClr val="000000"/>
              </a:solidFill>
              <a:latin typeface="Arial" charset="0"/>
            </a:endParaRPr>
          </a:p>
          <a:p>
            <a:pPr>
              <a:lnSpc>
                <a:spcPct val="90000"/>
              </a:lnSpc>
            </a:pPr>
            <a:r>
              <a:rPr lang="en-US" sz="2600" dirty="0" smtClean="0">
                <a:solidFill>
                  <a:srgbClr val="000000"/>
                </a:solidFill>
                <a:latin typeface="Arial" charset="0"/>
              </a:rPr>
              <a:t>Joint </a:t>
            </a:r>
            <a:r>
              <a:rPr lang="en-US" sz="2600" dirty="0" smtClean="0">
                <a:solidFill>
                  <a:srgbClr val="000000"/>
                </a:solidFill>
                <a:latin typeface="Arial" charset="0"/>
              </a:rPr>
              <a:t>session with 802.24 WG </a:t>
            </a:r>
          </a:p>
          <a:p>
            <a:pPr lvl="1">
              <a:lnSpc>
                <a:spcPct val="90000"/>
              </a:lnSpc>
            </a:pPr>
            <a:r>
              <a:rPr lang="en-US" sz="2200" dirty="0" smtClean="0">
                <a:solidFill>
                  <a:srgbClr val="000000"/>
                </a:solidFill>
                <a:latin typeface="Arial" charset="0"/>
              </a:rPr>
              <a:t>Wednesday  </a:t>
            </a:r>
            <a:r>
              <a:rPr lang="en-US" sz="2200" dirty="0" smtClean="0">
                <a:solidFill>
                  <a:srgbClr val="000000"/>
                </a:solidFill>
                <a:latin typeface="Arial" charset="0"/>
              </a:rPr>
              <a:t>PM2</a:t>
            </a: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smtClean="0"/>
              <a:t>Slide </a:t>
            </a:r>
            <a:fld id="{55EAE60E-B8AB-4C07-8727-0B4A640A876B}" type="slidenum">
              <a:rPr lang="en-US" smtClean="0"/>
              <a:pPr>
                <a:defRPr/>
              </a:pPr>
              <a:t>16</a:t>
            </a:fld>
            <a:endParaRPr lang="en-US"/>
          </a:p>
        </p:txBody>
      </p:sp>
      <p:sp>
        <p:nvSpPr>
          <p:cNvPr id="6"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May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2015</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36987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2015</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rgbClr val="FF0000"/>
                </a:solidFill>
              </a:rPr>
              <a:t>Plenary:  12-17 July 2015, Hilton Waikoloa Village, Hawaii,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13-18, 2015, Asia (</a:t>
            </a:r>
            <a:r>
              <a:rPr lang="en-US" sz="2400" b="1" dirty="0" err="1" smtClean="0">
                <a:solidFill>
                  <a:srgbClr val="0000FF"/>
                </a:solidFill>
              </a:rPr>
              <a:t>Centara</a:t>
            </a:r>
            <a:r>
              <a:rPr lang="en-US" sz="2400" b="1" dirty="0" smtClean="0">
                <a:solidFill>
                  <a:srgbClr val="0000FF"/>
                </a:solidFill>
              </a:rPr>
              <a:t> Bank Central World, Bangkok)</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8-13 Nov 2015, </a:t>
            </a:r>
            <a:r>
              <a:rPr lang="it-IT" sz="2400" b="1" dirty="0" smtClean="0">
                <a:solidFill>
                  <a:srgbClr val="FF0000"/>
                </a:solidFill>
              </a:rPr>
              <a:t>Hyatt Regency Dallas,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2016</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381000" y="1066800"/>
            <a:ext cx="8534400" cy="5486400"/>
          </a:xfrm>
        </p:spPr>
        <p:txBody>
          <a:bodyPr/>
          <a:lstStyle/>
          <a:p>
            <a:pPr>
              <a:lnSpc>
                <a:spcPct val="90000"/>
              </a:lnSpc>
            </a:pPr>
            <a:r>
              <a:rPr lang="en-US" sz="2400" b="1" dirty="0" smtClean="0">
                <a:solidFill>
                  <a:schemeClr val="accent2"/>
                </a:solidFill>
              </a:rPr>
              <a:t>Interim: 11-16 January, 2016, </a:t>
            </a:r>
            <a:r>
              <a:rPr lang="es-ES" sz="2400" b="1" dirty="0" smtClean="0">
                <a:solidFill>
                  <a:schemeClr val="accent2"/>
                </a:solidFill>
              </a:rPr>
              <a:t>Hyatt Regency, Atlanta, GA, USA</a:t>
            </a:r>
          </a:p>
          <a:p>
            <a:pPr lvl="1">
              <a:lnSpc>
                <a:spcPct val="90000"/>
              </a:lnSpc>
            </a:pPr>
            <a:r>
              <a:rPr lang="en-US" sz="1800" dirty="0" smtClean="0">
                <a:solidFill>
                  <a:srgbClr val="FF0000"/>
                </a:solidFill>
              </a:rPr>
              <a:t>Co-located with Wireless groups</a:t>
            </a:r>
            <a:r>
              <a:rPr lang="en-US" sz="1800" b="1" dirty="0" smtClean="0">
                <a:solidFill>
                  <a:srgbClr val="FF0000"/>
                </a:solidFill>
              </a:rPr>
              <a:t> </a:t>
            </a:r>
          </a:p>
          <a:p>
            <a:pPr>
              <a:lnSpc>
                <a:spcPct val="90000"/>
              </a:lnSpc>
            </a:pPr>
            <a:r>
              <a:rPr lang="en-US" sz="2400" b="1" dirty="0" smtClean="0">
                <a:solidFill>
                  <a:srgbClr val="FF0000"/>
                </a:solidFill>
              </a:rPr>
              <a:t>Plenary: 13-18 March, 2016,  Sands Venetian Hotel, Macau, PRC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May 15-20, 2016, Hilton Waikoloa Village, HI, USA  </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24-29 July 2016, Grand Hyatt, San Diego,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September 2016 , Europe (TBD)</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6-11 Nov 2016, Grand </a:t>
            </a:r>
            <a:r>
              <a:rPr lang="it-IT" sz="2400" b="1" dirty="0" smtClean="0">
                <a:solidFill>
                  <a:srgbClr val="FF0000"/>
                </a:solidFill>
              </a:rPr>
              <a:t>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54088" y="5240923"/>
            <a:ext cx="6781800" cy="584775"/>
          </a:xfrm>
          <a:prstGeom prst="rect">
            <a:avLst/>
          </a:prstGeom>
          <a:noFill/>
          <a:ln w="9525">
            <a:noFill/>
            <a:miter lim="800000"/>
            <a:headEnd/>
            <a:tailEnd/>
          </a:ln>
        </p:spPr>
        <p:txBody>
          <a:bodyPr wrap="square">
            <a:spAutoFit/>
          </a:bodyPr>
          <a:lstStyle/>
          <a:p>
            <a:pPr algn="ctr" eaLnBrk="1" hangingPunct="1"/>
            <a:r>
              <a:rPr lang="en-US" sz="1600" b="1" dirty="0" smtClean="0"/>
              <a:t>Default </a:t>
            </a:r>
            <a:r>
              <a:rPr lang="en-US" sz="1600" b="1" dirty="0"/>
              <a:t>Location</a:t>
            </a:r>
            <a:r>
              <a:rPr lang="en-US" sz="1600" dirty="0" smtClean="0"/>
              <a:t>: Georgia A, 2</a:t>
            </a:r>
            <a:r>
              <a:rPr lang="en-US" sz="1600" baseline="30000" dirty="0" smtClean="0"/>
              <a:t>nd</a:t>
            </a:r>
            <a:r>
              <a:rPr lang="en-US" sz="1600" dirty="0" smtClean="0"/>
              <a:t> Floor,  802.24 WG: Georgia B, 2</a:t>
            </a:r>
            <a:r>
              <a:rPr lang="en-US" sz="1600" baseline="30000" dirty="0" smtClean="0"/>
              <a:t>nd</a:t>
            </a:r>
            <a:r>
              <a:rPr lang="en-US" sz="1600" dirty="0" smtClean="0"/>
              <a:t> Floor,  802.19 3GPP Liaison- Georgia B, 2</a:t>
            </a:r>
            <a:r>
              <a:rPr lang="en-US" sz="1600" baseline="30000" dirty="0" smtClean="0"/>
              <a:t>nd</a:t>
            </a:r>
            <a:r>
              <a:rPr lang="en-US" sz="1600" dirty="0" smtClean="0"/>
              <a:t> Floor </a:t>
            </a:r>
            <a:endParaRPr lang="en-US" sz="16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685800" y="5884441"/>
            <a:ext cx="76962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smtClean="0">
                <a:latin typeface="Arial" charset="0"/>
              </a:rPr>
              <a:t>The </a:t>
            </a:r>
            <a:r>
              <a:rPr lang="en-US" sz="1600" dirty="0">
                <a:latin typeface="Arial" charset="0"/>
              </a:rPr>
              <a:t>WG has </a:t>
            </a:r>
            <a:r>
              <a:rPr lang="en-US" sz="1600" dirty="0" smtClean="0">
                <a:latin typeface="Arial" charset="0"/>
              </a:rPr>
              <a:t>16 </a:t>
            </a:r>
            <a:r>
              <a:rPr lang="en-US" sz="1600" dirty="0">
                <a:latin typeface="Arial" charset="0"/>
              </a:rPr>
              <a:t>voting members </a:t>
            </a:r>
            <a:r>
              <a:rPr lang="en-US" sz="1600" dirty="0" smtClean="0">
                <a:latin typeface="Arial" charset="0"/>
              </a:rPr>
              <a:t> as </a:t>
            </a:r>
            <a:r>
              <a:rPr lang="en-US" sz="1600" dirty="0">
                <a:latin typeface="Arial" charset="0"/>
              </a:rPr>
              <a:t>of this </a:t>
            </a:r>
            <a:r>
              <a:rPr lang="en-US" sz="1600" dirty="0" smtClean="0">
                <a:latin typeface="Arial" charset="0"/>
              </a:rPr>
              <a:t>meeting</a:t>
            </a:r>
            <a:r>
              <a:rPr lang="en-US" sz="1600" dirty="0" smtClean="0">
                <a:latin typeface="Arial" charset="0"/>
              </a:rPr>
              <a:t>, 2 new members registered in this meeting  </a:t>
            </a:r>
            <a:endParaRPr lang="en-US" sz="1600" dirty="0">
              <a:latin typeface="Arial" charset="0"/>
            </a:endParaRPr>
          </a:p>
        </p:txBody>
      </p:sp>
      <p:sp>
        <p:nvSpPr>
          <p:cNvPr id="20" name="Date Placeholder 3"/>
          <p:cNvSpPr txBox="1">
            <a:spLocks/>
          </p:cNvSpPr>
          <p:nvPr/>
        </p:nvSpPr>
        <p:spPr>
          <a:xfrm>
            <a:off x="685800" y="6477000"/>
            <a:ext cx="1219200" cy="212724"/>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noProof="0" dirty="0" smtClean="0"/>
              <a:t>May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2015</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graphicFrame>
        <p:nvGraphicFramePr>
          <p:cNvPr id="7" name="Table 6"/>
          <p:cNvGraphicFramePr>
            <a:graphicFrameLocks noGrp="1"/>
          </p:cNvGraphicFramePr>
          <p:nvPr>
            <p:extLst>
              <p:ext uri="{D42A27DB-BD31-4B8C-83A1-F6EECF244321}">
                <p14:modId xmlns:p14="http://schemas.microsoft.com/office/powerpoint/2010/main" val="447856125"/>
              </p:ext>
            </p:extLst>
          </p:nvPr>
        </p:nvGraphicFramePr>
        <p:xfrm>
          <a:off x="1143000" y="1676399"/>
          <a:ext cx="7162800" cy="3429001"/>
        </p:xfrm>
        <a:graphic>
          <a:graphicData uri="http://schemas.openxmlformats.org/drawingml/2006/table">
            <a:tbl>
              <a:tblPr firstRow="1" firstCol="1" bandRow="1">
                <a:tableStyleId>{5C22544A-7EE6-4342-B048-85BDC9FD1C3A}</a:tableStyleId>
              </a:tblPr>
              <a:tblGrid>
                <a:gridCol w="1172193"/>
                <a:gridCol w="1605881"/>
                <a:gridCol w="1319585"/>
                <a:gridCol w="1508648"/>
                <a:gridCol w="1556493"/>
              </a:tblGrid>
              <a:tr h="629613">
                <a:tc>
                  <a:txBody>
                    <a:bodyPr/>
                    <a:lstStyle/>
                    <a:p>
                      <a:pPr marL="0" marR="0">
                        <a:spcBef>
                          <a:spcPts val="0"/>
                        </a:spcBef>
                        <a:spcAft>
                          <a:spcPts val="0"/>
                        </a:spcAft>
                      </a:pPr>
                      <a:r>
                        <a:rPr lang="en-US" sz="1200" dirty="0">
                          <a:effectLst/>
                        </a:rPr>
                        <a:t>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(May 11, 2015)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Tuesday </a:t>
                      </a:r>
                    </a:p>
                    <a:p>
                      <a:pPr marL="0" marR="0">
                        <a:spcBef>
                          <a:spcPts val="0"/>
                        </a:spcBef>
                        <a:spcAft>
                          <a:spcPts val="0"/>
                        </a:spcAft>
                      </a:pPr>
                      <a:r>
                        <a:rPr lang="en-US" sz="1200" dirty="0">
                          <a:effectLst/>
                        </a:rPr>
                        <a:t>(May 12, 2015)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Wednesday </a:t>
                      </a:r>
                    </a:p>
                    <a:p>
                      <a:pPr marL="0" marR="0">
                        <a:spcBef>
                          <a:spcPts val="0"/>
                        </a:spcBef>
                        <a:spcAft>
                          <a:spcPts val="0"/>
                        </a:spcAft>
                      </a:pPr>
                      <a:r>
                        <a:rPr lang="en-US" sz="1200" dirty="0">
                          <a:effectLst/>
                        </a:rPr>
                        <a:t>(May 13, 2015) </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Thursday </a:t>
                      </a:r>
                    </a:p>
                    <a:p>
                      <a:pPr marL="0" marR="0">
                        <a:spcBef>
                          <a:spcPts val="0"/>
                        </a:spcBef>
                        <a:spcAft>
                          <a:spcPts val="0"/>
                        </a:spcAft>
                      </a:pPr>
                      <a:r>
                        <a:rPr lang="en-US" sz="1200">
                          <a:effectLst/>
                        </a:rPr>
                        <a:t>(May 14, 2015) </a:t>
                      </a:r>
                      <a:endParaRPr lang="en-US" sz="1200">
                        <a:effectLst/>
                        <a:latin typeface="Times New Roman" panose="02020603050405020304" pitchFamily="18" charset="0"/>
                        <a:ea typeface="Times New Roman" panose="02020603050405020304" pitchFamily="18" charset="0"/>
                      </a:endParaRPr>
                    </a:p>
                  </a:txBody>
                  <a:tcPr marL="9525" marR="9525" marT="9525" marB="0"/>
                </a:tc>
              </a:tr>
              <a:tr h="832116">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a:t>
                      </a:r>
                    </a:p>
                    <a:p>
                      <a:pPr marL="0" marR="0">
                        <a:spcBef>
                          <a:spcPts val="0"/>
                        </a:spcBef>
                        <a:spcAft>
                          <a:spcPts val="0"/>
                        </a:spcAft>
                      </a:pPr>
                      <a:r>
                        <a:rPr lang="en-US" sz="1200">
                          <a:effectLst/>
                        </a:rPr>
                        <a:t> IEEE 802  Wireless joint Opening Plenary (until 9:00am)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802.21m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 </a:t>
                      </a:r>
                      <a:endParaRPr lang="en-US" sz="1200">
                        <a:effectLst/>
                        <a:latin typeface="Times New Roman" panose="02020603050405020304" pitchFamily="18" charset="0"/>
                        <a:ea typeface="Times New Roman" panose="02020603050405020304" pitchFamily="18" charset="0"/>
                      </a:endParaRPr>
                    </a:p>
                  </a:txBody>
                  <a:tcPr marL="9525" marR="9525" marT="9525" marB="0"/>
                </a:tc>
              </a:tr>
              <a:tr h="443510">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802.21.1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802.21.1 TG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 </a:t>
                      </a:r>
                      <a:endParaRPr lang="en-US" sz="1200">
                        <a:effectLst/>
                        <a:latin typeface="Times New Roman" panose="02020603050405020304" pitchFamily="18" charset="0"/>
                        <a:ea typeface="Times New Roman" panose="02020603050405020304" pitchFamily="18" charset="0"/>
                      </a:endParaRPr>
                    </a:p>
                  </a:txBody>
                  <a:tcPr marL="9525" marR="9525" marT="9525" marB="0"/>
                </a:tc>
              </a:tr>
              <a:tr h="421405">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 WG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802.21m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802.21.1  TG</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802.21m TG</a:t>
                      </a:r>
                      <a:endParaRPr lang="en-US" sz="1200">
                        <a:effectLst/>
                        <a:latin typeface="Times New Roman" panose="02020603050405020304" pitchFamily="18" charset="0"/>
                        <a:ea typeface="Times New Roman" panose="02020603050405020304" pitchFamily="18" charset="0"/>
                      </a:endParaRPr>
                    </a:p>
                  </a:txBody>
                  <a:tcPr marL="9525" marR="9525" marT="9525" marB="0"/>
                </a:tc>
              </a:tr>
              <a:tr h="626760">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smtClean="0">
                          <a:effectLst/>
                          <a:latin typeface="+mn-lt"/>
                          <a:ea typeface="+mn-ea"/>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802.19 (3GPP Liaison</a:t>
                      </a:r>
                      <a:r>
                        <a:rPr lang="en-US" sz="1200" dirty="0" smtClean="0">
                          <a:effectLst/>
                        </a:rPr>
                        <a:t>)</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802.24 TAG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802.21 WG Closing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r>
              <a:tr h="475597">
                <a:tc>
                  <a:txBody>
                    <a:bodyPr/>
                    <a:lstStyle/>
                    <a:p>
                      <a:pPr marL="0" marR="0">
                        <a:spcBef>
                          <a:spcPts val="0"/>
                        </a:spcBef>
                        <a:spcAft>
                          <a:spcPts val="0"/>
                        </a:spcAft>
                      </a:pPr>
                      <a:r>
                        <a:rPr lang="en-US" sz="1200">
                          <a:effectLst/>
                        </a:rPr>
                        <a:t>Eve </a:t>
                      </a:r>
                    </a:p>
                    <a:p>
                      <a:pPr marL="0" marR="0">
                        <a:spcBef>
                          <a:spcPts val="0"/>
                        </a:spcBef>
                        <a:spcAft>
                          <a:spcPts val="0"/>
                        </a:spcAft>
                      </a:pPr>
                      <a:r>
                        <a:rPr lang="en-US" sz="1200">
                          <a:effectLst/>
                        </a:rPr>
                        <a:t>6:00 – 10:30p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endParaRPr lang="en-US" sz="1000">
                        <a:effectLst/>
                        <a:latin typeface="Times New Roman" panose="02020603050405020304" pitchFamily="18" charset="0"/>
                      </a:endParaRPr>
                    </a:p>
                  </a:txBody>
                  <a:tcPr marL="9525" marR="9525" marT="9525" marB="0"/>
                </a:tc>
                <a:tc>
                  <a:txBody>
                    <a:bodyPr/>
                    <a:lstStyle/>
                    <a:p>
                      <a:endParaRPr lang="en-US" sz="1000">
                        <a:effectLst/>
                        <a:latin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Social (6:30 -9:00)</a:t>
                      </a:r>
                      <a:endParaRPr lang="en-US" sz="1200" dirty="0">
                        <a:effectLst/>
                        <a:latin typeface="Times New Roman" panose="02020603050405020304" pitchFamily="18" charset="0"/>
                        <a:ea typeface="Times New Roman" panose="02020603050405020304" pitchFamily="18" charset="0"/>
                      </a:endParaRPr>
                    </a:p>
                  </a:txBody>
                  <a:tcPr marL="9525" marR="9525" marT="9525" marB="0"/>
                </a:tc>
                <a:tc>
                  <a:txBody>
                    <a:bodyPr/>
                    <a:lstStyle/>
                    <a:p>
                      <a:endParaRPr lang="en-US" sz="1000" dirty="0">
                        <a:effectLst/>
                        <a:latin typeface="Times New Roman" panose="02020603050405020304" pitchFamily="18" charset="0"/>
                      </a:endParaRPr>
                    </a:p>
                  </a:txBody>
                  <a:tcPr marL="9525" marR="9525" marT="9525" marB="0"/>
                </a:tc>
              </a:tr>
            </a:tbl>
          </a:graphicData>
        </a:graphic>
      </p:graphicFrame>
    </p:spTree>
    <p:extLst>
      <p:ext uri="{BB962C8B-B14F-4D97-AF65-F5344CB8AC3E}">
        <p14:creationId xmlns:p14="http://schemas.microsoft.com/office/powerpoint/2010/main" val="4162882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r>
              <a:rPr lang="en-US" altLang="ja-JP" sz="1600" dirty="0" smtClean="0">
                <a:ea typeface="ＭＳ Ｐゴシック" charset="-128"/>
              </a:rPr>
              <a:t>  </a:t>
            </a:r>
          </a:p>
          <a:p>
            <a:pPr lvl="2">
              <a:lnSpc>
                <a:spcPct val="80000"/>
              </a:lnSpc>
              <a:defRPr/>
            </a:pPr>
            <a:r>
              <a:rPr lang="en-US" altLang="ja-JP" sz="1600" dirty="0" smtClean="0">
                <a:ea typeface="ＭＳ Ｐゴシック" charset="-128"/>
                <a:hlinkClick r:id="rId3"/>
              </a:rPr>
              <a:t>https://imat.ieee.org/attendance</a:t>
            </a:r>
            <a:endParaRPr lang="en-US" altLang="ja-JP" sz="1600" dirty="0" smtClean="0">
              <a:ea typeface="ＭＳ Ｐゴシック" charset="-128"/>
            </a:endParaRPr>
          </a:p>
          <a:p>
            <a:pPr lvl="2">
              <a:lnSpc>
                <a:spcPct val="80000"/>
              </a:lnSpc>
              <a:defRPr/>
            </a:pPr>
            <a:r>
              <a:rPr lang="en-US" altLang="ja-JP" sz="1600" dirty="0">
                <a:ea typeface="ＭＳ Ｐゴシック" charset="-128"/>
              </a:rPr>
              <a:t> </a:t>
            </a:r>
            <a:r>
              <a:rPr lang="en-US" altLang="ja-JP" sz="1600" dirty="0">
                <a:ea typeface="ＭＳ Ｐゴシック" charset="-128"/>
                <a:hlinkClick r:id="rId4"/>
              </a:rPr>
              <a:t>http://newton.meeting.verilan.com</a:t>
            </a:r>
            <a:r>
              <a:rPr lang="en-US" altLang="ja-JP" sz="1600" dirty="0" smtClean="0">
                <a:ea typeface="ＭＳ Ｐゴシック" charset="-128"/>
                <a:hlinkClick r:id="rId4"/>
              </a:rPr>
              <a:t>/</a:t>
            </a:r>
            <a:endParaRPr lang="en-US" altLang="ja-JP" sz="1600" dirty="0" smtClean="0">
              <a:ea typeface="ＭＳ Ｐゴシック" charset="-128"/>
            </a:endParaRP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11</a:t>
            </a:r>
            <a:endParaRPr lang="en-US" sz="2000" dirty="0" smtClean="0">
              <a:latin typeface="Arial" charset="0"/>
            </a:endParaRPr>
          </a:p>
          <a:p>
            <a:pPr>
              <a:lnSpc>
                <a:spcPct val="80000"/>
              </a:lnSpc>
              <a:defRPr/>
            </a:pPr>
            <a:r>
              <a:rPr lang="en-US" sz="2000" dirty="0">
                <a:latin typeface="Arial" charset="0"/>
              </a:rPr>
              <a:t>9</a:t>
            </a:r>
            <a:r>
              <a:rPr lang="en-US" sz="2000" dirty="0" smtClean="0">
                <a:latin typeface="Arial" charset="0"/>
              </a:rPr>
              <a:t> 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457200" y="1066800"/>
            <a:ext cx="8382000" cy="5334000"/>
          </a:xfrm>
        </p:spPr>
        <p:txBody>
          <a:bodyPr/>
          <a:lstStyle/>
          <a:p>
            <a:pPr>
              <a:lnSpc>
                <a:spcPct val="90000"/>
              </a:lnSpc>
            </a:pPr>
            <a:r>
              <a:rPr lang="en-US" sz="2000" dirty="0" smtClean="0">
                <a:latin typeface="Arial" charset="0"/>
              </a:rPr>
              <a:t>Meeting Information: </a:t>
            </a:r>
            <a:r>
              <a:rPr lang="en-US" sz="2000" dirty="0" smtClean="0">
                <a:latin typeface="Arial" charset="0"/>
                <a:hlinkClick r:id="rId3"/>
              </a:rPr>
              <a:t>http://802world.org/interim</a:t>
            </a:r>
            <a:endParaRPr lang="en-US" sz="2000" dirty="0" smtClean="0">
              <a:latin typeface="Arial" charset="0"/>
            </a:endParaRPr>
          </a:p>
          <a:p>
            <a:pPr>
              <a:lnSpc>
                <a:spcPct val="90000"/>
              </a:lnSpc>
            </a:pPr>
            <a:r>
              <a:rPr lang="en-US" sz="2000" dirty="0">
                <a:latin typeface="Arial" charset="0"/>
              </a:rPr>
              <a:t> </a:t>
            </a:r>
            <a:r>
              <a:rPr lang="en-US" sz="2000" dirty="0" smtClean="0">
                <a:latin typeface="Arial" charset="0"/>
              </a:rPr>
              <a:t>WG Documents</a:t>
            </a:r>
            <a:r>
              <a:rPr lang="en-US" sz="2000" dirty="0">
                <a:latin typeface="Arial" charset="0"/>
              </a:rPr>
              <a:t>:  </a:t>
            </a:r>
            <a:r>
              <a:rPr lang="en-US" sz="2000" dirty="0">
                <a:latin typeface="Arial" charset="0"/>
                <a:hlinkClick r:id="rId4"/>
              </a:rPr>
              <a:t>http://</a:t>
            </a:r>
            <a:r>
              <a:rPr lang="en-US" sz="2000" dirty="0" smtClean="0">
                <a:latin typeface="Arial" charset="0"/>
                <a:hlinkClick r:id="rId4"/>
              </a:rPr>
              <a:t>newton.meeting.verilan.com</a:t>
            </a:r>
            <a:r>
              <a:rPr lang="en-US" sz="2000" dirty="0" smtClean="0">
                <a:latin typeface="Arial" charset="0"/>
              </a:rPr>
              <a:t> </a:t>
            </a:r>
          </a:p>
          <a:p>
            <a:pPr>
              <a:lnSpc>
                <a:spcPct val="90000"/>
              </a:lnSpc>
            </a:pPr>
            <a:r>
              <a:rPr lang="en-US" sz="2000" dirty="0" smtClean="0">
                <a:latin typeface="Arial" charset="0"/>
              </a:rPr>
              <a:t>Mobile Device website: </a:t>
            </a:r>
            <a:r>
              <a:rPr lang="en-US" sz="2000" dirty="0" smtClean="0">
                <a:latin typeface="Arial" charset="0"/>
                <a:hlinkClick r:id="rId5"/>
              </a:rPr>
              <a:t>http://802world.org/attendee</a:t>
            </a:r>
            <a:endParaRPr lang="en-US" sz="2000" dirty="0" smtClean="0">
              <a:latin typeface="Arial" charset="0"/>
            </a:endParaRPr>
          </a:p>
          <a:p>
            <a:pPr>
              <a:lnSpc>
                <a:spcPct val="90000"/>
              </a:lnSpc>
            </a:pPr>
            <a:r>
              <a:rPr lang="en-US" sz="2000" dirty="0" smtClean="0">
                <a:latin typeface="Arial" pitchFamily="34" charset="0"/>
                <a:cs typeface="Arial" pitchFamily="34" charset="0"/>
              </a:rPr>
              <a:t>Guest Room  Internet 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a:t>
            </a:r>
            <a:r>
              <a:rPr lang="en-US" sz="2000" dirty="0" err="1" smtClean="0">
                <a:latin typeface="Arial" pitchFamily="34" charset="0"/>
                <a:cs typeface="Arial" pitchFamily="34" charset="0"/>
              </a:rPr>
              <a:t>Verilan</a:t>
            </a:r>
            <a:r>
              <a:rPr lang="en-US" sz="2000" dirty="0" smtClean="0">
                <a:latin typeface="Arial" pitchFamily="34" charset="0"/>
                <a:cs typeface="Arial" pitchFamily="34" charset="0"/>
              </a:rPr>
              <a:t>-secure ;  Access code: </a:t>
            </a:r>
            <a:r>
              <a:rPr lang="en-US" sz="2000" dirty="0" err="1" smtClean="0">
                <a:latin typeface="Arial" pitchFamily="34" charset="0"/>
                <a:cs typeface="Arial" pitchFamily="34" charset="0"/>
              </a:rPr>
              <a:t>ieeeieee</a:t>
            </a:r>
            <a:endParaRPr lang="en-US" sz="2000" dirty="0" smtClean="0">
              <a:latin typeface="Arial" pitchFamily="34" charset="0"/>
              <a:cs typeface="Arial" pitchFamily="34" charset="0"/>
            </a:endParaRPr>
          </a:p>
          <a:p>
            <a:pPr>
              <a:lnSpc>
                <a:spcPct val="90000"/>
              </a:lnSpc>
            </a:pPr>
            <a:r>
              <a:rPr lang="en-US" sz="2000" dirty="0" smtClean="0">
                <a:latin typeface="Arial" pitchFamily="34" charset="0"/>
                <a:cs typeface="Arial" pitchFamily="34" charset="0"/>
              </a:rPr>
              <a:t>Network help desk &amp; Wired Café: Regency Foyer </a:t>
            </a:r>
          </a:p>
          <a:p>
            <a:r>
              <a:rPr lang="en-US" sz="2000" dirty="0" smtClean="0">
                <a:latin typeface="Arial" charset="0"/>
              </a:rPr>
              <a:t>Food and Beverages Service: Regency Foyers (3</a:t>
            </a:r>
            <a:r>
              <a:rPr lang="en-US" sz="2000" baseline="30000" dirty="0" smtClean="0">
                <a:latin typeface="Arial" charset="0"/>
              </a:rPr>
              <a:t>rd</a:t>
            </a:r>
            <a:r>
              <a:rPr lang="en-US" sz="2000" dirty="0" smtClean="0">
                <a:latin typeface="Arial" charset="0"/>
              </a:rPr>
              <a:t> level)</a:t>
            </a:r>
          </a:p>
          <a:p>
            <a:pPr lvl="1"/>
            <a:r>
              <a:rPr lang="en-US" sz="1800" dirty="0" smtClean="0">
                <a:latin typeface="Arial" charset="0"/>
              </a:rPr>
              <a:t>Breakfast : 7:15- 8:30 AM </a:t>
            </a:r>
          </a:p>
          <a:p>
            <a:pPr lvl="1"/>
            <a:r>
              <a:rPr lang="en-US" sz="1800" dirty="0" smtClean="0">
                <a:latin typeface="Arial" charset="0"/>
              </a:rPr>
              <a:t>Morning Coffee/Tea : 9:30 AM – 10:30 AM</a:t>
            </a:r>
          </a:p>
          <a:p>
            <a:pPr lvl="1"/>
            <a:r>
              <a:rPr lang="en-US" sz="1800" dirty="0" smtClean="0">
                <a:latin typeface="Arial" charset="0"/>
              </a:rPr>
              <a:t>Lunch: 12:00noon -1:30 p (M-</a:t>
            </a:r>
            <a:r>
              <a:rPr lang="en-US" sz="1800" dirty="0" err="1" smtClean="0">
                <a:latin typeface="Arial" charset="0"/>
              </a:rPr>
              <a:t>Th</a:t>
            </a:r>
            <a:r>
              <a:rPr lang="en-US" sz="1800" dirty="0" smtClean="0">
                <a:latin typeface="Arial" charset="0"/>
              </a:rPr>
              <a:t>, 34</a:t>
            </a:r>
            <a:r>
              <a:rPr lang="en-US" sz="1800" baseline="30000" dirty="0" smtClean="0">
                <a:latin typeface="Arial" charset="0"/>
              </a:rPr>
              <a:t>th</a:t>
            </a:r>
            <a:r>
              <a:rPr lang="en-US" sz="1800" dirty="0" smtClean="0">
                <a:latin typeface="Arial" charset="0"/>
              </a:rPr>
              <a:t> Floor)</a:t>
            </a:r>
          </a:p>
          <a:p>
            <a:pPr lvl="1"/>
            <a:r>
              <a:rPr lang="en-US" sz="1800" dirty="0" smtClean="0">
                <a:latin typeface="Arial" charset="0"/>
              </a:rPr>
              <a:t>Afternoon Coffee/Tea: 3:00- 4:00 PM ; </a:t>
            </a:r>
          </a:p>
          <a:p>
            <a:pPr lvl="1"/>
            <a:r>
              <a:rPr lang="en-US" sz="2000" dirty="0" smtClean="0">
                <a:latin typeface="Arial" charset="0"/>
              </a:rPr>
              <a:t>802.21 WG would break as follows:</a:t>
            </a:r>
          </a:p>
          <a:p>
            <a:pPr lvl="2">
              <a:lnSpc>
                <a:spcPct val="90000"/>
              </a:lnSpc>
            </a:pPr>
            <a:r>
              <a:rPr lang="en-US" sz="1800" dirty="0" smtClean="0">
                <a:latin typeface="Arial" charset="0"/>
              </a:rPr>
              <a:t>AM Coffee break: 10:00-10:30 am; Lunch break: 12:30-1:30 pm </a:t>
            </a:r>
          </a:p>
          <a:p>
            <a:pPr lvl="2">
              <a:lnSpc>
                <a:spcPct val="90000"/>
              </a:lnSpc>
            </a:pPr>
            <a:r>
              <a:rPr lang="en-US" sz="1800" dirty="0" smtClean="0">
                <a:latin typeface="Arial" charset="0"/>
              </a:rPr>
              <a:t>PM Coffee/Snacks break: 3:30 - 4:00 pm</a:t>
            </a:r>
          </a:p>
          <a:p>
            <a:pPr>
              <a:lnSpc>
                <a:spcPct val="90000"/>
              </a:lnSpc>
            </a:pPr>
            <a:r>
              <a:rPr lang="en-US" sz="2000" dirty="0" smtClean="0">
                <a:latin typeface="Arial" charset="0"/>
              </a:rPr>
              <a:t>Social Event: Wednesday 6:30-9:00 PM</a:t>
            </a:r>
            <a:endParaRPr lang="en-US" sz="2000" dirty="0">
              <a:latin typeface="Arial" charset="0"/>
            </a:endParaRPr>
          </a:p>
          <a:p>
            <a:pPr lvl="1">
              <a:lnSpc>
                <a:spcPct val="90000"/>
              </a:lnSpc>
            </a:pPr>
            <a:r>
              <a:rPr lang="en-US" sz="1600" dirty="0">
                <a:latin typeface="Arial" charset="0"/>
              </a:rPr>
              <a:t>The Butcher &amp; </a:t>
            </a:r>
            <a:r>
              <a:rPr lang="en-US" sz="1600" dirty="0" smtClean="0">
                <a:latin typeface="Arial" charset="0"/>
              </a:rPr>
              <a:t>Bullock Public House, 911 </a:t>
            </a:r>
            <a:r>
              <a:rPr lang="en-US" sz="1600" dirty="0">
                <a:latin typeface="Arial" charset="0"/>
              </a:rPr>
              <a:t>West Pender </a:t>
            </a:r>
            <a:r>
              <a:rPr lang="en-US" sz="1600" dirty="0" smtClean="0">
                <a:latin typeface="Arial" charset="0"/>
              </a:rPr>
              <a:t>Street</a:t>
            </a:r>
            <a:endParaRPr lang="en-US" sz="1600" dirty="0">
              <a:latin typeface="Arial" charset="0"/>
            </a:endParaRPr>
          </a:p>
          <a:p>
            <a:pPr lvl="1">
              <a:lnSpc>
                <a:spcPct val="90000"/>
              </a:lnSpc>
              <a:buNone/>
            </a:pPr>
            <a:endParaRPr lang="en-US" sz="1600" dirty="0" smtClean="0">
              <a:latin typeface="Arial" charset="0"/>
            </a:endParaRPr>
          </a:p>
          <a:p>
            <a:pPr lvl="1">
              <a:lnSpc>
                <a:spcPct val="90000"/>
              </a:lnSpc>
            </a:pP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56172</TotalTime>
  <Words>1778</Words>
  <Application>Microsoft Office PowerPoint</Application>
  <PresentationFormat>On-screen Show (4:3)</PresentationFormat>
  <Paragraphs>311</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MS PGothic</vt:lpstr>
      <vt:lpstr>Arial</vt:lpstr>
      <vt:lpstr>Helvetica</vt:lpstr>
      <vt:lpstr>Times New Roman</vt:lpstr>
      <vt:lpstr>802.11PowerPointTemplate-Landscape</vt:lpstr>
      <vt:lpstr>IEEE 802.21 Session #68,  Vancouver, Canada WG Opening Plenary</vt:lpstr>
      <vt:lpstr>Session Time and Location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Other Guidelines for IEEE WG Meetings</vt:lpstr>
      <vt:lpstr>2.7 LMSC Chair’s Guidelines on Commercialism at meetings</vt:lpstr>
      <vt:lpstr>Copyright</vt:lpstr>
      <vt:lpstr>WG Status </vt:lpstr>
      <vt:lpstr>Objectives for the May Meeting</vt:lpstr>
      <vt:lpstr>Future Sessions – 2015 </vt:lpstr>
      <vt:lpstr>Future Sessions – 2016 </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732</cp:revision>
  <cp:lastPrinted>1998-02-10T13:28:06Z</cp:lastPrinted>
  <dcterms:created xsi:type="dcterms:W3CDTF">2002-07-08T22:03:28Z</dcterms:created>
  <dcterms:modified xsi:type="dcterms:W3CDTF">2015-05-11T16:24:47Z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